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charts/chart10.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1.xml" ContentType="application/vnd.openxmlformats-officedocument.drawingml.chart+xml"/>
  <Override PartName="/ppt/notesSlides/notesSlide28.xml" ContentType="application/vnd.openxmlformats-officedocument.presentationml.notesSlide+xml"/>
  <Override PartName="/ppt/charts/chart12.xml" ContentType="application/vnd.openxmlformats-officedocument.drawingml.chart+xml"/>
  <Override PartName="/ppt/notesSlides/notesSlide29.xml" ContentType="application/vnd.openxmlformats-officedocument.presentationml.notesSlide+xml"/>
  <Override PartName="/ppt/charts/chart13.xml" ContentType="application/vnd.openxmlformats-officedocument.drawingml.chart+xml"/>
  <Override PartName="/ppt/notesSlides/notesSlide30.xml" ContentType="application/vnd.openxmlformats-officedocument.presentationml.notesSlide+xml"/>
  <Override PartName="/ppt/charts/chart14.xml" ContentType="application/vnd.openxmlformats-officedocument.drawingml.chart+xml"/>
  <Override PartName="/ppt/notesSlides/notesSlide31.xml" ContentType="application/vnd.openxmlformats-officedocument.presentationml.notesSlide+xml"/>
  <Override PartName="/ppt/charts/chart15.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6.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7.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8.xml" ContentType="application/vnd.openxmlformats-officedocument.drawingml.chart+xml"/>
  <Override PartName="/ppt/notesSlides/notesSlide38.xml" ContentType="application/vnd.openxmlformats-officedocument.presentationml.notesSlide+xml"/>
  <Override PartName="/ppt/charts/chart19.xml" ContentType="application/vnd.openxmlformats-officedocument.drawingml.chart+xml"/>
  <Override PartName="/ppt/notesSlides/notesSlide39.xml" ContentType="application/vnd.openxmlformats-officedocument.presentationml.notesSlide+xml"/>
  <Override PartName="/ppt/charts/chart20.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1.xml" ContentType="application/vnd.openxmlformats-officedocument.drawingml.chart+xml"/>
  <Override PartName="/ppt/notesSlides/notesSlide42.xml" ContentType="application/vnd.openxmlformats-officedocument.presentationml.notesSlide+xml"/>
  <Override PartName="/ppt/charts/chart22.xml" ContentType="application/vnd.openxmlformats-officedocument.drawingml.chart+xml"/>
  <Override PartName="/ppt/notesSlides/notesSlide43.xml" ContentType="application/vnd.openxmlformats-officedocument.presentationml.notesSlide+xml"/>
  <Override PartName="/ppt/charts/chart23.xml" ContentType="application/vnd.openxmlformats-officedocument.drawingml.chart+xml"/>
  <Override PartName="/ppt/notesSlides/notesSlide44.xml" ContentType="application/vnd.openxmlformats-officedocument.presentationml.notesSlide+xml"/>
  <Override PartName="/ppt/charts/chart24.xml" ContentType="application/vnd.openxmlformats-officedocument.drawingml.chart+xml"/>
  <Override PartName="/ppt/notesSlides/notesSlide45.xml" ContentType="application/vnd.openxmlformats-officedocument.presentationml.notesSlide+xml"/>
  <Override PartName="/ppt/charts/chart25.xml" ContentType="application/vnd.openxmlformats-officedocument.drawingml.chart+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0" r:id="rId1"/>
  </p:sldMasterIdLst>
  <p:notesMasterIdLst>
    <p:notesMasterId r:id="rId48"/>
  </p:notesMasterIdLst>
  <p:handoutMasterIdLst>
    <p:handoutMasterId r:id="rId49"/>
  </p:handoutMasterIdLst>
  <p:sldIdLst>
    <p:sldId id="1634" r:id="rId2"/>
    <p:sldId id="1635" r:id="rId3"/>
    <p:sldId id="1636" r:id="rId4"/>
    <p:sldId id="1637" r:id="rId5"/>
    <p:sldId id="1638" r:id="rId6"/>
    <p:sldId id="1639" r:id="rId7"/>
    <p:sldId id="1640" r:id="rId8"/>
    <p:sldId id="1747" r:id="rId9"/>
    <p:sldId id="1641" r:id="rId10"/>
    <p:sldId id="1748" r:id="rId11"/>
    <p:sldId id="1642" r:id="rId12"/>
    <p:sldId id="1738" r:id="rId13"/>
    <p:sldId id="1743" r:id="rId14"/>
    <p:sldId id="1647" r:id="rId15"/>
    <p:sldId id="1649" r:id="rId16"/>
    <p:sldId id="1727" r:id="rId17"/>
    <p:sldId id="1650" r:id="rId18"/>
    <p:sldId id="1652" r:id="rId19"/>
    <p:sldId id="1720" r:id="rId20"/>
    <p:sldId id="1729" r:id="rId21"/>
    <p:sldId id="1721" r:id="rId22"/>
    <p:sldId id="1656" r:id="rId23"/>
    <p:sldId id="1731" r:id="rId24"/>
    <p:sldId id="1658" r:id="rId25"/>
    <p:sldId id="1671" r:id="rId26"/>
    <p:sldId id="1672" r:id="rId27"/>
    <p:sldId id="1724" r:id="rId28"/>
    <p:sldId id="1733" r:id="rId29"/>
    <p:sldId id="1722" r:id="rId30"/>
    <p:sldId id="1661" r:id="rId31"/>
    <p:sldId id="1735" r:id="rId32"/>
    <p:sldId id="1662" r:id="rId33"/>
    <p:sldId id="1665" r:id="rId34"/>
    <p:sldId id="1666" r:id="rId35"/>
    <p:sldId id="1737" r:id="rId36"/>
    <p:sldId id="1681" r:id="rId37"/>
    <p:sldId id="1739" r:id="rId38"/>
    <p:sldId id="1678" r:id="rId39"/>
    <p:sldId id="1679" r:id="rId40"/>
    <p:sldId id="1683" r:id="rId41"/>
    <p:sldId id="1684" r:id="rId42"/>
    <p:sldId id="1723" r:id="rId43"/>
    <p:sldId id="1682" r:id="rId44"/>
    <p:sldId id="1744" r:id="rId45"/>
    <p:sldId id="1745" r:id="rId46"/>
    <p:sldId id="1746" r:id="rId47"/>
  </p:sldIdLst>
  <p:sldSz cx="9144000" cy="6858000" type="screen4x3"/>
  <p:notesSz cx="7010400" cy="9223375"/>
  <p:embeddedFontLst>
    <p:embeddedFont>
      <p:font typeface="Helvetica" panose="020B0604020202020204" pitchFamily="34" charset="0"/>
      <p:regular r:id="rId50"/>
      <p:bold r:id="rId51"/>
      <p:italic r:id="rId52"/>
      <p:boldItalic r:id="rId53"/>
    </p:embeddedFont>
    <p:embeddedFont>
      <p:font typeface="Times" panose="02020603050405020304" pitchFamily="18" charset="0"/>
      <p:regular r:id="rId54"/>
      <p:bold r:id="rId55"/>
      <p:italic r:id="rId56"/>
      <p:boldItalic r:id="rId57"/>
    </p:embeddedFont>
    <p:embeddedFont>
      <p:font typeface="Arial Black" panose="020B0A04020102020204" pitchFamily="34" charset="0"/>
      <p:bold r:id="rId58"/>
    </p:embeddedFont>
  </p:embeddedFontLst>
  <p:defaultTextStyle>
    <a:defPPr>
      <a:defRPr lang="en-US"/>
    </a:defPPr>
    <a:lvl1pPr algn="l" rtl="0" fontAlgn="base">
      <a:spcBef>
        <a:spcPct val="0"/>
      </a:spcBef>
      <a:spcAft>
        <a:spcPct val="0"/>
      </a:spcAft>
      <a:defRPr sz="2500" b="1" kern="1200">
        <a:solidFill>
          <a:schemeClr val="tx1"/>
        </a:solidFill>
        <a:latin typeface="Arial" pitchFamily="34" charset="0"/>
        <a:ea typeface="+mn-ea"/>
        <a:cs typeface="+mn-cs"/>
      </a:defRPr>
    </a:lvl1pPr>
    <a:lvl2pPr marL="457200" algn="l" rtl="0" fontAlgn="base">
      <a:spcBef>
        <a:spcPct val="0"/>
      </a:spcBef>
      <a:spcAft>
        <a:spcPct val="0"/>
      </a:spcAft>
      <a:defRPr sz="2500" b="1" kern="1200">
        <a:solidFill>
          <a:schemeClr val="tx1"/>
        </a:solidFill>
        <a:latin typeface="Arial" pitchFamily="34" charset="0"/>
        <a:ea typeface="+mn-ea"/>
        <a:cs typeface="+mn-cs"/>
      </a:defRPr>
    </a:lvl2pPr>
    <a:lvl3pPr marL="914400" algn="l" rtl="0" fontAlgn="base">
      <a:spcBef>
        <a:spcPct val="0"/>
      </a:spcBef>
      <a:spcAft>
        <a:spcPct val="0"/>
      </a:spcAft>
      <a:defRPr sz="2500" b="1" kern="1200">
        <a:solidFill>
          <a:schemeClr val="tx1"/>
        </a:solidFill>
        <a:latin typeface="Arial" pitchFamily="34" charset="0"/>
        <a:ea typeface="+mn-ea"/>
        <a:cs typeface="+mn-cs"/>
      </a:defRPr>
    </a:lvl3pPr>
    <a:lvl4pPr marL="1371600" algn="l" rtl="0" fontAlgn="base">
      <a:spcBef>
        <a:spcPct val="0"/>
      </a:spcBef>
      <a:spcAft>
        <a:spcPct val="0"/>
      </a:spcAft>
      <a:defRPr sz="2500" b="1" kern="1200">
        <a:solidFill>
          <a:schemeClr val="tx1"/>
        </a:solidFill>
        <a:latin typeface="Arial" pitchFamily="34" charset="0"/>
        <a:ea typeface="+mn-ea"/>
        <a:cs typeface="+mn-cs"/>
      </a:defRPr>
    </a:lvl4pPr>
    <a:lvl5pPr marL="1828800" algn="l" rtl="0" fontAlgn="base">
      <a:spcBef>
        <a:spcPct val="0"/>
      </a:spcBef>
      <a:spcAft>
        <a:spcPct val="0"/>
      </a:spcAft>
      <a:defRPr sz="2500" b="1" kern="1200">
        <a:solidFill>
          <a:schemeClr val="tx1"/>
        </a:solidFill>
        <a:latin typeface="Arial" pitchFamily="34" charset="0"/>
        <a:ea typeface="+mn-ea"/>
        <a:cs typeface="+mn-cs"/>
      </a:defRPr>
    </a:lvl5pPr>
    <a:lvl6pPr marL="2286000" algn="l" defTabSz="914400" rtl="0" eaLnBrk="1" latinLnBrk="0" hangingPunct="1">
      <a:defRPr sz="2500" b="1" kern="1200">
        <a:solidFill>
          <a:schemeClr val="tx1"/>
        </a:solidFill>
        <a:latin typeface="Arial" pitchFamily="34" charset="0"/>
        <a:ea typeface="+mn-ea"/>
        <a:cs typeface="+mn-cs"/>
      </a:defRPr>
    </a:lvl6pPr>
    <a:lvl7pPr marL="2743200" algn="l" defTabSz="914400" rtl="0" eaLnBrk="1" latinLnBrk="0" hangingPunct="1">
      <a:defRPr sz="2500" b="1" kern="1200">
        <a:solidFill>
          <a:schemeClr val="tx1"/>
        </a:solidFill>
        <a:latin typeface="Arial" pitchFamily="34" charset="0"/>
        <a:ea typeface="+mn-ea"/>
        <a:cs typeface="+mn-cs"/>
      </a:defRPr>
    </a:lvl7pPr>
    <a:lvl8pPr marL="3200400" algn="l" defTabSz="914400" rtl="0" eaLnBrk="1" latinLnBrk="0" hangingPunct="1">
      <a:defRPr sz="2500" b="1" kern="1200">
        <a:solidFill>
          <a:schemeClr val="tx1"/>
        </a:solidFill>
        <a:latin typeface="Arial" pitchFamily="34" charset="0"/>
        <a:ea typeface="+mn-ea"/>
        <a:cs typeface="+mn-cs"/>
      </a:defRPr>
    </a:lvl8pPr>
    <a:lvl9pPr marL="3657600" algn="l" defTabSz="914400" rtl="0" eaLnBrk="1" latinLnBrk="0" hangingPunct="1">
      <a:defRPr sz="25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551" userDrawn="1">
          <p15:clr>
            <a:srgbClr val="A4A3A4"/>
          </p15:clr>
        </p15:guide>
        <p15:guide id="2" pos="10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16D"/>
    <a:srgbClr val="000000"/>
    <a:srgbClr val="FFFFFF"/>
    <a:srgbClr val="AFB884"/>
    <a:srgbClr val="700017"/>
    <a:srgbClr val="0000FF"/>
    <a:srgbClr val="666666"/>
    <a:srgbClr val="15664A"/>
    <a:srgbClr val="008000"/>
    <a:srgbClr val="091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010" autoAdjust="0"/>
  </p:normalViewPr>
  <p:slideViewPr>
    <p:cSldViewPr snapToGrid="0">
      <p:cViewPr varScale="1">
        <p:scale>
          <a:sx n="83" d="100"/>
          <a:sy n="83" d="100"/>
        </p:scale>
        <p:origin x="1409" y="24"/>
      </p:cViewPr>
      <p:guideLst>
        <p:guide orient="horz" pos="984"/>
        <p:guide pos="2880"/>
      </p:guideLst>
    </p:cSldViewPr>
  </p:slideViewPr>
  <p:outlineViewPr>
    <p:cViewPr>
      <p:scale>
        <a:sx n="33" d="100"/>
        <a:sy n="33" d="100"/>
      </p:scale>
      <p:origin x="0" y="678"/>
    </p:cViewPr>
  </p:outlineViewPr>
  <p:notesTextViewPr>
    <p:cViewPr>
      <p:scale>
        <a:sx n="150" d="100"/>
        <a:sy n="150" d="100"/>
      </p:scale>
      <p:origin x="0" y="0"/>
    </p:cViewPr>
  </p:notesTextViewPr>
  <p:sorterViewPr>
    <p:cViewPr varScale="1">
      <p:scale>
        <a:sx n="1" d="1"/>
        <a:sy n="1" d="1"/>
      </p:scale>
      <p:origin x="0" y="0"/>
    </p:cViewPr>
  </p:sorterViewPr>
  <p:notesViewPr>
    <p:cSldViewPr snapToGrid="0">
      <p:cViewPr varScale="1">
        <p:scale>
          <a:sx n="45" d="100"/>
          <a:sy n="45" d="100"/>
        </p:scale>
        <p:origin x="2736" y="44"/>
      </p:cViewPr>
      <p:guideLst>
        <p:guide orient="horz" pos="2551"/>
        <p:guide pos="1044"/>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1630483579398336"/>
          <c:y val="1.1193422978166579E-2"/>
          <c:w val="0.54212602752885941"/>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Economy/Unemployment</c:v>
                </c:pt>
                <c:pt idx="1">
                  <c:v>Education</c:v>
                </c:pt>
                <c:pt idx="2">
                  <c:v>Too much population growth or development</c:v>
                </c:pt>
                <c:pt idx="3">
                  <c:v>Traffic congestion</c:v>
                </c:pt>
                <c:pt idx="4">
                  <c:v>Cost of living</c:v>
                </c:pt>
                <c:pt idx="5">
                  <c:v>Lack of affordable housing/high home prices</c:v>
                </c:pt>
                <c:pt idx="6">
                  <c:v>Too many tourists</c:v>
                </c:pt>
              </c:strCache>
            </c:strRef>
          </c:cat>
          <c:val>
            <c:numRef>
              <c:f>Sheet1!$B$2:$B$8</c:f>
              <c:numCache>
                <c:formatCode>0%</c:formatCode>
                <c:ptCount val="7"/>
                <c:pt idx="0">
                  <c:v>0</c:v>
                </c:pt>
                <c:pt idx="1">
                  <c:v>0</c:v>
                </c:pt>
                <c:pt idx="2">
                  <c:v>0.28999999999999998</c:v>
                </c:pt>
                <c:pt idx="3">
                  <c:v>0.11</c:v>
                </c:pt>
                <c:pt idx="4">
                  <c:v>0</c:v>
                </c:pt>
                <c:pt idx="5">
                  <c:v>0.2</c:v>
                </c:pt>
                <c:pt idx="6">
                  <c:v>0</c:v>
                </c:pt>
              </c:numCache>
            </c:numRef>
          </c:val>
          <c:extLst>
            <c:ext xmlns:c16="http://schemas.microsoft.com/office/drawing/2014/chart" uri="{C3380CC4-5D6E-409C-BE32-E72D297353CC}">
              <c16:uniqueId val="{00000000-FCD3-4C1C-A692-BE8B093BBF4C}"/>
            </c:ext>
          </c:extLst>
        </c:ser>
        <c:ser>
          <c:idx val="1"/>
          <c:order val="1"/>
          <c:tx>
            <c:strRef>
              <c:f>Sheet1!$C$1</c:f>
              <c:strCache>
                <c:ptCount val="1"/>
                <c:pt idx="0">
                  <c:v>2009</c:v>
                </c:pt>
              </c:strCache>
            </c:strRef>
          </c:tx>
          <c:spPr>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Economy/Unemployment</c:v>
                </c:pt>
                <c:pt idx="1">
                  <c:v>Education</c:v>
                </c:pt>
                <c:pt idx="2">
                  <c:v>Too much population growth or development</c:v>
                </c:pt>
                <c:pt idx="3">
                  <c:v>Traffic congestion</c:v>
                </c:pt>
                <c:pt idx="4">
                  <c:v>Cost of living</c:v>
                </c:pt>
                <c:pt idx="5">
                  <c:v>Lack of affordable housing/high home prices</c:v>
                </c:pt>
                <c:pt idx="6">
                  <c:v>Too many tourists</c:v>
                </c:pt>
              </c:strCache>
            </c:strRef>
          </c:cat>
          <c:val>
            <c:numRef>
              <c:f>Sheet1!$C$2:$C$8</c:f>
              <c:numCache>
                <c:formatCode>0%</c:formatCode>
                <c:ptCount val="7"/>
                <c:pt idx="0">
                  <c:v>0.19</c:v>
                </c:pt>
                <c:pt idx="1">
                  <c:v>0.11</c:v>
                </c:pt>
                <c:pt idx="2">
                  <c:v>0.12</c:v>
                </c:pt>
                <c:pt idx="3">
                  <c:v>0.06</c:v>
                </c:pt>
                <c:pt idx="4">
                  <c:v>0</c:v>
                </c:pt>
                <c:pt idx="5">
                  <c:v>0.05</c:v>
                </c:pt>
                <c:pt idx="6">
                  <c:v>0.05</c:v>
                </c:pt>
              </c:numCache>
            </c:numRef>
          </c:val>
          <c:extLst>
            <c:ext xmlns:c16="http://schemas.microsoft.com/office/drawing/2014/chart" uri="{C3380CC4-5D6E-409C-BE32-E72D297353CC}">
              <c16:uniqueId val="{00000001-FCD3-4C1C-A692-BE8B093BBF4C}"/>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Economy/Unemployment</c:v>
                </c:pt>
                <c:pt idx="1">
                  <c:v>Education</c:v>
                </c:pt>
                <c:pt idx="2">
                  <c:v>Too much population growth or development</c:v>
                </c:pt>
                <c:pt idx="3">
                  <c:v>Traffic congestion</c:v>
                </c:pt>
                <c:pt idx="4">
                  <c:v>Cost of living</c:v>
                </c:pt>
                <c:pt idx="5">
                  <c:v>Lack of affordable housing/high home prices</c:v>
                </c:pt>
                <c:pt idx="6">
                  <c:v>Too many tourists</c:v>
                </c:pt>
              </c:strCache>
            </c:strRef>
          </c:cat>
          <c:val>
            <c:numRef>
              <c:f>Sheet1!$D$2:$D$8</c:f>
              <c:numCache>
                <c:formatCode>0%</c:formatCode>
                <c:ptCount val="7"/>
                <c:pt idx="0" formatCode="###0%">
                  <c:v>0.15</c:v>
                </c:pt>
                <c:pt idx="1">
                  <c:v>0.06</c:v>
                </c:pt>
                <c:pt idx="2">
                  <c:v>0.05</c:v>
                </c:pt>
                <c:pt idx="3">
                  <c:v>7.0000000000000007E-2</c:v>
                </c:pt>
                <c:pt idx="4">
                  <c:v>0.18</c:v>
                </c:pt>
                <c:pt idx="5">
                  <c:v>0.08</c:v>
                </c:pt>
                <c:pt idx="6">
                  <c:v>0</c:v>
                </c:pt>
              </c:numCache>
            </c:numRef>
          </c:val>
          <c:extLst>
            <c:ext xmlns:c16="http://schemas.microsoft.com/office/drawing/2014/chart" uri="{C3380CC4-5D6E-409C-BE32-E72D297353CC}">
              <c16:uniqueId val="{00000002-FCD3-4C1C-A692-BE8B093BBF4C}"/>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38100" tIns="19050" rIns="38100" bIns="19050" anchor="ctr">
                <a:spAutoFit/>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Economy/Unemployment</c:v>
                </c:pt>
                <c:pt idx="1">
                  <c:v>Education</c:v>
                </c:pt>
                <c:pt idx="2">
                  <c:v>Too much population growth or development</c:v>
                </c:pt>
                <c:pt idx="3">
                  <c:v>Traffic congestion</c:v>
                </c:pt>
                <c:pt idx="4">
                  <c:v>Cost of living</c:v>
                </c:pt>
                <c:pt idx="5">
                  <c:v>Lack of affordable housing/high home prices</c:v>
                </c:pt>
                <c:pt idx="6">
                  <c:v>Too many tourists</c:v>
                </c:pt>
              </c:strCache>
            </c:strRef>
          </c:cat>
          <c:val>
            <c:numRef>
              <c:f>Sheet1!$E$2:$E$8</c:f>
              <c:numCache>
                <c:formatCode>###0.0%</c:formatCode>
                <c:ptCount val="7"/>
                <c:pt idx="0" formatCode="0.0%">
                  <c:v>4.1969741806138827E-2</c:v>
                </c:pt>
                <c:pt idx="1">
                  <c:v>4.3841995861477835E-2</c:v>
                </c:pt>
                <c:pt idx="2">
                  <c:v>0.11977590402509419</c:v>
                </c:pt>
                <c:pt idx="3">
                  <c:v>0.15443136077236777</c:v>
                </c:pt>
                <c:pt idx="4">
                  <c:v>0.16583827898343373</c:v>
                </c:pt>
                <c:pt idx="5">
                  <c:v>0.30261002560355382</c:v>
                </c:pt>
                <c:pt idx="6" formatCode="0.0%">
                  <c:v>0.31842942700760307</c:v>
                </c:pt>
              </c:numCache>
            </c:numRef>
          </c:val>
          <c:extLst>
            <c:ext xmlns:c16="http://schemas.microsoft.com/office/drawing/2014/chart" uri="{C3380CC4-5D6E-409C-BE32-E72D297353CC}">
              <c16:uniqueId val="{00000003-FCD3-4C1C-A692-BE8B093BBF4C}"/>
            </c:ext>
          </c:extLst>
        </c:ser>
        <c:dLbls>
          <c:showLegendKey val="0"/>
          <c:showVal val="1"/>
          <c:showCatName val="0"/>
          <c:showSerName val="0"/>
          <c:showPercent val="0"/>
          <c:showBubbleSize val="0"/>
        </c:dLbls>
        <c:gapWidth val="150"/>
        <c:shape val="box"/>
        <c:axId val="211060288"/>
        <c:axId val="211060680"/>
        <c:axId val="0"/>
      </c:bar3DChart>
      <c:catAx>
        <c:axId val="211060288"/>
        <c:scaling>
          <c:orientation val="minMax"/>
        </c:scaling>
        <c:delete val="0"/>
        <c:axPos val="l"/>
        <c:numFmt formatCode="General" sourceLinked="0"/>
        <c:majorTickMark val="out"/>
        <c:minorTickMark val="none"/>
        <c:tickLblPos val="low"/>
        <c:spPr>
          <a:ln w="15875">
            <a:solidFill>
              <a:srgbClr val="000000"/>
            </a:solidFill>
          </a:ln>
        </c:spPr>
        <c:txPr>
          <a:bodyPr/>
          <a:lstStyle/>
          <a:p>
            <a:pPr>
              <a:defRPr sz="1200" b="1">
                <a:solidFill>
                  <a:srgbClr val="000000"/>
                </a:solidFill>
              </a:defRPr>
            </a:pPr>
            <a:endParaRPr lang="en-US"/>
          </a:p>
        </c:txPr>
        <c:crossAx val="211060680"/>
        <c:crosses val="autoZero"/>
        <c:auto val="1"/>
        <c:lblAlgn val="ctr"/>
        <c:lblOffset val="100"/>
        <c:noMultiLvlLbl val="0"/>
      </c:catAx>
      <c:valAx>
        <c:axId val="211060680"/>
        <c:scaling>
          <c:orientation val="minMax"/>
          <c:max val="0.4"/>
          <c:min val="0"/>
        </c:scaling>
        <c:delete val="0"/>
        <c:axPos val="b"/>
        <c:majorGridlines>
          <c:spPr>
            <a:ln w="15875">
              <a:solidFill>
                <a:srgbClr val="000000"/>
              </a:solidFill>
            </a:ln>
          </c:spPr>
        </c:majorGridlines>
        <c:numFmt formatCode="0%" sourceLinked="1"/>
        <c:majorTickMark val="out"/>
        <c:minorTickMark val="none"/>
        <c:tickLblPos val="nextTo"/>
        <c:spPr>
          <a:ln w="15875">
            <a:solidFill>
              <a:srgbClr val="000000"/>
            </a:solidFill>
          </a:ln>
        </c:spPr>
        <c:txPr>
          <a:bodyPr/>
          <a:lstStyle/>
          <a:p>
            <a:pPr>
              <a:defRPr sz="1200" b="1">
                <a:solidFill>
                  <a:srgbClr val="000000"/>
                </a:solidFill>
              </a:defRPr>
            </a:pPr>
            <a:endParaRPr lang="en-US"/>
          </a:p>
        </c:txPr>
        <c:crossAx val="211060288"/>
        <c:crosses val="autoZero"/>
        <c:crossBetween val="between"/>
        <c:majorUnit val="0.2"/>
        <c:minorUnit val="4.0000000000000008E-2"/>
      </c:valAx>
    </c:plotArea>
    <c:legend>
      <c:legendPos val="r"/>
      <c:layout>
        <c:manualLayout>
          <c:xMode val="edge"/>
          <c:yMode val="edge"/>
          <c:x val="0.8815219620293504"/>
          <c:y val="0.71528905564664191"/>
          <c:w val="6.5650191719172746E-2"/>
          <c:h val="0.18118487271656117"/>
        </c:manualLayout>
      </c:layout>
      <c:overlay val="0"/>
      <c:txPr>
        <a:bodyPr/>
        <a:lstStyle/>
        <a:p>
          <a:pPr>
            <a:defRPr sz="1200" b="1">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4566959918638283"/>
          <c:y val="2.764270820183095E-2"/>
          <c:w val="0.53329833184459619"/>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Pt>
            <c:idx val="0"/>
            <c:invertIfNegative val="0"/>
            <c:bubble3D val="0"/>
            <c:extLst>
              <c:ext xmlns:c16="http://schemas.microsoft.com/office/drawing/2014/chart" uri="{C3380CC4-5D6E-409C-BE32-E72D297353CC}">
                <c16:uniqueId val="{00000000-6F48-4678-839E-8C36AA794878}"/>
              </c:ext>
            </c:extLst>
          </c:dPt>
          <c:dPt>
            <c:idx val="3"/>
            <c:invertIfNegative val="0"/>
            <c:bubble3D val="0"/>
            <c:extLst>
              <c:ext xmlns:c16="http://schemas.microsoft.com/office/drawing/2014/chart" uri="{C3380CC4-5D6E-409C-BE32-E72D297353CC}">
                <c16:uniqueId val="{00000001-6F48-4678-839E-8C36AA794878}"/>
              </c:ext>
            </c:extLst>
          </c:dPt>
          <c:dPt>
            <c:idx val="5"/>
            <c:invertIfNegative val="0"/>
            <c:bubble3D val="0"/>
            <c:extLst>
              <c:ext xmlns:c16="http://schemas.microsoft.com/office/drawing/2014/chart" uri="{C3380CC4-5D6E-409C-BE32-E72D297353CC}">
                <c16:uniqueId val="{00000002-6F48-4678-839E-8C36AA794878}"/>
              </c:ext>
            </c:extLst>
          </c:dPt>
          <c:dPt>
            <c:idx val="6"/>
            <c:invertIfNegative val="0"/>
            <c:bubble3D val="0"/>
            <c:extLst>
              <c:ext xmlns:c16="http://schemas.microsoft.com/office/drawing/2014/chart" uri="{C3380CC4-5D6E-409C-BE32-E72D297353CC}">
                <c16:uniqueId val="{00000003-6F48-4678-839E-8C36AA794878}"/>
              </c:ext>
            </c:extLst>
          </c:dPt>
          <c:dPt>
            <c:idx val="7"/>
            <c:invertIfNegative val="0"/>
            <c:bubble3D val="0"/>
            <c:extLst>
              <c:ext xmlns:c16="http://schemas.microsoft.com/office/drawing/2014/chart" uri="{C3380CC4-5D6E-409C-BE32-E72D297353CC}">
                <c16:uniqueId val="{00000004-6F48-4678-839E-8C36AA794878}"/>
              </c:ext>
            </c:extLst>
          </c:dPt>
          <c:dPt>
            <c:idx val="8"/>
            <c:invertIfNegative val="0"/>
            <c:bubble3D val="0"/>
            <c:extLst>
              <c:ext xmlns:c16="http://schemas.microsoft.com/office/drawing/2014/chart" uri="{C3380CC4-5D6E-409C-BE32-E72D297353CC}">
                <c16:uniqueId val="{00000005-6F48-4678-839E-8C36AA794878}"/>
              </c:ext>
            </c:extLst>
          </c:dPt>
          <c:dPt>
            <c:idx val="9"/>
            <c:invertIfNegative val="0"/>
            <c:bubble3D val="0"/>
            <c:extLst>
              <c:ext xmlns:c16="http://schemas.microsoft.com/office/drawing/2014/chart" uri="{C3380CC4-5D6E-409C-BE32-E72D297353CC}">
                <c16:uniqueId val="{00000006-6F48-4678-839E-8C36AA794878}"/>
              </c:ext>
            </c:extLst>
          </c:dPt>
          <c:dPt>
            <c:idx val="11"/>
            <c:invertIfNegative val="0"/>
            <c:bubble3D val="0"/>
            <c:extLst>
              <c:ext xmlns:c16="http://schemas.microsoft.com/office/drawing/2014/chart" uri="{C3380CC4-5D6E-409C-BE32-E72D297353CC}">
                <c16:uniqueId val="{00000007-6F48-4678-839E-8C36AA794878}"/>
              </c:ext>
            </c:extLst>
          </c:dPt>
          <c:dPt>
            <c:idx val="12"/>
            <c:invertIfNegative val="0"/>
            <c:bubble3D val="0"/>
            <c:extLst>
              <c:ext xmlns:c16="http://schemas.microsoft.com/office/drawing/2014/chart" uri="{C3380CC4-5D6E-409C-BE32-E72D297353CC}">
                <c16:uniqueId val="{00000008-6F48-4678-839E-8C36AA794878}"/>
              </c:ext>
            </c:extLst>
          </c:dPt>
          <c:dPt>
            <c:idx val="14"/>
            <c:invertIfNegative val="0"/>
            <c:bubble3D val="0"/>
            <c:extLst>
              <c:ext xmlns:c16="http://schemas.microsoft.com/office/drawing/2014/chart" uri="{C3380CC4-5D6E-409C-BE32-E72D297353CC}">
                <c16:uniqueId val="{00000009-6F48-4678-839E-8C36AA794878}"/>
              </c:ext>
            </c:extLst>
          </c:dPt>
          <c:dPt>
            <c:idx val="15"/>
            <c:invertIfNegative val="0"/>
            <c:bubble3D val="0"/>
            <c:extLst>
              <c:ext xmlns:c16="http://schemas.microsoft.com/office/drawing/2014/chart" uri="{C3380CC4-5D6E-409C-BE32-E72D297353CC}">
                <c16:uniqueId val="{0000000A-6F48-4678-839E-8C36AA794878}"/>
              </c:ext>
            </c:extLst>
          </c:dPt>
          <c:dPt>
            <c:idx val="16"/>
            <c:invertIfNegative val="0"/>
            <c:bubble3D val="0"/>
            <c:extLst>
              <c:ext xmlns:c16="http://schemas.microsoft.com/office/drawing/2014/chart" uri="{C3380CC4-5D6E-409C-BE32-E72D297353CC}">
                <c16:uniqueId val="{0000000B-6F48-4678-839E-8C36AA794878}"/>
              </c:ext>
            </c:extLst>
          </c:dPt>
          <c:dLbls>
            <c:spPr>
              <a:noFill/>
              <a:ln>
                <a:noFill/>
              </a:ln>
              <a:effectLst/>
            </c:spPr>
            <c:txPr>
              <a:bodyPr/>
              <a:lstStyle/>
              <a:p>
                <a:pPr>
                  <a:defRPr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Maintenance services for aircraft</c:v>
                </c:pt>
                <c:pt idx="1">
                  <c:v>Resident pilot use for business</c:v>
                </c:pt>
                <c:pt idx="2">
                  <c:v>Resident pilot use for transportation</c:v>
                </c:pt>
                <c:pt idx="3">
                  <c:v>Hangars to house aircraft</c:v>
                </c:pt>
                <c:pt idx="4">
                  <c:v>Resident pilot use for recreation</c:v>
                </c:pt>
              </c:strCache>
            </c:strRef>
          </c:cat>
          <c:val>
            <c:numRef>
              <c:f>Sheet1!$B$2:$B$6</c:f>
              <c:numCache>
                <c:formatCode>0.0</c:formatCode>
                <c:ptCount val="5"/>
                <c:pt idx="0">
                  <c:v>1.2</c:v>
                </c:pt>
                <c:pt idx="1">
                  <c:v>0.8</c:v>
                </c:pt>
                <c:pt idx="2">
                  <c:v>0.9</c:v>
                </c:pt>
                <c:pt idx="3">
                  <c:v>0.8</c:v>
                </c:pt>
                <c:pt idx="4">
                  <c:v>0.8</c:v>
                </c:pt>
              </c:numCache>
            </c:numRef>
          </c:val>
          <c:extLst>
            <c:ext xmlns:c16="http://schemas.microsoft.com/office/drawing/2014/chart" uri="{C3380CC4-5D6E-409C-BE32-E72D297353CC}">
              <c16:uniqueId val="{0000000C-6F48-4678-839E-8C36AA794878}"/>
            </c:ext>
          </c:extLst>
        </c:ser>
        <c:ser>
          <c:idx val="1"/>
          <c:order val="1"/>
          <c:tx>
            <c:strRef>
              <c:f>Sheet1!$C$1</c:f>
              <c:strCache>
                <c:ptCount val="1"/>
                <c:pt idx="0">
                  <c:v>2009</c:v>
                </c:pt>
              </c:strCache>
            </c:strRef>
          </c:tx>
          <c:spPr>
            <a:solidFill>
              <a:schemeClr val="accent2"/>
            </a:solidFill>
            <a:ln>
              <a:solidFill>
                <a:srgbClr val="000000"/>
              </a:solidFill>
            </a:ln>
          </c:spPr>
          <c:invertIfNegative val="0"/>
          <c:dLbls>
            <c:spPr>
              <a:noFill/>
              <a:ln>
                <a:noFill/>
              </a:ln>
              <a:effectLst/>
            </c:spPr>
            <c:txPr>
              <a:bodyPr/>
              <a:lstStyle/>
              <a:p>
                <a:pPr>
                  <a:defRPr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Maintenance services for aircraft</c:v>
                </c:pt>
                <c:pt idx="1">
                  <c:v>Resident pilot use for business</c:v>
                </c:pt>
                <c:pt idx="2">
                  <c:v>Resident pilot use for transportation</c:v>
                </c:pt>
                <c:pt idx="3">
                  <c:v>Hangars to house aircraft</c:v>
                </c:pt>
                <c:pt idx="4">
                  <c:v>Resident pilot use for recreation</c:v>
                </c:pt>
              </c:strCache>
            </c:strRef>
          </c:cat>
          <c:val>
            <c:numRef>
              <c:f>Sheet1!$C$2:$C$6</c:f>
              <c:numCache>
                <c:formatCode>General</c:formatCode>
                <c:ptCount val="5"/>
                <c:pt idx="0">
                  <c:v>1.3</c:v>
                </c:pt>
                <c:pt idx="1">
                  <c:v>1</c:v>
                </c:pt>
                <c:pt idx="2">
                  <c:v>0.9</c:v>
                </c:pt>
                <c:pt idx="3">
                  <c:v>1</c:v>
                </c:pt>
                <c:pt idx="4">
                  <c:v>0.9</c:v>
                </c:pt>
              </c:numCache>
            </c:numRef>
          </c:val>
          <c:extLst>
            <c:ext xmlns:c16="http://schemas.microsoft.com/office/drawing/2014/chart" uri="{C3380CC4-5D6E-409C-BE32-E72D297353CC}">
              <c16:uniqueId val="{0000000D-6F48-4678-839E-8C36AA794878}"/>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txPr>
              <a:bodyPr/>
              <a:lstStyle/>
              <a:p>
                <a:pPr>
                  <a:defRPr sz="1199"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Maintenance services for aircraft</c:v>
                </c:pt>
                <c:pt idx="1">
                  <c:v>Resident pilot use for business</c:v>
                </c:pt>
                <c:pt idx="2">
                  <c:v>Resident pilot use for transportation</c:v>
                </c:pt>
                <c:pt idx="3">
                  <c:v>Hangars to house aircraft</c:v>
                </c:pt>
                <c:pt idx="4">
                  <c:v>Resident pilot use for recreation</c:v>
                </c:pt>
              </c:strCache>
            </c:strRef>
          </c:cat>
          <c:val>
            <c:numRef>
              <c:f>Sheet1!$D$2:$D$6</c:f>
              <c:numCache>
                <c:formatCode>0.0</c:formatCode>
                <c:ptCount val="5"/>
                <c:pt idx="0">
                  <c:v>1.5491381791150161</c:v>
                </c:pt>
                <c:pt idx="1">
                  <c:v>0</c:v>
                </c:pt>
                <c:pt idx="2">
                  <c:v>0</c:v>
                </c:pt>
                <c:pt idx="3">
                  <c:v>1.3</c:v>
                </c:pt>
                <c:pt idx="4">
                  <c:v>1.3</c:v>
                </c:pt>
              </c:numCache>
            </c:numRef>
          </c:val>
          <c:extLst>
            <c:ext xmlns:c16="http://schemas.microsoft.com/office/drawing/2014/chart" uri="{C3380CC4-5D6E-409C-BE32-E72D297353CC}">
              <c16:uniqueId val="{0000000E-6F48-4678-839E-8C36AA794878}"/>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38100" tIns="19050" rIns="38100" bIns="19050" anchor="ctr">
                <a:spAutoFit/>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Maintenance services for aircraft</c:v>
                </c:pt>
                <c:pt idx="1">
                  <c:v>Resident pilot use for business</c:v>
                </c:pt>
                <c:pt idx="2">
                  <c:v>Resident pilot use for transportation</c:v>
                </c:pt>
                <c:pt idx="3">
                  <c:v>Hangars to house aircraft</c:v>
                </c:pt>
                <c:pt idx="4">
                  <c:v>Resident pilot use for recreation</c:v>
                </c:pt>
              </c:strCache>
            </c:strRef>
          </c:cat>
          <c:val>
            <c:numRef>
              <c:f>Sheet1!$E$2:$E$6</c:f>
              <c:numCache>
                <c:formatCode>General</c:formatCode>
                <c:ptCount val="5"/>
                <c:pt idx="4" formatCode="###0.00">
                  <c:v>1.1493517461299922</c:v>
                </c:pt>
              </c:numCache>
            </c:numRef>
          </c:val>
          <c:extLst>
            <c:ext xmlns:c16="http://schemas.microsoft.com/office/drawing/2014/chart" uri="{C3380CC4-5D6E-409C-BE32-E72D297353CC}">
              <c16:uniqueId val="{0000000C-F5E7-41ED-8239-150C570C5D8D}"/>
            </c:ext>
          </c:extLst>
        </c:ser>
        <c:dLbls>
          <c:showLegendKey val="0"/>
          <c:showVal val="0"/>
          <c:showCatName val="0"/>
          <c:showSerName val="0"/>
          <c:showPercent val="0"/>
          <c:showBubbleSize val="0"/>
        </c:dLbls>
        <c:gapWidth val="150"/>
        <c:shape val="box"/>
        <c:axId val="191194368"/>
        <c:axId val="1"/>
        <c:axId val="0"/>
      </c:bar3DChart>
      <c:catAx>
        <c:axId val="191194368"/>
        <c:scaling>
          <c:orientation val="minMax"/>
        </c:scaling>
        <c:delete val="0"/>
        <c:axPos val="l"/>
        <c:numFmt formatCode="General" sourceLinked="1"/>
        <c:majorTickMark val="out"/>
        <c:minorTickMark val="none"/>
        <c:tickLblPos val="low"/>
        <c:spPr>
          <a:ln w="15875">
            <a:solidFill>
              <a:srgbClr val="000000"/>
            </a:solidFill>
          </a:ln>
        </c:spPr>
        <c:txPr>
          <a:bodyPr/>
          <a:lstStyle/>
          <a:p>
            <a:pPr>
              <a:defRPr sz="1199" b="1">
                <a:solidFill>
                  <a:srgbClr val="000000"/>
                </a:solidFill>
              </a:defRPr>
            </a:pPr>
            <a:endParaRPr lang="en-US"/>
          </a:p>
        </c:txPr>
        <c:crossAx val="1"/>
        <c:crosses val="autoZero"/>
        <c:auto val="1"/>
        <c:lblAlgn val="ctr"/>
        <c:lblOffset val="100"/>
        <c:noMultiLvlLbl val="0"/>
      </c:catAx>
      <c:valAx>
        <c:axId val="1"/>
        <c:scaling>
          <c:orientation val="minMax"/>
          <c:max val="3"/>
          <c:min val="0"/>
        </c:scaling>
        <c:delete val="0"/>
        <c:axPos val="b"/>
        <c:majorGridlines>
          <c:spPr>
            <a:ln w="15875">
              <a:solidFill>
                <a:srgbClr val="000000"/>
              </a:solidFill>
            </a:ln>
          </c:spPr>
        </c:majorGridlines>
        <c:numFmt formatCode="0" sourceLinked="0"/>
        <c:majorTickMark val="out"/>
        <c:minorTickMark val="none"/>
        <c:tickLblPos val="nextTo"/>
        <c:spPr>
          <a:ln w="15875">
            <a:solidFill>
              <a:srgbClr val="000000"/>
            </a:solidFill>
          </a:ln>
        </c:spPr>
        <c:txPr>
          <a:bodyPr/>
          <a:lstStyle/>
          <a:p>
            <a:pPr>
              <a:defRPr sz="1199" b="1">
                <a:solidFill>
                  <a:srgbClr val="000000"/>
                </a:solidFill>
              </a:defRPr>
            </a:pPr>
            <a:endParaRPr lang="en-US"/>
          </a:p>
        </c:txPr>
        <c:crossAx val="191194368"/>
        <c:crosses val="autoZero"/>
        <c:crossBetween val="between"/>
        <c:majorUnit val="1"/>
        <c:minorUnit val="4.0000000000000008E-2"/>
      </c:valAx>
      <c:spPr>
        <a:noFill/>
        <a:ln w="25389">
          <a:noFill/>
        </a:ln>
      </c:spPr>
    </c:plotArea>
    <c:legend>
      <c:legendPos val="r"/>
      <c:layout>
        <c:manualLayout>
          <c:xMode val="edge"/>
          <c:yMode val="edge"/>
          <c:x val="0.89376209388782413"/>
          <c:y val="0.70454841362465714"/>
          <c:w val="6.5594592098275104E-2"/>
          <c:h val="0.19273069290353717"/>
        </c:manualLayout>
      </c:layout>
      <c:overlay val="0"/>
      <c:txPr>
        <a:bodyPr/>
        <a:lstStyle/>
        <a:p>
          <a:pPr>
            <a:defRPr sz="1199" b="1">
              <a:solidFill>
                <a:srgbClr val="000000"/>
              </a:solidFill>
            </a:defRPr>
          </a:pPr>
          <a:endParaRPr lang="en-US"/>
        </a:p>
      </c:txPr>
    </c:legend>
    <c:plotVisOnly val="1"/>
    <c:dispBlanksAs val="gap"/>
    <c:showDLblsOverMax val="0"/>
  </c:chart>
  <c:txPr>
    <a:bodyPr/>
    <a:lstStyle/>
    <a:p>
      <a:pPr>
        <a:defRPr sz="1799"/>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4172875639795189"/>
          <c:y val="2.5220401467225935E-2"/>
          <c:w val="0.52159623415695744"/>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Push traffic to Reno/Provide transportation to Reno</c:v>
                </c:pt>
                <c:pt idx="1">
                  <c:v>Those that use it should pay more</c:v>
                </c:pt>
                <c:pt idx="2">
                  <c:v>Enforce rules/regulations/Issue fines</c:v>
                </c:pt>
                <c:pt idx="3">
                  <c:v>Don't fly too low</c:v>
                </c:pt>
                <c:pt idx="4">
                  <c:v>Implement curfew/Regulate hours</c:v>
                </c:pt>
                <c:pt idx="5">
                  <c:v>Control number of aircraft/Reduce traffic or growth</c:v>
                </c:pt>
                <c:pt idx="6">
                  <c:v>Noise or size restriction on aircraft</c:v>
                </c:pt>
                <c:pt idx="7">
                  <c:v>Regulate flight patterns/Avoid residential areas</c:v>
                </c:pt>
              </c:strCache>
            </c:strRef>
          </c:cat>
          <c:val>
            <c:numRef>
              <c:f>Sheet1!$B$2:$B$9</c:f>
              <c:numCache>
                <c:formatCode>General</c:formatCode>
                <c:ptCount val="8"/>
                <c:pt idx="4" formatCode="0%">
                  <c:v>0.1</c:v>
                </c:pt>
                <c:pt idx="5" formatCode="0%">
                  <c:v>0.27</c:v>
                </c:pt>
                <c:pt idx="6" formatCode="0%">
                  <c:v>0.22</c:v>
                </c:pt>
              </c:numCache>
            </c:numRef>
          </c:val>
          <c:extLst>
            <c:ext xmlns:c16="http://schemas.microsoft.com/office/drawing/2014/chart" uri="{C3380CC4-5D6E-409C-BE32-E72D297353CC}">
              <c16:uniqueId val="{00000000-62E6-4D27-B624-36CCFC100920}"/>
            </c:ext>
          </c:extLst>
        </c:ser>
        <c:ser>
          <c:idx val="1"/>
          <c:order val="1"/>
          <c:tx>
            <c:strRef>
              <c:f>Sheet1!$C$1</c:f>
              <c:strCache>
                <c:ptCount val="1"/>
                <c:pt idx="0">
                  <c:v>2009</c:v>
                </c:pt>
              </c:strCache>
            </c:strRef>
          </c:tx>
          <c:spPr>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Push traffic to Reno/Provide transportation to Reno</c:v>
                </c:pt>
                <c:pt idx="1">
                  <c:v>Those that use it should pay more</c:v>
                </c:pt>
                <c:pt idx="2">
                  <c:v>Enforce rules/regulations/Issue fines</c:v>
                </c:pt>
                <c:pt idx="3">
                  <c:v>Don't fly too low</c:v>
                </c:pt>
                <c:pt idx="4">
                  <c:v>Implement curfew/Regulate hours</c:v>
                </c:pt>
                <c:pt idx="5">
                  <c:v>Control number of aircraft/Reduce traffic or growth</c:v>
                </c:pt>
                <c:pt idx="6">
                  <c:v>Noise or size restriction on aircraft</c:v>
                </c:pt>
                <c:pt idx="7">
                  <c:v>Regulate flight patterns/Avoid residential areas</c:v>
                </c:pt>
              </c:strCache>
            </c:strRef>
          </c:cat>
          <c:val>
            <c:numRef>
              <c:f>Sheet1!$C$2:$C$9</c:f>
              <c:numCache>
                <c:formatCode>General</c:formatCode>
                <c:ptCount val="8"/>
                <c:pt idx="4" formatCode="0%">
                  <c:v>0.12</c:v>
                </c:pt>
                <c:pt idx="5" formatCode="0%">
                  <c:v>0.24</c:v>
                </c:pt>
                <c:pt idx="6" formatCode="0%">
                  <c:v>0.23</c:v>
                </c:pt>
              </c:numCache>
            </c:numRef>
          </c:val>
          <c:extLst>
            <c:ext xmlns:c16="http://schemas.microsoft.com/office/drawing/2014/chart" uri="{C3380CC4-5D6E-409C-BE32-E72D297353CC}">
              <c16:uniqueId val="{00000001-62E6-4D27-B624-36CCFC100920}"/>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Push traffic to Reno/Provide transportation to Reno</c:v>
                </c:pt>
                <c:pt idx="1">
                  <c:v>Those that use it should pay more</c:v>
                </c:pt>
                <c:pt idx="2">
                  <c:v>Enforce rules/regulations/Issue fines</c:v>
                </c:pt>
                <c:pt idx="3">
                  <c:v>Don't fly too low</c:v>
                </c:pt>
                <c:pt idx="4">
                  <c:v>Implement curfew/Regulate hours</c:v>
                </c:pt>
                <c:pt idx="5">
                  <c:v>Control number of aircraft/Reduce traffic or growth</c:v>
                </c:pt>
                <c:pt idx="6">
                  <c:v>Noise or size restriction on aircraft</c:v>
                </c:pt>
                <c:pt idx="7">
                  <c:v>Regulate flight patterns/Avoid residential areas</c:v>
                </c:pt>
              </c:strCache>
            </c:strRef>
          </c:cat>
          <c:val>
            <c:numRef>
              <c:f>Sheet1!$D$2:$D$9</c:f>
              <c:numCache>
                <c:formatCode>General</c:formatCode>
                <c:ptCount val="8"/>
                <c:pt idx="4" formatCode="###0%">
                  <c:v>0.41599999999999998</c:v>
                </c:pt>
                <c:pt idx="5" formatCode="###0%">
                  <c:v>0.249</c:v>
                </c:pt>
                <c:pt idx="6" formatCode="###0%">
                  <c:v>0.32700000000000001</c:v>
                </c:pt>
              </c:numCache>
            </c:numRef>
          </c:val>
          <c:extLst>
            <c:ext xmlns:c16="http://schemas.microsoft.com/office/drawing/2014/chart" uri="{C3380CC4-5D6E-409C-BE32-E72D297353CC}">
              <c16:uniqueId val="{00000002-62E6-4D27-B624-36CCFC100920}"/>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Push traffic to Reno/Provide transportation to Reno</c:v>
                </c:pt>
                <c:pt idx="1">
                  <c:v>Those that use it should pay more</c:v>
                </c:pt>
                <c:pt idx="2">
                  <c:v>Enforce rules/regulations/Issue fines</c:v>
                </c:pt>
                <c:pt idx="3">
                  <c:v>Don't fly too low</c:v>
                </c:pt>
                <c:pt idx="4">
                  <c:v>Implement curfew/Regulate hours</c:v>
                </c:pt>
                <c:pt idx="5">
                  <c:v>Control number of aircraft/Reduce traffic or growth</c:v>
                </c:pt>
                <c:pt idx="6">
                  <c:v>Noise or size restriction on aircraft</c:v>
                </c:pt>
                <c:pt idx="7">
                  <c:v>Regulate flight patterns/Avoid residential areas</c:v>
                </c:pt>
              </c:strCache>
            </c:strRef>
          </c:cat>
          <c:val>
            <c:numRef>
              <c:f>Sheet1!$E$2:$E$9</c:f>
              <c:numCache>
                <c:formatCode>0.0%</c:formatCode>
                <c:ptCount val="8"/>
                <c:pt idx="0">
                  <c:v>3.5356132708006936E-2</c:v>
                </c:pt>
                <c:pt idx="1">
                  <c:v>5.5741906809785323E-2</c:v>
                </c:pt>
                <c:pt idx="2">
                  <c:v>5.8349473420089538E-2</c:v>
                </c:pt>
                <c:pt idx="3">
                  <c:v>7.5012145054472706E-2</c:v>
                </c:pt>
                <c:pt idx="4">
                  <c:v>0.17462653934950595</c:v>
                </c:pt>
                <c:pt idx="5">
                  <c:v>0.20669686389558775</c:v>
                </c:pt>
                <c:pt idx="6">
                  <c:v>0.27136153537513691</c:v>
                </c:pt>
                <c:pt idx="7">
                  <c:v>0.31671651103615672</c:v>
                </c:pt>
              </c:numCache>
            </c:numRef>
          </c:val>
          <c:extLst>
            <c:ext xmlns:c16="http://schemas.microsoft.com/office/drawing/2014/chart" uri="{C3380CC4-5D6E-409C-BE32-E72D297353CC}">
              <c16:uniqueId val="{00000000-137D-4D48-AAEF-5F1830E0C6AD}"/>
            </c:ext>
          </c:extLst>
        </c:ser>
        <c:dLbls>
          <c:showLegendKey val="0"/>
          <c:showVal val="1"/>
          <c:showCatName val="0"/>
          <c:showSerName val="0"/>
          <c:showPercent val="0"/>
          <c:showBubbleSize val="0"/>
        </c:dLbls>
        <c:gapWidth val="150"/>
        <c:shape val="box"/>
        <c:axId val="274791896"/>
        <c:axId val="274792288"/>
        <c:axId val="0"/>
      </c:bar3DChart>
      <c:catAx>
        <c:axId val="274791896"/>
        <c:scaling>
          <c:orientation val="minMax"/>
        </c:scaling>
        <c:delete val="0"/>
        <c:axPos val="l"/>
        <c:numFmt formatCode="General" sourceLinked="0"/>
        <c:majorTickMark val="out"/>
        <c:minorTickMark val="none"/>
        <c:tickLblPos val="low"/>
        <c:spPr>
          <a:ln w="15875">
            <a:solidFill>
              <a:srgbClr val="000000"/>
            </a:solidFill>
          </a:ln>
        </c:spPr>
        <c:crossAx val="274792288"/>
        <c:crosses val="autoZero"/>
        <c:auto val="1"/>
        <c:lblAlgn val="ctr"/>
        <c:lblOffset val="100"/>
        <c:noMultiLvlLbl val="0"/>
      </c:catAx>
      <c:valAx>
        <c:axId val="274792288"/>
        <c:scaling>
          <c:orientation val="minMax"/>
          <c:max val="0.60000000000000009"/>
          <c:min val="0"/>
        </c:scaling>
        <c:delete val="0"/>
        <c:axPos val="b"/>
        <c:majorGridlines>
          <c:spPr>
            <a:ln w="15875">
              <a:solidFill>
                <a:srgbClr val="000000"/>
              </a:solidFill>
            </a:ln>
          </c:spPr>
        </c:majorGridlines>
        <c:numFmt formatCode="General" sourceLinked="1"/>
        <c:majorTickMark val="out"/>
        <c:minorTickMark val="none"/>
        <c:tickLblPos val="nextTo"/>
        <c:spPr>
          <a:ln w="15875">
            <a:solidFill>
              <a:srgbClr val="000000"/>
            </a:solidFill>
          </a:ln>
        </c:spPr>
        <c:crossAx val="274791896"/>
        <c:crosses val="autoZero"/>
        <c:crossBetween val="between"/>
        <c:majorUnit val="0.2"/>
        <c:minorUnit val="4.0000000000000008E-2"/>
      </c:valAx>
    </c:plotArea>
    <c:legend>
      <c:legendPos val="r"/>
      <c:layout>
        <c:manualLayout>
          <c:xMode val="edge"/>
          <c:yMode val="edge"/>
          <c:x val="0.87565630678023554"/>
          <c:y val="0.63440908412058472"/>
          <c:w val="6.5650191719172746E-2"/>
          <c:h val="0.24999725548755691"/>
        </c:manualLayout>
      </c:layout>
      <c:overlay val="1"/>
    </c:legend>
    <c:plotVisOnly val="1"/>
    <c:dispBlanksAs val="gap"/>
    <c:showDLblsOverMax val="0"/>
  </c:chart>
  <c:txPr>
    <a:bodyPr/>
    <a:lstStyle/>
    <a:p>
      <a:pPr>
        <a:defRPr sz="1200" b="1">
          <a:solidFill>
            <a:srgbClr val="000000"/>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2217294735009642"/>
          <c:y val="3.0065123362069152E-2"/>
          <c:w val="0.51844037014182087"/>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Not sure/DK/NA</c:v>
                </c:pt>
                <c:pt idx="1">
                  <c:v>Other</c:v>
                </c:pt>
                <c:pt idx="2">
                  <c:v>Move the airport/Close the airport</c:v>
                </c:pt>
                <c:pt idx="3">
                  <c:v>Regulate flight patterns</c:v>
                </c:pt>
                <c:pt idx="4">
                  <c:v>Use the control tower</c:v>
                </c:pt>
                <c:pt idx="5">
                  <c:v>Benefit locals</c:v>
                </c:pt>
                <c:pt idx="6">
                  <c:v>Stop expansion</c:v>
                </c:pt>
              </c:strCache>
            </c:strRef>
          </c:cat>
          <c:val>
            <c:numRef>
              <c:f>Sheet1!$B$2:$B$8</c:f>
              <c:numCache>
                <c:formatCode>0%</c:formatCode>
                <c:ptCount val="7"/>
                <c:pt idx="0">
                  <c:v>0.11</c:v>
                </c:pt>
                <c:pt idx="1">
                  <c:v>0.17</c:v>
                </c:pt>
                <c:pt idx="2">
                  <c:v>0</c:v>
                </c:pt>
                <c:pt idx="3">
                  <c:v>0.38</c:v>
                </c:pt>
              </c:numCache>
            </c:numRef>
          </c:val>
          <c:extLst>
            <c:ext xmlns:c16="http://schemas.microsoft.com/office/drawing/2014/chart" uri="{C3380CC4-5D6E-409C-BE32-E72D297353CC}">
              <c16:uniqueId val="{00000000-62E6-4D27-B624-36CCFC100920}"/>
            </c:ext>
          </c:extLst>
        </c:ser>
        <c:ser>
          <c:idx val="1"/>
          <c:order val="1"/>
          <c:tx>
            <c:strRef>
              <c:f>Sheet1!$C$1</c:f>
              <c:strCache>
                <c:ptCount val="1"/>
                <c:pt idx="0">
                  <c:v>2009</c:v>
                </c:pt>
              </c:strCache>
            </c:strRef>
          </c:tx>
          <c:spPr>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Not sure/DK/NA</c:v>
                </c:pt>
                <c:pt idx="1">
                  <c:v>Other</c:v>
                </c:pt>
                <c:pt idx="2">
                  <c:v>Move the airport/Close the airport</c:v>
                </c:pt>
                <c:pt idx="3">
                  <c:v>Regulate flight patterns</c:v>
                </c:pt>
                <c:pt idx="4">
                  <c:v>Use the control tower</c:v>
                </c:pt>
                <c:pt idx="5">
                  <c:v>Benefit locals</c:v>
                </c:pt>
                <c:pt idx="6">
                  <c:v>Stop expansion</c:v>
                </c:pt>
              </c:strCache>
            </c:strRef>
          </c:cat>
          <c:val>
            <c:numRef>
              <c:f>Sheet1!$C$2:$C$8</c:f>
              <c:numCache>
                <c:formatCode>0%</c:formatCode>
                <c:ptCount val="7"/>
                <c:pt idx="0">
                  <c:v>0.18</c:v>
                </c:pt>
                <c:pt idx="1">
                  <c:v>0.04</c:v>
                </c:pt>
                <c:pt idx="2">
                  <c:v>0.06</c:v>
                </c:pt>
                <c:pt idx="3">
                  <c:v>0.33</c:v>
                </c:pt>
              </c:numCache>
            </c:numRef>
          </c:val>
          <c:extLst>
            <c:ext xmlns:c16="http://schemas.microsoft.com/office/drawing/2014/chart" uri="{C3380CC4-5D6E-409C-BE32-E72D297353CC}">
              <c16:uniqueId val="{00000001-62E6-4D27-B624-36CCFC100920}"/>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Not sure/DK/NA</c:v>
                </c:pt>
                <c:pt idx="1">
                  <c:v>Other</c:v>
                </c:pt>
                <c:pt idx="2">
                  <c:v>Move the airport/Close the airport</c:v>
                </c:pt>
                <c:pt idx="3">
                  <c:v>Regulate flight patterns</c:v>
                </c:pt>
                <c:pt idx="4">
                  <c:v>Use the control tower</c:v>
                </c:pt>
                <c:pt idx="5">
                  <c:v>Benefit locals</c:v>
                </c:pt>
                <c:pt idx="6">
                  <c:v>Stop expansion</c:v>
                </c:pt>
              </c:strCache>
            </c:strRef>
          </c:cat>
          <c:val>
            <c:numRef>
              <c:f>Sheet1!$D$2:$D$8</c:f>
              <c:numCache>
                <c:formatCode>###0%</c:formatCode>
                <c:ptCount val="7"/>
                <c:pt idx="0">
                  <c:v>7.3999999999999996E-2</c:v>
                </c:pt>
                <c:pt idx="1">
                  <c:v>5.3999999999999999E-2</c:v>
                </c:pt>
                <c:pt idx="2">
                  <c:v>0</c:v>
                </c:pt>
                <c:pt idx="3">
                  <c:v>0.46600000000000003</c:v>
                </c:pt>
              </c:numCache>
            </c:numRef>
          </c:val>
          <c:extLst>
            <c:ext xmlns:c16="http://schemas.microsoft.com/office/drawing/2014/chart" uri="{C3380CC4-5D6E-409C-BE32-E72D297353CC}">
              <c16:uniqueId val="{00000002-62E6-4D27-B624-36CCFC100920}"/>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Not sure/DK/NA</c:v>
                </c:pt>
                <c:pt idx="1">
                  <c:v>Other</c:v>
                </c:pt>
                <c:pt idx="2">
                  <c:v>Move the airport/Close the airport</c:v>
                </c:pt>
                <c:pt idx="3">
                  <c:v>Regulate flight patterns</c:v>
                </c:pt>
                <c:pt idx="4">
                  <c:v>Use the control tower</c:v>
                </c:pt>
                <c:pt idx="5">
                  <c:v>Benefit locals</c:v>
                </c:pt>
                <c:pt idx="6">
                  <c:v>Stop expansion</c:v>
                </c:pt>
              </c:strCache>
            </c:strRef>
          </c:cat>
          <c:val>
            <c:numRef>
              <c:f>Sheet1!$E$2:$E$8</c:f>
              <c:numCache>
                <c:formatCode>0.0%</c:formatCode>
                <c:ptCount val="7"/>
                <c:pt idx="0">
                  <c:v>5.87170393293951E-2</c:v>
                </c:pt>
                <c:pt idx="1">
                  <c:v>8.0307471052940615E-2</c:v>
                </c:pt>
                <c:pt idx="4">
                  <c:v>1.5589710273747967E-2</c:v>
                </c:pt>
                <c:pt idx="5">
                  <c:v>1.7392865212525119E-2</c:v>
                </c:pt>
                <c:pt idx="6">
                  <c:v>2.4104601211936236E-2</c:v>
                </c:pt>
              </c:numCache>
            </c:numRef>
          </c:val>
          <c:extLst>
            <c:ext xmlns:c16="http://schemas.microsoft.com/office/drawing/2014/chart" uri="{C3380CC4-5D6E-409C-BE32-E72D297353CC}">
              <c16:uniqueId val="{00000000-137D-4D48-AAEF-5F1830E0C6AD}"/>
            </c:ext>
          </c:extLst>
        </c:ser>
        <c:dLbls>
          <c:showLegendKey val="0"/>
          <c:showVal val="1"/>
          <c:showCatName val="0"/>
          <c:showSerName val="0"/>
          <c:showPercent val="0"/>
          <c:showBubbleSize val="0"/>
        </c:dLbls>
        <c:gapWidth val="150"/>
        <c:shape val="box"/>
        <c:axId val="274791896"/>
        <c:axId val="274792288"/>
        <c:axId val="0"/>
      </c:bar3DChart>
      <c:catAx>
        <c:axId val="274791896"/>
        <c:scaling>
          <c:orientation val="minMax"/>
        </c:scaling>
        <c:delete val="0"/>
        <c:axPos val="l"/>
        <c:numFmt formatCode="General" sourceLinked="0"/>
        <c:majorTickMark val="out"/>
        <c:minorTickMark val="none"/>
        <c:tickLblPos val="low"/>
        <c:spPr>
          <a:ln w="15875">
            <a:solidFill>
              <a:srgbClr val="000000"/>
            </a:solidFill>
          </a:ln>
        </c:spPr>
        <c:crossAx val="274792288"/>
        <c:crosses val="autoZero"/>
        <c:auto val="1"/>
        <c:lblAlgn val="ctr"/>
        <c:lblOffset val="100"/>
        <c:noMultiLvlLbl val="0"/>
      </c:catAx>
      <c:valAx>
        <c:axId val="274792288"/>
        <c:scaling>
          <c:orientation val="minMax"/>
          <c:max val="0.60000000000000009"/>
          <c:min val="0"/>
        </c:scaling>
        <c:delete val="0"/>
        <c:axPos val="b"/>
        <c:majorGridlines>
          <c:spPr>
            <a:ln w="15875">
              <a:solidFill>
                <a:srgbClr val="000000"/>
              </a:solidFill>
            </a:ln>
          </c:spPr>
        </c:majorGridlines>
        <c:numFmt formatCode="0%" sourceLinked="1"/>
        <c:majorTickMark val="out"/>
        <c:minorTickMark val="none"/>
        <c:tickLblPos val="nextTo"/>
        <c:spPr>
          <a:ln w="15875">
            <a:solidFill>
              <a:srgbClr val="000000"/>
            </a:solidFill>
          </a:ln>
        </c:spPr>
        <c:crossAx val="274791896"/>
        <c:crosses val="autoZero"/>
        <c:crossBetween val="between"/>
        <c:majorUnit val="0.2"/>
        <c:minorUnit val="4.0000000000000008E-2"/>
      </c:valAx>
    </c:plotArea>
    <c:legend>
      <c:legendPos val="r"/>
      <c:layout>
        <c:manualLayout>
          <c:xMode val="edge"/>
          <c:yMode val="edge"/>
          <c:x val="0.85297727628346298"/>
          <c:y val="0.64409852791027122"/>
          <c:w val="6.5650191719172746E-2"/>
          <c:h val="0.24999725548755691"/>
        </c:manualLayout>
      </c:layout>
      <c:overlay val="0"/>
    </c:legend>
    <c:plotVisOnly val="1"/>
    <c:dispBlanksAs val="gap"/>
    <c:showDLblsOverMax val="0"/>
  </c:chart>
  <c:txPr>
    <a:bodyPr/>
    <a:lstStyle/>
    <a:p>
      <a:pPr>
        <a:defRPr sz="1200" b="1">
          <a:solidFill>
            <a:srgbClr val="000000"/>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9443096890753085"/>
          <c:y val="2.4049332802642494E-2"/>
          <c:w val="0.42069881150339122"/>
          <c:h val="0.90412155351624346"/>
        </c:manualLayout>
      </c:layout>
      <c:bar3DChart>
        <c:barDir val="bar"/>
        <c:grouping val="clustered"/>
        <c:varyColors val="0"/>
        <c:ser>
          <c:idx val="0"/>
          <c:order val="0"/>
          <c:tx>
            <c:strRef>
              <c:f>Sheet1!$B$1</c:f>
              <c:strCache>
                <c:ptCount val="1"/>
                <c:pt idx="0">
                  <c:v>2017</c:v>
                </c:pt>
              </c:strCache>
            </c:strRef>
          </c:tx>
          <c:spPr>
            <a:solidFill>
              <a:srgbClr val="4C216D"/>
            </a:solidFill>
            <a:ln>
              <a:solidFill>
                <a:srgbClr val="000000"/>
              </a:solidFill>
            </a:ln>
          </c:spPr>
          <c:invertIfNegative val="0"/>
          <c:dLbls>
            <c:dLbl>
              <c:idx val="0"/>
              <c:layout>
                <c:manualLayout>
                  <c:x val="5.6681682477470506E-3"/>
                  <c:y val="-9.72706270534390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63-4E27-B7CA-20C223598CA4}"/>
                </c:ext>
              </c:extLst>
            </c:dLbl>
            <c:dLbl>
              <c:idx val="1"/>
              <c:layout>
                <c:manualLayout>
                  <c:x val="5.6681682477470506E-3"/>
                  <c:y val="-9.7269350536023612E-3"/>
                </c:manualLayout>
              </c:layout>
              <c:showLegendKey val="0"/>
              <c:showVal val="1"/>
              <c:showCatName val="0"/>
              <c:showSerName val="0"/>
              <c:showPercent val="0"/>
              <c:showBubbleSize val="0"/>
              <c:extLst>
                <c:ext xmlns:c15="http://schemas.microsoft.com/office/drawing/2012/chart" uri="{CE6537A1-D6FC-4f65-9D91-7224C49458BB}">
                  <c15:layout>
                    <c:manualLayout>
                      <c:w val="5.6724193739329645E-2"/>
                      <c:h val="5.4487890572842292E-2"/>
                    </c:manualLayout>
                  </c15:layout>
                </c:ext>
                <c:ext xmlns:c16="http://schemas.microsoft.com/office/drawing/2014/chart" uri="{C3380CC4-5D6E-409C-BE32-E72D297353CC}">
                  <c16:uniqueId val="{00000003-EF63-4E27-B7CA-20C223598CA4}"/>
                </c:ext>
              </c:extLst>
            </c:dLbl>
            <c:dLbl>
              <c:idx val="2"/>
              <c:layout>
                <c:manualLayout>
                  <c:x val="7.0852103096838391E-3"/>
                  <c:y val="-3.2423542351146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63-4E27-B7CA-20C223598CA4}"/>
                </c:ext>
              </c:extLst>
            </c:dLbl>
            <c:dLbl>
              <c:idx val="3"/>
              <c:layout>
                <c:manualLayout>
                  <c:x val="5.6681682477470506E-3"/>
                  <c:y val="-3.24235423511459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63-4E27-B7CA-20C223598CA4}"/>
                </c:ext>
              </c:extLst>
            </c:dLbl>
            <c:dLbl>
              <c:idx val="4"/>
              <c:layout>
                <c:manualLayout>
                  <c:x val="5.6681682477470506E-3"/>
                  <c:y val="-3.24235423511459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63-4E27-B7CA-20C223598CA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Implement curfew/Regulate hours</c:v>
                </c:pt>
                <c:pt idx="1">
                  <c:v>Noise or size restriction on aircraft</c:v>
                </c:pt>
                <c:pt idx="2">
                  <c:v>Regulate flight patterns/Avoid residential areas</c:v>
                </c:pt>
                <c:pt idx="3">
                  <c:v>Don't fly too low</c:v>
                </c:pt>
                <c:pt idx="4">
                  <c:v>Push traffic to Reno/Provide transportation to Reno</c:v>
                </c:pt>
              </c:strCache>
            </c:strRef>
          </c:cat>
          <c:val>
            <c:numRef>
              <c:f>Sheet1!$B$2:$B$6</c:f>
              <c:numCache>
                <c:formatCode>0.0%</c:formatCode>
                <c:ptCount val="5"/>
                <c:pt idx="0">
                  <c:v>0.5</c:v>
                </c:pt>
                <c:pt idx="1">
                  <c:v>0.5</c:v>
                </c:pt>
                <c:pt idx="2">
                  <c:v>0.5</c:v>
                </c:pt>
                <c:pt idx="3">
                  <c:v>0.5</c:v>
                </c:pt>
                <c:pt idx="4">
                  <c:v>0.5</c:v>
                </c:pt>
              </c:numCache>
            </c:numRef>
          </c:val>
          <c:extLst>
            <c:ext xmlns:c16="http://schemas.microsoft.com/office/drawing/2014/chart" uri="{C3380CC4-5D6E-409C-BE32-E72D297353CC}">
              <c16:uniqueId val="{00000000-62E6-4D27-B624-36CCFC100920}"/>
            </c:ext>
          </c:extLst>
        </c:ser>
        <c:dLbls>
          <c:showLegendKey val="0"/>
          <c:showVal val="1"/>
          <c:showCatName val="0"/>
          <c:showSerName val="0"/>
          <c:showPercent val="0"/>
          <c:showBubbleSize val="0"/>
        </c:dLbls>
        <c:gapWidth val="150"/>
        <c:shape val="box"/>
        <c:axId val="274791896"/>
        <c:axId val="274792288"/>
        <c:axId val="0"/>
      </c:bar3DChart>
      <c:catAx>
        <c:axId val="274791896"/>
        <c:scaling>
          <c:orientation val="minMax"/>
        </c:scaling>
        <c:delete val="0"/>
        <c:axPos val="l"/>
        <c:numFmt formatCode="General" sourceLinked="0"/>
        <c:majorTickMark val="out"/>
        <c:minorTickMark val="none"/>
        <c:tickLblPos val="low"/>
        <c:spPr>
          <a:ln w="15875">
            <a:solidFill>
              <a:srgbClr val="000000"/>
            </a:solidFill>
          </a:ln>
        </c:spPr>
        <c:crossAx val="274792288"/>
        <c:crosses val="autoZero"/>
        <c:auto val="1"/>
        <c:lblAlgn val="ctr"/>
        <c:lblOffset val="100"/>
        <c:noMultiLvlLbl val="0"/>
      </c:catAx>
      <c:valAx>
        <c:axId val="274792288"/>
        <c:scaling>
          <c:orientation val="minMax"/>
          <c:max val="0.60000000000000009"/>
          <c:min val="0"/>
        </c:scaling>
        <c:delete val="0"/>
        <c:axPos val="b"/>
        <c:majorGridlines>
          <c:spPr>
            <a:ln w="15875">
              <a:solidFill>
                <a:srgbClr val="000000"/>
              </a:solidFill>
            </a:ln>
          </c:spPr>
        </c:majorGridlines>
        <c:numFmt formatCode="0.0%" sourceLinked="1"/>
        <c:majorTickMark val="out"/>
        <c:minorTickMark val="none"/>
        <c:tickLblPos val="nextTo"/>
        <c:spPr>
          <a:ln w="15875">
            <a:solidFill>
              <a:srgbClr val="000000"/>
            </a:solidFill>
          </a:ln>
        </c:spPr>
        <c:crossAx val="274791896"/>
        <c:crosses val="autoZero"/>
        <c:crossBetween val="between"/>
        <c:majorUnit val="0.2"/>
        <c:minorUnit val="4.0000000000000008E-2"/>
      </c:valAx>
    </c:plotArea>
    <c:legend>
      <c:legendPos val="r"/>
      <c:overlay val="0"/>
    </c:legend>
    <c:plotVisOnly val="1"/>
    <c:dispBlanksAs val="gap"/>
    <c:showDLblsOverMax val="0"/>
  </c:chart>
  <c:txPr>
    <a:bodyPr/>
    <a:lstStyle/>
    <a:p>
      <a:pPr>
        <a:defRPr sz="1200" b="1">
          <a:solidFill>
            <a:srgbClr val="000000"/>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9700147241802634"/>
          <c:y val="2.764270820183095E-2"/>
          <c:w val="0.48197384841484131"/>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Pt>
            <c:idx val="0"/>
            <c:invertIfNegative val="0"/>
            <c:bubble3D val="0"/>
            <c:extLst>
              <c:ext xmlns:c16="http://schemas.microsoft.com/office/drawing/2014/chart" uri="{C3380CC4-5D6E-409C-BE32-E72D297353CC}">
                <c16:uniqueId val="{00000000-3E10-4716-A44F-DF6AC33719C4}"/>
              </c:ext>
            </c:extLst>
          </c:dPt>
          <c:dPt>
            <c:idx val="3"/>
            <c:invertIfNegative val="0"/>
            <c:bubble3D val="0"/>
            <c:extLst>
              <c:ext xmlns:c16="http://schemas.microsoft.com/office/drawing/2014/chart" uri="{C3380CC4-5D6E-409C-BE32-E72D297353CC}">
                <c16:uniqueId val="{00000001-3E10-4716-A44F-DF6AC33719C4}"/>
              </c:ext>
            </c:extLst>
          </c:dPt>
          <c:dPt>
            <c:idx val="5"/>
            <c:invertIfNegative val="0"/>
            <c:bubble3D val="0"/>
            <c:extLst>
              <c:ext xmlns:c16="http://schemas.microsoft.com/office/drawing/2014/chart" uri="{C3380CC4-5D6E-409C-BE32-E72D297353CC}">
                <c16:uniqueId val="{00000002-3E10-4716-A44F-DF6AC33719C4}"/>
              </c:ext>
            </c:extLst>
          </c:dPt>
          <c:dPt>
            <c:idx val="6"/>
            <c:invertIfNegative val="0"/>
            <c:bubble3D val="0"/>
            <c:extLst>
              <c:ext xmlns:c16="http://schemas.microsoft.com/office/drawing/2014/chart" uri="{C3380CC4-5D6E-409C-BE32-E72D297353CC}">
                <c16:uniqueId val="{00000003-3E10-4716-A44F-DF6AC33719C4}"/>
              </c:ext>
            </c:extLst>
          </c:dPt>
          <c:dPt>
            <c:idx val="7"/>
            <c:invertIfNegative val="0"/>
            <c:bubble3D val="0"/>
            <c:extLst>
              <c:ext xmlns:c16="http://schemas.microsoft.com/office/drawing/2014/chart" uri="{C3380CC4-5D6E-409C-BE32-E72D297353CC}">
                <c16:uniqueId val="{00000004-3E10-4716-A44F-DF6AC33719C4}"/>
              </c:ext>
            </c:extLst>
          </c:dPt>
          <c:dPt>
            <c:idx val="8"/>
            <c:invertIfNegative val="0"/>
            <c:bubble3D val="0"/>
            <c:extLst>
              <c:ext xmlns:c16="http://schemas.microsoft.com/office/drawing/2014/chart" uri="{C3380CC4-5D6E-409C-BE32-E72D297353CC}">
                <c16:uniqueId val="{00000005-3E10-4716-A44F-DF6AC33719C4}"/>
              </c:ext>
            </c:extLst>
          </c:dPt>
          <c:dPt>
            <c:idx val="9"/>
            <c:invertIfNegative val="0"/>
            <c:bubble3D val="0"/>
            <c:extLst>
              <c:ext xmlns:c16="http://schemas.microsoft.com/office/drawing/2014/chart" uri="{C3380CC4-5D6E-409C-BE32-E72D297353CC}">
                <c16:uniqueId val="{00000006-3E10-4716-A44F-DF6AC33719C4}"/>
              </c:ext>
            </c:extLst>
          </c:dPt>
          <c:dPt>
            <c:idx val="11"/>
            <c:invertIfNegative val="0"/>
            <c:bubble3D val="0"/>
            <c:extLst>
              <c:ext xmlns:c16="http://schemas.microsoft.com/office/drawing/2014/chart" uri="{C3380CC4-5D6E-409C-BE32-E72D297353CC}">
                <c16:uniqueId val="{00000007-3E10-4716-A44F-DF6AC33719C4}"/>
              </c:ext>
            </c:extLst>
          </c:dPt>
          <c:dPt>
            <c:idx val="12"/>
            <c:invertIfNegative val="0"/>
            <c:bubble3D val="0"/>
            <c:extLst>
              <c:ext xmlns:c16="http://schemas.microsoft.com/office/drawing/2014/chart" uri="{C3380CC4-5D6E-409C-BE32-E72D297353CC}">
                <c16:uniqueId val="{00000008-3E10-4716-A44F-DF6AC33719C4}"/>
              </c:ext>
            </c:extLst>
          </c:dPt>
          <c:dPt>
            <c:idx val="14"/>
            <c:invertIfNegative val="0"/>
            <c:bubble3D val="0"/>
            <c:extLst>
              <c:ext xmlns:c16="http://schemas.microsoft.com/office/drawing/2014/chart" uri="{C3380CC4-5D6E-409C-BE32-E72D297353CC}">
                <c16:uniqueId val="{00000009-3E10-4716-A44F-DF6AC33719C4}"/>
              </c:ext>
            </c:extLst>
          </c:dPt>
          <c:dPt>
            <c:idx val="15"/>
            <c:invertIfNegative val="0"/>
            <c:bubble3D val="0"/>
            <c:extLst>
              <c:ext xmlns:c16="http://schemas.microsoft.com/office/drawing/2014/chart" uri="{C3380CC4-5D6E-409C-BE32-E72D297353CC}">
                <c16:uniqueId val="{0000000A-3E10-4716-A44F-DF6AC33719C4}"/>
              </c:ext>
            </c:extLst>
          </c:dPt>
          <c:dPt>
            <c:idx val="16"/>
            <c:invertIfNegative val="0"/>
            <c:bubble3D val="0"/>
            <c:extLst>
              <c:ext xmlns:c16="http://schemas.microsoft.com/office/drawing/2014/chart" uri="{C3380CC4-5D6E-409C-BE32-E72D297353CC}">
                <c16:uniqueId val="{0000000B-3E10-4716-A44F-DF6AC33719C4}"/>
              </c:ext>
            </c:extLst>
          </c:dPt>
          <c:dLbls>
            <c:spPr>
              <a:noFill/>
              <a:ln>
                <a:noFill/>
              </a:ln>
              <a:effectLst/>
            </c:spPr>
            <c:txPr>
              <a:bodyPr/>
              <a:lstStyle/>
              <a:p>
                <a:pPr>
                  <a:defRPr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airport should grow to address increasing demands from the community</c:v>
                </c:pt>
                <c:pt idx="1">
                  <c:v>The Airport District limits development by acquiring surrounding land and preserving it as open space</c:v>
                </c:pt>
                <c:pt idx="2">
                  <c:v>There is a lot the airport can do to minimize noise and low-flying aircraft such as policies and restrictions imposed on pilots</c:v>
                </c:pt>
                <c:pt idx="3">
                  <c:v>The airport is enabling growth and development in the Truckee-North Lake Tahoe area</c:v>
                </c:pt>
                <c:pt idx="4">
                  <c:v>The airport is an important component of the area's economy</c:v>
                </c:pt>
              </c:strCache>
            </c:strRef>
          </c:cat>
          <c:val>
            <c:numRef>
              <c:f>Sheet1!$B$2:$B$6</c:f>
              <c:numCache>
                <c:formatCode>General</c:formatCode>
                <c:ptCount val="5"/>
                <c:pt idx="0">
                  <c:v>-0.3</c:v>
                </c:pt>
                <c:pt idx="1">
                  <c:v>0.3</c:v>
                </c:pt>
                <c:pt idx="2">
                  <c:v>0.9</c:v>
                </c:pt>
                <c:pt idx="3">
                  <c:v>0.5</c:v>
                </c:pt>
                <c:pt idx="4">
                  <c:v>0.3</c:v>
                </c:pt>
              </c:numCache>
            </c:numRef>
          </c:val>
          <c:extLst>
            <c:ext xmlns:c16="http://schemas.microsoft.com/office/drawing/2014/chart" uri="{C3380CC4-5D6E-409C-BE32-E72D297353CC}">
              <c16:uniqueId val="{0000000C-3E10-4716-A44F-DF6AC33719C4}"/>
            </c:ext>
          </c:extLst>
        </c:ser>
        <c:ser>
          <c:idx val="1"/>
          <c:order val="1"/>
          <c:tx>
            <c:strRef>
              <c:f>Sheet1!$C$1</c:f>
              <c:strCache>
                <c:ptCount val="1"/>
                <c:pt idx="0">
                  <c:v>2009</c:v>
                </c:pt>
              </c:strCache>
            </c:strRef>
          </c:tx>
          <c:spPr>
            <a:solidFill>
              <a:schemeClr val="accent2"/>
            </a:solidFill>
            <a:ln>
              <a:solidFill>
                <a:srgbClr val="000000"/>
              </a:solidFill>
            </a:ln>
          </c:spPr>
          <c:invertIfNegative val="0"/>
          <c:dLbls>
            <c:spPr>
              <a:noFill/>
              <a:ln>
                <a:noFill/>
              </a:ln>
              <a:effectLst/>
            </c:spPr>
            <c:txPr>
              <a:bodyPr/>
              <a:lstStyle/>
              <a:p>
                <a:pPr>
                  <a:defRPr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airport should grow to address increasing demands from the community</c:v>
                </c:pt>
                <c:pt idx="1">
                  <c:v>The Airport District limits development by acquiring surrounding land and preserving it as open space</c:v>
                </c:pt>
                <c:pt idx="2">
                  <c:v>There is a lot the airport can do to minimize noise and low-flying aircraft such as policies and restrictions imposed on pilots</c:v>
                </c:pt>
                <c:pt idx="3">
                  <c:v>The airport is enabling growth and development in the Truckee-North Lake Tahoe area</c:v>
                </c:pt>
                <c:pt idx="4">
                  <c:v>The airport is an important component of the area's economy</c:v>
                </c:pt>
              </c:strCache>
            </c:strRef>
          </c:cat>
          <c:val>
            <c:numRef>
              <c:f>Sheet1!$C$2:$C$6</c:f>
              <c:numCache>
                <c:formatCode>General</c:formatCode>
                <c:ptCount val="5"/>
                <c:pt idx="0">
                  <c:v>-0.1</c:v>
                </c:pt>
                <c:pt idx="1">
                  <c:v>0.6</c:v>
                </c:pt>
                <c:pt idx="2">
                  <c:v>0.8</c:v>
                </c:pt>
                <c:pt idx="3">
                  <c:v>0.4</c:v>
                </c:pt>
                <c:pt idx="4">
                  <c:v>0.7</c:v>
                </c:pt>
              </c:numCache>
            </c:numRef>
          </c:val>
          <c:extLst>
            <c:ext xmlns:c16="http://schemas.microsoft.com/office/drawing/2014/chart" uri="{C3380CC4-5D6E-409C-BE32-E72D297353CC}">
              <c16:uniqueId val="{0000000D-3E10-4716-A44F-DF6AC33719C4}"/>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txPr>
              <a:bodyPr/>
              <a:lstStyle/>
              <a:p>
                <a:pPr>
                  <a:defRPr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airport should grow to address increasing demands from the community</c:v>
                </c:pt>
                <c:pt idx="1">
                  <c:v>The Airport District limits development by acquiring surrounding land and preserving it as open space</c:v>
                </c:pt>
                <c:pt idx="2">
                  <c:v>There is a lot the airport can do to minimize noise and low-flying aircraft such as policies and restrictions imposed on pilots</c:v>
                </c:pt>
                <c:pt idx="3">
                  <c:v>The airport is enabling growth and development in the Truckee-North Lake Tahoe area</c:v>
                </c:pt>
                <c:pt idx="4">
                  <c:v>The airport is an important component of the area's economy</c:v>
                </c:pt>
              </c:strCache>
            </c:strRef>
          </c:cat>
          <c:val>
            <c:numRef>
              <c:f>Sheet1!$D$2:$D$6</c:f>
              <c:numCache>
                <c:formatCode>####.0</c:formatCode>
                <c:ptCount val="5"/>
                <c:pt idx="0">
                  <c:v>0.50165917581708952</c:v>
                </c:pt>
                <c:pt idx="1">
                  <c:v>0.83998444453239529</c:v>
                </c:pt>
                <c:pt idx="2">
                  <c:v>0.78420829311371953</c:v>
                </c:pt>
                <c:pt idx="3">
                  <c:v>0.70770803909284685</c:v>
                </c:pt>
                <c:pt idx="4">
                  <c:v>1.1068044441177691</c:v>
                </c:pt>
              </c:numCache>
            </c:numRef>
          </c:val>
          <c:extLst>
            <c:ext xmlns:c16="http://schemas.microsoft.com/office/drawing/2014/chart" uri="{C3380CC4-5D6E-409C-BE32-E72D297353CC}">
              <c16:uniqueId val="{0000000E-3E10-4716-A44F-DF6AC33719C4}"/>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38100" tIns="19050" rIns="38100" bIns="19050" anchor="ctr">
                <a:spAutoFit/>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airport should grow to address increasing demands from the community</c:v>
                </c:pt>
                <c:pt idx="1">
                  <c:v>The Airport District limits development by acquiring surrounding land and preserving it as open space</c:v>
                </c:pt>
                <c:pt idx="2">
                  <c:v>There is a lot the airport can do to minimize noise and low-flying aircraft such as policies and restrictions imposed on pilots</c:v>
                </c:pt>
                <c:pt idx="3">
                  <c:v>The airport is enabling growth and development in the Truckee-North Lake Tahoe area</c:v>
                </c:pt>
                <c:pt idx="4">
                  <c:v>The airport is an important component of the area's economy</c:v>
                </c:pt>
              </c:strCache>
            </c:strRef>
          </c:cat>
          <c:val>
            <c:numRef>
              <c:f>Sheet1!$E$2:$E$6</c:f>
              <c:numCache>
                <c:formatCode>###0.00</c:formatCode>
                <c:ptCount val="5"/>
                <c:pt idx="0">
                  <c:v>0.10760981551404028</c:v>
                </c:pt>
                <c:pt idx="1">
                  <c:v>0.6287215622350425</c:v>
                </c:pt>
                <c:pt idx="2">
                  <c:v>0.63492662042045511</c:v>
                </c:pt>
                <c:pt idx="3">
                  <c:v>0.70749776126939512</c:v>
                </c:pt>
                <c:pt idx="4">
                  <c:v>0.87479217910111684</c:v>
                </c:pt>
              </c:numCache>
            </c:numRef>
          </c:val>
          <c:extLst>
            <c:ext xmlns:c16="http://schemas.microsoft.com/office/drawing/2014/chart" uri="{C3380CC4-5D6E-409C-BE32-E72D297353CC}">
              <c16:uniqueId val="{0000000C-C495-4365-9ADF-C954638A423F}"/>
            </c:ext>
          </c:extLst>
        </c:ser>
        <c:dLbls>
          <c:showLegendKey val="0"/>
          <c:showVal val="1"/>
          <c:showCatName val="0"/>
          <c:showSerName val="0"/>
          <c:showPercent val="0"/>
          <c:showBubbleSize val="0"/>
        </c:dLbls>
        <c:gapWidth val="150"/>
        <c:shape val="box"/>
        <c:axId val="211061856"/>
        <c:axId val="211056760"/>
        <c:axId val="0"/>
      </c:bar3DChart>
      <c:catAx>
        <c:axId val="211061856"/>
        <c:scaling>
          <c:orientation val="minMax"/>
        </c:scaling>
        <c:delete val="0"/>
        <c:axPos val="l"/>
        <c:numFmt formatCode="General" sourceLinked="0"/>
        <c:majorTickMark val="out"/>
        <c:minorTickMark val="none"/>
        <c:tickLblPos val="low"/>
        <c:spPr>
          <a:ln w="15875">
            <a:solidFill>
              <a:srgbClr val="000000"/>
            </a:solidFill>
          </a:ln>
        </c:spPr>
        <c:txPr>
          <a:bodyPr/>
          <a:lstStyle/>
          <a:p>
            <a:pPr>
              <a:defRPr sz="1200" b="1">
                <a:solidFill>
                  <a:srgbClr val="000000"/>
                </a:solidFill>
              </a:defRPr>
            </a:pPr>
            <a:endParaRPr lang="en-US"/>
          </a:p>
        </c:txPr>
        <c:crossAx val="211056760"/>
        <c:crosses val="autoZero"/>
        <c:auto val="1"/>
        <c:lblAlgn val="ctr"/>
        <c:lblOffset val="100"/>
        <c:noMultiLvlLbl val="0"/>
      </c:catAx>
      <c:valAx>
        <c:axId val="211056760"/>
        <c:scaling>
          <c:orientation val="minMax"/>
          <c:max val="2"/>
          <c:min val="-2"/>
        </c:scaling>
        <c:delete val="0"/>
        <c:axPos val="b"/>
        <c:majorGridlines>
          <c:spPr>
            <a:ln w="15875">
              <a:solidFill>
                <a:srgbClr val="000000"/>
              </a:solidFill>
            </a:ln>
          </c:spPr>
        </c:majorGridlines>
        <c:numFmt formatCode="General" sourceLinked="1"/>
        <c:majorTickMark val="out"/>
        <c:minorTickMark val="none"/>
        <c:tickLblPos val="nextTo"/>
        <c:spPr>
          <a:ln w="15875">
            <a:solidFill>
              <a:srgbClr val="000000"/>
            </a:solidFill>
          </a:ln>
        </c:spPr>
        <c:txPr>
          <a:bodyPr/>
          <a:lstStyle/>
          <a:p>
            <a:pPr>
              <a:defRPr sz="1200" b="1">
                <a:solidFill>
                  <a:srgbClr val="000000"/>
                </a:solidFill>
              </a:defRPr>
            </a:pPr>
            <a:endParaRPr lang="en-US"/>
          </a:p>
        </c:txPr>
        <c:crossAx val="211061856"/>
        <c:crosses val="autoZero"/>
        <c:crossBetween val="between"/>
        <c:majorUnit val="1"/>
        <c:minorUnit val="4.0000000000000008E-2"/>
      </c:valAx>
    </c:plotArea>
    <c:legend>
      <c:legendPos val="r"/>
      <c:layout>
        <c:manualLayout>
          <c:xMode val="edge"/>
          <c:yMode val="edge"/>
          <c:x val="0.89962766945046657"/>
          <c:y val="0.68847697478466507"/>
          <c:w val="6.5650191719172746E-2"/>
          <c:h val="0.19865685652165888"/>
        </c:manualLayout>
      </c:layout>
      <c:overlay val="0"/>
      <c:txPr>
        <a:bodyPr/>
        <a:lstStyle/>
        <a:p>
          <a:pPr>
            <a:defRPr sz="1200" b="1">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9700147241802634"/>
          <c:y val="2.764270820183095E-2"/>
          <c:w val="0.48197384841484131"/>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Pt>
            <c:idx val="0"/>
            <c:invertIfNegative val="0"/>
            <c:bubble3D val="0"/>
            <c:extLst>
              <c:ext xmlns:c16="http://schemas.microsoft.com/office/drawing/2014/chart" uri="{C3380CC4-5D6E-409C-BE32-E72D297353CC}">
                <c16:uniqueId val="{00000000-3E10-4716-A44F-DF6AC33719C4}"/>
              </c:ext>
            </c:extLst>
          </c:dPt>
          <c:dPt>
            <c:idx val="3"/>
            <c:invertIfNegative val="0"/>
            <c:bubble3D val="0"/>
            <c:extLst>
              <c:ext xmlns:c16="http://schemas.microsoft.com/office/drawing/2014/chart" uri="{C3380CC4-5D6E-409C-BE32-E72D297353CC}">
                <c16:uniqueId val="{00000001-3E10-4716-A44F-DF6AC33719C4}"/>
              </c:ext>
            </c:extLst>
          </c:dPt>
          <c:dPt>
            <c:idx val="5"/>
            <c:invertIfNegative val="0"/>
            <c:bubble3D val="0"/>
            <c:extLst>
              <c:ext xmlns:c16="http://schemas.microsoft.com/office/drawing/2014/chart" uri="{C3380CC4-5D6E-409C-BE32-E72D297353CC}">
                <c16:uniqueId val="{00000002-3E10-4716-A44F-DF6AC33719C4}"/>
              </c:ext>
            </c:extLst>
          </c:dPt>
          <c:dPt>
            <c:idx val="6"/>
            <c:invertIfNegative val="0"/>
            <c:bubble3D val="0"/>
            <c:extLst>
              <c:ext xmlns:c16="http://schemas.microsoft.com/office/drawing/2014/chart" uri="{C3380CC4-5D6E-409C-BE32-E72D297353CC}">
                <c16:uniqueId val="{00000003-3E10-4716-A44F-DF6AC33719C4}"/>
              </c:ext>
            </c:extLst>
          </c:dPt>
          <c:dPt>
            <c:idx val="7"/>
            <c:invertIfNegative val="0"/>
            <c:bubble3D val="0"/>
            <c:extLst>
              <c:ext xmlns:c16="http://schemas.microsoft.com/office/drawing/2014/chart" uri="{C3380CC4-5D6E-409C-BE32-E72D297353CC}">
                <c16:uniqueId val="{00000004-3E10-4716-A44F-DF6AC33719C4}"/>
              </c:ext>
            </c:extLst>
          </c:dPt>
          <c:dPt>
            <c:idx val="8"/>
            <c:invertIfNegative val="0"/>
            <c:bubble3D val="0"/>
            <c:extLst>
              <c:ext xmlns:c16="http://schemas.microsoft.com/office/drawing/2014/chart" uri="{C3380CC4-5D6E-409C-BE32-E72D297353CC}">
                <c16:uniqueId val="{00000005-3E10-4716-A44F-DF6AC33719C4}"/>
              </c:ext>
            </c:extLst>
          </c:dPt>
          <c:dPt>
            <c:idx val="9"/>
            <c:invertIfNegative val="0"/>
            <c:bubble3D val="0"/>
            <c:extLst>
              <c:ext xmlns:c16="http://schemas.microsoft.com/office/drawing/2014/chart" uri="{C3380CC4-5D6E-409C-BE32-E72D297353CC}">
                <c16:uniqueId val="{00000006-3E10-4716-A44F-DF6AC33719C4}"/>
              </c:ext>
            </c:extLst>
          </c:dPt>
          <c:dPt>
            <c:idx val="11"/>
            <c:invertIfNegative val="0"/>
            <c:bubble3D val="0"/>
            <c:extLst>
              <c:ext xmlns:c16="http://schemas.microsoft.com/office/drawing/2014/chart" uri="{C3380CC4-5D6E-409C-BE32-E72D297353CC}">
                <c16:uniqueId val="{00000007-3E10-4716-A44F-DF6AC33719C4}"/>
              </c:ext>
            </c:extLst>
          </c:dPt>
          <c:dPt>
            <c:idx val="12"/>
            <c:invertIfNegative val="0"/>
            <c:bubble3D val="0"/>
            <c:extLst>
              <c:ext xmlns:c16="http://schemas.microsoft.com/office/drawing/2014/chart" uri="{C3380CC4-5D6E-409C-BE32-E72D297353CC}">
                <c16:uniqueId val="{00000008-3E10-4716-A44F-DF6AC33719C4}"/>
              </c:ext>
            </c:extLst>
          </c:dPt>
          <c:dPt>
            <c:idx val="14"/>
            <c:invertIfNegative val="0"/>
            <c:bubble3D val="0"/>
            <c:extLst>
              <c:ext xmlns:c16="http://schemas.microsoft.com/office/drawing/2014/chart" uri="{C3380CC4-5D6E-409C-BE32-E72D297353CC}">
                <c16:uniqueId val="{00000009-3E10-4716-A44F-DF6AC33719C4}"/>
              </c:ext>
            </c:extLst>
          </c:dPt>
          <c:dPt>
            <c:idx val="15"/>
            <c:invertIfNegative val="0"/>
            <c:bubble3D val="0"/>
            <c:extLst>
              <c:ext xmlns:c16="http://schemas.microsoft.com/office/drawing/2014/chart" uri="{C3380CC4-5D6E-409C-BE32-E72D297353CC}">
                <c16:uniqueId val="{0000000A-3E10-4716-A44F-DF6AC33719C4}"/>
              </c:ext>
            </c:extLst>
          </c:dPt>
          <c:dPt>
            <c:idx val="16"/>
            <c:invertIfNegative val="0"/>
            <c:bubble3D val="0"/>
            <c:extLst>
              <c:ext xmlns:c16="http://schemas.microsoft.com/office/drawing/2014/chart" uri="{C3380CC4-5D6E-409C-BE32-E72D297353CC}">
                <c16:uniqueId val="{0000000B-3E10-4716-A44F-DF6AC33719C4}"/>
              </c:ext>
            </c:extLst>
          </c:dPt>
          <c:dLbls>
            <c:spPr>
              <a:noFill/>
              <a:ln>
                <a:noFill/>
              </a:ln>
              <a:effectLst/>
            </c:spPr>
            <c:txPr>
              <a:bodyPr/>
              <a:lstStyle/>
              <a:p>
                <a:pPr>
                  <a:defRPr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Newer jet aircraft are louder</c:v>
                </c:pt>
                <c:pt idx="1">
                  <c:v>Newer jet aircraft are quieter</c:v>
                </c:pt>
                <c:pt idx="2">
                  <c:v>The airport is damaging the small-town character of Truckee and the surrounding area</c:v>
                </c:pt>
                <c:pt idx="3">
                  <c:v>The airport should reduce operations and scale back its programs and capabilities</c:v>
                </c:pt>
                <c:pt idx="4">
                  <c:v>There is little the airport can do to minimize noise and low-flying aircraft since the FAA regulates planes once off the ground</c:v>
                </c:pt>
              </c:strCache>
            </c:strRef>
          </c:cat>
          <c:val>
            <c:numRef>
              <c:f>Sheet1!$B$2:$B$6</c:f>
              <c:numCache>
                <c:formatCode>General</c:formatCode>
                <c:ptCount val="5"/>
                <c:pt idx="0">
                  <c:v>0.1</c:v>
                </c:pt>
                <c:pt idx="1">
                  <c:v>0.6</c:v>
                </c:pt>
                <c:pt idx="2">
                  <c:v>-0.4</c:v>
                </c:pt>
                <c:pt idx="3">
                  <c:v>-0.3</c:v>
                </c:pt>
                <c:pt idx="4">
                  <c:v>-0.2</c:v>
                </c:pt>
              </c:numCache>
            </c:numRef>
          </c:val>
          <c:extLst>
            <c:ext xmlns:c16="http://schemas.microsoft.com/office/drawing/2014/chart" uri="{C3380CC4-5D6E-409C-BE32-E72D297353CC}">
              <c16:uniqueId val="{0000000C-3E10-4716-A44F-DF6AC33719C4}"/>
            </c:ext>
          </c:extLst>
        </c:ser>
        <c:ser>
          <c:idx val="1"/>
          <c:order val="1"/>
          <c:tx>
            <c:strRef>
              <c:f>Sheet1!$C$1</c:f>
              <c:strCache>
                <c:ptCount val="1"/>
                <c:pt idx="0">
                  <c:v>2009</c:v>
                </c:pt>
              </c:strCache>
            </c:strRef>
          </c:tx>
          <c:spPr>
            <a:solidFill>
              <a:schemeClr val="accent2"/>
            </a:solidFill>
            <a:ln>
              <a:solidFill>
                <a:srgbClr val="000000"/>
              </a:solidFill>
            </a:ln>
          </c:spPr>
          <c:invertIfNegative val="0"/>
          <c:dLbls>
            <c:spPr>
              <a:noFill/>
              <a:ln>
                <a:noFill/>
              </a:ln>
              <a:effectLst/>
            </c:spPr>
            <c:txPr>
              <a:bodyPr/>
              <a:lstStyle/>
              <a:p>
                <a:pPr>
                  <a:defRPr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Newer jet aircraft are louder</c:v>
                </c:pt>
                <c:pt idx="1">
                  <c:v>Newer jet aircraft are quieter</c:v>
                </c:pt>
                <c:pt idx="2">
                  <c:v>The airport is damaging the small-town character of Truckee and the surrounding area</c:v>
                </c:pt>
                <c:pt idx="3">
                  <c:v>The airport should reduce operations and scale back its programs and capabilities</c:v>
                </c:pt>
                <c:pt idx="4">
                  <c:v>There is little the airport can do to minimize noise and low-flying aircraft since the FAA regulates planes once off the ground</c:v>
                </c:pt>
              </c:strCache>
            </c:strRef>
          </c:cat>
          <c:val>
            <c:numRef>
              <c:f>Sheet1!$C$2:$C$6</c:f>
              <c:numCache>
                <c:formatCode>General</c:formatCode>
                <c:ptCount val="5"/>
                <c:pt idx="0">
                  <c:v>-0.4</c:v>
                </c:pt>
                <c:pt idx="1">
                  <c:v>0.7</c:v>
                </c:pt>
                <c:pt idx="2">
                  <c:v>-1</c:v>
                </c:pt>
                <c:pt idx="3">
                  <c:v>-0.8</c:v>
                </c:pt>
                <c:pt idx="4">
                  <c:v>0.1</c:v>
                </c:pt>
              </c:numCache>
            </c:numRef>
          </c:val>
          <c:extLst>
            <c:ext xmlns:c16="http://schemas.microsoft.com/office/drawing/2014/chart" uri="{C3380CC4-5D6E-409C-BE32-E72D297353CC}">
              <c16:uniqueId val="{0000000D-3E10-4716-A44F-DF6AC33719C4}"/>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txPr>
              <a:bodyPr/>
              <a:lstStyle/>
              <a:p>
                <a:pPr>
                  <a:defRPr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Newer jet aircraft are louder</c:v>
                </c:pt>
                <c:pt idx="1">
                  <c:v>Newer jet aircraft are quieter</c:v>
                </c:pt>
                <c:pt idx="2">
                  <c:v>The airport is damaging the small-town character of Truckee and the surrounding area</c:v>
                </c:pt>
                <c:pt idx="3">
                  <c:v>The airport should reduce operations and scale back its programs and capabilities</c:v>
                </c:pt>
                <c:pt idx="4">
                  <c:v>There is little the airport can do to minimize noise and low-flying aircraft since the FAA regulates planes once off the ground</c:v>
                </c:pt>
              </c:strCache>
            </c:strRef>
          </c:cat>
          <c:val>
            <c:numRef>
              <c:f>Sheet1!$D$2:$D$6</c:f>
              <c:numCache>
                <c:formatCode>####.0</c:formatCode>
                <c:ptCount val="5"/>
                <c:pt idx="0">
                  <c:v>-0.23656578838900766</c:v>
                </c:pt>
                <c:pt idx="1">
                  <c:v>0.73146766721633294</c:v>
                </c:pt>
                <c:pt idx="2">
                  <c:v>-0.75356235965550133</c:v>
                </c:pt>
                <c:pt idx="3">
                  <c:v>-0.8320777044084231</c:v>
                </c:pt>
                <c:pt idx="4">
                  <c:v>0.23287898188165493</c:v>
                </c:pt>
              </c:numCache>
            </c:numRef>
          </c:val>
          <c:extLst>
            <c:ext xmlns:c16="http://schemas.microsoft.com/office/drawing/2014/chart" uri="{C3380CC4-5D6E-409C-BE32-E72D297353CC}">
              <c16:uniqueId val="{0000000E-3E10-4716-A44F-DF6AC33719C4}"/>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38100" tIns="19050" rIns="38100" bIns="19050" anchor="ctr">
                <a:spAutoFit/>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Newer jet aircraft are louder</c:v>
                </c:pt>
                <c:pt idx="1">
                  <c:v>Newer jet aircraft are quieter</c:v>
                </c:pt>
                <c:pt idx="2">
                  <c:v>The airport is damaging the small-town character of Truckee and the surrounding area</c:v>
                </c:pt>
                <c:pt idx="3">
                  <c:v>The airport should reduce operations and scale back its programs and capabilities</c:v>
                </c:pt>
                <c:pt idx="4">
                  <c:v>There is little the airport can do to minimize noise and low-flying aircraft since the FAA regulates planes once off the ground</c:v>
                </c:pt>
              </c:strCache>
            </c:strRef>
          </c:cat>
          <c:val>
            <c:numRef>
              <c:f>Sheet1!$E$2:$E$6</c:f>
              <c:numCache>
                <c:formatCode>General</c:formatCode>
                <c:ptCount val="5"/>
                <c:pt idx="2" formatCode="###0.00">
                  <c:v>-0.70788754336670756</c:v>
                </c:pt>
                <c:pt idx="3" formatCode="###0.00">
                  <c:v>-0.63952019093950074</c:v>
                </c:pt>
                <c:pt idx="4" formatCode="###0.00">
                  <c:v>-0.23149432087876481</c:v>
                </c:pt>
              </c:numCache>
            </c:numRef>
          </c:val>
          <c:extLst>
            <c:ext xmlns:c16="http://schemas.microsoft.com/office/drawing/2014/chart" uri="{C3380CC4-5D6E-409C-BE32-E72D297353CC}">
              <c16:uniqueId val="{0000000C-C495-4365-9ADF-C954638A423F}"/>
            </c:ext>
          </c:extLst>
        </c:ser>
        <c:dLbls>
          <c:showLegendKey val="0"/>
          <c:showVal val="1"/>
          <c:showCatName val="0"/>
          <c:showSerName val="0"/>
          <c:showPercent val="0"/>
          <c:showBubbleSize val="0"/>
        </c:dLbls>
        <c:gapWidth val="150"/>
        <c:shape val="box"/>
        <c:axId val="211061856"/>
        <c:axId val="211056760"/>
        <c:axId val="0"/>
      </c:bar3DChart>
      <c:catAx>
        <c:axId val="211061856"/>
        <c:scaling>
          <c:orientation val="minMax"/>
        </c:scaling>
        <c:delete val="0"/>
        <c:axPos val="l"/>
        <c:numFmt formatCode="General" sourceLinked="0"/>
        <c:majorTickMark val="out"/>
        <c:minorTickMark val="none"/>
        <c:tickLblPos val="low"/>
        <c:spPr>
          <a:ln w="15875">
            <a:solidFill>
              <a:srgbClr val="000000"/>
            </a:solidFill>
          </a:ln>
        </c:spPr>
        <c:txPr>
          <a:bodyPr/>
          <a:lstStyle/>
          <a:p>
            <a:pPr>
              <a:defRPr sz="1200" b="1">
                <a:solidFill>
                  <a:srgbClr val="000000"/>
                </a:solidFill>
              </a:defRPr>
            </a:pPr>
            <a:endParaRPr lang="en-US"/>
          </a:p>
        </c:txPr>
        <c:crossAx val="211056760"/>
        <c:crosses val="autoZero"/>
        <c:auto val="1"/>
        <c:lblAlgn val="ctr"/>
        <c:lblOffset val="100"/>
        <c:noMultiLvlLbl val="0"/>
      </c:catAx>
      <c:valAx>
        <c:axId val="211056760"/>
        <c:scaling>
          <c:orientation val="minMax"/>
          <c:max val="2"/>
          <c:min val="-2"/>
        </c:scaling>
        <c:delete val="0"/>
        <c:axPos val="b"/>
        <c:majorGridlines>
          <c:spPr>
            <a:ln w="15875">
              <a:solidFill>
                <a:srgbClr val="000000"/>
              </a:solidFill>
            </a:ln>
          </c:spPr>
        </c:majorGridlines>
        <c:numFmt formatCode="General" sourceLinked="1"/>
        <c:majorTickMark val="out"/>
        <c:minorTickMark val="none"/>
        <c:tickLblPos val="nextTo"/>
        <c:spPr>
          <a:ln w="15875">
            <a:solidFill>
              <a:srgbClr val="000000"/>
            </a:solidFill>
          </a:ln>
        </c:spPr>
        <c:txPr>
          <a:bodyPr/>
          <a:lstStyle/>
          <a:p>
            <a:pPr>
              <a:defRPr sz="1200" b="1">
                <a:solidFill>
                  <a:srgbClr val="000000"/>
                </a:solidFill>
              </a:defRPr>
            </a:pPr>
            <a:endParaRPr lang="en-US"/>
          </a:p>
        </c:txPr>
        <c:crossAx val="211061856"/>
        <c:crosses val="autoZero"/>
        <c:crossBetween val="between"/>
        <c:majorUnit val="1"/>
        <c:minorUnit val="4.0000000000000008E-2"/>
      </c:valAx>
    </c:plotArea>
    <c:legend>
      <c:legendPos val="r"/>
      <c:layout>
        <c:manualLayout>
          <c:xMode val="edge"/>
          <c:yMode val="edge"/>
          <c:x val="0.89962766945046657"/>
          <c:y val="0.68590048289949879"/>
          <c:w val="6.5650191719172746E-2"/>
          <c:h val="0.19865685652165888"/>
        </c:manualLayout>
      </c:layout>
      <c:overlay val="0"/>
      <c:txPr>
        <a:bodyPr/>
        <a:lstStyle/>
        <a:p>
          <a:pPr>
            <a:defRPr sz="1200" b="1">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9700147241802634"/>
          <c:y val="2.764270820183095E-2"/>
          <c:w val="0.48197384841484131"/>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Pt>
            <c:idx val="0"/>
            <c:invertIfNegative val="0"/>
            <c:bubble3D val="0"/>
            <c:extLst>
              <c:ext xmlns:c16="http://schemas.microsoft.com/office/drawing/2014/chart" uri="{C3380CC4-5D6E-409C-BE32-E72D297353CC}">
                <c16:uniqueId val="{00000000-1FA4-4D77-93CF-0D894295E169}"/>
              </c:ext>
            </c:extLst>
          </c:dPt>
          <c:dPt>
            <c:idx val="3"/>
            <c:invertIfNegative val="0"/>
            <c:bubble3D val="0"/>
            <c:extLst>
              <c:ext xmlns:c16="http://schemas.microsoft.com/office/drawing/2014/chart" uri="{C3380CC4-5D6E-409C-BE32-E72D297353CC}">
                <c16:uniqueId val="{00000001-1FA4-4D77-93CF-0D894295E169}"/>
              </c:ext>
            </c:extLst>
          </c:dPt>
          <c:dPt>
            <c:idx val="5"/>
            <c:invertIfNegative val="0"/>
            <c:bubble3D val="0"/>
            <c:extLst>
              <c:ext xmlns:c16="http://schemas.microsoft.com/office/drawing/2014/chart" uri="{C3380CC4-5D6E-409C-BE32-E72D297353CC}">
                <c16:uniqueId val="{00000002-1FA4-4D77-93CF-0D894295E169}"/>
              </c:ext>
            </c:extLst>
          </c:dPt>
          <c:dPt>
            <c:idx val="6"/>
            <c:invertIfNegative val="0"/>
            <c:bubble3D val="0"/>
            <c:extLst>
              <c:ext xmlns:c16="http://schemas.microsoft.com/office/drawing/2014/chart" uri="{C3380CC4-5D6E-409C-BE32-E72D297353CC}">
                <c16:uniqueId val="{00000003-1FA4-4D77-93CF-0D894295E169}"/>
              </c:ext>
            </c:extLst>
          </c:dPt>
          <c:dPt>
            <c:idx val="7"/>
            <c:invertIfNegative val="0"/>
            <c:bubble3D val="0"/>
            <c:extLst>
              <c:ext xmlns:c16="http://schemas.microsoft.com/office/drawing/2014/chart" uri="{C3380CC4-5D6E-409C-BE32-E72D297353CC}">
                <c16:uniqueId val="{00000004-1FA4-4D77-93CF-0D894295E169}"/>
              </c:ext>
            </c:extLst>
          </c:dPt>
          <c:dPt>
            <c:idx val="8"/>
            <c:invertIfNegative val="0"/>
            <c:bubble3D val="0"/>
            <c:extLst>
              <c:ext xmlns:c16="http://schemas.microsoft.com/office/drawing/2014/chart" uri="{C3380CC4-5D6E-409C-BE32-E72D297353CC}">
                <c16:uniqueId val="{00000005-1FA4-4D77-93CF-0D894295E169}"/>
              </c:ext>
            </c:extLst>
          </c:dPt>
          <c:dPt>
            <c:idx val="9"/>
            <c:invertIfNegative val="0"/>
            <c:bubble3D val="0"/>
            <c:extLst>
              <c:ext xmlns:c16="http://schemas.microsoft.com/office/drawing/2014/chart" uri="{C3380CC4-5D6E-409C-BE32-E72D297353CC}">
                <c16:uniqueId val="{00000006-1FA4-4D77-93CF-0D894295E169}"/>
              </c:ext>
            </c:extLst>
          </c:dPt>
          <c:dPt>
            <c:idx val="11"/>
            <c:invertIfNegative val="0"/>
            <c:bubble3D val="0"/>
            <c:extLst>
              <c:ext xmlns:c16="http://schemas.microsoft.com/office/drawing/2014/chart" uri="{C3380CC4-5D6E-409C-BE32-E72D297353CC}">
                <c16:uniqueId val="{00000007-1FA4-4D77-93CF-0D894295E169}"/>
              </c:ext>
            </c:extLst>
          </c:dPt>
          <c:dPt>
            <c:idx val="12"/>
            <c:invertIfNegative val="0"/>
            <c:bubble3D val="0"/>
            <c:extLst>
              <c:ext xmlns:c16="http://schemas.microsoft.com/office/drawing/2014/chart" uri="{C3380CC4-5D6E-409C-BE32-E72D297353CC}">
                <c16:uniqueId val="{00000008-1FA4-4D77-93CF-0D894295E169}"/>
              </c:ext>
            </c:extLst>
          </c:dPt>
          <c:dPt>
            <c:idx val="14"/>
            <c:invertIfNegative val="0"/>
            <c:bubble3D val="0"/>
            <c:extLst>
              <c:ext xmlns:c16="http://schemas.microsoft.com/office/drawing/2014/chart" uri="{C3380CC4-5D6E-409C-BE32-E72D297353CC}">
                <c16:uniqueId val="{00000009-1FA4-4D77-93CF-0D894295E169}"/>
              </c:ext>
            </c:extLst>
          </c:dPt>
          <c:dPt>
            <c:idx val="15"/>
            <c:invertIfNegative val="0"/>
            <c:bubble3D val="0"/>
            <c:extLst>
              <c:ext xmlns:c16="http://schemas.microsoft.com/office/drawing/2014/chart" uri="{C3380CC4-5D6E-409C-BE32-E72D297353CC}">
                <c16:uniqueId val="{0000000A-1FA4-4D77-93CF-0D894295E169}"/>
              </c:ext>
            </c:extLst>
          </c:dPt>
          <c:dPt>
            <c:idx val="16"/>
            <c:invertIfNegative val="0"/>
            <c:bubble3D val="0"/>
            <c:extLst>
              <c:ext xmlns:c16="http://schemas.microsoft.com/office/drawing/2014/chart" uri="{C3380CC4-5D6E-409C-BE32-E72D297353CC}">
                <c16:uniqueId val="{0000000B-1FA4-4D77-93CF-0D894295E169}"/>
              </c:ext>
            </c:extLst>
          </c:dPt>
          <c:dLbls>
            <c:spPr>
              <a:noFill/>
              <a:ln>
                <a:noFill/>
              </a:ln>
              <a:effectLst/>
            </c:spPr>
            <c:txPr>
              <a:bodyPr/>
              <a:lstStyle/>
              <a:p>
                <a:pPr>
                  <a:defRPr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Airport should shut down operations and close</c:v>
                </c:pt>
                <c:pt idx="1">
                  <c:v>Impose mandatory curfew from 10 PM to 7 AM</c:v>
                </c:pt>
                <c:pt idx="2">
                  <c:v>Impose a voluntary curfew from 10 PM to 7 AM</c:v>
                </c:pt>
                <c:pt idx="3">
                  <c:v>The airport should have no limitations and operations should be allowed to grow to accommodate all flights into or out of the area</c:v>
                </c:pt>
                <c:pt idx="4">
                  <c:v>The airport should reduce the number of flights into and out of the Airport</c:v>
                </c:pt>
                <c:pt idx="5">
                  <c:v>The airport should remain the way it is and not change</c:v>
                </c:pt>
                <c:pt idx="6">
                  <c:v>The airport should manage the growth of operations to be consistent with community needs</c:v>
                </c:pt>
              </c:strCache>
            </c:strRef>
          </c:cat>
          <c:val>
            <c:numRef>
              <c:f>Sheet1!$B$2:$B$8</c:f>
              <c:numCache>
                <c:formatCode>General</c:formatCode>
                <c:ptCount val="7"/>
                <c:pt idx="0">
                  <c:v>-1.6</c:v>
                </c:pt>
                <c:pt idx="1">
                  <c:v>0</c:v>
                </c:pt>
                <c:pt idx="2" formatCode="####.0">
                  <c:v>0</c:v>
                </c:pt>
                <c:pt idx="3">
                  <c:v>-1.3</c:v>
                </c:pt>
                <c:pt idx="4">
                  <c:v>-0.2</c:v>
                </c:pt>
                <c:pt idx="5">
                  <c:v>-0.2</c:v>
                </c:pt>
                <c:pt idx="6">
                  <c:v>1</c:v>
                </c:pt>
              </c:numCache>
            </c:numRef>
          </c:val>
          <c:extLst>
            <c:ext xmlns:c16="http://schemas.microsoft.com/office/drawing/2014/chart" uri="{C3380CC4-5D6E-409C-BE32-E72D297353CC}">
              <c16:uniqueId val="{0000000C-1FA4-4D77-93CF-0D894295E169}"/>
            </c:ext>
          </c:extLst>
        </c:ser>
        <c:ser>
          <c:idx val="1"/>
          <c:order val="1"/>
          <c:tx>
            <c:strRef>
              <c:f>Sheet1!$C$1</c:f>
              <c:strCache>
                <c:ptCount val="1"/>
                <c:pt idx="0">
                  <c:v>2009</c:v>
                </c:pt>
              </c:strCache>
            </c:strRef>
          </c:tx>
          <c:spPr>
            <a:solidFill>
              <a:schemeClr val="accent2"/>
            </a:solidFill>
            <a:ln>
              <a:solidFill>
                <a:srgbClr val="000000"/>
              </a:solidFill>
            </a:ln>
          </c:spPr>
          <c:invertIfNegative val="0"/>
          <c:dLbls>
            <c:spPr>
              <a:noFill/>
              <a:ln>
                <a:noFill/>
              </a:ln>
              <a:effectLst/>
            </c:spPr>
            <c:txPr>
              <a:bodyPr/>
              <a:lstStyle/>
              <a:p>
                <a:pPr>
                  <a:defRPr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Airport should shut down operations and close</c:v>
                </c:pt>
                <c:pt idx="1">
                  <c:v>Impose mandatory curfew from 10 PM to 7 AM</c:v>
                </c:pt>
                <c:pt idx="2">
                  <c:v>Impose a voluntary curfew from 10 PM to 7 AM</c:v>
                </c:pt>
                <c:pt idx="3">
                  <c:v>The airport should have no limitations and operations should be allowed to grow to accommodate all flights into or out of the area</c:v>
                </c:pt>
                <c:pt idx="4">
                  <c:v>The airport should reduce the number of flights into and out of the Airport</c:v>
                </c:pt>
                <c:pt idx="5">
                  <c:v>The airport should remain the way it is and not change</c:v>
                </c:pt>
                <c:pt idx="6">
                  <c:v>The airport should manage the growth of operations to be consistent with community needs</c:v>
                </c:pt>
              </c:strCache>
            </c:strRef>
          </c:cat>
          <c:val>
            <c:numRef>
              <c:f>Sheet1!$C$2:$C$8</c:f>
              <c:numCache>
                <c:formatCode>General</c:formatCode>
                <c:ptCount val="7"/>
                <c:pt idx="0">
                  <c:v>-1.6</c:v>
                </c:pt>
                <c:pt idx="1">
                  <c:v>0.9</c:v>
                </c:pt>
                <c:pt idx="2">
                  <c:v>0</c:v>
                </c:pt>
                <c:pt idx="3">
                  <c:v>-1</c:v>
                </c:pt>
                <c:pt idx="4">
                  <c:v>-0.7</c:v>
                </c:pt>
                <c:pt idx="5">
                  <c:v>-0.1</c:v>
                </c:pt>
                <c:pt idx="6">
                  <c:v>1.4</c:v>
                </c:pt>
              </c:numCache>
            </c:numRef>
          </c:val>
          <c:extLst>
            <c:ext xmlns:c16="http://schemas.microsoft.com/office/drawing/2014/chart" uri="{C3380CC4-5D6E-409C-BE32-E72D297353CC}">
              <c16:uniqueId val="{0000000D-1FA4-4D77-93CF-0D894295E169}"/>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txPr>
              <a:bodyPr/>
              <a:lstStyle/>
              <a:p>
                <a:pPr>
                  <a:defRPr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Airport should shut down operations and close</c:v>
                </c:pt>
                <c:pt idx="1">
                  <c:v>Impose mandatory curfew from 10 PM to 7 AM</c:v>
                </c:pt>
                <c:pt idx="2">
                  <c:v>Impose a voluntary curfew from 10 PM to 7 AM</c:v>
                </c:pt>
                <c:pt idx="3">
                  <c:v>The airport should have no limitations and operations should be allowed to grow to accommodate all flights into or out of the area</c:v>
                </c:pt>
                <c:pt idx="4">
                  <c:v>The airport should reduce the number of flights into and out of the Airport</c:v>
                </c:pt>
                <c:pt idx="5">
                  <c:v>The airport should remain the way it is and not change</c:v>
                </c:pt>
                <c:pt idx="6">
                  <c:v>The airport should manage the growth of operations to be consistent with community needs</c:v>
                </c:pt>
              </c:strCache>
            </c:strRef>
          </c:cat>
          <c:val>
            <c:numRef>
              <c:f>Sheet1!$D$2:$D$8</c:f>
              <c:numCache>
                <c:formatCode>####.0</c:formatCode>
                <c:ptCount val="7"/>
                <c:pt idx="0">
                  <c:v>-1.5466930093747047</c:v>
                </c:pt>
                <c:pt idx="1">
                  <c:v>0.66112278882685527</c:v>
                </c:pt>
                <c:pt idx="2">
                  <c:v>0.97785835499477602</c:v>
                </c:pt>
                <c:pt idx="3">
                  <c:v>-0.29622084654778252</c:v>
                </c:pt>
                <c:pt idx="4">
                  <c:v>-0.63320210078194195</c:v>
                </c:pt>
                <c:pt idx="5">
                  <c:v>6.5464541903919982E-2</c:v>
                </c:pt>
                <c:pt idx="6">
                  <c:v>1.3736139948783455</c:v>
                </c:pt>
              </c:numCache>
            </c:numRef>
          </c:val>
          <c:extLst>
            <c:ext xmlns:c16="http://schemas.microsoft.com/office/drawing/2014/chart" uri="{C3380CC4-5D6E-409C-BE32-E72D297353CC}">
              <c16:uniqueId val="{0000000E-1FA4-4D77-93CF-0D894295E169}"/>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38100" tIns="19050" rIns="38100" bIns="19050" anchor="ctr">
                <a:spAutoFit/>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Airport should shut down operations and close</c:v>
                </c:pt>
                <c:pt idx="1">
                  <c:v>Impose mandatory curfew from 10 PM to 7 AM</c:v>
                </c:pt>
                <c:pt idx="2">
                  <c:v>Impose a voluntary curfew from 10 PM to 7 AM</c:v>
                </c:pt>
                <c:pt idx="3">
                  <c:v>The airport should have no limitations and operations should be allowed to grow to accommodate all flights into or out of the area</c:v>
                </c:pt>
                <c:pt idx="4">
                  <c:v>The airport should reduce the number of flights into and out of the Airport</c:v>
                </c:pt>
                <c:pt idx="5">
                  <c:v>The airport should remain the way it is and not change</c:v>
                </c:pt>
                <c:pt idx="6">
                  <c:v>The airport should manage the growth of operations to be consistent with community needs</c:v>
                </c:pt>
              </c:strCache>
            </c:strRef>
          </c:cat>
          <c:val>
            <c:numRef>
              <c:f>Sheet1!$E$2:$E$8</c:f>
              <c:numCache>
                <c:formatCode>General</c:formatCode>
                <c:ptCount val="7"/>
                <c:pt idx="3" formatCode="###0.00">
                  <c:v>-0.72343673362048888</c:v>
                </c:pt>
                <c:pt idx="4" formatCode="###0.00">
                  <c:v>-0.39798040386828293</c:v>
                </c:pt>
                <c:pt idx="5" formatCode="###0.00">
                  <c:v>5.7410986748017263E-2</c:v>
                </c:pt>
                <c:pt idx="6" formatCode="###0.00">
                  <c:v>1.2783158012441493</c:v>
                </c:pt>
              </c:numCache>
            </c:numRef>
          </c:val>
          <c:extLst>
            <c:ext xmlns:c16="http://schemas.microsoft.com/office/drawing/2014/chart" uri="{C3380CC4-5D6E-409C-BE32-E72D297353CC}">
              <c16:uniqueId val="{0000000C-771C-40A3-9E06-00EFE9AF8A9A}"/>
            </c:ext>
          </c:extLst>
        </c:ser>
        <c:dLbls>
          <c:showLegendKey val="0"/>
          <c:showVal val="1"/>
          <c:showCatName val="0"/>
          <c:showSerName val="0"/>
          <c:showPercent val="0"/>
          <c:showBubbleSize val="0"/>
        </c:dLbls>
        <c:gapWidth val="150"/>
        <c:shape val="box"/>
        <c:axId val="274789152"/>
        <c:axId val="274789936"/>
        <c:axId val="0"/>
      </c:bar3DChart>
      <c:catAx>
        <c:axId val="274789152"/>
        <c:scaling>
          <c:orientation val="minMax"/>
        </c:scaling>
        <c:delete val="0"/>
        <c:axPos val="l"/>
        <c:numFmt formatCode="General" sourceLinked="0"/>
        <c:majorTickMark val="out"/>
        <c:minorTickMark val="none"/>
        <c:tickLblPos val="low"/>
        <c:spPr>
          <a:ln w="15875">
            <a:solidFill>
              <a:srgbClr val="000000"/>
            </a:solidFill>
          </a:ln>
        </c:spPr>
        <c:txPr>
          <a:bodyPr/>
          <a:lstStyle/>
          <a:p>
            <a:pPr>
              <a:defRPr sz="1200" b="1">
                <a:solidFill>
                  <a:srgbClr val="000000"/>
                </a:solidFill>
              </a:defRPr>
            </a:pPr>
            <a:endParaRPr lang="en-US"/>
          </a:p>
        </c:txPr>
        <c:crossAx val="274789936"/>
        <c:crosses val="autoZero"/>
        <c:auto val="1"/>
        <c:lblAlgn val="ctr"/>
        <c:lblOffset val="100"/>
        <c:noMultiLvlLbl val="0"/>
      </c:catAx>
      <c:valAx>
        <c:axId val="274789936"/>
        <c:scaling>
          <c:orientation val="minMax"/>
          <c:max val="2"/>
          <c:min val="-2"/>
        </c:scaling>
        <c:delete val="0"/>
        <c:axPos val="b"/>
        <c:majorGridlines>
          <c:spPr>
            <a:ln w="15875">
              <a:solidFill>
                <a:srgbClr val="000000"/>
              </a:solidFill>
            </a:ln>
          </c:spPr>
        </c:majorGridlines>
        <c:numFmt formatCode="General" sourceLinked="1"/>
        <c:majorTickMark val="out"/>
        <c:minorTickMark val="none"/>
        <c:tickLblPos val="nextTo"/>
        <c:spPr>
          <a:ln w="15875">
            <a:solidFill>
              <a:srgbClr val="000000"/>
            </a:solidFill>
          </a:ln>
        </c:spPr>
        <c:txPr>
          <a:bodyPr/>
          <a:lstStyle/>
          <a:p>
            <a:pPr>
              <a:defRPr sz="1200" b="1">
                <a:solidFill>
                  <a:srgbClr val="000000"/>
                </a:solidFill>
              </a:defRPr>
            </a:pPr>
            <a:endParaRPr lang="en-US"/>
          </a:p>
        </c:txPr>
        <c:crossAx val="274789152"/>
        <c:crosses val="autoZero"/>
        <c:crossBetween val="between"/>
        <c:majorUnit val="1"/>
        <c:minorUnit val="4.0000000000000008E-2"/>
      </c:valAx>
    </c:plotArea>
    <c:legend>
      <c:legendPos val="r"/>
      <c:layout>
        <c:manualLayout>
          <c:xMode val="edge"/>
          <c:yMode val="edge"/>
          <c:x val="0.90549332469958144"/>
          <c:y val="0.70135943421049696"/>
          <c:w val="6.5650191719172746E-2"/>
          <c:h val="0.19865685652165888"/>
        </c:manualLayout>
      </c:layout>
      <c:overlay val="0"/>
      <c:txPr>
        <a:bodyPr/>
        <a:lstStyle/>
        <a:p>
          <a:pPr>
            <a:defRPr sz="1200" b="1">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9700147241802634"/>
          <c:y val="2.764270820183095E-2"/>
          <c:w val="0.48197384841484131"/>
          <c:h val="0.90412155351624346"/>
        </c:manualLayout>
      </c:layout>
      <c:bar3DChart>
        <c:barDir val="bar"/>
        <c:grouping val="clustered"/>
        <c:varyColors val="0"/>
        <c:ser>
          <c:idx val="0"/>
          <c:order val="0"/>
          <c:tx>
            <c:strRef>
              <c:f>Sheet1!$B$1</c:f>
              <c:strCache>
                <c:ptCount val="1"/>
                <c:pt idx="0">
                  <c:v>2009</c:v>
                </c:pt>
              </c:strCache>
            </c:strRef>
          </c:tx>
          <c:spPr>
            <a:solidFill>
              <a:srgbClr val="700017"/>
            </a:solidFill>
            <a:ln>
              <a:solidFill>
                <a:srgbClr val="000000"/>
              </a:solidFill>
            </a:ln>
          </c:spPr>
          <c:invertIfNegative val="0"/>
          <c:dPt>
            <c:idx val="0"/>
            <c:invertIfNegative val="0"/>
            <c:bubble3D val="0"/>
            <c:extLst>
              <c:ext xmlns:c16="http://schemas.microsoft.com/office/drawing/2014/chart" uri="{C3380CC4-5D6E-409C-BE32-E72D297353CC}">
                <c16:uniqueId val="{00000000-573F-4F9A-9181-75036B6FFC50}"/>
              </c:ext>
            </c:extLst>
          </c:dPt>
          <c:dPt>
            <c:idx val="3"/>
            <c:invertIfNegative val="0"/>
            <c:bubble3D val="0"/>
            <c:extLst>
              <c:ext xmlns:c16="http://schemas.microsoft.com/office/drawing/2014/chart" uri="{C3380CC4-5D6E-409C-BE32-E72D297353CC}">
                <c16:uniqueId val="{00000001-573F-4F9A-9181-75036B6FFC50}"/>
              </c:ext>
            </c:extLst>
          </c:dPt>
          <c:dPt>
            <c:idx val="5"/>
            <c:invertIfNegative val="0"/>
            <c:bubble3D val="0"/>
            <c:extLst>
              <c:ext xmlns:c16="http://schemas.microsoft.com/office/drawing/2014/chart" uri="{C3380CC4-5D6E-409C-BE32-E72D297353CC}">
                <c16:uniqueId val="{00000002-573F-4F9A-9181-75036B6FFC50}"/>
              </c:ext>
            </c:extLst>
          </c:dPt>
          <c:dPt>
            <c:idx val="6"/>
            <c:invertIfNegative val="0"/>
            <c:bubble3D val="0"/>
            <c:extLst>
              <c:ext xmlns:c16="http://schemas.microsoft.com/office/drawing/2014/chart" uri="{C3380CC4-5D6E-409C-BE32-E72D297353CC}">
                <c16:uniqueId val="{00000003-573F-4F9A-9181-75036B6FFC50}"/>
              </c:ext>
            </c:extLst>
          </c:dPt>
          <c:dPt>
            <c:idx val="7"/>
            <c:invertIfNegative val="0"/>
            <c:bubble3D val="0"/>
            <c:extLst>
              <c:ext xmlns:c16="http://schemas.microsoft.com/office/drawing/2014/chart" uri="{C3380CC4-5D6E-409C-BE32-E72D297353CC}">
                <c16:uniqueId val="{00000004-573F-4F9A-9181-75036B6FFC50}"/>
              </c:ext>
            </c:extLst>
          </c:dPt>
          <c:dPt>
            <c:idx val="8"/>
            <c:invertIfNegative val="0"/>
            <c:bubble3D val="0"/>
            <c:extLst>
              <c:ext xmlns:c16="http://schemas.microsoft.com/office/drawing/2014/chart" uri="{C3380CC4-5D6E-409C-BE32-E72D297353CC}">
                <c16:uniqueId val="{00000005-573F-4F9A-9181-75036B6FFC50}"/>
              </c:ext>
            </c:extLst>
          </c:dPt>
          <c:dPt>
            <c:idx val="9"/>
            <c:invertIfNegative val="0"/>
            <c:bubble3D val="0"/>
            <c:extLst>
              <c:ext xmlns:c16="http://schemas.microsoft.com/office/drawing/2014/chart" uri="{C3380CC4-5D6E-409C-BE32-E72D297353CC}">
                <c16:uniqueId val="{00000006-573F-4F9A-9181-75036B6FFC50}"/>
              </c:ext>
            </c:extLst>
          </c:dPt>
          <c:dPt>
            <c:idx val="11"/>
            <c:invertIfNegative val="0"/>
            <c:bubble3D val="0"/>
            <c:extLst>
              <c:ext xmlns:c16="http://schemas.microsoft.com/office/drawing/2014/chart" uri="{C3380CC4-5D6E-409C-BE32-E72D297353CC}">
                <c16:uniqueId val="{00000007-573F-4F9A-9181-75036B6FFC50}"/>
              </c:ext>
            </c:extLst>
          </c:dPt>
          <c:dPt>
            <c:idx val="12"/>
            <c:invertIfNegative val="0"/>
            <c:bubble3D val="0"/>
            <c:extLst>
              <c:ext xmlns:c16="http://schemas.microsoft.com/office/drawing/2014/chart" uri="{C3380CC4-5D6E-409C-BE32-E72D297353CC}">
                <c16:uniqueId val="{00000008-573F-4F9A-9181-75036B6FFC50}"/>
              </c:ext>
            </c:extLst>
          </c:dPt>
          <c:dPt>
            <c:idx val="14"/>
            <c:invertIfNegative val="0"/>
            <c:bubble3D val="0"/>
            <c:extLst>
              <c:ext xmlns:c16="http://schemas.microsoft.com/office/drawing/2014/chart" uri="{C3380CC4-5D6E-409C-BE32-E72D297353CC}">
                <c16:uniqueId val="{00000009-573F-4F9A-9181-75036B6FFC50}"/>
              </c:ext>
            </c:extLst>
          </c:dPt>
          <c:dPt>
            <c:idx val="15"/>
            <c:invertIfNegative val="0"/>
            <c:bubble3D val="0"/>
            <c:extLst>
              <c:ext xmlns:c16="http://schemas.microsoft.com/office/drawing/2014/chart" uri="{C3380CC4-5D6E-409C-BE32-E72D297353CC}">
                <c16:uniqueId val="{0000000A-573F-4F9A-9181-75036B6FFC50}"/>
              </c:ext>
            </c:extLst>
          </c:dPt>
          <c:dPt>
            <c:idx val="16"/>
            <c:invertIfNegative val="0"/>
            <c:bubble3D val="0"/>
            <c:extLst>
              <c:ext xmlns:c16="http://schemas.microsoft.com/office/drawing/2014/chart" uri="{C3380CC4-5D6E-409C-BE32-E72D297353CC}">
                <c16:uniqueId val="{0000000B-573F-4F9A-9181-75036B6FFC5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High quality community aviation facilities</c:v>
                </c:pt>
                <c:pt idx="1">
                  <c:v>Maintain taxiways and ramps</c:v>
                </c:pt>
                <c:pt idx="2">
                  <c:v>Keep airport and hangar fees at affordable levels</c:v>
                </c:pt>
                <c:pt idx="3">
                  <c:v>Provide &amp; maintain hangar facilities</c:v>
                </c:pt>
                <c:pt idx="4">
                  <c:v>Provide noise abatement procedures</c:v>
                </c:pt>
                <c:pt idx="5">
                  <c:v>Provide and maintain fueling and other aircraft support services</c:v>
                </c:pt>
                <c:pt idx="6">
                  <c:v>Provide high quality community aviation facilities and services to meet local needs</c:v>
                </c:pt>
                <c:pt idx="7">
                  <c:v>Maintain taxiways, parking ramps, and hangar ramps</c:v>
                </c:pt>
                <c:pt idx="8">
                  <c:v>Provide pilots with information on airport events, operations, and activities</c:v>
                </c:pt>
                <c:pt idx="9">
                  <c:v>Maintain runways</c:v>
                </c:pt>
              </c:strCache>
            </c:strRef>
          </c:cat>
          <c:val>
            <c:numRef>
              <c:f>Sheet1!$B$2:$B$11</c:f>
              <c:numCache>
                <c:formatCode>General</c:formatCode>
                <c:ptCount val="10"/>
                <c:pt idx="0">
                  <c:v>1.2</c:v>
                </c:pt>
                <c:pt idx="1">
                  <c:v>1.6</c:v>
                </c:pt>
                <c:pt idx="2">
                  <c:v>0.9</c:v>
                </c:pt>
                <c:pt idx="3">
                  <c:v>0.7</c:v>
                </c:pt>
                <c:pt idx="4">
                  <c:v>1.5</c:v>
                </c:pt>
                <c:pt idx="5">
                  <c:v>1</c:v>
                </c:pt>
                <c:pt idx="8">
                  <c:v>1.8</c:v>
                </c:pt>
                <c:pt idx="9">
                  <c:v>1.8</c:v>
                </c:pt>
              </c:numCache>
            </c:numRef>
          </c:val>
          <c:extLst>
            <c:ext xmlns:c16="http://schemas.microsoft.com/office/drawing/2014/chart" uri="{C3380CC4-5D6E-409C-BE32-E72D297353CC}">
              <c16:uniqueId val="{0000000C-573F-4F9A-9181-75036B6FFC50}"/>
            </c:ext>
          </c:extLst>
        </c:ser>
        <c:ser>
          <c:idx val="1"/>
          <c:order val="1"/>
          <c:tx>
            <c:strRef>
              <c:f>Sheet1!$C$1</c:f>
              <c:strCache>
                <c:ptCount val="1"/>
                <c:pt idx="0">
                  <c:v>2013</c:v>
                </c:pt>
              </c:strCache>
            </c:strRef>
          </c:tx>
          <c:spPr>
            <a:solidFill>
              <a:srgbClr val="15664A"/>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High quality community aviation facilities</c:v>
                </c:pt>
                <c:pt idx="1">
                  <c:v>Maintain taxiways and ramps</c:v>
                </c:pt>
                <c:pt idx="2">
                  <c:v>Keep airport and hangar fees at affordable levels</c:v>
                </c:pt>
                <c:pt idx="3">
                  <c:v>Provide &amp; maintain hangar facilities</c:v>
                </c:pt>
                <c:pt idx="4">
                  <c:v>Provide noise abatement procedures</c:v>
                </c:pt>
                <c:pt idx="5">
                  <c:v>Provide and maintain fueling and other aircraft support services</c:v>
                </c:pt>
                <c:pt idx="6">
                  <c:v>Provide high quality community aviation facilities and services to meet local needs</c:v>
                </c:pt>
                <c:pt idx="7">
                  <c:v>Maintain taxiways, parking ramps, and hangar ramps</c:v>
                </c:pt>
                <c:pt idx="8">
                  <c:v>Provide pilots with information on airport events, operations, and activities</c:v>
                </c:pt>
                <c:pt idx="9">
                  <c:v>Maintain runways</c:v>
                </c:pt>
              </c:strCache>
            </c:strRef>
          </c:cat>
          <c:val>
            <c:numRef>
              <c:f>Sheet1!$C$2:$C$11</c:f>
              <c:numCache>
                <c:formatCode>####.0</c:formatCode>
                <c:ptCount val="10"/>
                <c:pt idx="0">
                  <c:v>1.1081081081081079</c:v>
                </c:pt>
                <c:pt idx="1">
                  <c:v>1.4324324324324322</c:v>
                </c:pt>
                <c:pt idx="2">
                  <c:v>0.38888888888888884</c:v>
                </c:pt>
                <c:pt idx="3">
                  <c:v>1.0270270270270272</c:v>
                </c:pt>
                <c:pt idx="4">
                  <c:v>1.2777777777777783</c:v>
                </c:pt>
                <c:pt idx="5">
                  <c:v>1.0833333333333335</c:v>
                </c:pt>
                <c:pt idx="8">
                  <c:v>1.4444444444444442</c:v>
                </c:pt>
                <c:pt idx="9">
                  <c:v>1.6216216216216215</c:v>
                </c:pt>
              </c:numCache>
            </c:numRef>
          </c:val>
          <c:extLst>
            <c:ext xmlns:c16="http://schemas.microsoft.com/office/drawing/2014/chart" uri="{C3380CC4-5D6E-409C-BE32-E72D297353CC}">
              <c16:uniqueId val="{0000000D-573F-4F9A-9181-75036B6FFC50}"/>
            </c:ext>
          </c:extLst>
        </c:ser>
        <c:ser>
          <c:idx val="2"/>
          <c:order val="2"/>
          <c:tx>
            <c:strRef>
              <c:f>Sheet1!$D$1</c:f>
              <c:strCache>
                <c:ptCount val="1"/>
                <c:pt idx="0">
                  <c:v>2017</c:v>
                </c:pt>
              </c:strCache>
            </c:strRef>
          </c:tx>
          <c:spPr>
            <a:solidFill>
              <a:srgbClr val="4C216D"/>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High quality community aviation facilities</c:v>
                </c:pt>
                <c:pt idx="1">
                  <c:v>Maintain taxiways and ramps</c:v>
                </c:pt>
                <c:pt idx="2">
                  <c:v>Keep airport and hangar fees at affordable levels</c:v>
                </c:pt>
                <c:pt idx="3">
                  <c:v>Provide &amp; maintain hangar facilities</c:v>
                </c:pt>
                <c:pt idx="4">
                  <c:v>Provide noise abatement procedures</c:v>
                </c:pt>
                <c:pt idx="5">
                  <c:v>Provide and maintain fueling and other aircraft support services</c:v>
                </c:pt>
                <c:pt idx="6">
                  <c:v>Provide high quality community aviation facilities and services to meet local needs</c:v>
                </c:pt>
                <c:pt idx="7">
                  <c:v>Maintain taxiways, parking ramps, and hangar ramps</c:v>
                </c:pt>
                <c:pt idx="8">
                  <c:v>Provide pilots with information on airport events, operations, and activities</c:v>
                </c:pt>
                <c:pt idx="9">
                  <c:v>Maintain runways</c:v>
                </c:pt>
              </c:strCache>
            </c:strRef>
          </c:cat>
          <c:val>
            <c:numRef>
              <c:f>Sheet1!$D$2:$D$11</c:f>
              <c:numCache>
                <c:formatCode>General</c:formatCode>
                <c:ptCount val="10"/>
                <c:pt idx="2" formatCode="###0.00">
                  <c:v>0.2</c:v>
                </c:pt>
                <c:pt idx="3" formatCode="###0.00">
                  <c:v>0.79999999999999982</c:v>
                </c:pt>
                <c:pt idx="4" formatCode="###0.00">
                  <c:v>1.2000000000000002</c:v>
                </c:pt>
                <c:pt idx="5" formatCode="###0.00">
                  <c:v>1.3199999999999998</c:v>
                </c:pt>
                <c:pt idx="6" formatCode="###0.00">
                  <c:v>1.4799999999999995</c:v>
                </c:pt>
                <c:pt idx="7" formatCode="###0.00">
                  <c:v>1.6199999999999999</c:v>
                </c:pt>
                <c:pt idx="8" formatCode="###0.00">
                  <c:v>1.6530612244897955</c:v>
                </c:pt>
                <c:pt idx="9" formatCode="###0.00">
                  <c:v>1.7999999999999994</c:v>
                </c:pt>
              </c:numCache>
            </c:numRef>
          </c:val>
          <c:extLst>
            <c:ext xmlns:c16="http://schemas.microsoft.com/office/drawing/2014/chart" uri="{C3380CC4-5D6E-409C-BE32-E72D297353CC}">
              <c16:uniqueId val="{0000000C-68BF-42FF-8670-E403B73D46E7}"/>
            </c:ext>
          </c:extLst>
        </c:ser>
        <c:dLbls>
          <c:showLegendKey val="0"/>
          <c:showVal val="1"/>
          <c:showCatName val="0"/>
          <c:showSerName val="0"/>
          <c:showPercent val="0"/>
          <c:showBubbleSize val="0"/>
        </c:dLbls>
        <c:gapWidth val="150"/>
        <c:shape val="box"/>
        <c:axId val="277851552"/>
        <c:axId val="277846064"/>
        <c:axId val="0"/>
      </c:bar3DChart>
      <c:catAx>
        <c:axId val="277851552"/>
        <c:scaling>
          <c:orientation val="minMax"/>
        </c:scaling>
        <c:delete val="0"/>
        <c:axPos val="l"/>
        <c:numFmt formatCode="General" sourceLinked="0"/>
        <c:majorTickMark val="out"/>
        <c:minorTickMark val="none"/>
        <c:tickLblPos val="low"/>
        <c:spPr>
          <a:ln w="15875">
            <a:solidFill>
              <a:srgbClr val="000000"/>
            </a:solidFill>
          </a:ln>
        </c:spPr>
        <c:crossAx val="277846064"/>
        <c:crosses val="autoZero"/>
        <c:auto val="1"/>
        <c:lblAlgn val="ctr"/>
        <c:lblOffset val="100"/>
        <c:noMultiLvlLbl val="0"/>
      </c:catAx>
      <c:valAx>
        <c:axId val="277846064"/>
        <c:scaling>
          <c:orientation val="minMax"/>
          <c:max val="2"/>
          <c:min val="-2"/>
        </c:scaling>
        <c:delete val="0"/>
        <c:axPos val="b"/>
        <c:majorGridlines>
          <c:spPr>
            <a:ln w="15875">
              <a:solidFill>
                <a:srgbClr val="000000"/>
              </a:solidFill>
            </a:ln>
          </c:spPr>
        </c:majorGridlines>
        <c:numFmt formatCode="General" sourceLinked="1"/>
        <c:majorTickMark val="out"/>
        <c:minorTickMark val="none"/>
        <c:tickLblPos val="nextTo"/>
        <c:spPr>
          <a:ln w="15875">
            <a:solidFill>
              <a:srgbClr val="000000"/>
            </a:solidFill>
          </a:ln>
        </c:spPr>
        <c:crossAx val="277851552"/>
        <c:crosses val="autoZero"/>
        <c:crossBetween val="between"/>
        <c:majorUnit val="1"/>
        <c:minorUnit val="4.0000000000000008E-2"/>
      </c:valAx>
    </c:plotArea>
    <c:legend>
      <c:legendPos val="r"/>
      <c:layout>
        <c:manualLayout>
          <c:xMode val="edge"/>
          <c:yMode val="edge"/>
          <c:x val="0.629807527991184"/>
          <c:y val="0.69131089160395198"/>
          <c:w val="6.5650191719172746E-2"/>
          <c:h val="0.20091828881915105"/>
        </c:manualLayout>
      </c:layout>
      <c:overlay val="0"/>
    </c:legend>
    <c:plotVisOnly val="1"/>
    <c:dispBlanksAs val="gap"/>
    <c:showDLblsOverMax val="0"/>
  </c:chart>
  <c:txPr>
    <a:bodyPr/>
    <a:lstStyle/>
    <a:p>
      <a:pPr>
        <a:defRPr sz="1200" b="1">
          <a:solidFill>
            <a:srgbClr val="000000"/>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9700147241802634"/>
          <c:y val="2.764270820183095E-2"/>
          <c:w val="0.48197384841484131"/>
          <c:h val="0.90412155351624346"/>
        </c:manualLayout>
      </c:layout>
      <c:bar3DChart>
        <c:barDir val="bar"/>
        <c:grouping val="clustered"/>
        <c:varyColors val="0"/>
        <c:ser>
          <c:idx val="0"/>
          <c:order val="0"/>
          <c:tx>
            <c:strRef>
              <c:f>Sheet1!$B$1</c:f>
              <c:strCache>
                <c:ptCount val="1"/>
                <c:pt idx="0">
                  <c:v>2009</c:v>
                </c:pt>
              </c:strCache>
            </c:strRef>
          </c:tx>
          <c:spPr>
            <a:solidFill>
              <a:srgbClr val="700017"/>
            </a:solidFill>
            <a:ln>
              <a:solidFill>
                <a:srgbClr val="000000"/>
              </a:solidFill>
            </a:ln>
          </c:spPr>
          <c:invertIfNegative val="0"/>
          <c:dPt>
            <c:idx val="0"/>
            <c:invertIfNegative val="0"/>
            <c:bubble3D val="0"/>
            <c:extLst>
              <c:ext xmlns:c16="http://schemas.microsoft.com/office/drawing/2014/chart" uri="{C3380CC4-5D6E-409C-BE32-E72D297353CC}">
                <c16:uniqueId val="{00000000-1680-42C3-8FBE-4B684EBA6FB8}"/>
              </c:ext>
            </c:extLst>
          </c:dPt>
          <c:dPt>
            <c:idx val="3"/>
            <c:invertIfNegative val="0"/>
            <c:bubble3D val="0"/>
            <c:extLst>
              <c:ext xmlns:c16="http://schemas.microsoft.com/office/drawing/2014/chart" uri="{C3380CC4-5D6E-409C-BE32-E72D297353CC}">
                <c16:uniqueId val="{00000001-1680-42C3-8FBE-4B684EBA6FB8}"/>
              </c:ext>
            </c:extLst>
          </c:dPt>
          <c:dPt>
            <c:idx val="5"/>
            <c:invertIfNegative val="0"/>
            <c:bubble3D val="0"/>
            <c:extLst>
              <c:ext xmlns:c16="http://schemas.microsoft.com/office/drawing/2014/chart" uri="{C3380CC4-5D6E-409C-BE32-E72D297353CC}">
                <c16:uniqueId val="{00000002-1680-42C3-8FBE-4B684EBA6FB8}"/>
              </c:ext>
            </c:extLst>
          </c:dPt>
          <c:dPt>
            <c:idx val="6"/>
            <c:invertIfNegative val="0"/>
            <c:bubble3D val="0"/>
            <c:extLst>
              <c:ext xmlns:c16="http://schemas.microsoft.com/office/drawing/2014/chart" uri="{C3380CC4-5D6E-409C-BE32-E72D297353CC}">
                <c16:uniqueId val="{00000003-1680-42C3-8FBE-4B684EBA6FB8}"/>
              </c:ext>
            </c:extLst>
          </c:dPt>
          <c:dPt>
            <c:idx val="7"/>
            <c:invertIfNegative val="0"/>
            <c:bubble3D val="0"/>
            <c:extLst>
              <c:ext xmlns:c16="http://schemas.microsoft.com/office/drawing/2014/chart" uri="{C3380CC4-5D6E-409C-BE32-E72D297353CC}">
                <c16:uniqueId val="{00000004-1680-42C3-8FBE-4B684EBA6FB8}"/>
              </c:ext>
            </c:extLst>
          </c:dPt>
          <c:dPt>
            <c:idx val="8"/>
            <c:invertIfNegative val="0"/>
            <c:bubble3D val="0"/>
            <c:extLst>
              <c:ext xmlns:c16="http://schemas.microsoft.com/office/drawing/2014/chart" uri="{C3380CC4-5D6E-409C-BE32-E72D297353CC}">
                <c16:uniqueId val="{00000005-1680-42C3-8FBE-4B684EBA6FB8}"/>
              </c:ext>
            </c:extLst>
          </c:dPt>
          <c:dPt>
            <c:idx val="9"/>
            <c:invertIfNegative val="0"/>
            <c:bubble3D val="0"/>
            <c:extLst>
              <c:ext xmlns:c16="http://schemas.microsoft.com/office/drawing/2014/chart" uri="{C3380CC4-5D6E-409C-BE32-E72D297353CC}">
                <c16:uniqueId val="{00000006-1680-42C3-8FBE-4B684EBA6FB8}"/>
              </c:ext>
            </c:extLst>
          </c:dPt>
          <c:dPt>
            <c:idx val="11"/>
            <c:invertIfNegative val="0"/>
            <c:bubble3D val="0"/>
            <c:extLst>
              <c:ext xmlns:c16="http://schemas.microsoft.com/office/drawing/2014/chart" uri="{C3380CC4-5D6E-409C-BE32-E72D297353CC}">
                <c16:uniqueId val="{00000007-1680-42C3-8FBE-4B684EBA6FB8}"/>
              </c:ext>
            </c:extLst>
          </c:dPt>
          <c:dPt>
            <c:idx val="12"/>
            <c:invertIfNegative val="0"/>
            <c:bubble3D val="0"/>
            <c:extLst>
              <c:ext xmlns:c16="http://schemas.microsoft.com/office/drawing/2014/chart" uri="{C3380CC4-5D6E-409C-BE32-E72D297353CC}">
                <c16:uniqueId val="{00000008-1680-42C3-8FBE-4B684EBA6FB8}"/>
              </c:ext>
            </c:extLst>
          </c:dPt>
          <c:dPt>
            <c:idx val="14"/>
            <c:invertIfNegative val="0"/>
            <c:bubble3D val="0"/>
            <c:extLst>
              <c:ext xmlns:c16="http://schemas.microsoft.com/office/drawing/2014/chart" uri="{C3380CC4-5D6E-409C-BE32-E72D297353CC}">
                <c16:uniqueId val="{00000009-1680-42C3-8FBE-4B684EBA6FB8}"/>
              </c:ext>
            </c:extLst>
          </c:dPt>
          <c:dPt>
            <c:idx val="15"/>
            <c:invertIfNegative val="0"/>
            <c:bubble3D val="0"/>
            <c:extLst>
              <c:ext xmlns:c16="http://schemas.microsoft.com/office/drawing/2014/chart" uri="{C3380CC4-5D6E-409C-BE32-E72D297353CC}">
                <c16:uniqueId val="{0000000A-1680-42C3-8FBE-4B684EBA6FB8}"/>
              </c:ext>
            </c:extLst>
          </c:dPt>
          <c:dPt>
            <c:idx val="16"/>
            <c:invertIfNegative val="0"/>
            <c:bubble3D val="0"/>
            <c:extLst>
              <c:ext xmlns:c16="http://schemas.microsoft.com/office/drawing/2014/chart" uri="{C3380CC4-5D6E-409C-BE32-E72D297353CC}">
                <c16:uniqueId val="{0000000B-1680-42C3-8FBE-4B684EBA6FB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Acquire land around airport for preservation</c:v>
                </c:pt>
                <c:pt idx="1">
                  <c:v>Manage taxpayer dollars and public funds</c:v>
                </c:pt>
                <c:pt idx="2">
                  <c:v>Minimize the amount of aircraft noise and other annoyances on surrounding neighborhoods</c:v>
                </c:pt>
                <c:pt idx="3">
                  <c:v>Provide residents with information on airport events, operations, and activities</c:v>
                </c:pt>
                <c:pt idx="4">
                  <c:v>Provide a playground on airport grounds</c:v>
                </c:pt>
                <c:pt idx="5">
                  <c:v>Provide high quality community aviation facilities and services to meet local needs</c:v>
                </c:pt>
                <c:pt idx="6">
                  <c:v>Provide space for community events and meetings at the airport office</c:v>
                </c:pt>
                <c:pt idx="7">
                  <c:v>Provide community events like the Truckee Tahoe Airport Air Show and Family Festival</c:v>
                </c:pt>
              </c:strCache>
            </c:strRef>
          </c:cat>
          <c:val>
            <c:numRef>
              <c:f>Sheet1!$B$2:$B$9</c:f>
              <c:numCache>
                <c:formatCode>General</c:formatCode>
                <c:ptCount val="8"/>
                <c:pt idx="0">
                  <c:v>1</c:v>
                </c:pt>
                <c:pt idx="1">
                  <c:v>0.6</c:v>
                </c:pt>
                <c:pt idx="2">
                  <c:v>0.7</c:v>
                </c:pt>
                <c:pt idx="3">
                  <c:v>0.7</c:v>
                </c:pt>
                <c:pt idx="5">
                  <c:v>1.1000000000000001</c:v>
                </c:pt>
              </c:numCache>
            </c:numRef>
          </c:val>
          <c:extLst>
            <c:ext xmlns:c16="http://schemas.microsoft.com/office/drawing/2014/chart" uri="{C3380CC4-5D6E-409C-BE32-E72D297353CC}">
              <c16:uniqueId val="{0000000C-1680-42C3-8FBE-4B684EBA6FB8}"/>
            </c:ext>
          </c:extLst>
        </c:ser>
        <c:ser>
          <c:idx val="1"/>
          <c:order val="1"/>
          <c:tx>
            <c:strRef>
              <c:f>Sheet1!$C$1</c:f>
              <c:strCache>
                <c:ptCount val="1"/>
                <c:pt idx="0">
                  <c:v>2013</c:v>
                </c:pt>
              </c:strCache>
            </c:strRef>
          </c:tx>
          <c:spPr>
            <a:solidFill>
              <a:srgbClr val="15664A"/>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Acquire land around airport for preservation</c:v>
                </c:pt>
                <c:pt idx="1">
                  <c:v>Manage taxpayer dollars and public funds</c:v>
                </c:pt>
                <c:pt idx="2">
                  <c:v>Minimize the amount of aircraft noise and other annoyances on surrounding neighborhoods</c:v>
                </c:pt>
                <c:pt idx="3">
                  <c:v>Provide residents with information on airport events, operations, and activities</c:v>
                </c:pt>
                <c:pt idx="4">
                  <c:v>Provide a playground on airport grounds</c:v>
                </c:pt>
                <c:pt idx="5">
                  <c:v>Provide high quality community aviation facilities and services to meet local needs</c:v>
                </c:pt>
                <c:pt idx="6">
                  <c:v>Provide space for community events and meetings at the airport office</c:v>
                </c:pt>
                <c:pt idx="7">
                  <c:v>Provide community events like the Truckee Tahoe Airport Air Show and Family Festival</c:v>
                </c:pt>
              </c:strCache>
            </c:strRef>
          </c:cat>
          <c:val>
            <c:numRef>
              <c:f>Sheet1!$C$2:$C$9</c:f>
              <c:numCache>
                <c:formatCode>####.0</c:formatCode>
                <c:ptCount val="8"/>
                <c:pt idx="0">
                  <c:v>1.2597885543976743</c:v>
                </c:pt>
                <c:pt idx="1">
                  <c:v>1.0014862460056784</c:v>
                </c:pt>
                <c:pt idx="2">
                  <c:v>0.95622836383462562</c:v>
                </c:pt>
                <c:pt idx="3">
                  <c:v>1.2853647249058033</c:v>
                </c:pt>
                <c:pt idx="4">
                  <c:v>0.94149948294372054</c:v>
                </c:pt>
                <c:pt idx="5">
                  <c:v>1.3223227844773551</c:v>
                </c:pt>
                <c:pt idx="6">
                  <c:v>1.2416756503393442</c:v>
                </c:pt>
                <c:pt idx="7">
                  <c:v>1.4544107046982306</c:v>
                </c:pt>
              </c:numCache>
            </c:numRef>
          </c:val>
          <c:extLst>
            <c:ext xmlns:c16="http://schemas.microsoft.com/office/drawing/2014/chart" uri="{C3380CC4-5D6E-409C-BE32-E72D297353CC}">
              <c16:uniqueId val="{0000000D-1680-42C3-8FBE-4B684EBA6FB8}"/>
            </c:ext>
          </c:extLst>
        </c:ser>
        <c:ser>
          <c:idx val="2"/>
          <c:order val="2"/>
          <c:tx>
            <c:strRef>
              <c:f>Sheet1!$D$1</c:f>
              <c:strCache>
                <c:ptCount val="1"/>
                <c:pt idx="0">
                  <c:v>2017</c:v>
                </c:pt>
              </c:strCache>
            </c:strRef>
          </c:tx>
          <c:spPr>
            <a:solidFill>
              <a:srgbClr val="4C216D"/>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Acquire land around airport for preservation</c:v>
                </c:pt>
                <c:pt idx="1">
                  <c:v>Manage taxpayer dollars and public funds</c:v>
                </c:pt>
                <c:pt idx="2">
                  <c:v>Minimize the amount of aircraft noise and other annoyances on surrounding neighborhoods</c:v>
                </c:pt>
                <c:pt idx="3">
                  <c:v>Provide residents with information on airport events, operations, and activities</c:v>
                </c:pt>
                <c:pt idx="4">
                  <c:v>Provide a playground on airport grounds</c:v>
                </c:pt>
                <c:pt idx="5">
                  <c:v>Provide high quality community aviation facilities and services to meet local needs</c:v>
                </c:pt>
                <c:pt idx="6">
                  <c:v>Provide space for community events and meetings at the airport office</c:v>
                </c:pt>
                <c:pt idx="7">
                  <c:v>Provide community events like the Truckee Tahoe Airport Air Show and Family Festival</c:v>
                </c:pt>
              </c:strCache>
            </c:strRef>
          </c:cat>
          <c:val>
            <c:numRef>
              <c:f>Sheet1!$D$2:$D$9</c:f>
              <c:numCache>
                <c:formatCode>###0.00</c:formatCode>
                <c:ptCount val="8"/>
                <c:pt idx="1">
                  <c:v>0.50939901505630103</c:v>
                </c:pt>
                <c:pt idx="2">
                  <c:v>0.52322538425541976</c:v>
                </c:pt>
                <c:pt idx="3">
                  <c:v>1.0588686234299907</c:v>
                </c:pt>
                <c:pt idx="4">
                  <c:v>1.1140725043022119</c:v>
                </c:pt>
                <c:pt idx="5">
                  <c:v>1.1573712816624149</c:v>
                </c:pt>
                <c:pt idx="6">
                  <c:v>1.276002886848578</c:v>
                </c:pt>
                <c:pt idx="7">
                  <c:v>1.4018506954175789</c:v>
                </c:pt>
              </c:numCache>
            </c:numRef>
          </c:val>
          <c:extLst>
            <c:ext xmlns:c16="http://schemas.microsoft.com/office/drawing/2014/chart" uri="{C3380CC4-5D6E-409C-BE32-E72D297353CC}">
              <c16:uniqueId val="{0000000C-3FD4-4DEF-8A04-001D6CF65BA6}"/>
            </c:ext>
          </c:extLst>
        </c:ser>
        <c:dLbls>
          <c:showLegendKey val="0"/>
          <c:showVal val="1"/>
          <c:showCatName val="0"/>
          <c:showSerName val="0"/>
          <c:showPercent val="0"/>
          <c:showBubbleSize val="0"/>
        </c:dLbls>
        <c:gapWidth val="150"/>
        <c:shape val="box"/>
        <c:axId val="274792680"/>
        <c:axId val="274793464"/>
        <c:axId val="0"/>
      </c:bar3DChart>
      <c:catAx>
        <c:axId val="274792680"/>
        <c:scaling>
          <c:orientation val="minMax"/>
        </c:scaling>
        <c:delete val="0"/>
        <c:axPos val="l"/>
        <c:numFmt formatCode="General" sourceLinked="0"/>
        <c:majorTickMark val="out"/>
        <c:minorTickMark val="none"/>
        <c:tickLblPos val="low"/>
        <c:spPr>
          <a:ln w="15875">
            <a:solidFill>
              <a:srgbClr val="000000"/>
            </a:solidFill>
          </a:ln>
        </c:spPr>
        <c:crossAx val="274793464"/>
        <c:crosses val="autoZero"/>
        <c:auto val="1"/>
        <c:lblAlgn val="ctr"/>
        <c:lblOffset val="100"/>
        <c:noMultiLvlLbl val="0"/>
      </c:catAx>
      <c:valAx>
        <c:axId val="274793464"/>
        <c:scaling>
          <c:orientation val="minMax"/>
          <c:max val="2"/>
          <c:min val="-2"/>
        </c:scaling>
        <c:delete val="0"/>
        <c:axPos val="b"/>
        <c:majorGridlines>
          <c:spPr>
            <a:ln w="15875">
              <a:solidFill>
                <a:srgbClr val="000000"/>
              </a:solidFill>
            </a:ln>
          </c:spPr>
        </c:majorGridlines>
        <c:numFmt formatCode="General" sourceLinked="1"/>
        <c:majorTickMark val="out"/>
        <c:minorTickMark val="none"/>
        <c:tickLblPos val="nextTo"/>
        <c:spPr>
          <a:ln w="15875">
            <a:solidFill>
              <a:srgbClr val="000000"/>
            </a:solidFill>
          </a:ln>
        </c:spPr>
        <c:crossAx val="274792680"/>
        <c:crosses val="autoZero"/>
        <c:crossBetween val="between"/>
        <c:majorUnit val="1"/>
        <c:minorUnit val="4.0000000000000008E-2"/>
      </c:valAx>
    </c:plotArea>
    <c:legend>
      <c:legendPos val="r"/>
      <c:layout>
        <c:manualLayout>
          <c:xMode val="edge"/>
          <c:yMode val="edge"/>
          <c:x val="0.64007242467713499"/>
          <c:y val="0.70599862138499359"/>
          <c:w val="6.5650191719172746E-2"/>
          <c:h val="0.18735213325239969"/>
        </c:manualLayout>
      </c:layout>
      <c:overlay val="0"/>
    </c:legend>
    <c:plotVisOnly val="1"/>
    <c:dispBlanksAs val="gap"/>
    <c:showDLblsOverMax val="0"/>
  </c:chart>
  <c:txPr>
    <a:bodyPr/>
    <a:lstStyle/>
    <a:p>
      <a:pPr>
        <a:defRPr sz="1200" b="1">
          <a:solidFill>
            <a:srgbClr val="000000"/>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22326231117901518"/>
          <c:y val="2.1289041493413857E-2"/>
          <c:w val="0.7503275760618453"/>
          <c:h val="0.90412155351624346"/>
        </c:manualLayout>
      </c:layout>
      <c:bar3DChart>
        <c:barDir val="bar"/>
        <c:grouping val="clustered"/>
        <c:varyColors val="0"/>
        <c:ser>
          <c:idx val="0"/>
          <c:order val="0"/>
          <c:tx>
            <c:strRef>
              <c:f>Sheet1!$B$1</c:f>
              <c:strCache>
                <c:ptCount val="1"/>
                <c:pt idx="0">
                  <c:v>2009</c:v>
                </c:pt>
              </c:strCache>
            </c:strRef>
          </c:tx>
          <c:spPr>
            <a:solidFill>
              <a:srgbClr val="700017"/>
            </a:solidFill>
            <a:ln>
              <a:solidFill>
                <a:srgbClr val="000000"/>
              </a:solidFill>
            </a:ln>
          </c:spPr>
          <c:invertIfNegative val="0"/>
          <c:dPt>
            <c:idx val="0"/>
            <c:invertIfNegative val="0"/>
            <c:bubble3D val="0"/>
            <c:extLst>
              <c:ext xmlns:c16="http://schemas.microsoft.com/office/drawing/2014/chart" uri="{C3380CC4-5D6E-409C-BE32-E72D297353CC}">
                <c16:uniqueId val="{00000000-697A-471D-AFF7-177ED39BF789}"/>
              </c:ext>
            </c:extLst>
          </c:dPt>
          <c:dPt>
            <c:idx val="3"/>
            <c:invertIfNegative val="0"/>
            <c:bubble3D val="0"/>
            <c:extLst>
              <c:ext xmlns:c16="http://schemas.microsoft.com/office/drawing/2014/chart" uri="{C3380CC4-5D6E-409C-BE32-E72D297353CC}">
                <c16:uniqueId val="{00000001-697A-471D-AFF7-177ED39BF789}"/>
              </c:ext>
            </c:extLst>
          </c:dPt>
          <c:dPt>
            <c:idx val="5"/>
            <c:invertIfNegative val="0"/>
            <c:bubble3D val="0"/>
            <c:extLst>
              <c:ext xmlns:c16="http://schemas.microsoft.com/office/drawing/2014/chart" uri="{C3380CC4-5D6E-409C-BE32-E72D297353CC}">
                <c16:uniqueId val="{00000002-697A-471D-AFF7-177ED39BF789}"/>
              </c:ext>
            </c:extLst>
          </c:dPt>
          <c:dPt>
            <c:idx val="6"/>
            <c:invertIfNegative val="0"/>
            <c:bubble3D val="0"/>
            <c:extLst>
              <c:ext xmlns:c16="http://schemas.microsoft.com/office/drawing/2014/chart" uri="{C3380CC4-5D6E-409C-BE32-E72D297353CC}">
                <c16:uniqueId val="{00000003-697A-471D-AFF7-177ED39BF789}"/>
              </c:ext>
            </c:extLst>
          </c:dPt>
          <c:dPt>
            <c:idx val="7"/>
            <c:invertIfNegative val="0"/>
            <c:bubble3D val="0"/>
            <c:extLst>
              <c:ext xmlns:c16="http://schemas.microsoft.com/office/drawing/2014/chart" uri="{C3380CC4-5D6E-409C-BE32-E72D297353CC}">
                <c16:uniqueId val="{00000004-697A-471D-AFF7-177ED39BF789}"/>
              </c:ext>
            </c:extLst>
          </c:dPt>
          <c:dPt>
            <c:idx val="8"/>
            <c:invertIfNegative val="0"/>
            <c:bubble3D val="0"/>
            <c:extLst>
              <c:ext xmlns:c16="http://schemas.microsoft.com/office/drawing/2014/chart" uri="{C3380CC4-5D6E-409C-BE32-E72D297353CC}">
                <c16:uniqueId val="{00000005-697A-471D-AFF7-177ED39BF789}"/>
              </c:ext>
            </c:extLst>
          </c:dPt>
          <c:dPt>
            <c:idx val="9"/>
            <c:invertIfNegative val="0"/>
            <c:bubble3D val="0"/>
            <c:extLst>
              <c:ext xmlns:c16="http://schemas.microsoft.com/office/drawing/2014/chart" uri="{C3380CC4-5D6E-409C-BE32-E72D297353CC}">
                <c16:uniqueId val="{00000006-697A-471D-AFF7-177ED39BF789}"/>
              </c:ext>
            </c:extLst>
          </c:dPt>
          <c:dPt>
            <c:idx val="11"/>
            <c:invertIfNegative val="0"/>
            <c:bubble3D val="0"/>
            <c:extLst>
              <c:ext xmlns:c16="http://schemas.microsoft.com/office/drawing/2014/chart" uri="{C3380CC4-5D6E-409C-BE32-E72D297353CC}">
                <c16:uniqueId val="{00000007-697A-471D-AFF7-177ED39BF789}"/>
              </c:ext>
            </c:extLst>
          </c:dPt>
          <c:dPt>
            <c:idx val="12"/>
            <c:invertIfNegative val="0"/>
            <c:bubble3D val="0"/>
            <c:extLst>
              <c:ext xmlns:c16="http://schemas.microsoft.com/office/drawing/2014/chart" uri="{C3380CC4-5D6E-409C-BE32-E72D297353CC}">
                <c16:uniqueId val="{00000008-697A-471D-AFF7-177ED39BF789}"/>
              </c:ext>
            </c:extLst>
          </c:dPt>
          <c:dPt>
            <c:idx val="14"/>
            <c:invertIfNegative val="0"/>
            <c:bubble3D val="0"/>
            <c:extLst>
              <c:ext xmlns:c16="http://schemas.microsoft.com/office/drawing/2014/chart" uri="{C3380CC4-5D6E-409C-BE32-E72D297353CC}">
                <c16:uniqueId val="{00000009-697A-471D-AFF7-177ED39BF789}"/>
              </c:ext>
            </c:extLst>
          </c:dPt>
          <c:dPt>
            <c:idx val="15"/>
            <c:invertIfNegative val="0"/>
            <c:bubble3D val="0"/>
            <c:extLst>
              <c:ext xmlns:c16="http://schemas.microsoft.com/office/drawing/2014/chart" uri="{C3380CC4-5D6E-409C-BE32-E72D297353CC}">
                <c16:uniqueId val="{0000000A-697A-471D-AFF7-177ED39BF789}"/>
              </c:ext>
            </c:extLst>
          </c:dPt>
          <c:dPt>
            <c:idx val="16"/>
            <c:invertIfNegative val="0"/>
            <c:bubble3D val="0"/>
            <c:extLst>
              <c:ext xmlns:c16="http://schemas.microsoft.com/office/drawing/2014/chart" uri="{C3380CC4-5D6E-409C-BE32-E72D297353CC}">
                <c16:uniqueId val="{0000000B-697A-471D-AFF7-177ED39BF78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DK/NA</c:v>
                </c:pt>
                <c:pt idx="1">
                  <c:v>Glider tow planes</c:v>
                </c:pt>
                <c:pt idx="2">
                  <c:v>Unsure of aircraft type</c:v>
                </c:pt>
                <c:pt idx="3">
                  <c:v>Helicopters</c:v>
                </c:pt>
                <c:pt idx="4">
                  <c:v>Other propeller planes</c:v>
                </c:pt>
                <c:pt idx="5">
                  <c:v>Jet planes</c:v>
                </c:pt>
              </c:strCache>
            </c:strRef>
          </c:cat>
          <c:val>
            <c:numRef>
              <c:f>Sheet1!$B$2:$B$7</c:f>
              <c:numCache>
                <c:formatCode>0%</c:formatCode>
                <c:ptCount val="6"/>
                <c:pt idx="0">
                  <c:v>7.0000000000000007E-2</c:v>
                </c:pt>
                <c:pt idx="1">
                  <c:v>0.03</c:v>
                </c:pt>
                <c:pt idx="2">
                  <c:v>0.11</c:v>
                </c:pt>
                <c:pt idx="3">
                  <c:v>0.13</c:v>
                </c:pt>
                <c:pt idx="4">
                  <c:v>0.27</c:v>
                </c:pt>
                <c:pt idx="5">
                  <c:v>0.67</c:v>
                </c:pt>
              </c:numCache>
            </c:numRef>
          </c:val>
          <c:extLst>
            <c:ext xmlns:c16="http://schemas.microsoft.com/office/drawing/2014/chart" uri="{C3380CC4-5D6E-409C-BE32-E72D297353CC}">
              <c16:uniqueId val="{0000000C-697A-471D-AFF7-177ED39BF789}"/>
            </c:ext>
          </c:extLst>
        </c:ser>
        <c:ser>
          <c:idx val="1"/>
          <c:order val="1"/>
          <c:tx>
            <c:strRef>
              <c:f>Sheet1!$C$1</c:f>
              <c:strCache>
                <c:ptCount val="1"/>
                <c:pt idx="0">
                  <c:v>2013</c:v>
                </c:pt>
              </c:strCache>
            </c:strRef>
          </c:tx>
          <c:spPr>
            <a:solidFill>
              <a:srgbClr val="15664A"/>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DK/NA</c:v>
                </c:pt>
                <c:pt idx="1">
                  <c:v>Glider tow planes</c:v>
                </c:pt>
                <c:pt idx="2">
                  <c:v>Unsure of aircraft type</c:v>
                </c:pt>
                <c:pt idx="3">
                  <c:v>Helicopters</c:v>
                </c:pt>
                <c:pt idx="4">
                  <c:v>Other propeller planes</c:v>
                </c:pt>
                <c:pt idx="5">
                  <c:v>Jet planes</c:v>
                </c:pt>
              </c:strCache>
            </c:strRef>
          </c:cat>
          <c:val>
            <c:numRef>
              <c:f>Sheet1!$C$2:$C$7</c:f>
              <c:numCache>
                <c:formatCode>0%</c:formatCode>
                <c:ptCount val="6"/>
                <c:pt idx="0">
                  <c:v>0.03</c:v>
                </c:pt>
                <c:pt idx="1">
                  <c:v>0.06</c:v>
                </c:pt>
                <c:pt idx="2">
                  <c:v>0.23</c:v>
                </c:pt>
                <c:pt idx="3">
                  <c:v>0.18</c:v>
                </c:pt>
                <c:pt idx="4">
                  <c:v>0.26</c:v>
                </c:pt>
                <c:pt idx="5">
                  <c:v>0.6</c:v>
                </c:pt>
              </c:numCache>
            </c:numRef>
          </c:val>
          <c:extLst>
            <c:ext xmlns:c16="http://schemas.microsoft.com/office/drawing/2014/chart" uri="{C3380CC4-5D6E-409C-BE32-E72D297353CC}">
              <c16:uniqueId val="{0000000D-697A-471D-AFF7-177ED39BF789}"/>
            </c:ext>
          </c:extLst>
        </c:ser>
        <c:ser>
          <c:idx val="2"/>
          <c:order val="2"/>
          <c:tx>
            <c:strRef>
              <c:f>Sheet1!$D$1</c:f>
              <c:strCache>
                <c:ptCount val="1"/>
                <c:pt idx="0">
                  <c:v>2017</c:v>
                </c:pt>
              </c:strCache>
            </c:strRef>
          </c:tx>
          <c:spPr>
            <a:solidFill>
              <a:srgbClr val="4C216D"/>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DK/NA</c:v>
                </c:pt>
                <c:pt idx="1">
                  <c:v>Glider tow planes</c:v>
                </c:pt>
                <c:pt idx="2">
                  <c:v>Unsure of aircraft type</c:v>
                </c:pt>
                <c:pt idx="3">
                  <c:v>Helicopters</c:v>
                </c:pt>
                <c:pt idx="4">
                  <c:v>Other propeller planes</c:v>
                </c:pt>
                <c:pt idx="5">
                  <c:v>Jet planes</c:v>
                </c:pt>
              </c:strCache>
            </c:strRef>
          </c:cat>
          <c:val>
            <c:numRef>
              <c:f>Sheet1!$D$2:$D$7</c:f>
              <c:numCache>
                <c:formatCode>0.0%</c:formatCode>
                <c:ptCount val="6"/>
                <c:pt idx="0">
                  <c:v>1.9419277549970065E-2</c:v>
                </c:pt>
                <c:pt idx="1">
                  <c:v>8.0877963996896854E-2</c:v>
                </c:pt>
                <c:pt idx="2">
                  <c:v>0.16321309591640071</c:v>
                </c:pt>
                <c:pt idx="3">
                  <c:v>0.1940341426552904</c:v>
                </c:pt>
                <c:pt idx="4">
                  <c:v>0.32669350594780422</c:v>
                </c:pt>
                <c:pt idx="5">
                  <c:v>0.58720788478883756</c:v>
                </c:pt>
              </c:numCache>
            </c:numRef>
          </c:val>
          <c:extLst>
            <c:ext xmlns:c16="http://schemas.microsoft.com/office/drawing/2014/chart" uri="{C3380CC4-5D6E-409C-BE32-E72D297353CC}">
              <c16:uniqueId val="{0000000C-A16F-401F-9FE6-E3DBC045FCF5}"/>
            </c:ext>
          </c:extLst>
        </c:ser>
        <c:dLbls>
          <c:showLegendKey val="0"/>
          <c:showVal val="1"/>
          <c:showCatName val="0"/>
          <c:showSerName val="0"/>
          <c:showPercent val="0"/>
          <c:showBubbleSize val="0"/>
        </c:dLbls>
        <c:gapWidth val="150"/>
        <c:shape val="box"/>
        <c:axId val="274788368"/>
        <c:axId val="274786800"/>
        <c:axId val="0"/>
      </c:bar3DChart>
      <c:catAx>
        <c:axId val="274788368"/>
        <c:scaling>
          <c:orientation val="minMax"/>
        </c:scaling>
        <c:delete val="0"/>
        <c:axPos val="l"/>
        <c:numFmt formatCode="General" sourceLinked="0"/>
        <c:majorTickMark val="out"/>
        <c:minorTickMark val="none"/>
        <c:tickLblPos val="low"/>
        <c:spPr>
          <a:ln w="15875"/>
        </c:spPr>
        <c:crossAx val="274786800"/>
        <c:crosses val="autoZero"/>
        <c:auto val="1"/>
        <c:lblAlgn val="ctr"/>
        <c:lblOffset val="100"/>
        <c:noMultiLvlLbl val="0"/>
      </c:catAx>
      <c:valAx>
        <c:axId val="274786800"/>
        <c:scaling>
          <c:orientation val="minMax"/>
          <c:max val="0.8"/>
          <c:min val="0"/>
        </c:scaling>
        <c:delete val="0"/>
        <c:axPos val="b"/>
        <c:majorGridlines>
          <c:spPr>
            <a:ln w="15875">
              <a:solidFill>
                <a:srgbClr val="000000"/>
              </a:solidFill>
            </a:ln>
          </c:spPr>
        </c:majorGridlines>
        <c:numFmt formatCode="0%" sourceLinked="1"/>
        <c:majorTickMark val="out"/>
        <c:minorTickMark val="none"/>
        <c:tickLblPos val="nextTo"/>
        <c:spPr>
          <a:ln w="15875">
            <a:solidFill>
              <a:srgbClr val="000000"/>
            </a:solidFill>
          </a:ln>
        </c:spPr>
        <c:crossAx val="274788368"/>
        <c:crosses val="autoZero"/>
        <c:crossBetween val="between"/>
        <c:majorUnit val="0.2"/>
        <c:minorUnit val="4.0000000000000008E-2"/>
      </c:valAx>
    </c:plotArea>
    <c:legend>
      <c:legendPos val="r"/>
      <c:layout>
        <c:manualLayout>
          <c:xMode val="edge"/>
          <c:yMode val="edge"/>
          <c:x val="0.86003449651894148"/>
          <c:y val="0.71916165024558532"/>
          <c:w val="0.11993706198103962"/>
          <c:h val="0.17597897488171213"/>
        </c:manualLayout>
      </c:layout>
      <c:overlay val="0"/>
    </c:legend>
    <c:plotVisOnly val="1"/>
    <c:dispBlanksAs val="gap"/>
    <c:showDLblsOverMax val="0"/>
  </c:chart>
  <c:txPr>
    <a:bodyPr/>
    <a:lstStyle/>
    <a:p>
      <a:pPr>
        <a:defRPr sz="1200" b="1">
          <a:solidFill>
            <a:srgbClr val="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1630483579398336"/>
          <c:y val="1.1193422978166579E-2"/>
          <c:w val="0.54212602752885941"/>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DK/NA</c:v>
                </c:pt>
                <c:pt idx="1">
                  <c:v>Other</c:v>
                </c:pt>
                <c:pt idx="2">
                  <c:v>Medical and emergency services</c:v>
                </c:pt>
                <c:pt idx="3">
                  <c:v>Environmental issues</c:v>
                </c:pt>
                <c:pt idx="4">
                  <c:v>Fire prevention</c:v>
                </c:pt>
                <c:pt idx="5">
                  <c:v>Economy</c:v>
                </c:pt>
                <c:pt idx="6">
                  <c:v>Airport noise or airport annoyances</c:v>
                </c:pt>
              </c:strCache>
            </c:strRef>
          </c:cat>
          <c:val>
            <c:numRef>
              <c:f>Sheet1!$B$2:$B$8</c:f>
              <c:numCache>
                <c:formatCode>0%</c:formatCode>
                <c:ptCount val="7"/>
                <c:pt idx="0">
                  <c:v>0</c:v>
                </c:pt>
                <c:pt idx="1">
                  <c:v>0.39</c:v>
                </c:pt>
                <c:pt idx="3">
                  <c:v>0</c:v>
                </c:pt>
              </c:numCache>
            </c:numRef>
          </c:val>
          <c:extLst>
            <c:ext xmlns:c16="http://schemas.microsoft.com/office/drawing/2014/chart" uri="{C3380CC4-5D6E-409C-BE32-E72D297353CC}">
              <c16:uniqueId val="{00000000-FCD3-4C1C-A692-BE8B093BBF4C}"/>
            </c:ext>
          </c:extLst>
        </c:ser>
        <c:ser>
          <c:idx val="1"/>
          <c:order val="1"/>
          <c:tx>
            <c:strRef>
              <c:f>Sheet1!$C$1</c:f>
              <c:strCache>
                <c:ptCount val="1"/>
                <c:pt idx="0">
                  <c:v>2009</c:v>
                </c:pt>
              </c:strCache>
            </c:strRef>
          </c:tx>
          <c:spPr>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DK/NA</c:v>
                </c:pt>
                <c:pt idx="1">
                  <c:v>Other</c:v>
                </c:pt>
                <c:pt idx="2">
                  <c:v>Medical and emergency services</c:v>
                </c:pt>
                <c:pt idx="3">
                  <c:v>Environmental issues</c:v>
                </c:pt>
                <c:pt idx="4">
                  <c:v>Fire prevention</c:v>
                </c:pt>
                <c:pt idx="5">
                  <c:v>Economy</c:v>
                </c:pt>
                <c:pt idx="6">
                  <c:v>Airport noise or airport annoyances</c:v>
                </c:pt>
              </c:strCache>
            </c:strRef>
          </c:cat>
          <c:val>
            <c:numRef>
              <c:f>Sheet1!$C$2:$C$8</c:f>
              <c:numCache>
                <c:formatCode>0%</c:formatCode>
                <c:ptCount val="7"/>
                <c:pt idx="0">
                  <c:v>0.16</c:v>
                </c:pt>
                <c:pt idx="1">
                  <c:v>0.25</c:v>
                </c:pt>
                <c:pt idx="3">
                  <c:v>0</c:v>
                </c:pt>
              </c:numCache>
            </c:numRef>
          </c:val>
          <c:extLst>
            <c:ext xmlns:c16="http://schemas.microsoft.com/office/drawing/2014/chart" uri="{C3380CC4-5D6E-409C-BE32-E72D297353CC}">
              <c16:uniqueId val="{00000001-FCD3-4C1C-A692-BE8B093BBF4C}"/>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DK/NA</c:v>
                </c:pt>
                <c:pt idx="1">
                  <c:v>Other</c:v>
                </c:pt>
                <c:pt idx="2">
                  <c:v>Medical and emergency services</c:v>
                </c:pt>
                <c:pt idx="3">
                  <c:v>Environmental issues</c:v>
                </c:pt>
                <c:pt idx="4">
                  <c:v>Fire prevention</c:v>
                </c:pt>
                <c:pt idx="5">
                  <c:v>Economy</c:v>
                </c:pt>
                <c:pt idx="6">
                  <c:v>Airport noise or airport annoyances</c:v>
                </c:pt>
              </c:strCache>
            </c:strRef>
          </c:cat>
          <c:val>
            <c:numRef>
              <c:f>Sheet1!$D$2:$D$8</c:f>
              <c:numCache>
                <c:formatCode>0%</c:formatCode>
                <c:ptCount val="7"/>
                <c:pt idx="0">
                  <c:v>0.12</c:v>
                </c:pt>
                <c:pt idx="1">
                  <c:v>0.25</c:v>
                </c:pt>
                <c:pt idx="3">
                  <c:v>0.05</c:v>
                </c:pt>
              </c:numCache>
            </c:numRef>
          </c:val>
          <c:extLst>
            <c:ext xmlns:c16="http://schemas.microsoft.com/office/drawing/2014/chart" uri="{C3380CC4-5D6E-409C-BE32-E72D297353CC}">
              <c16:uniqueId val="{00000002-FCD3-4C1C-A692-BE8B093BBF4C}"/>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38100" tIns="19050" rIns="38100" bIns="19050" anchor="ctr">
                <a:spAutoFit/>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DK/NA</c:v>
                </c:pt>
                <c:pt idx="1">
                  <c:v>Other</c:v>
                </c:pt>
                <c:pt idx="2">
                  <c:v>Medical and emergency services</c:v>
                </c:pt>
                <c:pt idx="3">
                  <c:v>Environmental issues</c:v>
                </c:pt>
                <c:pt idx="4">
                  <c:v>Fire prevention</c:v>
                </c:pt>
                <c:pt idx="5">
                  <c:v>Economy</c:v>
                </c:pt>
                <c:pt idx="6">
                  <c:v>Airport noise or airport annoyances</c:v>
                </c:pt>
              </c:strCache>
            </c:strRef>
          </c:cat>
          <c:val>
            <c:numRef>
              <c:f>Sheet1!$E$2:$E$8</c:f>
              <c:numCache>
                <c:formatCode>###0.0%</c:formatCode>
                <c:ptCount val="7"/>
                <c:pt idx="0">
                  <c:v>4.4773729967588591E-2</c:v>
                </c:pt>
                <c:pt idx="1">
                  <c:v>4.2948805723778599E-2</c:v>
                </c:pt>
                <c:pt idx="2" formatCode="0.0%">
                  <c:v>1.2939401972298273E-2</c:v>
                </c:pt>
                <c:pt idx="3">
                  <c:v>1.5162334595318716E-2</c:v>
                </c:pt>
                <c:pt idx="4" formatCode="0.0%">
                  <c:v>2.9507406793473797E-2</c:v>
                </c:pt>
                <c:pt idx="5" formatCode="0.0%">
                  <c:v>3.2423421997864688E-2</c:v>
                </c:pt>
                <c:pt idx="6">
                  <c:v>3.574733370374935E-2</c:v>
                </c:pt>
              </c:numCache>
            </c:numRef>
          </c:val>
          <c:extLst>
            <c:ext xmlns:c16="http://schemas.microsoft.com/office/drawing/2014/chart" uri="{C3380CC4-5D6E-409C-BE32-E72D297353CC}">
              <c16:uniqueId val="{00000003-FCD3-4C1C-A692-BE8B093BBF4C}"/>
            </c:ext>
          </c:extLst>
        </c:ser>
        <c:dLbls>
          <c:showLegendKey val="0"/>
          <c:showVal val="1"/>
          <c:showCatName val="0"/>
          <c:showSerName val="0"/>
          <c:showPercent val="0"/>
          <c:showBubbleSize val="0"/>
        </c:dLbls>
        <c:gapWidth val="150"/>
        <c:shape val="box"/>
        <c:axId val="211060288"/>
        <c:axId val="211060680"/>
        <c:axId val="0"/>
      </c:bar3DChart>
      <c:catAx>
        <c:axId val="211060288"/>
        <c:scaling>
          <c:orientation val="minMax"/>
        </c:scaling>
        <c:delete val="0"/>
        <c:axPos val="l"/>
        <c:numFmt formatCode="General" sourceLinked="0"/>
        <c:majorTickMark val="out"/>
        <c:minorTickMark val="none"/>
        <c:tickLblPos val="low"/>
        <c:spPr>
          <a:ln w="15875">
            <a:solidFill>
              <a:srgbClr val="000000"/>
            </a:solidFill>
          </a:ln>
        </c:spPr>
        <c:txPr>
          <a:bodyPr/>
          <a:lstStyle/>
          <a:p>
            <a:pPr>
              <a:defRPr sz="1200" b="1">
                <a:solidFill>
                  <a:srgbClr val="000000"/>
                </a:solidFill>
              </a:defRPr>
            </a:pPr>
            <a:endParaRPr lang="en-US"/>
          </a:p>
        </c:txPr>
        <c:crossAx val="211060680"/>
        <c:crosses val="autoZero"/>
        <c:auto val="1"/>
        <c:lblAlgn val="ctr"/>
        <c:lblOffset val="100"/>
        <c:noMultiLvlLbl val="0"/>
      </c:catAx>
      <c:valAx>
        <c:axId val="211060680"/>
        <c:scaling>
          <c:orientation val="minMax"/>
          <c:max val="0.4"/>
          <c:min val="0"/>
        </c:scaling>
        <c:delete val="0"/>
        <c:axPos val="b"/>
        <c:majorGridlines>
          <c:spPr>
            <a:ln w="15875">
              <a:solidFill>
                <a:srgbClr val="000000"/>
              </a:solidFill>
            </a:ln>
          </c:spPr>
        </c:majorGridlines>
        <c:numFmt formatCode="0%" sourceLinked="1"/>
        <c:majorTickMark val="out"/>
        <c:minorTickMark val="none"/>
        <c:tickLblPos val="nextTo"/>
        <c:spPr>
          <a:ln w="15875">
            <a:solidFill>
              <a:srgbClr val="000000"/>
            </a:solidFill>
          </a:ln>
        </c:spPr>
        <c:txPr>
          <a:bodyPr/>
          <a:lstStyle/>
          <a:p>
            <a:pPr>
              <a:defRPr sz="1200" b="1">
                <a:solidFill>
                  <a:srgbClr val="000000"/>
                </a:solidFill>
              </a:defRPr>
            </a:pPr>
            <a:endParaRPr lang="en-US"/>
          </a:p>
        </c:txPr>
        <c:crossAx val="211060288"/>
        <c:crosses val="autoZero"/>
        <c:crossBetween val="between"/>
        <c:majorUnit val="0.2"/>
        <c:minorUnit val="4.0000000000000008E-2"/>
      </c:valAx>
    </c:plotArea>
    <c:legend>
      <c:legendPos val="r"/>
      <c:layout>
        <c:manualLayout>
          <c:xMode val="edge"/>
          <c:yMode val="edge"/>
          <c:x val="0.8815219620293504"/>
          <c:y val="0.53199779517599455"/>
          <c:w val="6.5650191719172746E-2"/>
          <c:h val="0.18118487271656117"/>
        </c:manualLayout>
      </c:layout>
      <c:overlay val="0"/>
      <c:txPr>
        <a:bodyPr/>
        <a:lstStyle/>
        <a:p>
          <a:pPr>
            <a:defRPr sz="1200" b="1">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24085927692635969"/>
          <c:y val="1.8654445896171597E-2"/>
          <c:w val="0.71513364456715622"/>
          <c:h val="0.90412155351624346"/>
        </c:manualLayout>
      </c:layout>
      <c:bar3DChart>
        <c:barDir val="bar"/>
        <c:grouping val="clustered"/>
        <c:varyColors val="0"/>
        <c:ser>
          <c:idx val="0"/>
          <c:order val="0"/>
          <c:tx>
            <c:strRef>
              <c:f>Sheet1!$B$1</c:f>
              <c:strCache>
                <c:ptCount val="1"/>
                <c:pt idx="0">
                  <c:v>2009</c:v>
                </c:pt>
              </c:strCache>
            </c:strRef>
          </c:tx>
          <c:spPr>
            <a:solidFill>
              <a:srgbClr val="700017"/>
            </a:solidFill>
            <a:ln>
              <a:solidFill>
                <a:srgbClr val="000000"/>
              </a:solidFill>
            </a:ln>
          </c:spPr>
          <c:invertIfNegative val="0"/>
          <c:dPt>
            <c:idx val="0"/>
            <c:invertIfNegative val="0"/>
            <c:bubble3D val="0"/>
            <c:extLst>
              <c:ext xmlns:c16="http://schemas.microsoft.com/office/drawing/2014/chart" uri="{C3380CC4-5D6E-409C-BE32-E72D297353CC}">
                <c16:uniqueId val="{00000000-3BAE-47E3-8FF6-496D839C3652}"/>
              </c:ext>
            </c:extLst>
          </c:dPt>
          <c:dPt>
            <c:idx val="3"/>
            <c:invertIfNegative val="0"/>
            <c:bubble3D val="0"/>
            <c:extLst>
              <c:ext xmlns:c16="http://schemas.microsoft.com/office/drawing/2014/chart" uri="{C3380CC4-5D6E-409C-BE32-E72D297353CC}">
                <c16:uniqueId val="{00000001-3BAE-47E3-8FF6-496D839C3652}"/>
              </c:ext>
            </c:extLst>
          </c:dPt>
          <c:dPt>
            <c:idx val="5"/>
            <c:invertIfNegative val="0"/>
            <c:bubble3D val="0"/>
            <c:extLst>
              <c:ext xmlns:c16="http://schemas.microsoft.com/office/drawing/2014/chart" uri="{C3380CC4-5D6E-409C-BE32-E72D297353CC}">
                <c16:uniqueId val="{00000002-3BAE-47E3-8FF6-496D839C3652}"/>
              </c:ext>
            </c:extLst>
          </c:dPt>
          <c:dPt>
            <c:idx val="6"/>
            <c:invertIfNegative val="0"/>
            <c:bubble3D val="0"/>
            <c:extLst>
              <c:ext xmlns:c16="http://schemas.microsoft.com/office/drawing/2014/chart" uri="{C3380CC4-5D6E-409C-BE32-E72D297353CC}">
                <c16:uniqueId val="{00000003-3BAE-47E3-8FF6-496D839C3652}"/>
              </c:ext>
            </c:extLst>
          </c:dPt>
          <c:dPt>
            <c:idx val="7"/>
            <c:invertIfNegative val="0"/>
            <c:bubble3D val="0"/>
            <c:extLst>
              <c:ext xmlns:c16="http://schemas.microsoft.com/office/drawing/2014/chart" uri="{C3380CC4-5D6E-409C-BE32-E72D297353CC}">
                <c16:uniqueId val="{00000004-3BAE-47E3-8FF6-496D839C3652}"/>
              </c:ext>
            </c:extLst>
          </c:dPt>
          <c:dPt>
            <c:idx val="8"/>
            <c:invertIfNegative val="0"/>
            <c:bubble3D val="0"/>
            <c:extLst>
              <c:ext xmlns:c16="http://schemas.microsoft.com/office/drawing/2014/chart" uri="{C3380CC4-5D6E-409C-BE32-E72D297353CC}">
                <c16:uniqueId val="{00000005-3BAE-47E3-8FF6-496D839C3652}"/>
              </c:ext>
            </c:extLst>
          </c:dPt>
          <c:dPt>
            <c:idx val="9"/>
            <c:invertIfNegative val="0"/>
            <c:bubble3D val="0"/>
            <c:extLst>
              <c:ext xmlns:c16="http://schemas.microsoft.com/office/drawing/2014/chart" uri="{C3380CC4-5D6E-409C-BE32-E72D297353CC}">
                <c16:uniqueId val="{00000006-3BAE-47E3-8FF6-496D839C3652}"/>
              </c:ext>
            </c:extLst>
          </c:dPt>
          <c:dPt>
            <c:idx val="11"/>
            <c:invertIfNegative val="0"/>
            <c:bubble3D val="0"/>
            <c:extLst>
              <c:ext xmlns:c16="http://schemas.microsoft.com/office/drawing/2014/chart" uri="{C3380CC4-5D6E-409C-BE32-E72D297353CC}">
                <c16:uniqueId val="{00000007-3BAE-47E3-8FF6-496D839C3652}"/>
              </c:ext>
            </c:extLst>
          </c:dPt>
          <c:dPt>
            <c:idx val="12"/>
            <c:invertIfNegative val="0"/>
            <c:bubble3D val="0"/>
            <c:extLst>
              <c:ext xmlns:c16="http://schemas.microsoft.com/office/drawing/2014/chart" uri="{C3380CC4-5D6E-409C-BE32-E72D297353CC}">
                <c16:uniqueId val="{00000008-3BAE-47E3-8FF6-496D839C3652}"/>
              </c:ext>
            </c:extLst>
          </c:dPt>
          <c:dPt>
            <c:idx val="14"/>
            <c:invertIfNegative val="0"/>
            <c:bubble3D val="0"/>
            <c:extLst>
              <c:ext xmlns:c16="http://schemas.microsoft.com/office/drawing/2014/chart" uri="{C3380CC4-5D6E-409C-BE32-E72D297353CC}">
                <c16:uniqueId val="{00000009-3BAE-47E3-8FF6-496D839C3652}"/>
              </c:ext>
            </c:extLst>
          </c:dPt>
          <c:dPt>
            <c:idx val="15"/>
            <c:invertIfNegative val="0"/>
            <c:bubble3D val="0"/>
            <c:extLst>
              <c:ext xmlns:c16="http://schemas.microsoft.com/office/drawing/2014/chart" uri="{C3380CC4-5D6E-409C-BE32-E72D297353CC}">
                <c16:uniqueId val="{0000000A-3BAE-47E3-8FF6-496D839C3652}"/>
              </c:ext>
            </c:extLst>
          </c:dPt>
          <c:dPt>
            <c:idx val="16"/>
            <c:invertIfNegative val="0"/>
            <c:bubble3D val="0"/>
            <c:extLst>
              <c:ext xmlns:c16="http://schemas.microsoft.com/office/drawing/2014/chart" uri="{C3380CC4-5D6E-409C-BE32-E72D297353CC}">
                <c16:uniqueId val="{0000000B-3BAE-47E3-8FF6-496D839C365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DK/NA</c:v>
                </c:pt>
                <c:pt idx="1">
                  <c:v>Night (11 PM to 6 AM)</c:v>
                </c:pt>
                <c:pt idx="2">
                  <c:v>Evening (5 PM to 11 PM)</c:v>
                </c:pt>
                <c:pt idx="3">
                  <c:v>Afternoon (Noon to 5 PM)</c:v>
                </c:pt>
                <c:pt idx="4">
                  <c:v>Morning (6 AM to Noon)</c:v>
                </c:pt>
              </c:strCache>
            </c:strRef>
          </c:cat>
          <c:val>
            <c:numRef>
              <c:f>Sheet1!$B$2:$B$6</c:f>
              <c:numCache>
                <c:formatCode>0%</c:formatCode>
                <c:ptCount val="5"/>
                <c:pt idx="0">
                  <c:v>0.23</c:v>
                </c:pt>
                <c:pt idx="1">
                  <c:v>0.13</c:v>
                </c:pt>
                <c:pt idx="2">
                  <c:v>0.16</c:v>
                </c:pt>
                <c:pt idx="3">
                  <c:v>0.2</c:v>
                </c:pt>
                <c:pt idx="4">
                  <c:v>0.28000000000000003</c:v>
                </c:pt>
              </c:numCache>
            </c:numRef>
          </c:val>
          <c:extLst>
            <c:ext xmlns:c16="http://schemas.microsoft.com/office/drawing/2014/chart" uri="{C3380CC4-5D6E-409C-BE32-E72D297353CC}">
              <c16:uniqueId val="{0000000C-3BAE-47E3-8FF6-496D839C3652}"/>
            </c:ext>
          </c:extLst>
        </c:ser>
        <c:ser>
          <c:idx val="1"/>
          <c:order val="1"/>
          <c:tx>
            <c:strRef>
              <c:f>Sheet1!$C$1</c:f>
              <c:strCache>
                <c:ptCount val="1"/>
                <c:pt idx="0">
                  <c:v>2013</c:v>
                </c:pt>
              </c:strCache>
            </c:strRef>
          </c:tx>
          <c:spPr>
            <a:solidFill>
              <a:srgbClr val="15664A"/>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DK/NA</c:v>
                </c:pt>
                <c:pt idx="1">
                  <c:v>Night (11 PM to 6 AM)</c:v>
                </c:pt>
                <c:pt idx="2">
                  <c:v>Evening (5 PM to 11 PM)</c:v>
                </c:pt>
                <c:pt idx="3">
                  <c:v>Afternoon (Noon to 5 PM)</c:v>
                </c:pt>
                <c:pt idx="4">
                  <c:v>Morning (6 AM to Noon)</c:v>
                </c:pt>
              </c:strCache>
            </c:strRef>
          </c:cat>
          <c:val>
            <c:numRef>
              <c:f>Sheet1!$C$2:$C$6</c:f>
              <c:numCache>
                <c:formatCode>0%</c:formatCode>
                <c:ptCount val="5"/>
                <c:pt idx="0">
                  <c:v>0.09</c:v>
                </c:pt>
                <c:pt idx="1">
                  <c:v>0.15</c:v>
                </c:pt>
                <c:pt idx="2">
                  <c:v>0.25</c:v>
                </c:pt>
                <c:pt idx="3">
                  <c:v>0.13</c:v>
                </c:pt>
                <c:pt idx="4">
                  <c:v>0.38</c:v>
                </c:pt>
              </c:numCache>
            </c:numRef>
          </c:val>
          <c:extLst>
            <c:ext xmlns:c16="http://schemas.microsoft.com/office/drawing/2014/chart" uri="{C3380CC4-5D6E-409C-BE32-E72D297353CC}">
              <c16:uniqueId val="{0000000D-3BAE-47E3-8FF6-496D839C3652}"/>
            </c:ext>
          </c:extLst>
        </c:ser>
        <c:ser>
          <c:idx val="2"/>
          <c:order val="2"/>
          <c:tx>
            <c:strRef>
              <c:f>Sheet1!$D$1</c:f>
              <c:strCache>
                <c:ptCount val="1"/>
                <c:pt idx="0">
                  <c:v>2017</c:v>
                </c:pt>
              </c:strCache>
            </c:strRef>
          </c:tx>
          <c:spPr>
            <a:solidFill>
              <a:srgbClr val="4C216D"/>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DK/NA</c:v>
                </c:pt>
                <c:pt idx="1">
                  <c:v>Night (11 PM to 6 AM)</c:v>
                </c:pt>
                <c:pt idx="2">
                  <c:v>Evening (5 PM to 11 PM)</c:v>
                </c:pt>
                <c:pt idx="3">
                  <c:v>Afternoon (Noon to 5 PM)</c:v>
                </c:pt>
                <c:pt idx="4">
                  <c:v>Morning (6 AM to Noon)</c:v>
                </c:pt>
              </c:strCache>
            </c:strRef>
          </c:cat>
          <c:val>
            <c:numRef>
              <c:f>Sheet1!$D$2:$D$6</c:f>
              <c:numCache>
                <c:formatCode>###0.0%</c:formatCode>
                <c:ptCount val="5"/>
                <c:pt idx="0">
                  <c:v>0.14404478860540812</c:v>
                </c:pt>
                <c:pt idx="1">
                  <c:v>0.1914640518766742</c:v>
                </c:pt>
                <c:pt idx="2">
                  <c:v>0.17190296613151218</c:v>
                </c:pt>
                <c:pt idx="3">
                  <c:v>0.26692334376411175</c:v>
                </c:pt>
                <c:pt idx="4">
                  <c:v>0.22566484962229397</c:v>
                </c:pt>
              </c:numCache>
            </c:numRef>
          </c:val>
          <c:extLst>
            <c:ext xmlns:c16="http://schemas.microsoft.com/office/drawing/2014/chart" uri="{C3380CC4-5D6E-409C-BE32-E72D297353CC}">
              <c16:uniqueId val="{0000000C-7A84-4C68-809E-5D8AAE94E0B2}"/>
            </c:ext>
          </c:extLst>
        </c:ser>
        <c:dLbls>
          <c:showLegendKey val="0"/>
          <c:showVal val="1"/>
          <c:showCatName val="0"/>
          <c:showSerName val="0"/>
          <c:showPercent val="0"/>
          <c:showBubbleSize val="0"/>
        </c:dLbls>
        <c:gapWidth val="150"/>
        <c:shape val="box"/>
        <c:axId val="211058720"/>
        <c:axId val="277849984"/>
        <c:axId val="0"/>
      </c:bar3DChart>
      <c:catAx>
        <c:axId val="211058720"/>
        <c:scaling>
          <c:orientation val="minMax"/>
        </c:scaling>
        <c:delete val="0"/>
        <c:axPos val="l"/>
        <c:numFmt formatCode="General" sourceLinked="0"/>
        <c:majorTickMark val="out"/>
        <c:minorTickMark val="none"/>
        <c:tickLblPos val="low"/>
        <c:spPr>
          <a:ln w="15875">
            <a:solidFill>
              <a:srgbClr val="000000"/>
            </a:solidFill>
          </a:ln>
        </c:spPr>
        <c:crossAx val="277849984"/>
        <c:crosses val="autoZero"/>
        <c:auto val="1"/>
        <c:lblAlgn val="ctr"/>
        <c:lblOffset val="100"/>
        <c:noMultiLvlLbl val="0"/>
      </c:catAx>
      <c:valAx>
        <c:axId val="277849984"/>
        <c:scaling>
          <c:orientation val="minMax"/>
          <c:max val="0.4"/>
          <c:min val="0"/>
        </c:scaling>
        <c:delete val="0"/>
        <c:axPos val="b"/>
        <c:majorGridlines>
          <c:spPr>
            <a:ln w="15875">
              <a:solidFill>
                <a:srgbClr val="000000"/>
              </a:solidFill>
            </a:ln>
          </c:spPr>
        </c:majorGridlines>
        <c:numFmt formatCode="0%" sourceLinked="1"/>
        <c:majorTickMark val="out"/>
        <c:minorTickMark val="none"/>
        <c:tickLblPos val="nextTo"/>
        <c:spPr>
          <a:ln w="15875">
            <a:solidFill>
              <a:srgbClr val="000000"/>
            </a:solidFill>
          </a:ln>
        </c:spPr>
        <c:crossAx val="211058720"/>
        <c:crosses val="autoZero"/>
        <c:crossBetween val="between"/>
        <c:majorUnit val="0.2"/>
        <c:minorUnit val="4.0000000000000008E-2"/>
      </c:valAx>
    </c:plotArea>
    <c:legend>
      <c:legendPos val="r"/>
      <c:layout>
        <c:manualLayout>
          <c:xMode val="edge"/>
          <c:yMode val="edge"/>
          <c:x val="0.85123601364526924"/>
          <c:y val="0.69392524679980483"/>
          <c:w val="0.11603640124037824"/>
          <c:h val="0.192874222797077"/>
        </c:manualLayout>
      </c:layout>
      <c:overlay val="0"/>
    </c:legend>
    <c:plotVisOnly val="1"/>
    <c:dispBlanksAs val="gap"/>
    <c:showDLblsOverMax val="0"/>
  </c:chart>
  <c:txPr>
    <a:bodyPr/>
    <a:lstStyle/>
    <a:p>
      <a:pPr>
        <a:defRPr sz="1200" b="1">
          <a:solidFill>
            <a:srgbClr val="000000"/>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11804937198227351"/>
          <c:y val="8.3450480292375409E-2"/>
          <c:w val="0.84989018122778104"/>
          <c:h val="0.74897386086568341"/>
        </c:manualLayout>
      </c:layout>
      <c:bar3DChart>
        <c:barDir val="bar"/>
        <c:grouping val="percentStacked"/>
        <c:varyColors val="0"/>
        <c:ser>
          <c:idx val="0"/>
          <c:order val="0"/>
          <c:tx>
            <c:strRef>
              <c:f>Sheet1!$A$2</c:f>
              <c:strCache>
                <c:ptCount val="1"/>
                <c:pt idx="0">
                  <c:v>Yes</c:v>
                </c:pt>
              </c:strCache>
            </c:strRef>
          </c:tx>
          <c:spPr>
            <a:solidFill>
              <a:srgbClr val="15664A"/>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2013</c:v>
                </c:pt>
                <c:pt idx="1">
                  <c:v>2017</c:v>
                </c:pt>
              </c:strCache>
            </c:strRef>
          </c:cat>
          <c:val>
            <c:numRef>
              <c:f>Sheet1!$B$2:$C$2</c:f>
              <c:numCache>
                <c:formatCode>###0.0%</c:formatCode>
                <c:ptCount val="2"/>
                <c:pt idx="0" formatCode="###0%">
                  <c:v>0.21</c:v>
                </c:pt>
                <c:pt idx="1">
                  <c:v>0.20297513469346018</c:v>
                </c:pt>
              </c:numCache>
            </c:numRef>
          </c:val>
          <c:extLst>
            <c:ext xmlns:c16="http://schemas.microsoft.com/office/drawing/2014/chart" uri="{C3380CC4-5D6E-409C-BE32-E72D297353CC}">
              <c16:uniqueId val="{00000000-ABA7-4BB2-9845-E76B9D94168D}"/>
            </c:ext>
          </c:extLst>
        </c:ser>
        <c:ser>
          <c:idx val="1"/>
          <c:order val="1"/>
          <c:tx>
            <c:strRef>
              <c:f>Sheet1!$A$3</c:f>
              <c:strCache>
                <c:ptCount val="1"/>
                <c:pt idx="0">
                  <c:v>No</c:v>
                </c:pt>
              </c:strCache>
            </c:strRef>
          </c:tx>
          <c:spPr>
            <a:solidFill>
              <a:srgbClr val="700017"/>
            </a:solidFill>
            <a:ln>
              <a:solidFill>
                <a:srgbClr val="000000"/>
              </a:solidFill>
            </a:ln>
          </c:spPr>
          <c:invertIfNegative val="0"/>
          <c:dLbls>
            <c:spPr>
              <a:noFill/>
              <a:ln>
                <a:noFill/>
              </a:ln>
              <a:effectLst/>
            </c:spPr>
            <c:txPr>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2013</c:v>
                </c:pt>
                <c:pt idx="1">
                  <c:v>2017</c:v>
                </c:pt>
              </c:strCache>
            </c:strRef>
          </c:cat>
          <c:val>
            <c:numRef>
              <c:f>Sheet1!$B$3:$C$3</c:f>
              <c:numCache>
                <c:formatCode>###0.0%</c:formatCode>
                <c:ptCount val="2"/>
                <c:pt idx="0" formatCode="###0%">
                  <c:v>0.76</c:v>
                </c:pt>
                <c:pt idx="1">
                  <c:v>0.75938734202916047</c:v>
                </c:pt>
              </c:numCache>
            </c:numRef>
          </c:val>
          <c:extLst>
            <c:ext xmlns:c16="http://schemas.microsoft.com/office/drawing/2014/chart" uri="{C3380CC4-5D6E-409C-BE32-E72D297353CC}">
              <c16:uniqueId val="{00000001-ABA7-4BB2-9845-E76B9D94168D}"/>
            </c:ext>
          </c:extLst>
        </c:ser>
        <c:ser>
          <c:idx val="2"/>
          <c:order val="2"/>
          <c:tx>
            <c:strRef>
              <c:f>Sheet1!$A$4</c:f>
              <c:strCache>
                <c:ptCount val="1"/>
                <c:pt idx="0">
                  <c:v>DK/NA</c:v>
                </c:pt>
              </c:strCache>
            </c:strRef>
          </c:tx>
          <c:spPr>
            <a:solidFill>
              <a:srgbClr val="666666"/>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2013</c:v>
                </c:pt>
                <c:pt idx="1">
                  <c:v>2017</c:v>
                </c:pt>
              </c:strCache>
            </c:strRef>
          </c:cat>
          <c:val>
            <c:numRef>
              <c:f>Sheet1!$B$4:$C$4</c:f>
              <c:numCache>
                <c:formatCode>###0.0%</c:formatCode>
                <c:ptCount val="2"/>
                <c:pt idx="0" formatCode="###0%">
                  <c:v>0.03</c:v>
                </c:pt>
                <c:pt idx="1">
                  <c:v>3.7637523277377981E-2</c:v>
                </c:pt>
              </c:numCache>
            </c:numRef>
          </c:val>
          <c:extLst>
            <c:ext xmlns:c16="http://schemas.microsoft.com/office/drawing/2014/chart" uri="{C3380CC4-5D6E-409C-BE32-E72D297353CC}">
              <c16:uniqueId val="{00000002-ABA7-4BB2-9845-E76B9D94168D}"/>
            </c:ext>
          </c:extLst>
        </c:ser>
        <c:dLbls>
          <c:showLegendKey val="0"/>
          <c:showVal val="1"/>
          <c:showCatName val="0"/>
          <c:showSerName val="0"/>
          <c:showPercent val="0"/>
          <c:showBubbleSize val="0"/>
        </c:dLbls>
        <c:gapWidth val="150"/>
        <c:shape val="box"/>
        <c:axId val="277849592"/>
        <c:axId val="277851944"/>
        <c:axId val="0"/>
      </c:bar3DChart>
      <c:catAx>
        <c:axId val="277849592"/>
        <c:scaling>
          <c:orientation val="minMax"/>
        </c:scaling>
        <c:delete val="0"/>
        <c:axPos val="l"/>
        <c:numFmt formatCode="General" sourceLinked="0"/>
        <c:majorTickMark val="out"/>
        <c:minorTickMark val="none"/>
        <c:tickLblPos val="nextTo"/>
        <c:spPr>
          <a:ln w="15875">
            <a:solidFill>
              <a:srgbClr val="000000"/>
            </a:solidFill>
          </a:ln>
        </c:spPr>
        <c:txPr>
          <a:bodyPr/>
          <a:lstStyle/>
          <a:p>
            <a:pPr>
              <a:defRPr>
                <a:solidFill>
                  <a:srgbClr val="000000"/>
                </a:solidFill>
              </a:defRPr>
            </a:pPr>
            <a:endParaRPr lang="en-US"/>
          </a:p>
        </c:txPr>
        <c:crossAx val="277851944"/>
        <c:crosses val="autoZero"/>
        <c:auto val="1"/>
        <c:lblAlgn val="ctr"/>
        <c:lblOffset val="100"/>
        <c:noMultiLvlLbl val="0"/>
      </c:catAx>
      <c:valAx>
        <c:axId val="277851944"/>
        <c:scaling>
          <c:orientation val="minMax"/>
        </c:scaling>
        <c:delete val="0"/>
        <c:axPos val="b"/>
        <c:majorGridlines>
          <c:spPr>
            <a:ln w="15875">
              <a:solidFill>
                <a:srgbClr val="000000"/>
              </a:solidFill>
            </a:ln>
          </c:spPr>
        </c:majorGridlines>
        <c:numFmt formatCode="0%" sourceLinked="1"/>
        <c:majorTickMark val="out"/>
        <c:minorTickMark val="none"/>
        <c:tickLblPos val="nextTo"/>
        <c:spPr>
          <a:ln w="15875">
            <a:solidFill>
              <a:srgbClr val="000000"/>
            </a:solidFill>
          </a:ln>
        </c:spPr>
        <c:txPr>
          <a:bodyPr/>
          <a:lstStyle/>
          <a:p>
            <a:pPr>
              <a:defRPr>
                <a:solidFill>
                  <a:srgbClr val="000000"/>
                </a:solidFill>
              </a:defRPr>
            </a:pPr>
            <a:endParaRPr lang="en-US"/>
          </a:p>
        </c:txPr>
        <c:crossAx val="277849592"/>
        <c:crosses val="autoZero"/>
        <c:crossBetween val="between"/>
        <c:majorUnit val="0.2"/>
      </c:valAx>
    </c:plotArea>
    <c:legend>
      <c:legendPos val="b"/>
      <c:layout>
        <c:manualLayout>
          <c:xMode val="edge"/>
          <c:yMode val="edge"/>
          <c:x val="0.24923410565387966"/>
          <c:y val="0.91732990357162092"/>
          <c:w val="0.54962307320104742"/>
          <c:h val="5.624053449727074E-2"/>
        </c:manualLayout>
      </c:layout>
      <c:overlay val="0"/>
      <c:txPr>
        <a:bodyPr/>
        <a:lstStyle/>
        <a:p>
          <a:pPr>
            <a:defRPr sz="1200">
              <a:solidFill>
                <a:srgbClr val="000000"/>
              </a:solidFill>
            </a:defRPr>
          </a:pPr>
          <a:endParaRPr lang="en-US"/>
        </a:p>
      </c:txPr>
    </c:legend>
    <c:plotVisOnly val="1"/>
    <c:dispBlanksAs val="gap"/>
    <c:showDLblsOverMax val="0"/>
  </c:chart>
  <c:spPr>
    <a:ln>
      <a:noFill/>
    </a:ln>
  </c:spPr>
  <c:txPr>
    <a:bodyPr/>
    <a:lstStyle/>
    <a:p>
      <a:pPr>
        <a:defRPr sz="1200" b="1"/>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6360405969126868"/>
          <c:y val="0.21458828876827155"/>
          <c:w val="0.66592674805771368"/>
          <c:h val="0.38825448613377678"/>
        </c:manualLayout>
      </c:layout>
      <c:pie3DChart>
        <c:varyColors val="1"/>
        <c:ser>
          <c:idx val="0"/>
          <c:order val="0"/>
          <c:spPr>
            <a:solidFill>
              <a:schemeClr val="accent1"/>
            </a:solidFill>
            <a:ln w="9331">
              <a:solidFill>
                <a:srgbClr val="000000"/>
              </a:solidFill>
              <a:prstDash val="solid"/>
            </a:ln>
          </c:spPr>
          <c:dPt>
            <c:idx val="0"/>
            <c:bubble3D val="0"/>
            <c:spPr>
              <a:solidFill>
                <a:srgbClr val="15664A"/>
              </a:solidFill>
              <a:ln w="9331">
                <a:solidFill>
                  <a:srgbClr val="000000"/>
                </a:solidFill>
                <a:prstDash val="solid"/>
              </a:ln>
            </c:spPr>
            <c:extLst>
              <c:ext xmlns:c16="http://schemas.microsoft.com/office/drawing/2014/chart" uri="{C3380CC4-5D6E-409C-BE32-E72D297353CC}">
                <c16:uniqueId val="{00000001-34B3-49FE-BAB8-1B276C0FAA93}"/>
              </c:ext>
            </c:extLst>
          </c:dPt>
          <c:dPt>
            <c:idx val="1"/>
            <c:bubble3D val="0"/>
            <c:spPr>
              <a:solidFill>
                <a:srgbClr val="700017"/>
              </a:solidFill>
              <a:ln w="9331">
                <a:solidFill>
                  <a:srgbClr val="000000"/>
                </a:solidFill>
                <a:prstDash val="solid"/>
              </a:ln>
            </c:spPr>
            <c:extLst>
              <c:ext xmlns:c16="http://schemas.microsoft.com/office/drawing/2014/chart" uri="{C3380CC4-5D6E-409C-BE32-E72D297353CC}">
                <c16:uniqueId val="{00000003-34B3-49FE-BAB8-1B276C0FAA93}"/>
              </c:ext>
            </c:extLst>
          </c:dPt>
          <c:dPt>
            <c:idx val="2"/>
            <c:bubble3D val="0"/>
            <c:spPr>
              <a:solidFill>
                <a:srgbClr val="AFB884"/>
              </a:solidFill>
              <a:ln w="9331">
                <a:solidFill>
                  <a:srgbClr val="000000"/>
                </a:solidFill>
                <a:prstDash val="solid"/>
              </a:ln>
            </c:spPr>
            <c:extLst>
              <c:ext xmlns:c16="http://schemas.microsoft.com/office/drawing/2014/chart" uri="{C3380CC4-5D6E-409C-BE32-E72D297353CC}">
                <c16:uniqueId val="{00000005-34B3-49FE-BAB8-1B276C0FAA93}"/>
              </c:ext>
            </c:extLst>
          </c:dPt>
          <c:dPt>
            <c:idx val="3"/>
            <c:bubble3D val="0"/>
            <c:spPr>
              <a:solidFill>
                <a:srgbClr val="15664A"/>
              </a:solidFill>
              <a:ln w="9331">
                <a:solidFill>
                  <a:srgbClr val="000000"/>
                </a:solidFill>
                <a:prstDash val="solid"/>
              </a:ln>
            </c:spPr>
            <c:extLst>
              <c:ext xmlns:c16="http://schemas.microsoft.com/office/drawing/2014/chart" uri="{C3380CC4-5D6E-409C-BE32-E72D297353CC}">
                <c16:uniqueId val="{00000007-34B3-49FE-BAB8-1B276C0FAA93}"/>
              </c:ext>
            </c:extLst>
          </c:dPt>
          <c:dPt>
            <c:idx val="4"/>
            <c:bubble3D val="0"/>
            <c:spPr>
              <a:solidFill>
                <a:srgbClr val="4C216D"/>
              </a:solidFill>
              <a:ln w="9331">
                <a:solidFill>
                  <a:srgbClr val="000000"/>
                </a:solidFill>
                <a:prstDash val="solid"/>
              </a:ln>
            </c:spPr>
            <c:extLst>
              <c:ext xmlns:c16="http://schemas.microsoft.com/office/drawing/2014/chart" uri="{C3380CC4-5D6E-409C-BE32-E72D297353CC}">
                <c16:uniqueId val="{00000009-34B3-49FE-BAB8-1B276C0FAA93}"/>
              </c:ext>
            </c:extLst>
          </c:dPt>
          <c:dLbls>
            <c:dLbl>
              <c:idx val="0"/>
              <c:layout>
                <c:manualLayout>
                  <c:x val="-4.2477985031694594E-2"/>
                  <c:y val="-5.943713872047846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4B3-49FE-BAB8-1B276C0FAA93}"/>
                </c:ext>
              </c:extLst>
            </c:dLbl>
            <c:dLbl>
              <c:idx val="1"/>
              <c:layout>
                <c:manualLayout>
                  <c:x val="-5.7770059643104651E-2"/>
                  <c:y val="-0.114119306343318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4B3-49FE-BAB8-1B276C0FAA93}"/>
                </c:ext>
              </c:extLst>
            </c:dLbl>
            <c:dLbl>
              <c:idx val="2"/>
              <c:layout>
                <c:manualLayout>
                  <c:x val="3.9079746229158968E-2"/>
                  <c:y val="-1.188742774409571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4B3-49FE-BAB8-1B276C0FAA93}"/>
                </c:ext>
              </c:extLst>
            </c:dLbl>
            <c:numFmt formatCode="0.0%" sourceLinked="0"/>
            <c:spPr>
              <a:noFill/>
              <a:ln>
                <a:noFill/>
              </a:ln>
              <a:effectLst/>
            </c:spPr>
            <c:txPr>
              <a:bodyPr/>
              <a:lstStyle/>
              <a:p>
                <a:pPr>
                  <a:defRPr sz="1200">
                    <a:solidFill>
                      <a:srgbClr val="000000"/>
                    </a:solidFill>
                    <a:latin typeface="+mj-lt"/>
                  </a:defRPr>
                </a:pPr>
                <a:endParaRPr lang="en-US"/>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Yes</c:v>
                </c:pt>
                <c:pt idx="1">
                  <c:v>No</c:v>
                </c:pt>
                <c:pt idx="2">
                  <c:v>DK/NA</c:v>
                </c:pt>
              </c:strCache>
            </c:strRef>
          </c:cat>
          <c:val>
            <c:numRef>
              <c:f>Sheet1!$B$2:$B$4</c:f>
              <c:numCache>
                <c:formatCode>###0.0%</c:formatCode>
                <c:ptCount val="3"/>
                <c:pt idx="0">
                  <c:v>0.371</c:v>
                </c:pt>
                <c:pt idx="1">
                  <c:v>0.57899999999999996</c:v>
                </c:pt>
                <c:pt idx="2">
                  <c:v>0.05</c:v>
                </c:pt>
              </c:numCache>
            </c:numRef>
          </c:val>
          <c:extLst>
            <c:ext xmlns:c16="http://schemas.microsoft.com/office/drawing/2014/chart" uri="{C3380CC4-5D6E-409C-BE32-E72D297353CC}">
              <c16:uniqueId val="{0000000A-34B3-49FE-BAB8-1B276C0FAA93}"/>
            </c:ext>
          </c:extLst>
        </c:ser>
        <c:dLbls>
          <c:showLegendKey val="0"/>
          <c:showVal val="1"/>
          <c:showCatName val="0"/>
          <c:showSerName val="0"/>
          <c:showPercent val="0"/>
          <c:showBubbleSize val="0"/>
          <c:showLeaderLines val="0"/>
        </c:dLbls>
      </c:pie3DChart>
      <c:spPr>
        <a:noFill/>
        <a:ln w="18661">
          <a:noFill/>
        </a:ln>
      </c:spPr>
    </c:plotArea>
    <c:plotVisOnly val="1"/>
    <c:dispBlanksAs val="zero"/>
    <c:showDLblsOverMax val="0"/>
  </c:chart>
  <c:spPr>
    <a:noFill/>
    <a:ln>
      <a:noFill/>
    </a:ln>
  </c:spPr>
  <c:txPr>
    <a:bodyPr/>
    <a:lstStyle/>
    <a:p>
      <a:pPr>
        <a:defRPr sz="1378" b="1" i="0" u="none" strike="noStrike" baseline="0">
          <a:solidFill>
            <a:schemeClr val="tx1"/>
          </a:solidFill>
          <a:latin typeface="Helvetica"/>
          <a:ea typeface="Helvetica"/>
          <a:cs typeface="Helvetica"/>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11804937198227351"/>
          <c:y val="8.3450480292375409E-2"/>
          <c:w val="0.84989018122778104"/>
          <c:h val="0.74897386086568341"/>
        </c:manualLayout>
      </c:layout>
      <c:bar3DChart>
        <c:barDir val="bar"/>
        <c:grouping val="percentStacked"/>
        <c:varyColors val="0"/>
        <c:ser>
          <c:idx val="0"/>
          <c:order val="0"/>
          <c:tx>
            <c:strRef>
              <c:f>Sheet1!$A$2</c:f>
              <c:strCache>
                <c:ptCount val="1"/>
                <c:pt idx="0">
                  <c:v>Strongly Favorable</c:v>
                </c:pt>
              </c:strCache>
            </c:strRef>
          </c:tx>
          <c:spPr>
            <a:solidFill>
              <a:srgbClr val="15664A"/>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2013 Uninformed Favorability</c:v>
                </c:pt>
                <c:pt idx="1">
                  <c:v>2013 Informed Favorability</c:v>
                </c:pt>
                <c:pt idx="2">
                  <c:v>2017 Uninformed Favorability</c:v>
                </c:pt>
                <c:pt idx="3">
                  <c:v>2017 Informed Favorability</c:v>
                </c:pt>
              </c:strCache>
            </c:strRef>
          </c:cat>
          <c:val>
            <c:numRef>
              <c:f>Sheet1!$B$2:$E$2</c:f>
              <c:numCache>
                <c:formatCode>###0%</c:formatCode>
                <c:ptCount val="4"/>
                <c:pt idx="0">
                  <c:v>0.37</c:v>
                </c:pt>
                <c:pt idx="1">
                  <c:v>0.52</c:v>
                </c:pt>
                <c:pt idx="2" formatCode="###0.0%">
                  <c:v>0.30309207675717237</c:v>
                </c:pt>
                <c:pt idx="3" formatCode="###0.0%">
                  <c:v>0.38959223022787826</c:v>
                </c:pt>
              </c:numCache>
            </c:numRef>
          </c:val>
          <c:extLst>
            <c:ext xmlns:c16="http://schemas.microsoft.com/office/drawing/2014/chart" uri="{C3380CC4-5D6E-409C-BE32-E72D297353CC}">
              <c16:uniqueId val="{00000000-5A28-41AF-B28A-F2995CF74877}"/>
            </c:ext>
          </c:extLst>
        </c:ser>
        <c:ser>
          <c:idx val="1"/>
          <c:order val="1"/>
          <c:tx>
            <c:strRef>
              <c:f>Sheet1!$A$3</c:f>
              <c:strCache>
                <c:ptCount val="1"/>
                <c:pt idx="0">
                  <c:v>Somewhat Favorable</c:v>
                </c:pt>
              </c:strCache>
            </c:strRef>
          </c:tx>
          <c:spPr>
            <a:solidFill>
              <a:srgbClr val="AFB884"/>
            </a:solidFill>
            <a:ln>
              <a:solidFill>
                <a:srgbClr val="000000"/>
              </a:solidFill>
            </a:ln>
          </c:spPr>
          <c:invertIfNegative val="0"/>
          <c:dLbls>
            <c:spPr>
              <a:noFill/>
              <a:ln>
                <a:noFill/>
              </a:ln>
              <a:effectLst/>
            </c:spPr>
            <c:txPr>
              <a:bodyPr/>
              <a:lstStyle/>
              <a:p>
                <a:pPr>
                  <a:defRPr>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2013 Uninformed Favorability</c:v>
                </c:pt>
                <c:pt idx="1">
                  <c:v>2013 Informed Favorability</c:v>
                </c:pt>
                <c:pt idx="2">
                  <c:v>2017 Uninformed Favorability</c:v>
                </c:pt>
                <c:pt idx="3">
                  <c:v>2017 Informed Favorability</c:v>
                </c:pt>
              </c:strCache>
            </c:strRef>
          </c:cat>
          <c:val>
            <c:numRef>
              <c:f>Sheet1!$B$3:$E$3</c:f>
              <c:numCache>
                <c:formatCode>###0%</c:formatCode>
                <c:ptCount val="4"/>
                <c:pt idx="0">
                  <c:v>0.32</c:v>
                </c:pt>
                <c:pt idx="1">
                  <c:v>0.32</c:v>
                </c:pt>
                <c:pt idx="2" formatCode="###0.0%">
                  <c:v>0.35746805821804467</c:v>
                </c:pt>
                <c:pt idx="3" formatCode="###0.0%">
                  <c:v>0.37063709659809824</c:v>
                </c:pt>
              </c:numCache>
            </c:numRef>
          </c:val>
          <c:extLst>
            <c:ext xmlns:c16="http://schemas.microsoft.com/office/drawing/2014/chart" uri="{C3380CC4-5D6E-409C-BE32-E72D297353CC}">
              <c16:uniqueId val="{00000001-5A28-41AF-B28A-F2995CF74877}"/>
            </c:ext>
          </c:extLst>
        </c:ser>
        <c:ser>
          <c:idx val="2"/>
          <c:order val="2"/>
          <c:tx>
            <c:strRef>
              <c:f>Sheet1!$A$4</c:f>
              <c:strCache>
                <c:ptCount val="1"/>
                <c:pt idx="0">
                  <c:v>Somewhat Unfavorable</c:v>
                </c:pt>
              </c:strCache>
            </c:strRef>
          </c:tx>
          <c:spPr>
            <a:solidFill>
              <a:srgbClr val="4C216D"/>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2013 Uninformed Favorability</c:v>
                </c:pt>
                <c:pt idx="1">
                  <c:v>2013 Informed Favorability</c:v>
                </c:pt>
                <c:pt idx="2">
                  <c:v>2017 Uninformed Favorability</c:v>
                </c:pt>
                <c:pt idx="3">
                  <c:v>2017 Informed Favorability</c:v>
                </c:pt>
              </c:strCache>
            </c:strRef>
          </c:cat>
          <c:val>
            <c:numRef>
              <c:f>Sheet1!$B$4:$E$4</c:f>
              <c:numCache>
                <c:formatCode>###0%</c:formatCode>
                <c:ptCount val="4"/>
                <c:pt idx="0">
                  <c:v>0.04</c:v>
                </c:pt>
                <c:pt idx="1">
                  <c:v>0.03</c:v>
                </c:pt>
                <c:pt idx="2" formatCode="###0.0%">
                  <c:v>0.11388628185250499</c:v>
                </c:pt>
                <c:pt idx="3" formatCode="###0.0%">
                  <c:v>8.1861976850992696E-2</c:v>
                </c:pt>
              </c:numCache>
            </c:numRef>
          </c:val>
          <c:extLst>
            <c:ext xmlns:c16="http://schemas.microsoft.com/office/drawing/2014/chart" uri="{C3380CC4-5D6E-409C-BE32-E72D297353CC}">
              <c16:uniqueId val="{00000002-5A28-41AF-B28A-F2995CF74877}"/>
            </c:ext>
          </c:extLst>
        </c:ser>
        <c:ser>
          <c:idx val="3"/>
          <c:order val="3"/>
          <c:tx>
            <c:strRef>
              <c:f>Sheet1!$A$5</c:f>
              <c:strCache>
                <c:ptCount val="1"/>
                <c:pt idx="0">
                  <c:v>Strongly Unfavorable</c:v>
                </c:pt>
              </c:strCache>
            </c:strRef>
          </c:tx>
          <c:spPr>
            <a:solidFill>
              <a:srgbClr val="700017"/>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2013 Uninformed Favorability</c:v>
                </c:pt>
                <c:pt idx="1">
                  <c:v>2013 Informed Favorability</c:v>
                </c:pt>
                <c:pt idx="2">
                  <c:v>2017 Uninformed Favorability</c:v>
                </c:pt>
                <c:pt idx="3">
                  <c:v>2017 Informed Favorability</c:v>
                </c:pt>
              </c:strCache>
            </c:strRef>
          </c:cat>
          <c:val>
            <c:numRef>
              <c:f>Sheet1!$B$5:$E$5</c:f>
              <c:numCache>
                <c:formatCode>###0%</c:formatCode>
                <c:ptCount val="4"/>
                <c:pt idx="0">
                  <c:v>0.03</c:v>
                </c:pt>
                <c:pt idx="1">
                  <c:v>0.04</c:v>
                </c:pt>
                <c:pt idx="2" formatCode="###0.0%">
                  <c:v>5.6747238159239724E-2</c:v>
                </c:pt>
                <c:pt idx="3" formatCode="###0.0%">
                  <c:v>7.6402366886667142E-2</c:v>
                </c:pt>
              </c:numCache>
            </c:numRef>
          </c:val>
          <c:extLst>
            <c:ext xmlns:c16="http://schemas.microsoft.com/office/drawing/2014/chart" uri="{C3380CC4-5D6E-409C-BE32-E72D297353CC}">
              <c16:uniqueId val="{00000003-5A28-41AF-B28A-F2995CF74877}"/>
            </c:ext>
          </c:extLst>
        </c:ser>
        <c:ser>
          <c:idx val="4"/>
          <c:order val="4"/>
          <c:tx>
            <c:strRef>
              <c:f>Sheet1!$A$6</c:f>
              <c:strCache>
                <c:ptCount val="1"/>
                <c:pt idx="0">
                  <c:v>No opinion/DK/NA</c:v>
                </c:pt>
              </c:strCache>
            </c:strRef>
          </c:tx>
          <c:spPr>
            <a:solidFill>
              <a:srgbClr val="666666"/>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2013 Uninformed Favorability</c:v>
                </c:pt>
                <c:pt idx="1">
                  <c:v>2013 Informed Favorability</c:v>
                </c:pt>
                <c:pt idx="2">
                  <c:v>2017 Uninformed Favorability</c:v>
                </c:pt>
                <c:pt idx="3">
                  <c:v>2017 Informed Favorability</c:v>
                </c:pt>
              </c:strCache>
            </c:strRef>
          </c:cat>
          <c:val>
            <c:numRef>
              <c:f>Sheet1!$B$6:$E$6</c:f>
              <c:numCache>
                <c:formatCode>###0%</c:formatCode>
                <c:ptCount val="4"/>
                <c:pt idx="0">
                  <c:v>0.24</c:v>
                </c:pt>
                <c:pt idx="1">
                  <c:v>0.09</c:v>
                </c:pt>
                <c:pt idx="2" formatCode="###0.0%">
                  <c:v>0.16880634501303771</c:v>
                </c:pt>
                <c:pt idx="3" formatCode="###0.0%">
                  <c:v>8.1506329436363489E-2</c:v>
                </c:pt>
              </c:numCache>
            </c:numRef>
          </c:val>
          <c:extLst>
            <c:ext xmlns:c16="http://schemas.microsoft.com/office/drawing/2014/chart" uri="{C3380CC4-5D6E-409C-BE32-E72D297353CC}">
              <c16:uniqueId val="{00000004-5A28-41AF-B28A-F2995CF74877}"/>
            </c:ext>
          </c:extLst>
        </c:ser>
        <c:dLbls>
          <c:showLegendKey val="0"/>
          <c:showVal val="1"/>
          <c:showCatName val="0"/>
          <c:showSerName val="0"/>
          <c:showPercent val="0"/>
          <c:showBubbleSize val="0"/>
        </c:dLbls>
        <c:gapWidth val="150"/>
        <c:shape val="box"/>
        <c:axId val="277849592"/>
        <c:axId val="277851944"/>
        <c:axId val="0"/>
      </c:bar3DChart>
      <c:catAx>
        <c:axId val="277849592"/>
        <c:scaling>
          <c:orientation val="minMax"/>
        </c:scaling>
        <c:delete val="0"/>
        <c:axPos val="l"/>
        <c:numFmt formatCode="General" sourceLinked="0"/>
        <c:majorTickMark val="out"/>
        <c:minorTickMark val="none"/>
        <c:tickLblPos val="nextTo"/>
        <c:spPr>
          <a:ln w="15875">
            <a:solidFill>
              <a:srgbClr val="000000"/>
            </a:solidFill>
          </a:ln>
        </c:spPr>
        <c:txPr>
          <a:bodyPr/>
          <a:lstStyle/>
          <a:p>
            <a:pPr>
              <a:defRPr>
                <a:solidFill>
                  <a:srgbClr val="000000"/>
                </a:solidFill>
              </a:defRPr>
            </a:pPr>
            <a:endParaRPr lang="en-US"/>
          </a:p>
        </c:txPr>
        <c:crossAx val="277851944"/>
        <c:crosses val="autoZero"/>
        <c:auto val="1"/>
        <c:lblAlgn val="ctr"/>
        <c:lblOffset val="100"/>
        <c:noMultiLvlLbl val="0"/>
      </c:catAx>
      <c:valAx>
        <c:axId val="277851944"/>
        <c:scaling>
          <c:orientation val="minMax"/>
        </c:scaling>
        <c:delete val="0"/>
        <c:axPos val="b"/>
        <c:majorGridlines>
          <c:spPr>
            <a:ln w="15875">
              <a:solidFill>
                <a:srgbClr val="000000"/>
              </a:solidFill>
            </a:ln>
          </c:spPr>
        </c:majorGridlines>
        <c:numFmt formatCode="0%" sourceLinked="1"/>
        <c:majorTickMark val="out"/>
        <c:minorTickMark val="none"/>
        <c:tickLblPos val="nextTo"/>
        <c:spPr>
          <a:ln w="15875">
            <a:solidFill>
              <a:srgbClr val="000000"/>
            </a:solidFill>
          </a:ln>
        </c:spPr>
        <c:txPr>
          <a:bodyPr/>
          <a:lstStyle/>
          <a:p>
            <a:pPr>
              <a:defRPr>
                <a:solidFill>
                  <a:srgbClr val="000000"/>
                </a:solidFill>
              </a:defRPr>
            </a:pPr>
            <a:endParaRPr lang="en-US"/>
          </a:p>
        </c:txPr>
        <c:crossAx val="277849592"/>
        <c:crosses val="autoZero"/>
        <c:crossBetween val="between"/>
        <c:majorUnit val="0.2"/>
      </c:valAx>
    </c:plotArea>
    <c:legend>
      <c:legendPos val="b"/>
      <c:layout>
        <c:manualLayout>
          <c:xMode val="edge"/>
          <c:yMode val="edge"/>
          <c:x val="4.9221464777936035E-2"/>
          <c:y val="0.91732990357162092"/>
          <c:w val="0.89999991064379814"/>
          <c:h val="5.624053449727074E-2"/>
        </c:manualLayout>
      </c:layout>
      <c:overlay val="0"/>
      <c:txPr>
        <a:bodyPr/>
        <a:lstStyle/>
        <a:p>
          <a:pPr>
            <a:defRPr sz="1100">
              <a:solidFill>
                <a:srgbClr val="000000"/>
              </a:solidFill>
            </a:defRPr>
          </a:pPr>
          <a:endParaRPr lang="en-US"/>
        </a:p>
      </c:txPr>
    </c:legend>
    <c:plotVisOnly val="1"/>
    <c:dispBlanksAs val="gap"/>
    <c:showDLblsOverMax val="0"/>
  </c:chart>
  <c:spPr>
    <a:ln>
      <a:noFill/>
    </a:ln>
  </c:spPr>
  <c:txPr>
    <a:bodyPr/>
    <a:lstStyle/>
    <a:p>
      <a:pPr>
        <a:defRPr sz="1200" b="1"/>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1502491617242526"/>
          <c:y val="2.7642679311116636E-2"/>
          <c:w val="0.54616225318307365"/>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Playground/Little league/Batting cages</c:v>
                </c:pt>
                <c:pt idx="1">
                  <c:v>Just to see it/curiosity</c:v>
                </c:pt>
                <c:pt idx="2">
                  <c:v>Pick-up or drop-off others</c:v>
                </c:pt>
                <c:pt idx="3">
                  <c:v>Air show</c:v>
                </c:pt>
                <c:pt idx="4">
                  <c:v>Business meeting/Community meeting/Meetings</c:v>
                </c:pt>
                <c:pt idx="5">
                  <c:v>Food</c:v>
                </c:pt>
              </c:strCache>
            </c:strRef>
          </c:cat>
          <c:val>
            <c:numRef>
              <c:f>Sheet1!$B$2:$B$7</c:f>
              <c:numCache>
                <c:formatCode>0%</c:formatCode>
                <c:ptCount val="6"/>
                <c:pt idx="1">
                  <c:v>0.06</c:v>
                </c:pt>
                <c:pt idx="2">
                  <c:v>7.0000000000000007E-2</c:v>
                </c:pt>
                <c:pt idx="3">
                  <c:v>0.03</c:v>
                </c:pt>
                <c:pt idx="4">
                  <c:v>0.15</c:v>
                </c:pt>
                <c:pt idx="5">
                  <c:v>0.33</c:v>
                </c:pt>
              </c:numCache>
            </c:numRef>
          </c:val>
          <c:extLst>
            <c:ext xmlns:c16="http://schemas.microsoft.com/office/drawing/2014/chart" uri="{C3380CC4-5D6E-409C-BE32-E72D297353CC}">
              <c16:uniqueId val="{00000000-6671-4BA1-9581-F85F7CD4C171}"/>
            </c:ext>
          </c:extLst>
        </c:ser>
        <c:ser>
          <c:idx val="1"/>
          <c:order val="1"/>
          <c:tx>
            <c:strRef>
              <c:f>Sheet1!$C$1</c:f>
              <c:strCache>
                <c:ptCount val="1"/>
                <c:pt idx="0">
                  <c:v>2009</c:v>
                </c:pt>
              </c:strCache>
            </c:strRef>
          </c:tx>
          <c:spPr>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Playground/Little league/Batting cages</c:v>
                </c:pt>
                <c:pt idx="1">
                  <c:v>Just to see it/curiosity</c:v>
                </c:pt>
                <c:pt idx="2">
                  <c:v>Pick-up or drop-off others</c:v>
                </c:pt>
                <c:pt idx="3">
                  <c:v>Air show</c:v>
                </c:pt>
                <c:pt idx="4">
                  <c:v>Business meeting/Community meeting/Meetings</c:v>
                </c:pt>
                <c:pt idx="5">
                  <c:v>Food</c:v>
                </c:pt>
              </c:strCache>
            </c:strRef>
          </c:cat>
          <c:val>
            <c:numRef>
              <c:f>Sheet1!$C$2:$C$7</c:f>
              <c:numCache>
                <c:formatCode>0%</c:formatCode>
                <c:ptCount val="6"/>
                <c:pt idx="1">
                  <c:v>0.1</c:v>
                </c:pt>
                <c:pt idx="2">
                  <c:v>0.15</c:v>
                </c:pt>
                <c:pt idx="3">
                  <c:v>0.11</c:v>
                </c:pt>
                <c:pt idx="4">
                  <c:v>0.12</c:v>
                </c:pt>
                <c:pt idx="5">
                  <c:v>0.32</c:v>
                </c:pt>
              </c:numCache>
            </c:numRef>
          </c:val>
          <c:extLst>
            <c:ext xmlns:c16="http://schemas.microsoft.com/office/drawing/2014/chart" uri="{C3380CC4-5D6E-409C-BE32-E72D297353CC}">
              <c16:uniqueId val="{00000001-6671-4BA1-9581-F85F7CD4C171}"/>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Playground/Little league/Batting cages</c:v>
                </c:pt>
                <c:pt idx="1">
                  <c:v>Just to see it/curiosity</c:v>
                </c:pt>
                <c:pt idx="2">
                  <c:v>Pick-up or drop-off others</c:v>
                </c:pt>
                <c:pt idx="3">
                  <c:v>Air show</c:v>
                </c:pt>
                <c:pt idx="4">
                  <c:v>Business meeting/Community meeting/Meetings</c:v>
                </c:pt>
                <c:pt idx="5">
                  <c:v>Food</c:v>
                </c:pt>
              </c:strCache>
            </c:strRef>
          </c:cat>
          <c:val>
            <c:numRef>
              <c:f>Sheet1!$D$2:$D$7</c:f>
              <c:numCache>
                <c:formatCode>####%</c:formatCode>
                <c:ptCount val="6"/>
                <c:pt idx="1">
                  <c:v>0.14722068433853669</c:v>
                </c:pt>
                <c:pt idx="2">
                  <c:v>0.16814331855248399</c:v>
                </c:pt>
                <c:pt idx="3">
                  <c:v>0.27510857419652146</c:v>
                </c:pt>
                <c:pt idx="4">
                  <c:v>0.16798698038451643</c:v>
                </c:pt>
                <c:pt idx="5">
                  <c:v>0.24335721994267032</c:v>
                </c:pt>
              </c:numCache>
            </c:numRef>
          </c:val>
          <c:extLst>
            <c:ext xmlns:c16="http://schemas.microsoft.com/office/drawing/2014/chart" uri="{C3380CC4-5D6E-409C-BE32-E72D297353CC}">
              <c16:uniqueId val="{00000002-6671-4BA1-9581-F85F7CD4C171}"/>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38100" tIns="19050" rIns="38100" bIns="19050" anchor="ctr">
                <a:spAutoFit/>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Playground/Little league/Batting cages</c:v>
                </c:pt>
                <c:pt idx="1">
                  <c:v>Just to see it/curiosity</c:v>
                </c:pt>
                <c:pt idx="2">
                  <c:v>Pick-up or drop-off others</c:v>
                </c:pt>
                <c:pt idx="3">
                  <c:v>Air show</c:v>
                </c:pt>
                <c:pt idx="4">
                  <c:v>Business meeting/Community meeting/Meetings</c:v>
                </c:pt>
                <c:pt idx="5">
                  <c:v>Food</c:v>
                </c:pt>
              </c:strCache>
            </c:strRef>
          </c:cat>
          <c:val>
            <c:numRef>
              <c:f>Sheet1!$E$2:$E$7</c:f>
              <c:numCache>
                <c:formatCode>0.0%</c:formatCode>
                <c:ptCount val="6"/>
                <c:pt idx="0">
                  <c:v>6.7998359518962243E-2</c:v>
                </c:pt>
                <c:pt idx="1">
                  <c:v>0.10800502917263292</c:v>
                </c:pt>
                <c:pt idx="2">
                  <c:v>0.10912945161613166</c:v>
                </c:pt>
                <c:pt idx="3">
                  <c:v>0.194757153379602</c:v>
                </c:pt>
                <c:pt idx="4">
                  <c:v>0.21621678806400502</c:v>
                </c:pt>
                <c:pt idx="5">
                  <c:v>0.47816089317765709</c:v>
                </c:pt>
              </c:numCache>
            </c:numRef>
          </c:val>
          <c:extLst>
            <c:ext xmlns:c16="http://schemas.microsoft.com/office/drawing/2014/chart" uri="{C3380CC4-5D6E-409C-BE32-E72D297353CC}">
              <c16:uniqueId val="{00000000-547C-442F-B453-3801EEDDEBBD}"/>
            </c:ext>
          </c:extLst>
        </c:ser>
        <c:dLbls>
          <c:showLegendKey val="0"/>
          <c:showVal val="1"/>
          <c:showCatName val="0"/>
          <c:showSerName val="0"/>
          <c:showPercent val="0"/>
          <c:showBubbleSize val="0"/>
        </c:dLbls>
        <c:gapWidth val="150"/>
        <c:shape val="box"/>
        <c:axId val="274790328"/>
        <c:axId val="274789544"/>
        <c:axId val="0"/>
      </c:bar3DChart>
      <c:catAx>
        <c:axId val="274790328"/>
        <c:scaling>
          <c:orientation val="minMax"/>
        </c:scaling>
        <c:delete val="0"/>
        <c:axPos val="l"/>
        <c:numFmt formatCode="General" sourceLinked="0"/>
        <c:majorTickMark val="out"/>
        <c:minorTickMark val="none"/>
        <c:tickLblPos val="low"/>
        <c:spPr>
          <a:ln w="15875">
            <a:solidFill>
              <a:srgbClr val="000000"/>
            </a:solidFill>
          </a:ln>
        </c:spPr>
        <c:txPr>
          <a:bodyPr/>
          <a:lstStyle/>
          <a:p>
            <a:pPr>
              <a:defRPr sz="1200" b="1">
                <a:solidFill>
                  <a:srgbClr val="000000"/>
                </a:solidFill>
              </a:defRPr>
            </a:pPr>
            <a:endParaRPr lang="en-US"/>
          </a:p>
        </c:txPr>
        <c:crossAx val="274789544"/>
        <c:crosses val="autoZero"/>
        <c:auto val="1"/>
        <c:lblAlgn val="ctr"/>
        <c:lblOffset val="100"/>
        <c:noMultiLvlLbl val="0"/>
      </c:catAx>
      <c:valAx>
        <c:axId val="274789544"/>
        <c:scaling>
          <c:orientation val="minMax"/>
          <c:max val="0.5"/>
          <c:min val="0"/>
        </c:scaling>
        <c:delete val="0"/>
        <c:axPos val="b"/>
        <c:majorGridlines>
          <c:spPr>
            <a:ln w="15875">
              <a:solidFill>
                <a:srgbClr val="000000"/>
              </a:solidFill>
            </a:ln>
          </c:spPr>
        </c:majorGridlines>
        <c:numFmt formatCode="0%" sourceLinked="1"/>
        <c:majorTickMark val="out"/>
        <c:minorTickMark val="none"/>
        <c:tickLblPos val="nextTo"/>
        <c:spPr>
          <a:ln w="15875">
            <a:solidFill>
              <a:srgbClr val="000000"/>
            </a:solidFill>
          </a:ln>
        </c:spPr>
        <c:txPr>
          <a:bodyPr/>
          <a:lstStyle/>
          <a:p>
            <a:pPr>
              <a:defRPr sz="1200" b="1">
                <a:solidFill>
                  <a:srgbClr val="000000"/>
                </a:solidFill>
              </a:defRPr>
            </a:pPr>
            <a:endParaRPr lang="en-US"/>
          </a:p>
        </c:txPr>
        <c:crossAx val="274790328"/>
        <c:crosses val="autoZero"/>
        <c:crossBetween val="between"/>
        <c:majorUnit val="0.1"/>
        <c:minorUnit val="4.0000000000000008E-2"/>
      </c:valAx>
    </c:plotArea>
    <c:legend>
      <c:legendPos val="r"/>
      <c:layout>
        <c:manualLayout>
          <c:xMode val="edge"/>
          <c:yMode val="edge"/>
          <c:x val="0.85952575484516969"/>
          <c:y val="0.48390658655773505"/>
          <c:w val="6.3674239789924023E-2"/>
          <c:h val="0.18764621295044323"/>
        </c:manualLayout>
      </c:layout>
      <c:overlay val="0"/>
      <c:txPr>
        <a:bodyPr/>
        <a:lstStyle/>
        <a:p>
          <a:pPr>
            <a:defRPr sz="1200" b="1">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1502491617242526"/>
          <c:y val="2.7642679311116636E-2"/>
          <c:w val="0.54616225318307365"/>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sure/DK/NA</c:v>
                </c:pt>
                <c:pt idx="1">
                  <c:v>Other</c:v>
                </c:pt>
                <c:pt idx="2">
                  <c:v>Other events</c:v>
                </c:pt>
                <c:pt idx="3">
                  <c:v>Christmas/Santa event</c:v>
                </c:pt>
                <c:pt idx="4">
                  <c:v>Rental car</c:v>
                </c:pt>
                <c:pt idx="5">
                  <c:v>Community event</c:v>
                </c:pt>
              </c:strCache>
            </c:strRef>
          </c:cat>
          <c:val>
            <c:numRef>
              <c:f>Sheet1!$B$2:$B$7</c:f>
              <c:numCache>
                <c:formatCode>0%</c:formatCode>
                <c:ptCount val="6"/>
                <c:pt idx="0">
                  <c:v>0.01</c:v>
                </c:pt>
                <c:pt idx="1">
                  <c:v>0.34</c:v>
                </c:pt>
                <c:pt idx="2">
                  <c:v>0</c:v>
                </c:pt>
                <c:pt idx="4">
                  <c:v>7.0000000000000007E-2</c:v>
                </c:pt>
              </c:numCache>
            </c:numRef>
          </c:val>
          <c:extLst>
            <c:ext xmlns:c16="http://schemas.microsoft.com/office/drawing/2014/chart" uri="{C3380CC4-5D6E-409C-BE32-E72D297353CC}">
              <c16:uniqueId val="{00000000-6671-4BA1-9581-F85F7CD4C171}"/>
            </c:ext>
          </c:extLst>
        </c:ser>
        <c:ser>
          <c:idx val="1"/>
          <c:order val="1"/>
          <c:tx>
            <c:strRef>
              <c:f>Sheet1!$C$1</c:f>
              <c:strCache>
                <c:ptCount val="1"/>
                <c:pt idx="0">
                  <c:v>2009</c:v>
                </c:pt>
              </c:strCache>
            </c:strRef>
          </c:tx>
          <c:spPr>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sure/DK/NA</c:v>
                </c:pt>
                <c:pt idx="1">
                  <c:v>Other</c:v>
                </c:pt>
                <c:pt idx="2">
                  <c:v>Other events</c:v>
                </c:pt>
                <c:pt idx="3">
                  <c:v>Christmas/Santa event</c:v>
                </c:pt>
                <c:pt idx="4">
                  <c:v>Rental car</c:v>
                </c:pt>
                <c:pt idx="5">
                  <c:v>Community event</c:v>
                </c:pt>
              </c:strCache>
            </c:strRef>
          </c:cat>
          <c:val>
            <c:numRef>
              <c:f>Sheet1!$C$2:$C$7</c:f>
              <c:numCache>
                <c:formatCode>0%</c:formatCode>
                <c:ptCount val="6"/>
                <c:pt idx="0">
                  <c:v>0.02</c:v>
                </c:pt>
                <c:pt idx="1">
                  <c:v>0.2</c:v>
                </c:pt>
                <c:pt idx="2">
                  <c:v>0.11</c:v>
                </c:pt>
                <c:pt idx="4">
                  <c:v>7.0000000000000007E-2</c:v>
                </c:pt>
              </c:numCache>
            </c:numRef>
          </c:val>
          <c:extLst>
            <c:ext xmlns:c16="http://schemas.microsoft.com/office/drawing/2014/chart" uri="{C3380CC4-5D6E-409C-BE32-E72D297353CC}">
              <c16:uniqueId val="{00000001-6671-4BA1-9581-F85F7CD4C171}"/>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Not sure/DK/NA</c:v>
                </c:pt>
                <c:pt idx="1">
                  <c:v>Other</c:v>
                </c:pt>
                <c:pt idx="2">
                  <c:v>Other events</c:v>
                </c:pt>
                <c:pt idx="3">
                  <c:v>Christmas/Santa event</c:v>
                </c:pt>
                <c:pt idx="4">
                  <c:v>Rental car</c:v>
                </c:pt>
                <c:pt idx="5">
                  <c:v>Community event</c:v>
                </c:pt>
              </c:strCache>
            </c:strRef>
          </c:cat>
          <c:val>
            <c:numRef>
              <c:f>Sheet1!$D$2:$D$7</c:f>
              <c:numCache>
                <c:formatCode>####%</c:formatCode>
                <c:ptCount val="6"/>
                <c:pt idx="0">
                  <c:v>0</c:v>
                </c:pt>
                <c:pt idx="1">
                  <c:v>0.2</c:v>
                </c:pt>
                <c:pt idx="2">
                  <c:v>8.4227185118736933E-2</c:v>
                </c:pt>
                <c:pt idx="4">
                  <c:v>2.1812870129204531E-2</c:v>
                </c:pt>
              </c:numCache>
            </c:numRef>
          </c:val>
          <c:extLst>
            <c:ext xmlns:c16="http://schemas.microsoft.com/office/drawing/2014/chart" uri="{C3380CC4-5D6E-409C-BE32-E72D297353CC}">
              <c16:uniqueId val="{00000002-6671-4BA1-9581-F85F7CD4C171}"/>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38100" tIns="19050" rIns="38100" bIns="19050" anchor="ctr">
                <a:spAutoFit/>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Not sure/DK/NA</c:v>
                </c:pt>
                <c:pt idx="1">
                  <c:v>Other</c:v>
                </c:pt>
                <c:pt idx="2">
                  <c:v>Other events</c:v>
                </c:pt>
                <c:pt idx="3">
                  <c:v>Christmas/Santa event</c:v>
                </c:pt>
                <c:pt idx="4">
                  <c:v>Rental car</c:v>
                </c:pt>
                <c:pt idx="5">
                  <c:v>Community event</c:v>
                </c:pt>
              </c:strCache>
            </c:strRef>
          </c:cat>
          <c:val>
            <c:numRef>
              <c:f>Sheet1!$E$2:$E$7</c:f>
              <c:numCache>
                <c:formatCode>0.0%</c:formatCode>
                <c:ptCount val="6"/>
                <c:pt idx="0">
                  <c:v>5.7070184953735817E-4</c:v>
                </c:pt>
                <c:pt idx="1">
                  <c:v>0.215</c:v>
                </c:pt>
                <c:pt idx="3">
                  <c:v>3.7812294948686695E-2</c:v>
                </c:pt>
                <c:pt idx="4">
                  <c:v>5.6429549615715099E-2</c:v>
                </c:pt>
                <c:pt idx="5">
                  <c:v>6.5344573242426485E-2</c:v>
                </c:pt>
              </c:numCache>
            </c:numRef>
          </c:val>
          <c:extLst>
            <c:ext xmlns:c16="http://schemas.microsoft.com/office/drawing/2014/chart" uri="{C3380CC4-5D6E-409C-BE32-E72D297353CC}">
              <c16:uniqueId val="{00000000-547C-442F-B453-3801EEDDEBBD}"/>
            </c:ext>
          </c:extLst>
        </c:ser>
        <c:dLbls>
          <c:showLegendKey val="0"/>
          <c:showVal val="1"/>
          <c:showCatName val="0"/>
          <c:showSerName val="0"/>
          <c:showPercent val="0"/>
          <c:showBubbleSize val="0"/>
        </c:dLbls>
        <c:gapWidth val="150"/>
        <c:shape val="box"/>
        <c:axId val="274790328"/>
        <c:axId val="274789544"/>
        <c:axId val="0"/>
      </c:bar3DChart>
      <c:catAx>
        <c:axId val="274790328"/>
        <c:scaling>
          <c:orientation val="minMax"/>
        </c:scaling>
        <c:delete val="0"/>
        <c:axPos val="l"/>
        <c:numFmt formatCode="General" sourceLinked="0"/>
        <c:majorTickMark val="out"/>
        <c:minorTickMark val="none"/>
        <c:tickLblPos val="low"/>
        <c:spPr>
          <a:ln w="15875">
            <a:solidFill>
              <a:srgbClr val="000000"/>
            </a:solidFill>
          </a:ln>
        </c:spPr>
        <c:txPr>
          <a:bodyPr/>
          <a:lstStyle/>
          <a:p>
            <a:pPr>
              <a:defRPr sz="1200" b="1">
                <a:solidFill>
                  <a:srgbClr val="000000"/>
                </a:solidFill>
              </a:defRPr>
            </a:pPr>
            <a:endParaRPr lang="en-US"/>
          </a:p>
        </c:txPr>
        <c:crossAx val="274789544"/>
        <c:crosses val="autoZero"/>
        <c:auto val="1"/>
        <c:lblAlgn val="ctr"/>
        <c:lblOffset val="100"/>
        <c:noMultiLvlLbl val="0"/>
      </c:catAx>
      <c:valAx>
        <c:axId val="274789544"/>
        <c:scaling>
          <c:orientation val="minMax"/>
          <c:max val="0.5"/>
          <c:min val="0"/>
        </c:scaling>
        <c:delete val="0"/>
        <c:axPos val="b"/>
        <c:majorGridlines>
          <c:spPr>
            <a:ln w="15875">
              <a:solidFill>
                <a:srgbClr val="000000"/>
              </a:solidFill>
            </a:ln>
          </c:spPr>
        </c:majorGridlines>
        <c:numFmt formatCode="0%" sourceLinked="1"/>
        <c:majorTickMark val="out"/>
        <c:minorTickMark val="none"/>
        <c:tickLblPos val="nextTo"/>
        <c:spPr>
          <a:ln w="15875">
            <a:solidFill>
              <a:srgbClr val="000000"/>
            </a:solidFill>
          </a:ln>
        </c:spPr>
        <c:txPr>
          <a:bodyPr/>
          <a:lstStyle/>
          <a:p>
            <a:pPr>
              <a:defRPr sz="1200" b="1">
                <a:solidFill>
                  <a:srgbClr val="000000"/>
                </a:solidFill>
              </a:defRPr>
            </a:pPr>
            <a:endParaRPr lang="en-US"/>
          </a:p>
        </c:txPr>
        <c:crossAx val="274790328"/>
        <c:crosses val="autoZero"/>
        <c:crossBetween val="between"/>
        <c:majorUnit val="0.1"/>
        <c:minorUnit val="4.0000000000000008E-2"/>
      </c:valAx>
    </c:plotArea>
    <c:legend>
      <c:legendPos val="r"/>
      <c:layout>
        <c:manualLayout>
          <c:xMode val="edge"/>
          <c:yMode val="edge"/>
          <c:x val="0.85952575484516969"/>
          <c:y val="0.48390658655773505"/>
          <c:w val="6.3674239789924023E-2"/>
          <c:h val="0.18764621295044323"/>
        </c:manualLayout>
      </c:layout>
      <c:overlay val="0"/>
      <c:txPr>
        <a:bodyPr/>
        <a:lstStyle/>
        <a:p>
          <a:pPr>
            <a:defRPr sz="1200" b="1">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36746254964249814"/>
          <c:y val="2.0592974797174139E-2"/>
          <c:w val="0.58726909327495269"/>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Lbls>
            <c:spPr>
              <a:noFill/>
              <a:ln>
                <a:noFill/>
              </a:ln>
              <a:effectLst/>
            </c:spPr>
            <c:txPr>
              <a:bodyPr/>
              <a:lstStyle/>
              <a:p>
                <a:pPr>
                  <a:defRPr sz="10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Sacramento Airport</c:v>
                </c:pt>
                <c:pt idx="1">
                  <c:v>Sierraville</c:v>
                </c:pt>
                <c:pt idx="2">
                  <c:v>Minden Tahoe Airport</c:v>
                </c:pt>
                <c:pt idx="3">
                  <c:v>Blue Canyon-Nyack Airport</c:v>
                </c:pt>
                <c:pt idx="4">
                  <c:v>Carson City Airport</c:v>
                </c:pt>
                <c:pt idx="5">
                  <c:v>Tahoe Airport (General)</c:v>
                </c:pt>
                <c:pt idx="6">
                  <c:v>Reno-Stead Airport</c:v>
                </c:pt>
                <c:pt idx="7">
                  <c:v>South Lake Tahoe Airport/South Tahoe</c:v>
                </c:pt>
                <c:pt idx="8">
                  <c:v>Reno/Tahoe Airport</c:v>
                </c:pt>
                <c:pt idx="9">
                  <c:v>Truckee Tahoe Airport/ Truckee Airport/ Tahoe-Truckee Airport/ Airport in Truckee</c:v>
                </c:pt>
              </c:strCache>
            </c:strRef>
          </c:cat>
          <c:val>
            <c:numRef>
              <c:f>Sheet1!$B$2:$B$11</c:f>
              <c:numCache>
                <c:formatCode>General</c:formatCode>
                <c:ptCount val="10"/>
                <c:pt idx="0" formatCode="0%">
                  <c:v>0</c:v>
                </c:pt>
                <c:pt idx="2" formatCode="0%">
                  <c:v>0.04</c:v>
                </c:pt>
                <c:pt idx="3" formatCode="0%">
                  <c:v>0</c:v>
                </c:pt>
                <c:pt idx="4" formatCode="0%">
                  <c:v>7.0000000000000007E-2</c:v>
                </c:pt>
                <c:pt idx="5" formatCode="0%">
                  <c:v>0.06</c:v>
                </c:pt>
                <c:pt idx="6" formatCode="0%">
                  <c:v>0.14000000000000001</c:v>
                </c:pt>
                <c:pt idx="7" formatCode="0%">
                  <c:v>0.46</c:v>
                </c:pt>
                <c:pt idx="8" formatCode="0%">
                  <c:v>0.86</c:v>
                </c:pt>
                <c:pt idx="9" formatCode="0%">
                  <c:v>0.92</c:v>
                </c:pt>
              </c:numCache>
            </c:numRef>
          </c:val>
          <c:extLst>
            <c:ext xmlns:c16="http://schemas.microsoft.com/office/drawing/2014/chart" uri="{C3380CC4-5D6E-409C-BE32-E72D297353CC}">
              <c16:uniqueId val="{00000000-3141-4275-9635-FDBFD76969CD}"/>
            </c:ext>
          </c:extLst>
        </c:ser>
        <c:ser>
          <c:idx val="1"/>
          <c:order val="1"/>
          <c:tx>
            <c:strRef>
              <c:f>Sheet1!$C$1</c:f>
              <c:strCache>
                <c:ptCount val="1"/>
                <c:pt idx="0">
                  <c:v>2009</c:v>
                </c:pt>
              </c:strCache>
            </c:strRef>
          </c:tx>
          <c:spPr>
            <a:ln>
              <a:solidFill>
                <a:srgbClr val="000000"/>
              </a:solidFill>
            </a:ln>
          </c:spPr>
          <c:invertIfNegative val="0"/>
          <c:dLbls>
            <c:spPr>
              <a:noFill/>
              <a:ln>
                <a:noFill/>
              </a:ln>
              <a:effectLst/>
            </c:spPr>
            <c:txPr>
              <a:bodyPr/>
              <a:lstStyle/>
              <a:p>
                <a:pPr>
                  <a:defRPr sz="10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Sacramento Airport</c:v>
                </c:pt>
                <c:pt idx="1">
                  <c:v>Sierraville</c:v>
                </c:pt>
                <c:pt idx="2">
                  <c:v>Minden Tahoe Airport</c:v>
                </c:pt>
                <c:pt idx="3">
                  <c:v>Blue Canyon-Nyack Airport</c:v>
                </c:pt>
                <c:pt idx="4">
                  <c:v>Carson City Airport</c:v>
                </c:pt>
                <c:pt idx="5">
                  <c:v>Tahoe Airport (General)</c:v>
                </c:pt>
                <c:pt idx="6">
                  <c:v>Reno-Stead Airport</c:v>
                </c:pt>
                <c:pt idx="7">
                  <c:v>South Lake Tahoe Airport/South Tahoe</c:v>
                </c:pt>
                <c:pt idx="8">
                  <c:v>Reno/Tahoe Airport</c:v>
                </c:pt>
                <c:pt idx="9">
                  <c:v>Truckee Tahoe Airport/ Truckee Airport/ Tahoe-Truckee Airport/ Airport in Truckee</c:v>
                </c:pt>
              </c:strCache>
            </c:strRef>
          </c:cat>
          <c:val>
            <c:numRef>
              <c:f>Sheet1!$C$2:$C$11</c:f>
              <c:numCache>
                <c:formatCode>General</c:formatCode>
                <c:ptCount val="10"/>
                <c:pt idx="0" formatCode="0%">
                  <c:v>0.05</c:v>
                </c:pt>
                <c:pt idx="2" formatCode="0%">
                  <c:v>0.05</c:v>
                </c:pt>
                <c:pt idx="3" formatCode="0%">
                  <c:v>0</c:v>
                </c:pt>
                <c:pt idx="4" formatCode="0%">
                  <c:v>0.12</c:v>
                </c:pt>
                <c:pt idx="5" formatCode="0%">
                  <c:v>0.18</c:v>
                </c:pt>
                <c:pt idx="6" formatCode="0%">
                  <c:v>0.2</c:v>
                </c:pt>
                <c:pt idx="7" formatCode="0%">
                  <c:v>0.4</c:v>
                </c:pt>
                <c:pt idx="8" formatCode="0%">
                  <c:v>0.79</c:v>
                </c:pt>
                <c:pt idx="9" formatCode="0%">
                  <c:v>0.87</c:v>
                </c:pt>
              </c:numCache>
            </c:numRef>
          </c:val>
          <c:extLst>
            <c:ext xmlns:c16="http://schemas.microsoft.com/office/drawing/2014/chart" uri="{C3380CC4-5D6E-409C-BE32-E72D297353CC}">
              <c16:uniqueId val="{00000001-3141-4275-9635-FDBFD76969CD}"/>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txPr>
              <a:bodyPr/>
              <a:lstStyle/>
              <a:p>
                <a:pPr>
                  <a:defRPr sz="10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Sacramento Airport</c:v>
                </c:pt>
                <c:pt idx="1">
                  <c:v>Sierraville</c:v>
                </c:pt>
                <c:pt idx="2">
                  <c:v>Minden Tahoe Airport</c:v>
                </c:pt>
                <c:pt idx="3">
                  <c:v>Blue Canyon-Nyack Airport</c:v>
                </c:pt>
                <c:pt idx="4">
                  <c:v>Carson City Airport</c:v>
                </c:pt>
                <c:pt idx="5">
                  <c:v>Tahoe Airport (General)</c:v>
                </c:pt>
                <c:pt idx="6">
                  <c:v>Reno-Stead Airport</c:v>
                </c:pt>
                <c:pt idx="7">
                  <c:v>South Lake Tahoe Airport/South Tahoe</c:v>
                </c:pt>
                <c:pt idx="8">
                  <c:v>Reno/Tahoe Airport</c:v>
                </c:pt>
                <c:pt idx="9">
                  <c:v>Truckee Tahoe Airport/ Truckee Airport/ Tahoe-Truckee Airport/ Airport in Truckee</c:v>
                </c:pt>
              </c:strCache>
            </c:strRef>
          </c:cat>
          <c:val>
            <c:numRef>
              <c:f>Sheet1!$D$2:$D$11</c:f>
              <c:numCache>
                <c:formatCode>General</c:formatCode>
                <c:ptCount val="10"/>
                <c:pt idx="0" formatCode="0%">
                  <c:v>0</c:v>
                </c:pt>
                <c:pt idx="2" formatCode="0%">
                  <c:v>0.04</c:v>
                </c:pt>
                <c:pt idx="3" formatCode="0%">
                  <c:v>0.05</c:v>
                </c:pt>
                <c:pt idx="4" formatCode="0%">
                  <c:v>0.08</c:v>
                </c:pt>
                <c:pt idx="5" formatCode="0%">
                  <c:v>0.19</c:v>
                </c:pt>
                <c:pt idx="6" formatCode="0%">
                  <c:v>0.21</c:v>
                </c:pt>
                <c:pt idx="7" formatCode="0%">
                  <c:v>0.22</c:v>
                </c:pt>
                <c:pt idx="8" formatCode="0%">
                  <c:v>0.67</c:v>
                </c:pt>
                <c:pt idx="9" formatCode="0%">
                  <c:v>0.75</c:v>
                </c:pt>
              </c:numCache>
            </c:numRef>
          </c:val>
          <c:extLst>
            <c:ext xmlns:c16="http://schemas.microsoft.com/office/drawing/2014/chart" uri="{C3380CC4-5D6E-409C-BE32-E72D297353CC}">
              <c16:uniqueId val="{00000002-3141-4275-9635-FDBFD76969CD}"/>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38100" tIns="19050" rIns="38100" bIns="19050" anchor="ctr">
                <a:spAutoFit/>
              </a:bodyPr>
              <a:lstStyle/>
              <a:p>
                <a:pPr>
                  <a:defRPr sz="10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Sacramento Airport</c:v>
                </c:pt>
                <c:pt idx="1">
                  <c:v>Sierraville</c:v>
                </c:pt>
                <c:pt idx="2">
                  <c:v>Minden Tahoe Airport</c:v>
                </c:pt>
                <c:pt idx="3">
                  <c:v>Blue Canyon-Nyack Airport</c:v>
                </c:pt>
                <c:pt idx="4">
                  <c:v>Carson City Airport</c:v>
                </c:pt>
                <c:pt idx="5">
                  <c:v>Tahoe Airport (General)</c:v>
                </c:pt>
                <c:pt idx="6">
                  <c:v>Reno-Stead Airport</c:v>
                </c:pt>
                <c:pt idx="7">
                  <c:v>South Lake Tahoe Airport/South Tahoe</c:v>
                </c:pt>
                <c:pt idx="8">
                  <c:v>Reno/Tahoe Airport</c:v>
                </c:pt>
                <c:pt idx="9">
                  <c:v>Truckee Tahoe Airport/ Truckee Airport/ Tahoe-Truckee Airport/ Airport in Truckee</c:v>
                </c:pt>
              </c:strCache>
            </c:strRef>
          </c:cat>
          <c:val>
            <c:numRef>
              <c:f>Sheet1!$E$2:$E$11</c:f>
              <c:numCache>
                <c:formatCode>0.0%</c:formatCode>
                <c:ptCount val="10"/>
                <c:pt idx="0">
                  <c:v>4.0404827101896384E-2</c:v>
                </c:pt>
                <c:pt idx="1">
                  <c:v>4.1969741806138827E-2</c:v>
                </c:pt>
                <c:pt idx="2">
                  <c:v>4.2066469772793678E-2</c:v>
                </c:pt>
                <c:pt idx="3">
                  <c:v>6.1856093024022174E-2</c:v>
                </c:pt>
                <c:pt idx="4">
                  <c:v>0.10196702843685188</c:v>
                </c:pt>
                <c:pt idx="5">
                  <c:v>0.13186587265161312</c:v>
                </c:pt>
                <c:pt idx="6">
                  <c:v>0.18282390569744933</c:v>
                </c:pt>
                <c:pt idx="7">
                  <c:v>0.31842942700760307</c:v>
                </c:pt>
                <c:pt idx="8">
                  <c:v>0.71721239723355024</c:v>
                </c:pt>
                <c:pt idx="9">
                  <c:v>0.7914162286370312</c:v>
                </c:pt>
              </c:numCache>
            </c:numRef>
          </c:val>
          <c:extLst>
            <c:ext xmlns:c16="http://schemas.microsoft.com/office/drawing/2014/chart" uri="{C3380CC4-5D6E-409C-BE32-E72D297353CC}">
              <c16:uniqueId val="{00000000-9264-4953-8729-6CD65D1B4779}"/>
            </c:ext>
          </c:extLst>
        </c:ser>
        <c:dLbls>
          <c:showLegendKey val="0"/>
          <c:showVal val="1"/>
          <c:showCatName val="0"/>
          <c:showSerName val="0"/>
          <c:showPercent val="0"/>
          <c:showBubbleSize val="0"/>
        </c:dLbls>
        <c:gapWidth val="150"/>
        <c:shape val="box"/>
        <c:axId val="211060288"/>
        <c:axId val="211060680"/>
        <c:axId val="0"/>
      </c:bar3DChart>
      <c:catAx>
        <c:axId val="211060288"/>
        <c:scaling>
          <c:orientation val="minMax"/>
        </c:scaling>
        <c:delete val="0"/>
        <c:axPos val="l"/>
        <c:numFmt formatCode="General" sourceLinked="0"/>
        <c:majorTickMark val="out"/>
        <c:minorTickMark val="none"/>
        <c:tickLblPos val="low"/>
        <c:spPr>
          <a:ln w="15875">
            <a:solidFill>
              <a:srgbClr val="000000"/>
            </a:solidFill>
          </a:ln>
        </c:spPr>
        <c:txPr>
          <a:bodyPr/>
          <a:lstStyle/>
          <a:p>
            <a:pPr>
              <a:defRPr sz="1200" b="1">
                <a:solidFill>
                  <a:srgbClr val="000000"/>
                </a:solidFill>
              </a:defRPr>
            </a:pPr>
            <a:endParaRPr lang="en-US"/>
          </a:p>
        </c:txPr>
        <c:crossAx val="211060680"/>
        <c:crosses val="autoZero"/>
        <c:auto val="1"/>
        <c:lblAlgn val="ctr"/>
        <c:lblOffset val="100"/>
        <c:noMultiLvlLbl val="0"/>
      </c:catAx>
      <c:valAx>
        <c:axId val="211060680"/>
        <c:scaling>
          <c:orientation val="minMax"/>
          <c:max val="1"/>
          <c:min val="0"/>
        </c:scaling>
        <c:delete val="0"/>
        <c:axPos val="b"/>
        <c:majorGridlines>
          <c:spPr>
            <a:ln w="15875">
              <a:solidFill>
                <a:srgbClr val="000000"/>
              </a:solidFill>
            </a:ln>
          </c:spPr>
        </c:majorGridlines>
        <c:numFmt formatCode="0%" sourceLinked="1"/>
        <c:majorTickMark val="out"/>
        <c:minorTickMark val="none"/>
        <c:tickLblPos val="nextTo"/>
        <c:spPr>
          <a:ln w="15875">
            <a:solidFill>
              <a:srgbClr val="000000"/>
            </a:solidFill>
          </a:ln>
        </c:spPr>
        <c:txPr>
          <a:bodyPr/>
          <a:lstStyle/>
          <a:p>
            <a:pPr>
              <a:defRPr sz="1200" b="1">
                <a:solidFill>
                  <a:srgbClr val="000000"/>
                </a:solidFill>
              </a:defRPr>
            </a:pPr>
            <a:endParaRPr lang="en-US"/>
          </a:p>
        </c:txPr>
        <c:crossAx val="211060288"/>
        <c:crosses val="autoZero"/>
        <c:crossBetween val="between"/>
        <c:majorUnit val="0.2"/>
        <c:minorUnit val="4.0000000000000008E-2"/>
      </c:valAx>
    </c:plotArea>
    <c:legend>
      <c:legendPos val="r"/>
      <c:layout>
        <c:manualLayout>
          <c:xMode val="edge"/>
          <c:yMode val="edge"/>
          <c:x val="0.86876862726895487"/>
          <c:y val="0.71528905564664191"/>
          <c:w val="6.5650191719172746E-2"/>
          <c:h val="0.18118487271656117"/>
        </c:manualLayout>
      </c:layout>
      <c:overlay val="0"/>
      <c:txPr>
        <a:bodyPr/>
        <a:lstStyle/>
        <a:p>
          <a:pPr>
            <a:defRPr sz="1200" b="1">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27259628219066984"/>
          <c:y val="2.764270820183095E-2"/>
          <c:w val="0.69609947781812409"/>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Lbls>
            <c:spPr>
              <a:noFill/>
              <a:ln>
                <a:noFill/>
              </a:ln>
              <a:effectLst/>
            </c:spPr>
            <c:txPr>
              <a:bodyPr/>
              <a:lstStyle/>
              <a:p>
                <a:pPr>
                  <a:defRPr sz="10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Not sure/DK/NA</c:v>
                </c:pt>
                <c:pt idx="1">
                  <c:v>Other</c:v>
                </c:pt>
                <c:pt idx="2">
                  <c:v>Fernley</c:v>
                </c:pt>
                <c:pt idx="3">
                  <c:v>Gardnerville</c:v>
                </c:pt>
                <c:pt idx="4">
                  <c:v>Susanville</c:v>
                </c:pt>
                <c:pt idx="5">
                  <c:v>Placer</c:v>
                </c:pt>
                <c:pt idx="6">
                  <c:v>Quincy</c:v>
                </c:pt>
                <c:pt idx="7">
                  <c:v>Beckwourth</c:v>
                </c:pt>
                <c:pt idx="8">
                  <c:v>Nervino Airport</c:v>
                </c:pt>
                <c:pt idx="9">
                  <c:v>Grass Valley</c:v>
                </c:pt>
                <c:pt idx="10">
                  <c:v>Auburn</c:v>
                </c:pt>
              </c:strCache>
            </c:strRef>
          </c:cat>
          <c:val>
            <c:numRef>
              <c:f>Sheet1!$B$2:$B$12</c:f>
              <c:numCache>
                <c:formatCode>0%</c:formatCode>
                <c:ptCount val="11"/>
                <c:pt idx="0">
                  <c:v>0.01</c:v>
                </c:pt>
                <c:pt idx="1">
                  <c:v>0.17</c:v>
                </c:pt>
              </c:numCache>
            </c:numRef>
          </c:val>
          <c:extLst>
            <c:ext xmlns:c16="http://schemas.microsoft.com/office/drawing/2014/chart" uri="{C3380CC4-5D6E-409C-BE32-E72D297353CC}">
              <c16:uniqueId val="{00000000-3141-4275-9635-FDBFD76969CD}"/>
            </c:ext>
          </c:extLst>
        </c:ser>
        <c:ser>
          <c:idx val="1"/>
          <c:order val="1"/>
          <c:tx>
            <c:strRef>
              <c:f>Sheet1!$C$1</c:f>
              <c:strCache>
                <c:ptCount val="1"/>
                <c:pt idx="0">
                  <c:v>2009</c:v>
                </c:pt>
              </c:strCache>
            </c:strRef>
          </c:tx>
          <c:spPr>
            <a:ln>
              <a:solidFill>
                <a:srgbClr val="000000"/>
              </a:solidFill>
            </a:ln>
          </c:spPr>
          <c:invertIfNegative val="0"/>
          <c:dLbls>
            <c:spPr>
              <a:noFill/>
              <a:ln>
                <a:noFill/>
              </a:ln>
              <a:effectLst/>
            </c:spPr>
            <c:txPr>
              <a:bodyPr/>
              <a:lstStyle/>
              <a:p>
                <a:pPr>
                  <a:defRPr sz="10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Not sure/DK/NA</c:v>
                </c:pt>
                <c:pt idx="1">
                  <c:v>Other</c:v>
                </c:pt>
                <c:pt idx="2">
                  <c:v>Fernley</c:v>
                </c:pt>
                <c:pt idx="3">
                  <c:v>Gardnerville</c:v>
                </c:pt>
                <c:pt idx="4">
                  <c:v>Susanville</c:v>
                </c:pt>
                <c:pt idx="5">
                  <c:v>Placer</c:v>
                </c:pt>
                <c:pt idx="6">
                  <c:v>Quincy</c:v>
                </c:pt>
                <c:pt idx="7">
                  <c:v>Beckwourth</c:v>
                </c:pt>
                <c:pt idx="8">
                  <c:v>Nervino Airport</c:v>
                </c:pt>
                <c:pt idx="9">
                  <c:v>Grass Valley</c:v>
                </c:pt>
                <c:pt idx="10">
                  <c:v>Auburn</c:v>
                </c:pt>
              </c:strCache>
            </c:strRef>
          </c:cat>
          <c:val>
            <c:numRef>
              <c:f>Sheet1!$C$2:$C$12</c:f>
              <c:numCache>
                <c:formatCode>0%</c:formatCode>
                <c:ptCount val="11"/>
                <c:pt idx="0">
                  <c:v>0.01</c:v>
                </c:pt>
                <c:pt idx="1">
                  <c:v>0.14000000000000001</c:v>
                </c:pt>
              </c:numCache>
            </c:numRef>
          </c:val>
          <c:extLst>
            <c:ext xmlns:c16="http://schemas.microsoft.com/office/drawing/2014/chart" uri="{C3380CC4-5D6E-409C-BE32-E72D297353CC}">
              <c16:uniqueId val="{00000001-3141-4275-9635-FDBFD76969CD}"/>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txPr>
              <a:bodyPr/>
              <a:lstStyle/>
              <a:p>
                <a:pPr>
                  <a:defRPr sz="10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Not sure/DK/NA</c:v>
                </c:pt>
                <c:pt idx="1">
                  <c:v>Other</c:v>
                </c:pt>
                <c:pt idx="2">
                  <c:v>Fernley</c:v>
                </c:pt>
                <c:pt idx="3">
                  <c:v>Gardnerville</c:v>
                </c:pt>
                <c:pt idx="4">
                  <c:v>Susanville</c:v>
                </c:pt>
                <c:pt idx="5">
                  <c:v>Placer</c:v>
                </c:pt>
                <c:pt idx="6">
                  <c:v>Quincy</c:v>
                </c:pt>
                <c:pt idx="7">
                  <c:v>Beckwourth</c:v>
                </c:pt>
                <c:pt idx="8">
                  <c:v>Nervino Airport</c:v>
                </c:pt>
                <c:pt idx="9">
                  <c:v>Grass Valley</c:v>
                </c:pt>
                <c:pt idx="10">
                  <c:v>Auburn</c:v>
                </c:pt>
              </c:strCache>
            </c:strRef>
          </c:cat>
          <c:val>
            <c:numRef>
              <c:f>Sheet1!$D$2:$D$12</c:f>
              <c:numCache>
                <c:formatCode>###0%</c:formatCode>
                <c:ptCount val="11"/>
                <c:pt idx="0">
                  <c:v>0.02</c:v>
                </c:pt>
                <c:pt idx="1">
                  <c:v>0.04</c:v>
                </c:pt>
              </c:numCache>
            </c:numRef>
          </c:val>
          <c:extLst>
            <c:ext xmlns:c16="http://schemas.microsoft.com/office/drawing/2014/chart" uri="{C3380CC4-5D6E-409C-BE32-E72D297353CC}">
              <c16:uniqueId val="{00000002-3141-4275-9635-FDBFD76969CD}"/>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38100" tIns="19050" rIns="38100" bIns="19050" anchor="ctr">
                <a:spAutoFit/>
              </a:bodyPr>
              <a:lstStyle/>
              <a:p>
                <a:pPr>
                  <a:defRPr sz="10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Not sure/DK/NA</c:v>
                </c:pt>
                <c:pt idx="1">
                  <c:v>Other</c:v>
                </c:pt>
                <c:pt idx="2">
                  <c:v>Fernley</c:v>
                </c:pt>
                <c:pt idx="3">
                  <c:v>Gardnerville</c:v>
                </c:pt>
                <c:pt idx="4">
                  <c:v>Susanville</c:v>
                </c:pt>
                <c:pt idx="5">
                  <c:v>Placer</c:v>
                </c:pt>
                <c:pt idx="6">
                  <c:v>Quincy</c:v>
                </c:pt>
                <c:pt idx="7">
                  <c:v>Beckwourth</c:v>
                </c:pt>
                <c:pt idx="8">
                  <c:v>Nervino Airport</c:v>
                </c:pt>
                <c:pt idx="9">
                  <c:v>Grass Valley</c:v>
                </c:pt>
                <c:pt idx="10">
                  <c:v>Auburn</c:v>
                </c:pt>
              </c:strCache>
            </c:strRef>
          </c:cat>
          <c:val>
            <c:numRef>
              <c:f>Sheet1!$E$2:$E$12</c:f>
              <c:numCache>
                <c:formatCode>0.0%</c:formatCode>
                <c:ptCount val="11"/>
                <c:pt idx="0">
                  <c:v>4.2159704959878665E-3</c:v>
                </c:pt>
                <c:pt idx="1">
                  <c:v>2.3745804461431711E-2</c:v>
                </c:pt>
                <c:pt idx="2">
                  <c:v>1.7650547376180745E-3</c:v>
                </c:pt>
                <c:pt idx="3">
                  <c:v>2.1346056382582257E-3</c:v>
                </c:pt>
                <c:pt idx="4">
                  <c:v>2.1959169791496806E-3</c:v>
                </c:pt>
                <c:pt idx="5">
                  <c:v>3.3469087573533628E-3</c:v>
                </c:pt>
                <c:pt idx="6">
                  <c:v>9.491606109297137E-3</c:v>
                </c:pt>
                <c:pt idx="7">
                  <c:v>1.1158902471615439E-2</c:v>
                </c:pt>
                <c:pt idx="8">
                  <c:v>1.5240303218907245E-2</c:v>
                </c:pt>
                <c:pt idx="9">
                  <c:v>1.8301415552762861E-2</c:v>
                </c:pt>
                <c:pt idx="10">
                  <c:v>1.9014636969079988E-2</c:v>
                </c:pt>
              </c:numCache>
            </c:numRef>
          </c:val>
          <c:extLst>
            <c:ext xmlns:c16="http://schemas.microsoft.com/office/drawing/2014/chart" uri="{C3380CC4-5D6E-409C-BE32-E72D297353CC}">
              <c16:uniqueId val="{00000000-9264-4953-8729-6CD65D1B4779}"/>
            </c:ext>
          </c:extLst>
        </c:ser>
        <c:dLbls>
          <c:showLegendKey val="0"/>
          <c:showVal val="1"/>
          <c:showCatName val="0"/>
          <c:showSerName val="0"/>
          <c:showPercent val="0"/>
          <c:showBubbleSize val="0"/>
        </c:dLbls>
        <c:gapWidth val="150"/>
        <c:shape val="box"/>
        <c:axId val="211060288"/>
        <c:axId val="211060680"/>
        <c:axId val="0"/>
      </c:bar3DChart>
      <c:catAx>
        <c:axId val="211060288"/>
        <c:scaling>
          <c:orientation val="minMax"/>
        </c:scaling>
        <c:delete val="0"/>
        <c:axPos val="l"/>
        <c:numFmt formatCode="General" sourceLinked="0"/>
        <c:majorTickMark val="out"/>
        <c:minorTickMark val="none"/>
        <c:tickLblPos val="low"/>
        <c:spPr>
          <a:ln w="15875">
            <a:solidFill>
              <a:srgbClr val="000000"/>
            </a:solidFill>
          </a:ln>
        </c:spPr>
        <c:txPr>
          <a:bodyPr/>
          <a:lstStyle/>
          <a:p>
            <a:pPr>
              <a:defRPr sz="1200" b="1">
                <a:solidFill>
                  <a:srgbClr val="000000"/>
                </a:solidFill>
              </a:defRPr>
            </a:pPr>
            <a:endParaRPr lang="en-US"/>
          </a:p>
        </c:txPr>
        <c:crossAx val="211060680"/>
        <c:crosses val="autoZero"/>
        <c:auto val="1"/>
        <c:lblAlgn val="ctr"/>
        <c:lblOffset val="100"/>
        <c:noMultiLvlLbl val="0"/>
      </c:catAx>
      <c:valAx>
        <c:axId val="211060680"/>
        <c:scaling>
          <c:orientation val="minMax"/>
          <c:max val="1"/>
          <c:min val="0"/>
        </c:scaling>
        <c:delete val="0"/>
        <c:axPos val="b"/>
        <c:majorGridlines>
          <c:spPr>
            <a:ln w="15875">
              <a:solidFill>
                <a:srgbClr val="000000"/>
              </a:solidFill>
            </a:ln>
          </c:spPr>
        </c:majorGridlines>
        <c:numFmt formatCode="0%" sourceLinked="1"/>
        <c:majorTickMark val="out"/>
        <c:minorTickMark val="none"/>
        <c:tickLblPos val="nextTo"/>
        <c:spPr>
          <a:ln w="15875">
            <a:solidFill>
              <a:srgbClr val="000000"/>
            </a:solidFill>
          </a:ln>
        </c:spPr>
        <c:txPr>
          <a:bodyPr/>
          <a:lstStyle/>
          <a:p>
            <a:pPr>
              <a:defRPr sz="1200" b="1">
                <a:solidFill>
                  <a:srgbClr val="000000"/>
                </a:solidFill>
              </a:defRPr>
            </a:pPr>
            <a:endParaRPr lang="en-US"/>
          </a:p>
        </c:txPr>
        <c:crossAx val="211060288"/>
        <c:crosses val="autoZero"/>
        <c:crossBetween val="between"/>
        <c:majorUnit val="0.2"/>
        <c:minorUnit val="4.0000000000000008E-2"/>
      </c:valAx>
    </c:plotArea>
    <c:legend>
      <c:legendPos val="r"/>
      <c:layout>
        <c:manualLayout>
          <c:xMode val="edge"/>
          <c:yMode val="edge"/>
          <c:x val="0.88445478965390778"/>
          <c:y val="0.72233871951089768"/>
          <c:w val="6.5650191719172746E-2"/>
          <c:h val="0.18118487271656117"/>
        </c:manualLayout>
      </c:layout>
      <c:overlay val="0"/>
      <c:txPr>
        <a:bodyPr/>
        <a:lstStyle/>
        <a:p>
          <a:pPr>
            <a:defRPr sz="1200" b="1">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11804937198227351"/>
          <c:y val="1.7477377240127136E-2"/>
          <c:w val="0.84989018122778104"/>
          <c:h val="0.85205539135087904"/>
        </c:manualLayout>
      </c:layout>
      <c:bar3DChart>
        <c:barDir val="bar"/>
        <c:grouping val="percentStacked"/>
        <c:varyColors val="0"/>
        <c:ser>
          <c:idx val="0"/>
          <c:order val="0"/>
          <c:tx>
            <c:strRef>
              <c:f>Sheet1!$A$2</c:f>
              <c:strCache>
                <c:ptCount val="1"/>
                <c:pt idx="0">
                  <c:v>Yes</c:v>
                </c:pt>
              </c:strCache>
            </c:strRef>
          </c:tx>
          <c:spPr>
            <a:solidFill>
              <a:srgbClr val="15664A"/>
            </a:solidFill>
            <a:ln>
              <a:solidFill>
                <a:srgbClr val="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20052</c:v>
                </c:pt>
                <c:pt idx="1">
                  <c:v>20092</c:v>
                </c:pt>
                <c:pt idx="2">
                  <c:v>20132</c:v>
                </c:pt>
                <c:pt idx="3">
                  <c:v>2017</c:v>
                </c:pt>
                <c:pt idx="4">
                  <c:v>20053</c:v>
                </c:pt>
                <c:pt idx="5">
                  <c:v>20094</c:v>
                </c:pt>
                <c:pt idx="6">
                  <c:v>20135</c:v>
                </c:pt>
                <c:pt idx="7">
                  <c:v>20172</c:v>
                </c:pt>
              </c:strCache>
            </c:strRef>
          </c:cat>
          <c:val>
            <c:numRef>
              <c:f>Sheet1!$B$2:$I$2</c:f>
              <c:numCache>
                <c:formatCode>###0%</c:formatCode>
                <c:ptCount val="8"/>
                <c:pt idx="0" formatCode="0%">
                  <c:v>0.1</c:v>
                </c:pt>
                <c:pt idx="1">
                  <c:v>0.08</c:v>
                </c:pt>
                <c:pt idx="2">
                  <c:v>0.14000000000000001</c:v>
                </c:pt>
                <c:pt idx="3" formatCode="###0.0%">
                  <c:v>0.11533591689271275</c:v>
                </c:pt>
                <c:pt idx="4" formatCode="0%">
                  <c:v>0.47</c:v>
                </c:pt>
                <c:pt idx="5">
                  <c:v>0.53</c:v>
                </c:pt>
                <c:pt idx="6">
                  <c:v>0.52</c:v>
                </c:pt>
                <c:pt idx="7" formatCode="###0.0%">
                  <c:v>0.75544732510778589</c:v>
                </c:pt>
              </c:numCache>
            </c:numRef>
          </c:val>
          <c:extLst>
            <c:ext xmlns:c16="http://schemas.microsoft.com/office/drawing/2014/chart" uri="{C3380CC4-5D6E-409C-BE32-E72D297353CC}">
              <c16:uniqueId val="{00000000-7704-4D8D-8300-E732B228A096}"/>
            </c:ext>
          </c:extLst>
        </c:ser>
        <c:ser>
          <c:idx val="1"/>
          <c:order val="1"/>
          <c:tx>
            <c:strRef>
              <c:f>Sheet1!$A$3</c:f>
              <c:strCache>
                <c:ptCount val="1"/>
                <c:pt idx="0">
                  <c:v>No</c:v>
                </c:pt>
              </c:strCache>
            </c:strRef>
          </c:tx>
          <c:spPr>
            <a:solidFill>
              <a:srgbClr val="700017"/>
            </a:solidFill>
            <a:ln>
              <a:solidFill>
                <a:srgbClr val="000000"/>
              </a:solidFill>
            </a:ln>
          </c:spPr>
          <c:invertIfNegative val="0"/>
          <c:dLbls>
            <c:spPr>
              <a:noFill/>
              <a:ln>
                <a:noFill/>
              </a:ln>
              <a:effectLst/>
            </c:spPr>
            <c:txPr>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20052</c:v>
                </c:pt>
                <c:pt idx="1">
                  <c:v>20092</c:v>
                </c:pt>
                <c:pt idx="2">
                  <c:v>20132</c:v>
                </c:pt>
                <c:pt idx="3">
                  <c:v>2017</c:v>
                </c:pt>
                <c:pt idx="4">
                  <c:v>20053</c:v>
                </c:pt>
                <c:pt idx="5">
                  <c:v>20094</c:v>
                </c:pt>
                <c:pt idx="6">
                  <c:v>20135</c:v>
                </c:pt>
                <c:pt idx="7">
                  <c:v>20172</c:v>
                </c:pt>
              </c:strCache>
            </c:strRef>
          </c:cat>
          <c:val>
            <c:numRef>
              <c:f>Sheet1!$B$3:$I$3</c:f>
              <c:numCache>
                <c:formatCode>###0%</c:formatCode>
                <c:ptCount val="8"/>
                <c:pt idx="0" formatCode="0%">
                  <c:v>0.9</c:v>
                </c:pt>
                <c:pt idx="1">
                  <c:v>0.92</c:v>
                </c:pt>
                <c:pt idx="2">
                  <c:v>0.85</c:v>
                </c:pt>
                <c:pt idx="3" formatCode="###0.0%">
                  <c:v>0.88261272472997054</c:v>
                </c:pt>
                <c:pt idx="4" formatCode="0%">
                  <c:v>0.53</c:v>
                </c:pt>
                <c:pt idx="5">
                  <c:v>0.47</c:v>
                </c:pt>
                <c:pt idx="6">
                  <c:v>0.47</c:v>
                </c:pt>
                <c:pt idx="7" formatCode="###0.0%">
                  <c:v>0.24278762015459582</c:v>
                </c:pt>
              </c:numCache>
            </c:numRef>
          </c:val>
          <c:extLst>
            <c:ext xmlns:c16="http://schemas.microsoft.com/office/drawing/2014/chart" uri="{C3380CC4-5D6E-409C-BE32-E72D297353CC}">
              <c16:uniqueId val="{00000001-7704-4D8D-8300-E732B228A096}"/>
            </c:ext>
          </c:extLst>
        </c:ser>
        <c:ser>
          <c:idx val="2"/>
          <c:order val="2"/>
          <c:tx>
            <c:strRef>
              <c:f>Sheet1!$A$4</c:f>
              <c:strCache>
                <c:ptCount val="1"/>
                <c:pt idx="0">
                  <c:v>DK/NA</c:v>
                </c:pt>
              </c:strCache>
            </c:strRef>
          </c:tx>
          <c:spPr>
            <a:solidFill>
              <a:srgbClr val="666666"/>
            </a:solidFill>
            <a:ln>
              <a:solidFill>
                <a:srgbClr val="000000"/>
              </a:solidFill>
            </a:ln>
          </c:spPr>
          <c:invertIfNegative val="0"/>
          <c:dLbls>
            <c:dLbl>
              <c:idx val="2"/>
              <c:layout>
                <c:manualLayout>
                  <c:x val="8.5111782374757226E-3"/>
                  <c:y val="-6.19150218762350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04-4D8D-8300-E732B228A09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20052</c:v>
                </c:pt>
                <c:pt idx="1">
                  <c:v>20092</c:v>
                </c:pt>
                <c:pt idx="2">
                  <c:v>20132</c:v>
                </c:pt>
                <c:pt idx="3">
                  <c:v>2017</c:v>
                </c:pt>
                <c:pt idx="4">
                  <c:v>20053</c:v>
                </c:pt>
                <c:pt idx="5">
                  <c:v>20094</c:v>
                </c:pt>
                <c:pt idx="6">
                  <c:v>20135</c:v>
                </c:pt>
                <c:pt idx="7">
                  <c:v>20172</c:v>
                </c:pt>
              </c:strCache>
            </c:strRef>
          </c:cat>
          <c:val>
            <c:numRef>
              <c:f>Sheet1!$B$4:$I$4</c:f>
              <c:numCache>
                <c:formatCode>General</c:formatCode>
                <c:ptCount val="8"/>
                <c:pt idx="2" formatCode="###0%">
                  <c:v>0.01</c:v>
                </c:pt>
                <c:pt idx="3" formatCode="###0.0%">
                  <c:v>2.0513583773160101E-3</c:v>
                </c:pt>
                <c:pt idx="6" formatCode="###0%">
                  <c:v>0.01</c:v>
                </c:pt>
                <c:pt idx="7" formatCode="###0.0%">
                  <c:v>1.7650547376180739E-3</c:v>
                </c:pt>
              </c:numCache>
            </c:numRef>
          </c:val>
          <c:extLst>
            <c:ext xmlns:c16="http://schemas.microsoft.com/office/drawing/2014/chart" uri="{C3380CC4-5D6E-409C-BE32-E72D297353CC}">
              <c16:uniqueId val="{00000003-7704-4D8D-8300-E732B228A096}"/>
            </c:ext>
          </c:extLst>
        </c:ser>
        <c:dLbls>
          <c:showLegendKey val="0"/>
          <c:showVal val="1"/>
          <c:showCatName val="0"/>
          <c:showSerName val="0"/>
          <c:showPercent val="0"/>
          <c:showBubbleSize val="0"/>
        </c:dLbls>
        <c:gapWidth val="150"/>
        <c:shape val="box"/>
        <c:axId val="211062640"/>
        <c:axId val="167366128"/>
        <c:axId val="0"/>
      </c:bar3DChart>
      <c:catAx>
        <c:axId val="211062640"/>
        <c:scaling>
          <c:orientation val="minMax"/>
        </c:scaling>
        <c:delete val="0"/>
        <c:axPos val="l"/>
        <c:numFmt formatCode="General" sourceLinked="0"/>
        <c:majorTickMark val="out"/>
        <c:minorTickMark val="none"/>
        <c:tickLblPos val="none"/>
        <c:spPr>
          <a:ln w="15875">
            <a:solidFill>
              <a:srgbClr val="000000"/>
            </a:solidFill>
          </a:ln>
        </c:spPr>
        <c:crossAx val="167366128"/>
        <c:crosses val="autoZero"/>
        <c:auto val="1"/>
        <c:lblAlgn val="ctr"/>
        <c:lblOffset val="100"/>
        <c:noMultiLvlLbl val="0"/>
      </c:catAx>
      <c:valAx>
        <c:axId val="167366128"/>
        <c:scaling>
          <c:orientation val="minMax"/>
        </c:scaling>
        <c:delete val="0"/>
        <c:axPos val="b"/>
        <c:majorGridlines>
          <c:spPr>
            <a:ln w="15875">
              <a:solidFill>
                <a:srgbClr val="000000"/>
              </a:solidFill>
            </a:ln>
          </c:spPr>
        </c:majorGridlines>
        <c:numFmt formatCode="0%" sourceLinked="1"/>
        <c:majorTickMark val="out"/>
        <c:minorTickMark val="none"/>
        <c:tickLblPos val="nextTo"/>
        <c:spPr>
          <a:ln w="15875">
            <a:solidFill>
              <a:srgbClr val="000000"/>
            </a:solidFill>
          </a:ln>
        </c:spPr>
        <c:txPr>
          <a:bodyPr/>
          <a:lstStyle/>
          <a:p>
            <a:pPr>
              <a:defRPr>
                <a:solidFill>
                  <a:srgbClr val="000000"/>
                </a:solidFill>
              </a:defRPr>
            </a:pPr>
            <a:endParaRPr lang="en-US"/>
          </a:p>
        </c:txPr>
        <c:crossAx val="211062640"/>
        <c:crosses val="autoZero"/>
        <c:crossBetween val="between"/>
        <c:majorUnit val="0.2"/>
      </c:valAx>
    </c:plotArea>
    <c:legend>
      <c:legendPos val="b"/>
      <c:layout>
        <c:manualLayout>
          <c:xMode val="edge"/>
          <c:yMode val="edge"/>
          <c:x val="0.3659702790440853"/>
          <c:y val="0.92831637817839985"/>
          <c:w val="0.30270628215969081"/>
          <c:h val="5.6935558745465922E-2"/>
        </c:manualLayout>
      </c:layout>
      <c:overlay val="0"/>
      <c:txPr>
        <a:bodyPr/>
        <a:lstStyle/>
        <a:p>
          <a:pPr>
            <a:defRPr sz="1200">
              <a:solidFill>
                <a:srgbClr val="000000"/>
              </a:solidFill>
            </a:defRPr>
          </a:pPr>
          <a:endParaRPr lang="en-US"/>
        </a:p>
      </c:txPr>
    </c:legend>
    <c:plotVisOnly val="1"/>
    <c:dispBlanksAs val="gap"/>
    <c:showDLblsOverMax val="0"/>
  </c:chart>
  <c:spPr>
    <a:ln>
      <a:noFill/>
    </a:ln>
  </c:spPr>
  <c:txPr>
    <a:bodyPr/>
    <a:lstStyle/>
    <a:p>
      <a:pPr>
        <a:defRPr sz="12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148444812580408"/>
          <c:y val="2.5337969953669486E-2"/>
          <c:w val="0.54216603898764149"/>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Little benefit to community</c:v>
                </c:pt>
                <c:pt idx="1">
                  <c:v>Used only by affluent/Rich</c:v>
                </c:pt>
                <c:pt idx="2">
                  <c:v>Flight patterns not regulated/fly over homes</c:v>
                </c:pt>
                <c:pt idx="3">
                  <c:v>Taxpayer supported</c:v>
                </c:pt>
                <c:pt idx="4">
                  <c:v>Planes fly too low</c:v>
                </c:pt>
                <c:pt idx="5">
                  <c:v>Too much air traffic/growth</c:v>
                </c:pt>
                <c:pt idx="6">
                  <c:v>Noise</c:v>
                </c:pt>
              </c:strCache>
            </c:strRef>
          </c:cat>
          <c:val>
            <c:numRef>
              <c:f>Sheet1!$B$2:$B$8</c:f>
              <c:numCache>
                <c:formatCode>General</c:formatCode>
                <c:ptCount val="7"/>
                <c:pt idx="2" formatCode="0%">
                  <c:v>0.22</c:v>
                </c:pt>
                <c:pt idx="4" formatCode="0%">
                  <c:v>0</c:v>
                </c:pt>
                <c:pt idx="5" formatCode="0%">
                  <c:v>0.04</c:v>
                </c:pt>
                <c:pt idx="6" formatCode="0%">
                  <c:v>0.36</c:v>
                </c:pt>
              </c:numCache>
            </c:numRef>
          </c:val>
          <c:extLst>
            <c:ext xmlns:c16="http://schemas.microsoft.com/office/drawing/2014/chart" uri="{C3380CC4-5D6E-409C-BE32-E72D297353CC}">
              <c16:uniqueId val="{00000000-D28F-4BB8-A587-5685BAAECE4E}"/>
            </c:ext>
          </c:extLst>
        </c:ser>
        <c:ser>
          <c:idx val="1"/>
          <c:order val="1"/>
          <c:tx>
            <c:strRef>
              <c:f>Sheet1!$C$1</c:f>
              <c:strCache>
                <c:ptCount val="1"/>
                <c:pt idx="0">
                  <c:v>2009</c:v>
                </c:pt>
              </c:strCache>
            </c:strRef>
          </c:tx>
          <c:spPr>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Little benefit to community</c:v>
                </c:pt>
                <c:pt idx="1">
                  <c:v>Used only by affluent/Rich</c:v>
                </c:pt>
                <c:pt idx="2">
                  <c:v>Flight patterns not regulated/fly over homes</c:v>
                </c:pt>
                <c:pt idx="3">
                  <c:v>Taxpayer supported</c:v>
                </c:pt>
                <c:pt idx="4">
                  <c:v>Planes fly too low</c:v>
                </c:pt>
                <c:pt idx="5">
                  <c:v>Too much air traffic/growth</c:v>
                </c:pt>
                <c:pt idx="6">
                  <c:v>Noise</c:v>
                </c:pt>
              </c:strCache>
            </c:strRef>
          </c:cat>
          <c:val>
            <c:numRef>
              <c:f>Sheet1!$C$2:$C$8</c:f>
              <c:numCache>
                <c:formatCode>General</c:formatCode>
                <c:ptCount val="7"/>
                <c:pt idx="2" formatCode="0%">
                  <c:v>0.15</c:v>
                </c:pt>
                <c:pt idx="4" formatCode="0%">
                  <c:v>0.3</c:v>
                </c:pt>
                <c:pt idx="5" formatCode="0%">
                  <c:v>0.16</c:v>
                </c:pt>
                <c:pt idx="6" formatCode="0%">
                  <c:v>0.47</c:v>
                </c:pt>
              </c:numCache>
            </c:numRef>
          </c:val>
          <c:extLst>
            <c:ext xmlns:c16="http://schemas.microsoft.com/office/drawing/2014/chart" uri="{C3380CC4-5D6E-409C-BE32-E72D297353CC}">
              <c16:uniqueId val="{00000001-D28F-4BB8-A587-5685BAAECE4E}"/>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Little benefit to community</c:v>
                </c:pt>
                <c:pt idx="1">
                  <c:v>Used only by affluent/Rich</c:v>
                </c:pt>
                <c:pt idx="2">
                  <c:v>Flight patterns not regulated/fly over homes</c:v>
                </c:pt>
                <c:pt idx="3">
                  <c:v>Taxpayer supported</c:v>
                </c:pt>
                <c:pt idx="4">
                  <c:v>Planes fly too low</c:v>
                </c:pt>
                <c:pt idx="5">
                  <c:v>Too much air traffic/growth</c:v>
                </c:pt>
                <c:pt idx="6">
                  <c:v>Noise</c:v>
                </c:pt>
              </c:strCache>
            </c:strRef>
          </c:cat>
          <c:val>
            <c:numRef>
              <c:f>Sheet1!$D$2:$D$8</c:f>
              <c:numCache>
                <c:formatCode>General</c:formatCode>
                <c:ptCount val="7"/>
                <c:pt idx="2" formatCode="0%">
                  <c:v>0.36</c:v>
                </c:pt>
                <c:pt idx="4" formatCode="0%">
                  <c:v>0.22</c:v>
                </c:pt>
                <c:pt idx="5" formatCode="0%">
                  <c:v>0.27</c:v>
                </c:pt>
                <c:pt idx="6" formatCode="0%">
                  <c:v>0.41</c:v>
                </c:pt>
              </c:numCache>
            </c:numRef>
          </c:val>
          <c:extLst>
            <c:ext xmlns:c16="http://schemas.microsoft.com/office/drawing/2014/chart" uri="{C3380CC4-5D6E-409C-BE32-E72D297353CC}">
              <c16:uniqueId val="{00000002-D28F-4BB8-A587-5685BAAECE4E}"/>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38100" tIns="19050" rIns="38100" bIns="19050" anchor="ctr">
                <a:spAutoFit/>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Little benefit to community</c:v>
                </c:pt>
                <c:pt idx="1">
                  <c:v>Used only by affluent/Rich</c:v>
                </c:pt>
                <c:pt idx="2">
                  <c:v>Flight patterns not regulated/fly over homes</c:v>
                </c:pt>
                <c:pt idx="3">
                  <c:v>Taxpayer supported</c:v>
                </c:pt>
                <c:pt idx="4">
                  <c:v>Planes fly too low</c:v>
                </c:pt>
                <c:pt idx="5">
                  <c:v>Too much air traffic/growth</c:v>
                </c:pt>
                <c:pt idx="6">
                  <c:v>Noise</c:v>
                </c:pt>
              </c:strCache>
            </c:strRef>
          </c:cat>
          <c:val>
            <c:numRef>
              <c:f>Sheet1!$E$2:$E$8</c:f>
              <c:numCache>
                <c:formatCode>0.0%</c:formatCode>
                <c:ptCount val="7"/>
                <c:pt idx="0">
                  <c:v>0.12354643768119991</c:v>
                </c:pt>
                <c:pt idx="1">
                  <c:v>0.12811020998027206</c:v>
                </c:pt>
                <c:pt idx="2">
                  <c:v>0.14725180704919594</c:v>
                </c:pt>
                <c:pt idx="3">
                  <c:v>0.16166004643668741</c:v>
                </c:pt>
                <c:pt idx="4">
                  <c:v>0.17780525320383</c:v>
                </c:pt>
                <c:pt idx="5">
                  <c:v>0.1779487004909853</c:v>
                </c:pt>
                <c:pt idx="6">
                  <c:v>0.49904060250330418</c:v>
                </c:pt>
              </c:numCache>
            </c:numRef>
          </c:val>
          <c:extLst>
            <c:ext xmlns:c16="http://schemas.microsoft.com/office/drawing/2014/chart" uri="{C3380CC4-5D6E-409C-BE32-E72D297353CC}">
              <c16:uniqueId val="{00000000-06B5-4935-ACCE-721DE1AF5779}"/>
            </c:ext>
          </c:extLst>
        </c:ser>
        <c:dLbls>
          <c:showLegendKey val="0"/>
          <c:showVal val="1"/>
          <c:showCatName val="0"/>
          <c:showSerName val="0"/>
          <c:showPercent val="0"/>
          <c:showBubbleSize val="0"/>
        </c:dLbls>
        <c:gapWidth val="150"/>
        <c:shape val="box"/>
        <c:axId val="274787584"/>
        <c:axId val="274793072"/>
        <c:axId val="0"/>
      </c:bar3DChart>
      <c:catAx>
        <c:axId val="274787584"/>
        <c:scaling>
          <c:orientation val="minMax"/>
        </c:scaling>
        <c:delete val="0"/>
        <c:axPos val="l"/>
        <c:numFmt formatCode="General" sourceLinked="0"/>
        <c:majorTickMark val="out"/>
        <c:minorTickMark val="none"/>
        <c:tickLblPos val="low"/>
        <c:spPr>
          <a:ln w="15875">
            <a:solidFill>
              <a:srgbClr val="000000"/>
            </a:solidFill>
          </a:ln>
        </c:spPr>
        <c:txPr>
          <a:bodyPr/>
          <a:lstStyle/>
          <a:p>
            <a:pPr>
              <a:defRPr sz="1200" b="1">
                <a:solidFill>
                  <a:srgbClr val="000000"/>
                </a:solidFill>
              </a:defRPr>
            </a:pPr>
            <a:endParaRPr lang="en-US"/>
          </a:p>
        </c:txPr>
        <c:crossAx val="274793072"/>
        <c:crosses val="autoZero"/>
        <c:auto val="1"/>
        <c:lblAlgn val="ctr"/>
        <c:lblOffset val="100"/>
        <c:noMultiLvlLbl val="0"/>
      </c:catAx>
      <c:valAx>
        <c:axId val="274793072"/>
        <c:scaling>
          <c:orientation val="minMax"/>
          <c:max val="0.60000000000000009"/>
          <c:min val="0"/>
        </c:scaling>
        <c:delete val="0"/>
        <c:axPos val="b"/>
        <c:majorGridlines>
          <c:spPr>
            <a:ln w="15875">
              <a:solidFill>
                <a:srgbClr val="000000"/>
              </a:solidFill>
            </a:ln>
          </c:spPr>
        </c:majorGridlines>
        <c:numFmt formatCode="General" sourceLinked="1"/>
        <c:majorTickMark val="out"/>
        <c:minorTickMark val="none"/>
        <c:tickLblPos val="nextTo"/>
        <c:spPr>
          <a:ln w="15875">
            <a:solidFill>
              <a:srgbClr val="000000"/>
            </a:solidFill>
          </a:ln>
        </c:spPr>
        <c:txPr>
          <a:bodyPr/>
          <a:lstStyle/>
          <a:p>
            <a:pPr>
              <a:defRPr sz="1200" b="1">
                <a:solidFill>
                  <a:srgbClr val="000000"/>
                </a:solidFill>
              </a:defRPr>
            </a:pPr>
            <a:endParaRPr lang="en-US"/>
          </a:p>
        </c:txPr>
        <c:crossAx val="274787584"/>
        <c:crosses val="autoZero"/>
        <c:crossBetween val="between"/>
        <c:majorUnit val="0.2"/>
        <c:minorUnit val="4.0000000000000008E-2"/>
      </c:valAx>
    </c:plotArea>
    <c:legend>
      <c:legendPos val="r"/>
      <c:layout>
        <c:manualLayout>
          <c:xMode val="edge"/>
          <c:yMode val="edge"/>
          <c:x val="0.88152194445876664"/>
          <c:y val="0.72509587391480057"/>
          <c:w val="6.5650191719172746E-2"/>
          <c:h val="0.1776960608628099"/>
        </c:manualLayout>
      </c:layout>
      <c:overlay val="0"/>
      <c:txPr>
        <a:bodyPr/>
        <a:lstStyle/>
        <a:p>
          <a:pPr>
            <a:defRPr sz="1200" b="1">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148444812580408"/>
          <c:y val="2.5337969953669486E-2"/>
          <c:w val="0.54216603898764149"/>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Other</c:v>
                </c:pt>
                <c:pt idx="1">
                  <c:v>No benefits to local community</c:v>
                </c:pt>
                <c:pt idx="2">
                  <c:v>Safety</c:v>
                </c:pt>
                <c:pt idx="3">
                  <c:v>They use airport funds for non airport projects</c:v>
                </c:pt>
                <c:pt idx="4">
                  <c:v>Only a few people use it</c:v>
                </c:pt>
                <c:pt idx="5">
                  <c:v>Should charge fees for use</c:v>
                </c:pt>
                <c:pt idx="6">
                  <c:v>Planes make repeated passes over homes</c:v>
                </c:pt>
              </c:strCache>
            </c:strRef>
          </c:cat>
          <c:val>
            <c:numRef>
              <c:f>Sheet1!$B$2:$B$8</c:f>
              <c:numCache>
                <c:formatCode>0%</c:formatCode>
                <c:ptCount val="7"/>
                <c:pt idx="0">
                  <c:v>0.21</c:v>
                </c:pt>
                <c:pt idx="1">
                  <c:v>0</c:v>
                </c:pt>
                <c:pt idx="4">
                  <c:v>0.15</c:v>
                </c:pt>
                <c:pt idx="6">
                  <c:v>0</c:v>
                </c:pt>
              </c:numCache>
            </c:numRef>
          </c:val>
          <c:extLst>
            <c:ext xmlns:c16="http://schemas.microsoft.com/office/drawing/2014/chart" uri="{C3380CC4-5D6E-409C-BE32-E72D297353CC}">
              <c16:uniqueId val="{00000000-D28F-4BB8-A587-5685BAAECE4E}"/>
            </c:ext>
          </c:extLst>
        </c:ser>
        <c:ser>
          <c:idx val="1"/>
          <c:order val="1"/>
          <c:tx>
            <c:strRef>
              <c:f>Sheet1!$C$1</c:f>
              <c:strCache>
                <c:ptCount val="1"/>
                <c:pt idx="0">
                  <c:v>2009</c:v>
                </c:pt>
              </c:strCache>
            </c:strRef>
          </c:tx>
          <c:spPr>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Other</c:v>
                </c:pt>
                <c:pt idx="1">
                  <c:v>No benefits to local community</c:v>
                </c:pt>
                <c:pt idx="2">
                  <c:v>Safety</c:v>
                </c:pt>
                <c:pt idx="3">
                  <c:v>They use airport funds for non airport projects</c:v>
                </c:pt>
                <c:pt idx="4">
                  <c:v>Only a few people use it</c:v>
                </c:pt>
                <c:pt idx="5">
                  <c:v>Should charge fees for use</c:v>
                </c:pt>
                <c:pt idx="6">
                  <c:v>Planes make repeated passes over homes</c:v>
                </c:pt>
              </c:strCache>
            </c:strRef>
          </c:cat>
          <c:val>
            <c:numRef>
              <c:f>Sheet1!$C$2:$C$8</c:f>
              <c:numCache>
                <c:formatCode>0%</c:formatCode>
                <c:ptCount val="7"/>
                <c:pt idx="0">
                  <c:v>0.02</c:v>
                </c:pt>
                <c:pt idx="1">
                  <c:v>0.05</c:v>
                </c:pt>
                <c:pt idx="4">
                  <c:v>0.18</c:v>
                </c:pt>
                <c:pt idx="6">
                  <c:v>0.08</c:v>
                </c:pt>
              </c:numCache>
            </c:numRef>
          </c:val>
          <c:extLst>
            <c:ext xmlns:c16="http://schemas.microsoft.com/office/drawing/2014/chart" uri="{C3380CC4-5D6E-409C-BE32-E72D297353CC}">
              <c16:uniqueId val="{00000001-D28F-4BB8-A587-5685BAAECE4E}"/>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txPr>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Other</c:v>
                </c:pt>
                <c:pt idx="1">
                  <c:v>No benefits to local community</c:v>
                </c:pt>
                <c:pt idx="2">
                  <c:v>Safety</c:v>
                </c:pt>
                <c:pt idx="3">
                  <c:v>They use airport funds for non airport projects</c:v>
                </c:pt>
                <c:pt idx="4">
                  <c:v>Only a few people use it</c:v>
                </c:pt>
                <c:pt idx="5">
                  <c:v>Should charge fees for use</c:v>
                </c:pt>
                <c:pt idx="6">
                  <c:v>Planes make repeated passes over homes</c:v>
                </c:pt>
              </c:strCache>
            </c:strRef>
          </c:cat>
          <c:val>
            <c:numRef>
              <c:f>Sheet1!$D$2:$D$8</c:f>
              <c:numCache>
                <c:formatCode>0%</c:formatCode>
                <c:ptCount val="7"/>
                <c:pt idx="0">
                  <c:v>0.11</c:v>
                </c:pt>
                <c:pt idx="1">
                  <c:v>0.22</c:v>
                </c:pt>
                <c:pt idx="4">
                  <c:v>0.1</c:v>
                </c:pt>
                <c:pt idx="6">
                  <c:v>0.28000000000000003</c:v>
                </c:pt>
              </c:numCache>
            </c:numRef>
          </c:val>
          <c:extLst>
            <c:ext xmlns:c16="http://schemas.microsoft.com/office/drawing/2014/chart" uri="{C3380CC4-5D6E-409C-BE32-E72D297353CC}">
              <c16:uniqueId val="{00000002-D28F-4BB8-A587-5685BAAECE4E}"/>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38100" tIns="19050" rIns="38100" bIns="19050" anchor="ctr">
                <a:spAutoFit/>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Other</c:v>
                </c:pt>
                <c:pt idx="1">
                  <c:v>No benefits to local community</c:v>
                </c:pt>
                <c:pt idx="2">
                  <c:v>Safety</c:v>
                </c:pt>
                <c:pt idx="3">
                  <c:v>They use airport funds for non airport projects</c:v>
                </c:pt>
                <c:pt idx="4">
                  <c:v>Only a few people use it</c:v>
                </c:pt>
                <c:pt idx="5">
                  <c:v>Should charge fees for use</c:v>
                </c:pt>
                <c:pt idx="6">
                  <c:v>Planes make repeated passes over homes</c:v>
                </c:pt>
              </c:strCache>
            </c:strRef>
          </c:cat>
          <c:val>
            <c:numRef>
              <c:f>Sheet1!$E$2:$E$8</c:f>
              <c:numCache>
                <c:formatCode>General</c:formatCode>
                <c:ptCount val="7"/>
                <c:pt idx="0" formatCode="0.0%">
                  <c:v>8.938895233702783E-2</c:v>
                </c:pt>
                <c:pt idx="2" formatCode="0.0%">
                  <c:v>1.0344126631175442E-2</c:v>
                </c:pt>
                <c:pt idx="3" formatCode="0.0%">
                  <c:v>3.38209873660619E-2</c:v>
                </c:pt>
                <c:pt idx="4" formatCode="0.0%">
                  <c:v>4.036475108854775E-2</c:v>
                </c:pt>
                <c:pt idx="5" formatCode="0.0%">
                  <c:v>4.6401598853310001E-2</c:v>
                </c:pt>
                <c:pt idx="6" formatCode="0.0%">
                  <c:v>5.9296775455126835E-2</c:v>
                </c:pt>
              </c:numCache>
            </c:numRef>
          </c:val>
          <c:extLst>
            <c:ext xmlns:c16="http://schemas.microsoft.com/office/drawing/2014/chart" uri="{C3380CC4-5D6E-409C-BE32-E72D297353CC}">
              <c16:uniqueId val="{00000000-06B5-4935-ACCE-721DE1AF5779}"/>
            </c:ext>
          </c:extLst>
        </c:ser>
        <c:dLbls>
          <c:showLegendKey val="0"/>
          <c:showVal val="1"/>
          <c:showCatName val="0"/>
          <c:showSerName val="0"/>
          <c:showPercent val="0"/>
          <c:showBubbleSize val="0"/>
        </c:dLbls>
        <c:gapWidth val="150"/>
        <c:shape val="box"/>
        <c:axId val="274787584"/>
        <c:axId val="274793072"/>
        <c:axId val="0"/>
      </c:bar3DChart>
      <c:catAx>
        <c:axId val="274787584"/>
        <c:scaling>
          <c:orientation val="minMax"/>
        </c:scaling>
        <c:delete val="0"/>
        <c:axPos val="l"/>
        <c:numFmt formatCode="General" sourceLinked="0"/>
        <c:majorTickMark val="out"/>
        <c:minorTickMark val="none"/>
        <c:tickLblPos val="low"/>
        <c:spPr>
          <a:ln w="15875">
            <a:solidFill>
              <a:srgbClr val="000000"/>
            </a:solidFill>
          </a:ln>
        </c:spPr>
        <c:txPr>
          <a:bodyPr/>
          <a:lstStyle/>
          <a:p>
            <a:pPr>
              <a:defRPr sz="1200" b="1">
                <a:solidFill>
                  <a:srgbClr val="000000"/>
                </a:solidFill>
              </a:defRPr>
            </a:pPr>
            <a:endParaRPr lang="en-US"/>
          </a:p>
        </c:txPr>
        <c:crossAx val="274793072"/>
        <c:crosses val="autoZero"/>
        <c:auto val="1"/>
        <c:lblAlgn val="ctr"/>
        <c:lblOffset val="100"/>
        <c:noMultiLvlLbl val="0"/>
      </c:catAx>
      <c:valAx>
        <c:axId val="274793072"/>
        <c:scaling>
          <c:orientation val="minMax"/>
          <c:max val="0.60000000000000009"/>
          <c:min val="0"/>
        </c:scaling>
        <c:delete val="0"/>
        <c:axPos val="b"/>
        <c:majorGridlines>
          <c:spPr>
            <a:ln w="15875">
              <a:solidFill>
                <a:srgbClr val="000000"/>
              </a:solidFill>
            </a:ln>
          </c:spPr>
        </c:majorGridlines>
        <c:numFmt formatCode="0%" sourceLinked="1"/>
        <c:majorTickMark val="out"/>
        <c:minorTickMark val="none"/>
        <c:tickLblPos val="nextTo"/>
        <c:spPr>
          <a:ln w="15875">
            <a:solidFill>
              <a:srgbClr val="000000"/>
            </a:solidFill>
          </a:ln>
        </c:spPr>
        <c:txPr>
          <a:bodyPr/>
          <a:lstStyle/>
          <a:p>
            <a:pPr>
              <a:defRPr sz="1200" b="1">
                <a:solidFill>
                  <a:srgbClr val="000000"/>
                </a:solidFill>
              </a:defRPr>
            </a:pPr>
            <a:endParaRPr lang="en-US"/>
          </a:p>
        </c:txPr>
        <c:crossAx val="274787584"/>
        <c:crosses val="autoZero"/>
        <c:crossBetween val="between"/>
        <c:majorUnit val="0.2"/>
        <c:minorUnit val="4.0000000000000008E-2"/>
      </c:valAx>
    </c:plotArea>
    <c:legend>
      <c:legendPos val="r"/>
      <c:layout>
        <c:manualLayout>
          <c:xMode val="edge"/>
          <c:yMode val="edge"/>
          <c:x val="0.88152194445876664"/>
          <c:y val="0.72509587391480057"/>
          <c:w val="6.5650191719172746E-2"/>
          <c:h val="0.1776960608628099"/>
        </c:manualLayout>
      </c:layout>
      <c:overlay val="0"/>
      <c:txPr>
        <a:bodyPr/>
        <a:lstStyle/>
        <a:p>
          <a:pPr>
            <a:defRPr sz="1200" b="1">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231562484506764"/>
          <c:y val="4.3775086773310386E-2"/>
          <c:w val="0.50693209603417044"/>
          <c:h val="0.90412155351624346"/>
        </c:manualLayout>
      </c:layout>
      <c:bar3DChart>
        <c:barDir val="bar"/>
        <c:grouping val="clustered"/>
        <c:varyColors val="0"/>
        <c:ser>
          <c:idx val="0"/>
          <c:order val="0"/>
          <c:tx>
            <c:strRef>
              <c:f>Sheet1!$B$1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137160" tIns="19050" rIns="38100" bIns="19050" anchor="ctr">
                <a:spAutoFit/>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Other</c:v>
                </c:pt>
                <c:pt idx="1">
                  <c:v>Noise</c:v>
                </c:pt>
                <c:pt idx="2">
                  <c:v>Too much air traffic/growth</c:v>
                </c:pt>
                <c:pt idx="3">
                  <c:v>They use airport funds for non airport projects</c:v>
                </c:pt>
                <c:pt idx="4">
                  <c:v>Poor management</c:v>
                </c:pt>
              </c:strCache>
            </c:strRef>
          </c:cat>
          <c:val>
            <c:numRef>
              <c:f>Sheet1!$B$2:$B$6</c:f>
              <c:numCache>
                <c:formatCode>0.0%</c:formatCode>
                <c:ptCount val="5"/>
                <c:pt idx="0">
                  <c:v>0.25</c:v>
                </c:pt>
                <c:pt idx="1">
                  <c:v>0.25</c:v>
                </c:pt>
                <c:pt idx="2">
                  <c:v>0.25</c:v>
                </c:pt>
                <c:pt idx="3">
                  <c:v>0.25</c:v>
                </c:pt>
                <c:pt idx="4">
                  <c:v>0.5</c:v>
                </c:pt>
              </c:numCache>
            </c:numRef>
          </c:val>
          <c:extLst>
            <c:ext xmlns:c16="http://schemas.microsoft.com/office/drawing/2014/chart" uri="{C3380CC4-5D6E-409C-BE32-E72D297353CC}">
              <c16:uniqueId val="{00000000-D28F-4BB8-A587-5685BAAECE4E}"/>
            </c:ext>
          </c:extLst>
        </c:ser>
        <c:dLbls>
          <c:showLegendKey val="0"/>
          <c:showVal val="1"/>
          <c:showCatName val="0"/>
          <c:showSerName val="0"/>
          <c:showPercent val="0"/>
          <c:showBubbleSize val="0"/>
        </c:dLbls>
        <c:gapWidth val="150"/>
        <c:shape val="box"/>
        <c:axId val="274787584"/>
        <c:axId val="274793072"/>
        <c:axId val="0"/>
      </c:bar3DChart>
      <c:catAx>
        <c:axId val="274787584"/>
        <c:scaling>
          <c:orientation val="minMax"/>
        </c:scaling>
        <c:delete val="0"/>
        <c:axPos val="l"/>
        <c:numFmt formatCode="General" sourceLinked="0"/>
        <c:majorTickMark val="out"/>
        <c:minorTickMark val="none"/>
        <c:tickLblPos val="low"/>
        <c:spPr>
          <a:ln w="15875">
            <a:solidFill>
              <a:srgbClr val="000000"/>
            </a:solidFill>
          </a:ln>
        </c:spPr>
        <c:txPr>
          <a:bodyPr/>
          <a:lstStyle/>
          <a:p>
            <a:pPr>
              <a:defRPr sz="1200" b="1">
                <a:solidFill>
                  <a:srgbClr val="000000"/>
                </a:solidFill>
              </a:defRPr>
            </a:pPr>
            <a:endParaRPr lang="en-US"/>
          </a:p>
        </c:txPr>
        <c:crossAx val="274793072"/>
        <c:crosses val="autoZero"/>
        <c:auto val="1"/>
        <c:lblAlgn val="ctr"/>
        <c:lblOffset val="100"/>
        <c:noMultiLvlLbl val="0"/>
      </c:catAx>
      <c:valAx>
        <c:axId val="274793072"/>
        <c:scaling>
          <c:orientation val="minMax"/>
          <c:max val="0.60000000000000009"/>
          <c:min val="0"/>
        </c:scaling>
        <c:delete val="0"/>
        <c:axPos val="b"/>
        <c:majorGridlines>
          <c:spPr>
            <a:ln w="15875">
              <a:solidFill>
                <a:srgbClr val="000000"/>
              </a:solidFill>
            </a:ln>
          </c:spPr>
        </c:majorGridlines>
        <c:numFmt formatCode="0.0%" sourceLinked="1"/>
        <c:majorTickMark val="out"/>
        <c:minorTickMark val="none"/>
        <c:tickLblPos val="nextTo"/>
        <c:spPr>
          <a:ln w="15875">
            <a:solidFill>
              <a:srgbClr val="000000"/>
            </a:solidFill>
          </a:ln>
        </c:spPr>
        <c:txPr>
          <a:bodyPr/>
          <a:lstStyle/>
          <a:p>
            <a:pPr>
              <a:defRPr sz="1200" b="1">
                <a:solidFill>
                  <a:srgbClr val="000000"/>
                </a:solidFill>
              </a:defRPr>
            </a:pPr>
            <a:endParaRPr lang="en-US"/>
          </a:p>
        </c:txPr>
        <c:crossAx val="274787584"/>
        <c:crosses val="autoZero"/>
        <c:crossBetween val="between"/>
        <c:majorUnit val="0.2"/>
        <c:minorUnit val="4.0000000000000008E-2"/>
      </c:valAx>
    </c:plotArea>
    <c:legend>
      <c:legendPos val="r"/>
      <c:layout>
        <c:manualLayout>
          <c:xMode val="edge"/>
          <c:yMode val="edge"/>
          <c:x val="0.84431561583082071"/>
          <c:y val="0.80806289960318456"/>
          <c:w val="6.5650191719172746E-2"/>
          <c:h val="4.4424015215702474E-2"/>
        </c:manualLayout>
      </c:layout>
      <c:overlay val="0"/>
      <c:txPr>
        <a:bodyPr/>
        <a:lstStyle/>
        <a:p>
          <a:pPr>
            <a:defRPr sz="1200" b="1">
              <a:solidFill>
                <a:srgbClr val="000000"/>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ln w="15875">
          <a:solidFill>
            <a:srgbClr val="000000"/>
          </a:solidFill>
        </a:ln>
      </c:spPr>
    </c:floor>
    <c:sideWall>
      <c:thickness val="0"/>
      <c:spPr>
        <a:ln w="15875">
          <a:solidFill>
            <a:srgbClr val="000000"/>
          </a:solidFill>
        </a:ln>
      </c:spPr>
    </c:sideWall>
    <c:backWall>
      <c:thickness val="0"/>
      <c:spPr>
        <a:ln w="15875">
          <a:solidFill>
            <a:srgbClr val="000000"/>
          </a:solidFill>
        </a:ln>
      </c:spPr>
    </c:backWall>
    <c:plotArea>
      <c:layout>
        <c:manualLayout>
          <c:layoutTarget val="inner"/>
          <c:xMode val="edge"/>
          <c:yMode val="edge"/>
          <c:x val="0.44566959918638283"/>
          <c:y val="2.764270820183095E-2"/>
          <c:w val="0.53329833184459619"/>
          <c:h val="0.90412155351624346"/>
        </c:manualLayout>
      </c:layout>
      <c:bar3DChart>
        <c:barDir val="bar"/>
        <c:grouping val="clustered"/>
        <c:varyColors val="0"/>
        <c:ser>
          <c:idx val="0"/>
          <c:order val="0"/>
          <c:tx>
            <c:strRef>
              <c:f>Sheet1!$B$1</c:f>
              <c:strCache>
                <c:ptCount val="1"/>
                <c:pt idx="0">
                  <c:v>2005</c:v>
                </c:pt>
              </c:strCache>
            </c:strRef>
          </c:tx>
          <c:spPr>
            <a:solidFill>
              <a:srgbClr val="AFB884"/>
            </a:solidFill>
            <a:ln>
              <a:solidFill>
                <a:srgbClr val="000000"/>
              </a:solidFill>
            </a:ln>
          </c:spPr>
          <c:invertIfNegative val="0"/>
          <c:dPt>
            <c:idx val="0"/>
            <c:invertIfNegative val="0"/>
            <c:bubble3D val="0"/>
            <c:extLst>
              <c:ext xmlns:c16="http://schemas.microsoft.com/office/drawing/2014/chart" uri="{C3380CC4-5D6E-409C-BE32-E72D297353CC}">
                <c16:uniqueId val="{00000000-6F48-4678-839E-8C36AA794878}"/>
              </c:ext>
            </c:extLst>
          </c:dPt>
          <c:dPt>
            <c:idx val="3"/>
            <c:invertIfNegative val="0"/>
            <c:bubble3D val="0"/>
            <c:extLst>
              <c:ext xmlns:c16="http://schemas.microsoft.com/office/drawing/2014/chart" uri="{C3380CC4-5D6E-409C-BE32-E72D297353CC}">
                <c16:uniqueId val="{00000001-6F48-4678-839E-8C36AA794878}"/>
              </c:ext>
            </c:extLst>
          </c:dPt>
          <c:dPt>
            <c:idx val="5"/>
            <c:invertIfNegative val="0"/>
            <c:bubble3D val="0"/>
            <c:extLst>
              <c:ext xmlns:c16="http://schemas.microsoft.com/office/drawing/2014/chart" uri="{C3380CC4-5D6E-409C-BE32-E72D297353CC}">
                <c16:uniqueId val="{00000002-6F48-4678-839E-8C36AA794878}"/>
              </c:ext>
            </c:extLst>
          </c:dPt>
          <c:dPt>
            <c:idx val="6"/>
            <c:invertIfNegative val="0"/>
            <c:bubble3D val="0"/>
            <c:extLst>
              <c:ext xmlns:c16="http://schemas.microsoft.com/office/drawing/2014/chart" uri="{C3380CC4-5D6E-409C-BE32-E72D297353CC}">
                <c16:uniqueId val="{00000003-6F48-4678-839E-8C36AA794878}"/>
              </c:ext>
            </c:extLst>
          </c:dPt>
          <c:dPt>
            <c:idx val="7"/>
            <c:invertIfNegative val="0"/>
            <c:bubble3D val="0"/>
            <c:extLst>
              <c:ext xmlns:c16="http://schemas.microsoft.com/office/drawing/2014/chart" uri="{C3380CC4-5D6E-409C-BE32-E72D297353CC}">
                <c16:uniqueId val="{00000004-6F48-4678-839E-8C36AA794878}"/>
              </c:ext>
            </c:extLst>
          </c:dPt>
          <c:dPt>
            <c:idx val="8"/>
            <c:invertIfNegative val="0"/>
            <c:bubble3D val="0"/>
            <c:extLst>
              <c:ext xmlns:c16="http://schemas.microsoft.com/office/drawing/2014/chart" uri="{C3380CC4-5D6E-409C-BE32-E72D297353CC}">
                <c16:uniqueId val="{00000005-6F48-4678-839E-8C36AA794878}"/>
              </c:ext>
            </c:extLst>
          </c:dPt>
          <c:dPt>
            <c:idx val="9"/>
            <c:invertIfNegative val="0"/>
            <c:bubble3D val="0"/>
            <c:extLst>
              <c:ext xmlns:c16="http://schemas.microsoft.com/office/drawing/2014/chart" uri="{C3380CC4-5D6E-409C-BE32-E72D297353CC}">
                <c16:uniqueId val="{00000006-6F48-4678-839E-8C36AA794878}"/>
              </c:ext>
            </c:extLst>
          </c:dPt>
          <c:dPt>
            <c:idx val="11"/>
            <c:invertIfNegative val="0"/>
            <c:bubble3D val="0"/>
            <c:extLst>
              <c:ext xmlns:c16="http://schemas.microsoft.com/office/drawing/2014/chart" uri="{C3380CC4-5D6E-409C-BE32-E72D297353CC}">
                <c16:uniqueId val="{00000007-6F48-4678-839E-8C36AA794878}"/>
              </c:ext>
            </c:extLst>
          </c:dPt>
          <c:dPt>
            <c:idx val="12"/>
            <c:invertIfNegative val="0"/>
            <c:bubble3D val="0"/>
            <c:extLst>
              <c:ext xmlns:c16="http://schemas.microsoft.com/office/drawing/2014/chart" uri="{C3380CC4-5D6E-409C-BE32-E72D297353CC}">
                <c16:uniqueId val="{00000008-6F48-4678-839E-8C36AA794878}"/>
              </c:ext>
            </c:extLst>
          </c:dPt>
          <c:dPt>
            <c:idx val="14"/>
            <c:invertIfNegative val="0"/>
            <c:bubble3D val="0"/>
            <c:extLst>
              <c:ext xmlns:c16="http://schemas.microsoft.com/office/drawing/2014/chart" uri="{C3380CC4-5D6E-409C-BE32-E72D297353CC}">
                <c16:uniqueId val="{00000009-6F48-4678-839E-8C36AA794878}"/>
              </c:ext>
            </c:extLst>
          </c:dPt>
          <c:dPt>
            <c:idx val="15"/>
            <c:invertIfNegative val="0"/>
            <c:bubble3D val="0"/>
            <c:extLst>
              <c:ext xmlns:c16="http://schemas.microsoft.com/office/drawing/2014/chart" uri="{C3380CC4-5D6E-409C-BE32-E72D297353CC}">
                <c16:uniqueId val="{0000000A-6F48-4678-839E-8C36AA794878}"/>
              </c:ext>
            </c:extLst>
          </c:dPt>
          <c:dPt>
            <c:idx val="16"/>
            <c:invertIfNegative val="0"/>
            <c:bubble3D val="0"/>
            <c:extLst>
              <c:ext xmlns:c16="http://schemas.microsoft.com/office/drawing/2014/chart" uri="{C3380CC4-5D6E-409C-BE32-E72D297353CC}">
                <c16:uniqueId val="{0000000B-6F48-4678-839E-8C36AA794878}"/>
              </c:ext>
            </c:extLst>
          </c:dPt>
          <c:dLbls>
            <c:spPr>
              <a:noFill/>
              <a:ln>
                <a:noFill/>
              </a:ln>
              <a:effectLst/>
            </c:spPr>
            <c:txPr>
              <a:bodyPr/>
              <a:lstStyle/>
              <a:p>
                <a:pPr>
                  <a:defRPr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Visitor use for access to N. Lake Tahoe</c:v>
                </c:pt>
                <c:pt idx="1">
                  <c:v>Flight instruction and training</c:v>
                </c:pt>
                <c:pt idx="2">
                  <c:v>Acquiring and maintaining land around the airport for preservation of open space</c:v>
                </c:pt>
                <c:pt idx="3">
                  <c:v>Search and rescue services</c:v>
                </c:pt>
                <c:pt idx="4">
                  <c:v>Transport for patients in need of urgent healthcare</c:v>
                </c:pt>
                <c:pt idx="5">
                  <c:v>Early forest fire warning</c:v>
                </c:pt>
              </c:strCache>
            </c:strRef>
          </c:cat>
          <c:val>
            <c:numRef>
              <c:f>Sheet1!$B$2:$B$7</c:f>
              <c:numCache>
                <c:formatCode>0.0</c:formatCode>
                <c:ptCount val="6"/>
                <c:pt idx="0">
                  <c:v>1</c:v>
                </c:pt>
                <c:pt idx="1">
                  <c:v>1</c:v>
                </c:pt>
                <c:pt idx="2">
                  <c:v>0</c:v>
                </c:pt>
                <c:pt idx="3">
                  <c:v>2.2999999999999998</c:v>
                </c:pt>
                <c:pt idx="4">
                  <c:v>2.4</c:v>
                </c:pt>
                <c:pt idx="5">
                  <c:v>2.4</c:v>
                </c:pt>
              </c:numCache>
            </c:numRef>
          </c:val>
          <c:extLst>
            <c:ext xmlns:c16="http://schemas.microsoft.com/office/drawing/2014/chart" uri="{C3380CC4-5D6E-409C-BE32-E72D297353CC}">
              <c16:uniqueId val="{0000000C-6F48-4678-839E-8C36AA794878}"/>
            </c:ext>
          </c:extLst>
        </c:ser>
        <c:ser>
          <c:idx val="1"/>
          <c:order val="1"/>
          <c:tx>
            <c:strRef>
              <c:f>Sheet1!$C$1</c:f>
              <c:strCache>
                <c:ptCount val="1"/>
                <c:pt idx="0">
                  <c:v>2009</c:v>
                </c:pt>
              </c:strCache>
            </c:strRef>
          </c:tx>
          <c:spPr>
            <a:solidFill>
              <a:schemeClr val="accent2"/>
            </a:solidFill>
            <a:ln>
              <a:solidFill>
                <a:srgbClr val="000000"/>
              </a:solidFill>
            </a:ln>
          </c:spPr>
          <c:invertIfNegative val="0"/>
          <c:dLbls>
            <c:spPr>
              <a:noFill/>
              <a:ln>
                <a:noFill/>
              </a:ln>
              <a:effectLst/>
            </c:spPr>
            <c:txPr>
              <a:bodyPr/>
              <a:lstStyle/>
              <a:p>
                <a:pPr>
                  <a:defRPr sz="11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Visitor use for access to N. Lake Tahoe</c:v>
                </c:pt>
                <c:pt idx="1">
                  <c:v>Flight instruction and training</c:v>
                </c:pt>
                <c:pt idx="2">
                  <c:v>Acquiring and maintaining land around the airport for preservation of open space</c:v>
                </c:pt>
                <c:pt idx="3">
                  <c:v>Search and rescue services</c:v>
                </c:pt>
                <c:pt idx="4">
                  <c:v>Transport for patients in need of urgent healthcare</c:v>
                </c:pt>
                <c:pt idx="5">
                  <c:v>Early forest fire warning</c:v>
                </c:pt>
              </c:strCache>
            </c:strRef>
          </c:cat>
          <c:val>
            <c:numRef>
              <c:f>Sheet1!$C$2:$C$7</c:f>
              <c:numCache>
                <c:formatCode>General</c:formatCode>
                <c:ptCount val="6"/>
                <c:pt idx="0">
                  <c:v>1.1000000000000001</c:v>
                </c:pt>
                <c:pt idx="1">
                  <c:v>1.2</c:v>
                </c:pt>
                <c:pt idx="2">
                  <c:v>1.8</c:v>
                </c:pt>
                <c:pt idx="3">
                  <c:v>2.2000000000000002</c:v>
                </c:pt>
                <c:pt idx="4">
                  <c:v>2.2000000000000002</c:v>
                </c:pt>
                <c:pt idx="5">
                  <c:v>2.2999999999999998</c:v>
                </c:pt>
              </c:numCache>
            </c:numRef>
          </c:val>
          <c:extLst>
            <c:ext xmlns:c16="http://schemas.microsoft.com/office/drawing/2014/chart" uri="{C3380CC4-5D6E-409C-BE32-E72D297353CC}">
              <c16:uniqueId val="{0000000D-6F48-4678-839E-8C36AA794878}"/>
            </c:ext>
          </c:extLst>
        </c:ser>
        <c:ser>
          <c:idx val="2"/>
          <c:order val="2"/>
          <c:tx>
            <c:strRef>
              <c:f>Sheet1!$D$1</c:f>
              <c:strCache>
                <c:ptCount val="1"/>
                <c:pt idx="0">
                  <c:v>2013</c:v>
                </c:pt>
              </c:strCache>
            </c:strRef>
          </c:tx>
          <c:spPr>
            <a:solidFill>
              <a:srgbClr val="15664A"/>
            </a:solidFill>
            <a:ln>
              <a:solidFill>
                <a:srgbClr val="000000"/>
              </a:solidFill>
            </a:ln>
          </c:spPr>
          <c:invertIfNegative val="0"/>
          <c:dLbls>
            <c:spPr>
              <a:noFill/>
              <a:ln>
                <a:noFill/>
              </a:ln>
              <a:effectLst/>
            </c:spPr>
            <c:txPr>
              <a:bodyPr/>
              <a:lstStyle/>
              <a:p>
                <a:pPr>
                  <a:defRPr sz="1199"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Visitor use for access to N. Lake Tahoe</c:v>
                </c:pt>
                <c:pt idx="1">
                  <c:v>Flight instruction and training</c:v>
                </c:pt>
                <c:pt idx="2">
                  <c:v>Acquiring and maintaining land around the airport for preservation of open space</c:v>
                </c:pt>
                <c:pt idx="3">
                  <c:v>Search and rescue services</c:v>
                </c:pt>
                <c:pt idx="4">
                  <c:v>Transport for patients in need of urgent healthcare</c:v>
                </c:pt>
                <c:pt idx="5">
                  <c:v>Early forest fire warning</c:v>
                </c:pt>
              </c:strCache>
            </c:strRef>
          </c:cat>
          <c:val>
            <c:numRef>
              <c:f>Sheet1!$D$2:$D$7</c:f>
              <c:numCache>
                <c:formatCode>0.0</c:formatCode>
                <c:ptCount val="6"/>
                <c:pt idx="0">
                  <c:v>1.4607128201645856</c:v>
                </c:pt>
                <c:pt idx="1">
                  <c:v>1.3</c:v>
                </c:pt>
                <c:pt idx="2">
                  <c:v>1.9151539797947283</c:v>
                </c:pt>
                <c:pt idx="3">
                  <c:v>2.3547891186665657</c:v>
                </c:pt>
                <c:pt idx="4">
                  <c:v>2.346760540614202</c:v>
                </c:pt>
                <c:pt idx="5">
                  <c:v>2.3522262519258805</c:v>
                </c:pt>
              </c:numCache>
            </c:numRef>
          </c:val>
          <c:extLst>
            <c:ext xmlns:c16="http://schemas.microsoft.com/office/drawing/2014/chart" uri="{C3380CC4-5D6E-409C-BE32-E72D297353CC}">
              <c16:uniqueId val="{0000000E-6F48-4678-839E-8C36AA794878}"/>
            </c:ext>
          </c:extLst>
        </c:ser>
        <c:ser>
          <c:idx val="3"/>
          <c:order val="3"/>
          <c:tx>
            <c:strRef>
              <c:f>Sheet1!$E$1</c:f>
              <c:strCache>
                <c:ptCount val="1"/>
                <c:pt idx="0">
                  <c:v>2017</c:v>
                </c:pt>
              </c:strCache>
            </c:strRef>
          </c:tx>
          <c:spPr>
            <a:solidFill>
              <a:srgbClr val="4C216D"/>
            </a:solidFill>
            <a:ln>
              <a:solidFill>
                <a:srgbClr val="000000"/>
              </a:solidFill>
            </a:ln>
          </c:spPr>
          <c:invertIfNegative val="0"/>
          <c:dLbls>
            <c:spPr>
              <a:noFill/>
              <a:ln>
                <a:noFill/>
              </a:ln>
              <a:effectLst/>
            </c:spPr>
            <c:txPr>
              <a:bodyPr wrap="square" lIns="38100" tIns="19050" rIns="38100" bIns="19050" anchor="ctr">
                <a:spAutoFit/>
              </a:bodyPr>
              <a:lstStyle/>
              <a:p>
                <a:pPr>
                  <a:defRPr sz="12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Visitor use for access to N. Lake Tahoe</c:v>
                </c:pt>
                <c:pt idx="1">
                  <c:v>Flight instruction and training</c:v>
                </c:pt>
                <c:pt idx="2">
                  <c:v>Acquiring and maintaining land around the airport for preservation of open space</c:v>
                </c:pt>
                <c:pt idx="3">
                  <c:v>Search and rescue services</c:v>
                </c:pt>
                <c:pt idx="4">
                  <c:v>Transport for patients in need of urgent healthcare</c:v>
                </c:pt>
                <c:pt idx="5">
                  <c:v>Early forest fire warning</c:v>
                </c:pt>
              </c:strCache>
            </c:strRef>
          </c:cat>
          <c:val>
            <c:numRef>
              <c:f>Sheet1!$E$2:$E$7</c:f>
              <c:numCache>
                <c:formatCode>###0.00</c:formatCode>
                <c:ptCount val="6"/>
                <c:pt idx="0">
                  <c:v>1.2469331360694</c:v>
                </c:pt>
                <c:pt idx="1">
                  <c:v>1.2902489970976676</c:v>
                </c:pt>
                <c:pt idx="2">
                  <c:v>1.9797393549806881</c:v>
                </c:pt>
                <c:pt idx="3">
                  <c:v>2.4087362094205726</c:v>
                </c:pt>
                <c:pt idx="4">
                  <c:v>2.4426463187158882</c:v>
                </c:pt>
                <c:pt idx="5">
                  <c:v>2.4667593717376164</c:v>
                </c:pt>
              </c:numCache>
            </c:numRef>
          </c:val>
          <c:extLst>
            <c:ext xmlns:c16="http://schemas.microsoft.com/office/drawing/2014/chart" uri="{C3380CC4-5D6E-409C-BE32-E72D297353CC}">
              <c16:uniqueId val="{0000000C-F5E7-41ED-8239-150C570C5D8D}"/>
            </c:ext>
          </c:extLst>
        </c:ser>
        <c:dLbls>
          <c:showLegendKey val="0"/>
          <c:showVal val="0"/>
          <c:showCatName val="0"/>
          <c:showSerName val="0"/>
          <c:showPercent val="0"/>
          <c:showBubbleSize val="0"/>
        </c:dLbls>
        <c:gapWidth val="150"/>
        <c:shape val="box"/>
        <c:axId val="191194368"/>
        <c:axId val="1"/>
        <c:axId val="0"/>
      </c:bar3DChart>
      <c:catAx>
        <c:axId val="191194368"/>
        <c:scaling>
          <c:orientation val="minMax"/>
        </c:scaling>
        <c:delete val="0"/>
        <c:axPos val="l"/>
        <c:numFmt formatCode="General" sourceLinked="1"/>
        <c:majorTickMark val="out"/>
        <c:minorTickMark val="none"/>
        <c:tickLblPos val="low"/>
        <c:spPr>
          <a:ln w="15875">
            <a:solidFill>
              <a:srgbClr val="000000"/>
            </a:solidFill>
          </a:ln>
        </c:spPr>
        <c:txPr>
          <a:bodyPr/>
          <a:lstStyle/>
          <a:p>
            <a:pPr>
              <a:defRPr sz="1199" b="1">
                <a:solidFill>
                  <a:srgbClr val="000000"/>
                </a:solidFill>
              </a:defRPr>
            </a:pPr>
            <a:endParaRPr lang="en-US"/>
          </a:p>
        </c:txPr>
        <c:crossAx val="1"/>
        <c:crosses val="autoZero"/>
        <c:auto val="1"/>
        <c:lblAlgn val="ctr"/>
        <c:lblOffset val="100"/>
        <c:noMultiLvlLbl val="0"/>
      </c:catAx>
      <c:valAx>
        <c:axId val="1"/>
        <c:scaling>
          <c:orientation val="minMax"/>
          <c:max val="3"/>
          <c:min val="0"/>
        </c:scaling>
        <c:delete val="0"/>
        <c:axPos val="b"/>
        <c:majorGridlines>
          <c:spPr>
            <a:ln w="15875">
              <a:solidFill>
                <a:srgbClr val="000000"/>
              </a:solidFill>
            </a:ln>
          </c:spPr>
        </c:majorGridlines>
        <c:numFmt formatCode="0" sourceLinked="0"/>
        <c:majorTickMark val="out"/>
        <c:minorTickMark val="none"/>
        <c:tickLblPos val="nextTo"/>
        <c:spPr>
          <a:ln w="15875">
            <a:solidFill>
              <a:srgbClr val="000000"/>
            </a:solidFill>
          </a:ln>
        </c:spPr>
        <c:txPr>
          <a:bodyPr/>
          <a:lstStyle/>
          <a:p>
            <a:pPr>
              <a:defRPr sz="1199" b="1">
                <a:solidFill>
                  <a:srgbClr val="000000"/>
                </a:solidFill>
              </a:defRPr>
            </a:pPr>
            <a:endParaRPr lang="en-US"/>
          </a:p>
        </c:txPr>
        <c:crossAx val="191194368"/>
        <c:crosses val="autoZero"/>
        <c:crossBetween val="between"/>
        <c:majorUnit val="1"/>
        <c:minorUnit val="4.0000000000000008E-2"/>
      </c:valAx>
      <c:spPr>
        <a:noFill/>
        <a:ln w="25389">
          <a:noFill/>
        </a:ln>
      </c:spPr>
    </c:plotArea>
    <c:legend>
      <c:legendPos val="r"/>
      <c:layout>
        <c:manualLayout>
          <c:xMode val="edge"/>
          <c:yMode val="edge"/>
          <c:x val="0.89522836954764806"/>
          <c:y val="0.7095515405790036"/>
          <c:w val="6.5594592098275104E-2"/>
          <c:h val="0.19273069290353717"/>
        </c:manualLayout>
      </c:layout>
      <c:overlay val="0"/>
      <c:txPr>
        <a:bodyPr/>
        <a:lstStyle/>
        <a:p>
          <a:pPr>
            <a:defRPr sz="1199" b="1">
              <a:solidFill>
                <a:srgbClr val="000000"/>
              </a:solidFill>
            </a:defRPr>
          </a:pPr>
          <a:endParaRPr lang="en-US"/>
        </a:p>
      </c:txPr>
    </c:legend>
    <c:plotVisOnly val="1"/>
    <c:dispBlanksAs val="gap"/>
    <c:showDLblsOverMax val="0"/>
  </c:chart>
  <c:txPr>
    <a:bodyPr/>
    <a:lstStyle/>
    <a:p>
      <a:pPr>
        <a:defRPr sz="1799"/>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9" y="16"/>
            <a:ext cx="3036624" cy="462083"/>
          </a:xfrm>
          <a:prstGeom prst="rect">
            <a:avLst/>
          </a:prstGeom>
          <a:noFill/>
          <a:ln w="9525">
            <a:noFill/>
            <a:miter lim="800000"/>
            <a:headEnd/>
            <a:tailEnd/>
          </a:ln>
        </p:spPr>
        <p:txBody>
          <a:bodyPr vert="horz" wrap="square" lIns="91480" tIns="45743" rIns="91480" bIns="45743" numCol="1" anchor="t" anchorCtr="0" compatLnSpc="1">
            <a:prstTxWarp prst="textNoShape">
              <a:avLst/>
            </a:prstTxWarp>
          </a:bodyPr>
          <a:lstStyle>
            <a:lvl1pPr defTabSz="914620" eaLnBrk="0" hangingPunct="0">
              <a:defRPr sz="1100" b="0">
                <a:latin typeface="Times" pitchFamily="18" charset="0"/>
              </a:defRPr>
            </a:lvl1pPr>
          </a:lstStyle>
          <a:p>
            <a:endParaRPr lang="en-US" dirty="0"/>
          </a:p>
        </p:txBody>
      </p:sp>
      <p:sp>
        <p:nvSpPr>
          <p:cNvPr id="30723" name="Rectangle 3"/>
          <p:cNvSpPr>
            <a:spLocks noGrp="1" noChangeArrowheads="1"/>
          </p:cNvSpPr>
          <p:nvPr>
            <p:ph type="dt" sz="quarter" idx="1"/>
          </p:nvPr>
        </p:nvSpPr>
        <p:spPr bwMode="auto">
          <a:xfrm>
            <a:off x="3973788" y="16"/>
            <a:ext cx="3036624" cy="462083"/>
          </a:xfrm>
          <a:prstGeom prst="rect">
            <a:avLst/>
          </a:prstGeom>
          <a:noFill/>
          <a:ln w="9525">
            <a:noFill/>
            <a:miter lim="800000"/>
            <a:headEnd/>
            <a:tailEnd/>
          </a:ln>
        </p:spPr>
        <p:txBody>
          <a:bodyPr vert="horz" wrap="square" lIns="91480" tIns="45743" rIns="91480" bIns="45743" numCol="1" anchor="t" anchorCtr="0" compatLnSpc="1">
            <a:prstTxWarp prst="textNoShape">
              <a:avLst/>
            </a:prstTxWarp>
          </a:bodyPr>
          <a:lstStyle>
            <a:lvl1pPr algn="r" defTabSz="914620" eaLnBrk="0" hangingPunct="0">
              <a:defRPr sz="1100" b="0">
                <a:latin typeface="Times" pitchFamily="18" charset="0"/>
              </a:defRPr>
            </a:lvl1pPr>
          </a:lstStyle>
          <a:p>
            <a:endParaRPr lang="en-US" dirty="0"/>
          </a:p>
        </p:txBody>
      </p:sp>
      <p:sp>
        <p:nvSpPr>
          <p:cNvPr id="30724" name="Rectangle 4"/>
          <p:cNvSpPr>
            <a:spLocks noGrp="1" noChangeArrowheads="1"/>
          </p:cNvSpPr>
          <p:nvPr>
            <p:ph type="ftr" sz="quarter" idx="2"/>
          </p:nvPr>
        </p:nvSpPr>
        <p:spPr bwMode="auto">
          <a:xfrm>
            <a:off x="9" y="8761301"/>
            <a:ext cx="3036624" cy="462083"/>
          </a:xfrm>
          <a:prstGeom prst="rect">
            <a:avLst/>
          </a:prstGeom>
          <a:noFill/>
          <a:ln w="9525">
            <a:noFill/>
            <a:miter lim="800000"/>
            <a:headEnd/>
            <a:tailEnd/>
          </a:ln>
        </p:spPr>
        <p:txBody>
          <a:bodyPr vert="horz" wrap="square" lIns="91480" tIns="45743" rIns="91480" bIns="45743" numCol="1" anchor="b" anchorCtr="0" compatLnSpc="1">
            <a:prstTxWarp prst="textNoShape">
              <a:avLst/>
            </a:prstTxWarp>
          </a:bodyPr>
          <a:lstStyle>
            <a:lvl1pPr defTabSz="914620" eaLnBrk="0" hangingPunct="0">
              <a:defRPr sz="1100" b="0">
                <a:latin typeface="Times" pitchFamily="18" charset="0"/>
              </a:defRPr>
            </a:lvl1pPr>
          </a:lstStyle>
          <a:p>
            <a:endParaRPr lang="en-US" dirty="0"/>
          </a:p>
        </p:txBody>
      </p:sp>
      <p:sp>
        <p:nvSpPr>
          <p:cNvPr id="30725" name="Rectangle 5"/>
          <p:cNvSpPr>
            <a:spLocks noGrp="1" noChangeArrowheads="1"/>
          </p:cNvSpPr>
          <p:nvPr>
            <p:ph type="sldNum" sz="quarter" idx="3"/>
          </p:nvPr>
        </p:nvSpPr>
        <p:spPr bwMode="auto">
          <a:xfrm>
            <a:off x="3973788" y="8761301"/>
            <a:ext cx="3036624" cy="462083"/>
          </a:xfrm>
          <a:prstGeom prst="rect">
            <a:avLst/>
          </a:prstGeom>
          <a:noFill/>
          <a:ln w="9525">
            <a:noFill/>
            <a:miter lim="800000"/>
            <a:headEnd/>
            <a:tailEnd/>
          </a:ln>
        </p:spPr>
        <p:txBody>
          <a:bodyPr vert="horz" wrap="square" lIns="91480" tIns="45743" rIns="91480" bIns="45743" numCol="1" anchor="b" anchorCtr="0" compatLnSpc="1">
            <a:prstTxWarp prst="textNoShape">
              <a:avLst/>
            </a:prstTxWarp>
          </a:bodyPr>
          <a:lstStyle>
            <a:lvl1pPr algn="r" defTabSz="914620" eaLnBrk="0" hangingPunct="0">
              <a:defRPr sz="1100" b="0">
                <a:latin typeface="Times" pitchFamily="18" charset="0"/>
              </a:defRPr>
            </a:lvl1pPr>
          </a:lstStyle>
          <a:p>
            <a:fld id="{1D160CE8-B3B2-4367-9877-DD003BD5AA2B}" type="slidenum">
              <a:rPr lang="en-US"/>
              <a:pPr/>
              <a:t>‹#›</a:t>
            </a:fld>
            <a:endParaRPr lang="en-US" dirty="0"/>
          </a:p>
        </p:txBody>
      </p:sp>
    </p:spTree>
    <p:extLst>
      <p:ext uri="{BB962C8B-B14F-4D97-AF65-F5344CB8AC3E}">
        <p14:creationId xmlns:p14="http://schemas.microsoft.com/office/powerpoint/2010/main" val="2918315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9" name="Rectangle 2057"/>
          <p:cNvSpPr>
            <a:spLocks noGrp="1" noChangeArrowheads="1"/>
          </p:cNvSpPr>
          <p:nvPr>
            <p:ph type="body" sz="quarter" idx="3"/>
          </p:nvPr>
        </p:nvSpPr>
        <p:spPr bwMode="auto">
          <a:xfrm>
            <a:off x="441208" y="4122159"/>
            <a:ext cx="6029127" cy="4430209"/>
          </a:xfrm>
          <a:prstGeom prst="rect">
            <a:avLst/>
          </a:prstGeom>
          <a:noFill/>
          <a:ln w="9525">
            <a:noFill/>
            <a:miter lim="800000"/>
            <a:headEnd/>
            <a:tailEnd/>
          </a:ln>
        </p:spPr>
        <p:txBody>
          <a:bodyPr vert="horz" wrap="square" lIns="89776" tIns="44880" rIns="89776" bIns="44880" numCol="1" anchor="t" anchorCtr="0" compatLnSpc="1">
            <a:prstTxWarp prst="textNoShape">
              <a:avLst/>
            </a:prstTxWarp>
          </a:bodyPr>
          <a:lstStyle/>
          <a:p>
            <a:pPr lvl="0"/>
            <a:r>
              <a:rPr lang="en-US" noProof="0"/>
              <a:t>Headline – First Level</a:t>
            </a:r>
          </a:p>
          <a:p>
            <a:pPr lvl="1"/>
            <a:r>
              <a:rPr lang="en-US" noProof="0"/>
              <a:t>Second level</a:t>
            </a:r>
          </a:p>
          <a:p>
            <a:pPr lvl="2"/>
            <a:r>
              <a:rPr lang="en-US" noProof="0"/>
              <a:t>Third level</a:t>
            </a:r>
          </a:p>
          <a:p>
            <a:pPr lvl="3"/>
            <a:r>
              <a:rPr lang="en-US" noProof="0"/>
              <a:t>Fourth level</a:t>
            </a:r>
          </a:p>
        </p:txBody>
      </p:sp>
      <p:sp>
        <p:nvSpPr>
          <p:cNvPr id="80899" name="Rectangle 4"/>
          <p:cNvSpPr>
            <a:spLocks noGrp="1" noRot="1" noChangeAspect="1" noChangeArrowheads="1" noTextEdit="1"/>
          </p:cNvSpPr>
          <p:nvPr>
            <p:ph type="sldImg" idx="2"/>
          </p:nvPr>
        </p:nvSpPr>
        <p:spPr bwMode="auto">
          <a:xfrm>
            <a:off x="1701800" y="973138"/>
            <a:ext cx="4071938" cy="3054350"/>
          </a:xfrm>
          <a:prstGeom prst="rect">
            <a:avLst/>
          </a:prstGeom>
          <a:noFill/>
          <a:ln w="9525">
            <a:solidFill>
              <a:srgbClr val="000000"/>
            </a:solidFill>
            <a:miter lim="800000"/>
            <a:headEnd/>
            <a:tailEnd/>
          </a:ln>
        </p:spPr>
      </p:sp>
      <p:sp>
        <p:nvSpPr>
          <p:cNvPr id="20487" name="Rectangle 7"/>
          <p:cNvSpPr>
            <a:spLocks noGrp="1" noChangeArrowheads="1"/>
          </p:cNvSpPr>
          <p:nvPr>
            <p:ph type="sldNum" sz="quarter" idx="5"/>
          </p:nvPr>
        </p:nvSpPr>
        <p:spPr bwMode="auto">
          <a:xfrm>
            <a:off x="3514340" y="8694202"/>
            <a:ext cx="3038145" cy="301955"/>
          </a:xfrm>
          <a:prstGeom prst="rect">
            <a:avLst/>
          </a:prstGeom>
          <a:noFill/>
          <a:ln w="9525">
            <a:noFill/>
            <a:miter lim="800000"/>
            <a:headEnd/>
            <a:tailEnd/>
          </a:ln>
        </p:spPr>
        <p:txBody>
          <a:bodyPr vert="horz" wrap="square" lIns="91480" tIns="45743" rIns="91480" bIns="45743" numCol="1" anchor="b" anchorCtr="0" compatLnSpc="1">
            <a:prstTxWarp prst="textNoShape">
              <a:avLst/>
            </a:prstTxWarp>
          </a:bodyPr>
          <a:lstStyle>
            <a:lvl1pPr algn="r" defTabSz="914620" eaLnBrk="0" hangingPunct="0">
              <a:lnSpc>
                <a:spcPct val="85000"/>
              </a:lnSpc>
              <a:defRPr sz="800" b="0" i="1">
                <a:solidFill>
                  <a:schemeClr val="bg2"/>
                </a:solidFill>
              </a:defRPr>
            </a:lvl1pPr>
          </a:lstStyle>
          <a:p>
            <a:endParaRPr lang="en-US" dirty="0"/>
          </a:p>
        </p:txBody>
      </p:sp>
      <p:sp>
        <p:nvSpPr>
          <p:cNvPr id="20482" name="Rectangle 2"/>
          <p:cNvSpPr>
            <a:spLocks noGrp="1" noChangeArrowheads="1"/>
          </p:cNvSpPr>
          <p:nvPr>
            <p:ph type="hdr" sz="quarter"/>
          </p:nvPr>
        </p:nvSpPr>
        <p:spPr bwMode="auto">
          <a:xfrm>
            <a:off x="457938" y="590194"/>
            <a:ext cx="6094545" cy="382780"/>
          </a:xfrm>
          <a:prstGeom prst="rect">
            <a:avLst/>
          </a:prstGeom>
          <a:noFill/>
          <a:ln w="9525">
            <a:noFill/>
            <a:miter lim="800000"/>
            <a:headEnd/>
            <a:tailEnd/>
          </a:ln>
        </p:spPr>
        <p:txBody>
          <a:bodyPr vert="horz" wrap="square" lIns="91480" tIns="45743" rIns="91480" bIns="45743" numCol="1" anchor="t" anchorCtr="0" compatLnSpc="1">
            <a:prstTxWarp prst="textNoShape">
              <a:avLst/>
            </a:prstTxWarp>
          </a:bodyPr>
          <a:lstStyle>
            <a:lvl1pPr defTabSz="914620" eaLnBrk="0" hangingPunct="0">
              <a:defRPr sz="1100" b="0">
                <a:solidFill>
                  <a:srgbClr val="527080"/>
                </a:solidFill>
                <a:latin typeface="Arial Black" pitchFamily="34" charset="0"/>
              </a:defRPr>
            </a:lvl1pPr>
          </a:lstStyle>
          <a:p>
            <a:endParaRPr lang="en-US" dirty="0"/>
          </a:p>
        </p:txBody>
      </p:sp>
      <p:sp>
        <p:nvSpPr>
          <p:cNvPr id="194575" name="Line 2063"/>
          <p:cNvSpPr>
            <a:spLocks noChangeShapeType="1"/>
          </p:cNvSpPr>
          <p:nvPr/>
        </p:nvSpPr>
        <p:spPr bwMode="auto">
          <a:xfrm>
            <a:off x="534002" y="8648440"/>
            <a:ext cx="5942409" cy="0"/>
          </a:xfrm>
          <a:prstGeom prst="line">
            <a:avLst/>
          </a:prstGeom>
          <a:noFill/>
          <a:ln w="9525">
            <a:solidFill>
              <a:srgbClr val="527080"/>
            </a:solidFill>
            <a:round/>
            <a:headEnd/>
            <a:tailEnd/>
          </a:ln>
          <a:effectLst/>
        </p:spPr>
        <p:txBody>
          <a:bodyPr lIns="87191" tIns="43596" rIns="87191" bIns="43596"/>
          <a:lstStyle/>
          <a:p>
            <a:pPr algn="ctr" eaLnBrk="0" hangingPunct="0">
              <a:defRPr/>
            </a:pPr>
            <a:endParaRPr lang="en-US" dirty="0">
              <a:latin typeface="Arial" charset="0"/>
            </a:endParaRPr>
          </a:p>
        </p:txBody>
      </p:sp>
      <p:sp>
        <p:nvSpPr>
          <p:cNvPr id="194579" name="Line 2067"/>
          <p:cNvSpPr>
            <a:spLocks noChangeShapeType="1"/>
          </p:cNvSpPr>
          <p:nvPr/>
        </p:nvSpPr>
        <p:spPr bwMode="auto">
          <a:xfrm>
            <a:off x="532485" y="826566"/>
            <a:ext cx="5945452" cy="0"/>
          </a:xfrm>
          <a:prstGeom prst="line">
            <a:avLst/>
          </a:prstGeom>
          <a:noFill/>
          <a:ln w="9525">
            <a:solidFill>
              <a:srgbClr val="527080"/>
            </a:solidFill>
            <a:round/>
            <a:headEnd/>
            <a:tailEnd/>
          </a:ln>
          <a:effectLst/>
        </p:spPr>
        <p:txBody>
          <a:bodyPr lIns="87191" tIns="43596" rIns="87191" bIns="43596"/>
          <a:lstStyle/>
          <a:p>
            <a:pPr algn="ctr" eaLnBrk="0" hangingPunct="0">
              <a:defRPr/>
            </a:pPr>
            <a:endParaRPr lang="en-US" dirty="0">
              <a:latin typeface="Arial" charset="0"/>
            </a:endParaRPr>
          </a:p>
        </p:txBody>
      </p:sp>
    </p:spTree>
    <p:extLst>
      <p:ext uri="{BB962C8B-B14F-4D97-AF65-F5344CB8AC3E}">
        <p14:creationId xmlns:p14="http://schemas.microsoft.com/office/powerpoint/2010/main" val="460742564"/>
      </p:ext>
    </p:extLst>
  </p:cSld>
  <p:clrMap bg1="lt1" tx1="dk1" bg2="lt2" tx2="dk2" accent1="accent1" accent2="accent2" accent3="accent3" accent4="accent4" accent5="accent5" accent6="accent6" hlink="hlink" folHlink="folHlink"/>
  <p:hf ftr="0" dt="0"/>
  <p:notesStyle>
    <a:lvl1pPr algn="l" rtl="0" eaLnBrk="0" fontAlgn="base" hangingPunct="0">
      <a:lnSpc>
        <a:spcPct val="105000"/>
      </a:lnSpc>
      <a:spcBef>
        <a:spcPct val="40000"/>
      </a:spcBef>
      <a:spcAft>
        <a:spcPct val="0"/>
      </a:spcAft>
      <a:defRPr sz="1100" kern="1200">
        <a:solidFill>
          <a:srgbClr val="527080"/>
        </a:solidFill>
        <a:latin typeface="Arial" charset="0"/>
        <a:ea typeface="+mn-ea"/>
        <a:cs typeface="+mn-cs"/>
      </a:defRPr>
    </a:lvl1pPr>
    <a:lvl2pPr marL="857250" algn="l" rtl="0" eaLnBrk="0" fontAlgn="base" hangingPunct="0">
      <a:lnSpc>
        <a:spcPct val="105000"/>
      </a:lnSpc>
      <a:spcBef>
        <a:spcPct val="40000"/>
      </a:spcBef>
      <a:spcAft>
        <a:spcPct val="0"/>
      </a:spcAft>
      <a:buClr>
        <a:srgbClr val="527080"/>
      </a:buClr>
      <a:buFont typeface="Wingdings" pitchFamily="2" charset="2"/>
      <a:defRPr sz="900" u="sng" kern="1200">
        <a:solidFill>
          <a:schemeClr val="tx1"/>
        </a:solidFill>
        <a:latin typeface="Arial" charset="0"/>
        <a:ea typeface="+mn-ea"/>
        <a:cs typeface="+mn-cs"/>
      </a:defRPr>
    </a:lvl2pPr>
    <a:lvl3pPr marL="1200150" algn="l" rtl="0" eaLnBrk="0" fontAlgn="base" hangingPunct="0">
      <a:lnSpc>
        <a:spcPct val="105000"/>
      </a:lnSpc>
      <a:spcBef>
        <a:spcPct val="40000"/>
      </a:spcBef>
      <a:spcAft>
        <a:spcPct val="0"/>
      </a:spcAft>
      <a:buClr>
        <a:srgbClr val="527080"/>
      </a:buClr>
      <a:buFont typeface="Wingdings" pitchFamily="2" charset="2"/>
      <a:defRPr sz="900" kern="1200">
        <a:solidFill>
          <a:schemeClr val="tx1"/>
        </a:solidFill>
        <a:latin typeface="Arial" charset="0"/>
        <a:ea typeface="+mn-ea"/>
        <a:cs typeface="+mn-cs"/>
      </a:defRPr>
    </a:lvl3pPr>
    <a:lvl4pPr marL="1371600" algn="l" rtl="0" eaLnBrk="0" fontAlgn="base" hangingPunct="0">
      <a:lnSpc>
        <a:spcPct val="105000"/>
      </a:lnSpc>
      <a:spcBef>
        <a:spcPct val="40000"/>
      </a:spcBef>
      <a:spcAft>
        <a:spcPct val="0"/>
      </a:spcAft>
      <a:buClr>
        <a:srgbClr val="527080"/>
      </a:buClr>
      <a:buFont typeface="Wingdings" pitchFamily="2" charset="2"/>
      <a:buChar char="Ø"/>
      <a:defRPr sz="900" kern="1200">
        <a:solidFill>
          <a:srgbClr val="527080"/>
        </a:solidFill>
        <a:latin typeface="Arial" charset="0"/>
        <a:ea typeface="+mn-ea"/>
        <a:cs typeface="+mn-cs"/>
      </a:defRPr>
    </a:lvl4pPr>
    <a:lvl5pPr marL="2057400" indent="-228600" algn="l" rtl="0" eaLnBrk="0" fontAlgn="base" hangingPunct="0">
      <a:spcBef>
        <a:spcPct val="30000"/>
      </a:spcBef>
      <a:spcAft>
        <a:spcPct val="0"/>
      </a:spcAft>
      <a:buClr>
        <a:srgbClr val="527080"/>
      </a:buClr>
      <a:buFont typeface="Wingdings" pitchFamily="2" charset="2"/>
      <a:buChar char="Ø"/>
      <a:defRPr sz="1100" kern="1200">
        <a:solidFill>
          <a:srgbClr val="527080"/>
        </a:solidFill>
        <a:latin typeface="Frutiger 47LightC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0879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701800" y="976313"/>
            <a:ext cx="4081463" cy="3060700"/>
          </a:xfrm>
          <a:ln/>
        </p:spPr>
      </p:sp>
      <p:sp>
        <p:nvSpPr>
          <p:cNvPr id="44035" name="Rectangle 3"/>
          <p:cNvSpPr>
            <a:spLocks noGrp="1" noChangeArrowheads="1"/>
          </p:cNvSpPr>
          <p:nvPr>
            <p:ph type="body" idx="1"/>
          </p:nvPr>
        </p:nvSpPr>
        <p:spPr>
          <a:xfrm>
            <a:off x="441137" y="4130125"/>
            <a:ext cx="6034084" cy="4431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endParaRPr lang="en-US" dirty="0"/>
          </a:p>
        </p:txBody>
      </p:sp>
    </p:spTree>
    <p:extLst>
      <p:ext uri="{BB962C8B-B14F-4D97-AF65-F5344CB8AC3E}">
        <p14:creationId xmlns:p14="http://schemas.microsoft.com/office/powerpoint/2010/main" val="141465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701800" y="976313"/>
            <a:ext cx="4081463" cy="3060700"/>
          </a:xfrm>
          <a:ln/>
        </p:spPr>
      </p:sp>
      <p:sp>
        <p:nvSpPr>
          <p:cNvPr id="44035" name="Rectangle 3"/>
          <p:cNvSpPr>
            <a:spLocks noGrp="1" noChangeArrowheads="1"/>
          </p:cNvSpPr>
          <p:nvPr>
            <p:ph type="body" idx="1"/>
          </p:nvPr>
        </p:nvSpPr>
        <p:spPr>
          <a:xfrm>
            <a:off x="441137" y="4130125"/>
            <a:ext cx="6034084" cy="4431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endParaRPr lang="en-US" dirty="0"/>
          </a:p>
        </p:txBody>
      </p:sp>
    </p:spTree>
    <p:extLst>
      <p:ext uri="{BB962C8B-B14F-4D97-AF65-F5344CB8AC3E}">
        <p14:creationId xmlns:p14="http://schemas.microsoft.com/office/powerpoint/2010/main" val="3036435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chemeClr val="tx1"/>
              </a:solidFill>
            </a:endParaRPr>
          </a:p>
        </p:txBody>
      </p:sp>
    </p:spTree>
    <p:extLst>
      <p:ext uri="{BB962C8B-B14F-4D97-AF65-F5344CB8AC3E}">
        <p14:creationId xmlns:p14="http://schemas.microsoft.com/office/powerpoint/2010/main" val="124966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chemeClr val="tx1"/>
              </a:solidFill>
            </a:endParaRPr>
          </a:p>
        </p:txBody>
      </p:sp>
    </p:spTree>
    <p:extLst>
      <p:ext uri="{BB962C8B-B14F-4D97-AF65-F5344CB8AC3E}">
        <p14:creationId xmlns:p14="http://schemas.microsoft.com/office/powerpoint/2010/main" val="46471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701800" y="976313"/>
            <a:ext cx="4081463" cy="3060700"/>
          </a:xfrm>
          <a:ln/>
        </p:spPr>
      </p:sp>
      <p:sp>
        <p:nvSpPr>
          <p:cNvPr id="47107" name="Rectangle 3"/>
          <p:cNvSpPr>
            <a:spLocks noGrp="1" noChangeArrowheads="1"/>
          </p:cNvSpPr>
          <p:nvPr>
            <p:ph type="body" idx="1"/>
          </p:nvPr>
        </p:nvSpPr>
        <p:spPr>
          <a:xfrm>
            <a:off x="441137" y="4130125"/>
            <a:ext cx="6034084" cy="4431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endParaRPr lang="en-US" dirty="0"/>
          </a:p>
        </p:txBody>
      </p:sp>
    </p:spTree>
    <p:extLst>
      <p:ext uri="{BB962C8B-B14F-4D97-AF65-F5344CB8AC3E}">
        <p14:creationId xmlns:p14="http://schemas.microsoft.com/office/powerpoint/2010/main" val="95134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4047164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3999489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2280405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1934803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1467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4"/>
          <p:cNvSpPr>
            <a:spLocks noGrp="1" noRot="1" noChangeAspect="1" noTextEdit="1"/>
          </p:cNvSpPr>
          <p:nvPr>
            <p:ph type="sldImg"/>
          </p:nvPr>
        </p:nvSpPr>
        <p:spPr>
          <a:ln/>
        </p:spPr>
      </p:sp>
      <p:sp>
        <p:nvSpPr>
          <p:cNvPr id="41987" name="Notes Placeholder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95254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01896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97617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226130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294886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1942738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701800" y="976313"/>
            <a:ext cx="4081463" cy="3060700"/>
          </a:xfrm>
          <a:ln/>
        </p:spPr>
      </p:sp>
      <p:sp>
        <p:nvSpPr>
          <p:cNvPr id="60419" name="Rectangle 3"/>
          <p:cNvSpPr>
            <a:spLocks noGrp="1" noChangeArrowheads="1"/>
          </p:cNvSpPr>
          <p:nvPr>
            <p:ph type="body" idx="1"/>
          </p:nvPr>
        </p:nvSpPr>
        <p:spPr>
          <a:xfrm>
            <a:off x="441137" y="4130125"/>
            <a:ext cx="6034084" cy="4431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endParaRPr lang="en-US" dirty="0"/>
          </a:p>
        </p:txBody>
      </p:sp>
    </p:spTree>
    <p:extLst>
      <p:ext uri="{BB962C8B-B14F-4D97-AF65-F5344CB8AC3E}">
        <p14:creationId xmlns:p14="http://schemas.microsoft.com/office/powerpoint/2010/main" val="3181762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3207564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696099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4011286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3751001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703388" y="977900"/>
            <a:ext cx="4073525" cy="3054350"/>
          </a:xfrm>
          <a:ln/>
        </p:spPr>
      </p:sp>
      <p:sp>
        <p:nvSpPr>
          <p:cNvPr id="43011" name="Rectangle 3"/>
          <p:cNvSpPr>
            <a:spLocks noGrp="1" noChangeArrowheads="1"/>
          </p:cNvSpPr>
          <p:nvPr>
            <p:ph type="body" idx="1"/>
          </p:nvPr>
        </p:nvSpPr>
        <p:spPr>
          <a:xfrm>
            <a:off x="441136" y="4126967"/>
            <a:ext cx="6188559" cy="48611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i="1" dirty="0">
              <a:solidFill>
                <a:schemeClr val="tx1"/>
              </a:solidFill>
            </a:endParaRPr>
          </a:p>
        </p:txBody>
      </p:sp>
    </p:spTree>
    <p:extLst>
      <p:ext uri="{BB962C8B-B14F-4D97-AF65-F5344CB8AC3E}">
        <p14:creationId xmlns:p14="http://schemas.microsoft.com/office/powerpoint/2010/main" val="3459653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3616701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3269539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4096738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1007431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164767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3496116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3993856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1881859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1786468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269286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2"/>
          <p:cNvSpPr>
            <a:spLocks noGrp="1" noRot="1" noChangeAspect="1" noChangeArrowheads="1" noTextEdit="1"/>
          </p:cNvSpPr>
          <p:nvPr>
            <p:ph type="sldImg"/>
          </p:nvPr>
        </p:nvSpPr>
        <p:spPr>
          <a:xfrm>
            <a:off x="1700213" y="974725"/>
            <a:ext cx="4084637" cy="3062288"/>
          </a:xfrm>
          <a:ln/>
        </p:spPr>
      </p:sp>
      <p:sp>
        <p:nvSpPr>
          <p:cNvPr id="121861" name="Rectangle 3"/>
          <p:cNvSpPr>
            <a:spLocks noGrp="1" noChangeArrowheads="1"/>
          </p:cNvSpPr>
          <p:nvPr>
            <p:ph type="body" idx="1"/>
          </p:nvPr>
        </p:nvSpPr>
        <p:spPr>
          <a:xfrm>
            <a:off x="441789" y="4129409"/>
            <a:ext cx="6034216" cy="4431672"/>
          </a:xfrm>
          <a:noFill/>
          <a:ln/>
        </p:spPr>
        <p:txBody>
          <a:bodyPr/>
          <a:lstStyle/>
          <a:p>
            <a:pPr lvl="2" eaLnBrk="1" hangingPunct="1"/>
            <a:endParaRPr lang="en-US" dirty="0">
              <a:latin typeface="Arial" pitchFamily="34" charset="0"/>
            </a:endParaRPr>
          </a:p>
        </p:txBody>
      </p:sp>
    </p:spTree>
    <p:extLst>
      <p:ext uri="{BB962C8B-B14F-4D97-AF65-F5344CB8AC3E}">
        <p14:creationId xmlns:p14="http://schemas.microsoft.com/office/powerpoint/2010/main" val="2806378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701800" y="976313"/>
            <a:ext cx="4081463" cy="3060700"/>
          </a:xfrm>
          <a:ln/>
        </p:spPr>
      </p:sp>
      <p:sp>
        <p:nvSpPr>
          <p:cNvPr id="70659" name="Rectangle 3"/>
          <p:cNvSpPr>
            <a:spLocks noGrp="1" noChangeArrowheads="1"/>
          </p:cNvSpPr>
          <p:nvPr>
            <p:ph type="body" idx="1"/>
          </p:nvPr>
        </p:nvSpPr>
        <p:spPr>
          <a:xfrm>
            <a:off x="441137" y="4130125"/>
            <a:ext cx="6034084" cy="44316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endParaRPr lang="en-US" dirty="0"/>
          </a:p>
        </p:txBody>
      </p:sp>
    </p:spTree>
    <p:extLst>
      <p:ext uri="{BB962C8B-B14F-4D97-AF65-F5344CB8AC3E}">
        <p14:creationId xmlns:p14="http://schemas.microsoft.com/office/powerpoint/2010/main" val="389964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51607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91446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3"/>
          <p:cNvSpPr>
            <a:spLocks noGrp="1"/>
          </p:cNvSpPr>
          <p:nvPr/>
        </p:nvSpPr>
        <p:spPr bwMode="auto">
          <a:xfrm>
            <a:off x="441133" y="4126966"/>
            <a:ext cx="6037270" cy="443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9" tIns="45538" rIns="91079" bIns="45538"/>
          <a:lstStyle/>
          <a:p>
            <a:pPr eaLnBrk="0" hangingPunct="0">
              <a:lnSpc>
                <a:spcPct val="105000"/>
              </a:lnSpc>
              <a:spcBef>
                <a:spcPct val="40000"/>
              </a:spcBef>
            </a:pPr>
            <a:endParaRPr lang="en-US" sz="1100" b="0" dirty="0">
              <a:solidFill>
                <a:srgbClr val="527080"/>
              </a:solidFill>
            </a:endParaRPr>
          </a:p>
        </p:txBody>
      </p:sp>
    </p:spTree>
    <p:extLst>
      <p:ext uri="{BB962C8B-B14F-4D97-AF65-F5344CB8AC3E}">
        <p14:creationId xmlns:p14="http://schemas.microsoft.com/office/powerpoint/2010/main" val="968101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95489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816416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24">
              <a:defRPr sz="1000">
                <a:solidFill>
                  <a:schemeClr val="tx1"/>
                </a:solidFill>
                <a:latin typeface="Arial Narrow" pitchFamily="34" charset="0"/>
              </a:defRPr>
            </a:lvl1pPr>
            <a:lvl2pPr marL="727016" indent="-279622" defTabSz="910324">
              <a:defRPr sz="1000">
                <a:solidFill>
                  <a:schemeClr val="tx1"/>
                </a:solidFill>
                <a:latin typeface="Arial Narrow" pitchFamily="34" charset="0"/>
              </a:defRPr>
            </a:lvl2pPr>
            <a:lvl3pPr marL="1118489" indent="-223697" defTabSz="910324">
              <a:defRPr sz="1000">
                <a:solidFill>
                  <a:schemeClr val="tx1"/>
                </a:solidFill>
                <a:latin typeface="Arial Narrow" pitchFamily="34" charset="0"/>
              </a:defRPr>
            </a:lvl3pPr>
            <a:lvl4pPr marL="1565880" indent="-223697" defTabSz="910324">
              <a:defRPr sz="1000">
                <a:solidFill>
                  <a:schemeClr val="tx1"/>
                </a:solidFill>
                <a:latin typeface="Arial Narrow" pitchFamily="34" charset="0"/>
              </a:defRPr>
            </a:lvl4pPr>
            <a:lvl5pPr marL="2013279" indent="-223697" defTabSz="910324">
              <a:defRPr sz="1000">
                <a:solidFill>
                  <a:schemeClr val="tx1"/>
                </a:solidFill>
                <a:latin typeface="Arial Narrow" pitchFamily="34" charset="0"/>
              </a:defRPr>
            </a:lvl5pPr>
            <a:lvl6pPr marL="2460670" indent="-223697" defTabSz="910324" eaLnBrk="0" fontAlgn="base" hangingPunct="0">
              <a:spcBef>
                <a:spcPct val="20000"/>
              </a:spcBef>
              <a:spcAft>
                <a:spcPct val="0"/>
              </a:spcAft>
              <a:buClr>
                <a:schemeClr val="tx2"/>
              </a:buClr>
              <a:buSzPct val="40000"/>
              <a:buFont typeface="Monotype Sorts" pitchFamily="2" charset="2"/>
              <a:defRPr sz="1000">
                <a:solidFill>
                  <a:schemeClr val="tx1"/>
                </a:solidFill>
                <a:latin typeface="Arial Narrow" pitchFamily="34" charset="0"/>
              </a:defRPr>
            </a:lvl6pPr>
            <a:lvl7pPr marL="2908063" indent="-223697" defTabSz="910324" eaLnBrk="0" fontAlgn="base" hangingPunct="0">
              <a:spcBef>
                <a:spcPct val="20000"/>
              </a:spcBef>
              <a:spcAft>
                <a:spcPct val="0"/>
              </a:spcAft>
              <a:buClr>
                <a:schemeClr val="tx2"/>
              </a:buClr>
              <a:buSzPct val="40000"/>
              <a:buFont typeface="Monotype Sorts" pitchFamily="2" charset="2"/>
              <a:defRPr sz="1000">
                <a:solidFill>
                  <a:schemeClr val="tx1"/>
                </a:solidFill>
                <a:latin typeface="Arial Narrow" pitchFamily="34" charset="0"/>
              </a:defRPr>
            </a:lvl7pPr>
            <a:lvl8pPr marL="3355462" indent="-223697" defTabSz="910324" eaLnBrk="0" fontAlgn="base" hangingPunct="0">
              <a:spcBef>
                <a:spcPct val="20000"/>
              </a:spcBef>
              <a:spcAft>
                <a:spcPct val="0"/>
              </a:spcAft>
              <a:buClr>
                <a:schemeClr val="tx2"/>
              </a:buClr>
              <a:buSzPct val="40000"/>
              <a:buFont typeface="Monotype Sorts" pitchFamily="2" charset="2"/>
              <a:defRPr sz="1000">
                <a:solidFill>
                  <a:schemeClr val="tx1"/>
                </a:solidFill>
                <a:latin typeface="Arial Narrow" pitchFamily="34" charset="0"/>
              </a:defRPr>
            </a:lvl8pPr>
            <a:lvl9pPr marL="3802855" indent="-223697" defTabSz="910324" eaLnBrk="0" fontAlgn="base" hangingPunct="0">
              <a:spcBef>
                <a:spcPct val="20000"/>
              </a:spcBef>
              <a:spcAft>
                <a:spcPct val="0"/>
              </a:spcAft>
              <a:buClr>
                <a:schemeClr val="tx2"/>
              </a:buClr>
              <a:buSzPct val="40000"/>
              <a:buFont typeface="Monotype Sorts" pitchFamily="2" charset="2"/>
              <a:defRPr sz="1000">
                <a:solidFill>
                  <a:schemeClr val="tx1"/>
                </a:solidFill>
                <a:latin typeface="Arial Narrow" pitchFamily="34" charset="0"/>
              </a:defRPr>
            </a:lvl9pPr>
          </a:lstStyle>
          <a:p>
            <a:pPr>
              <a:buClr>
                <a:srgbClr val="1F497D"/>
              </a:buClr>
            </a:pPr>
            <a:r>
              <a:rPr lang="en-US" sz="900">
                <a:solidFill>
                  <a:srgbClr val="000000"/>
                </a:solidFill>
                <a:latin typeface="Arial" charset="0"/>
              </a:rPr>
              <a:t>Godbe Research – Page </a:t>
            </a:r>
            <a:fld id="{4A0B3B34-D063-481F-A430-5A34A9AE5D8B}" type="slidenum">
              <a:rPr lang="en-US" sz="900">
                <a:solidFill>
                  <a:srgbClr val="000000"/>
                </a:solidFill>
                <a:latin typeface="Arial" charset="0"/>
              </a:rPr>
              <a:pPr>
                <a:buClr>
                  <a:srgbClr val="1F497D"/>
                </a:buClr>
              </a:pPr>
              <a:t>46</a:t>
            </a:fld>
            <a:endParaRPr lang="en-US" sz="900">
              <a:solidFill>
                <a:srgbClr val="000000"/>
              </a:solidFill>
              <a:latin typeface="Arial" charset="0"/>
            </a:endParaRPr>
          </a:p>
          <a:p>
            <a:pPr>
              <a:buClr>
                <a:srgbClr val="1F497D"/>
              </a:buClr>
            </a:pPr>
            <a:r>
              <a:rPr lang="en-US" sz="900">
                <a:solidFill>
                  <a:srgbClr val="000000"/>
                </a:solidFill>
                <a:latin typeface="Arial" charset="0"/>
              </a:rPr>
              <a:t>July 2009</a:t>
            </a:r>
          </a:p>
        </p:txBody>
      </p:sp>
      <p:sp>
        <p:nvSpPr>
          <p:cNvPr id="1741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24">
              <a:defRPr sz="1000">
                <a:solidFill>
                  <a:schemeClr val="tx1"/>
                </a:solidFill>
                <a:latin typeface="Arial Narrow" pitchFamily="34" charset="0"/>
              </a:defRPr>
            </a:lvl1pPr>
            <a:lvl2pPr marL="727016" indent="-279622" defTabSz="910324">
              <a:defRPr sz="1000">
                <a:solidFill>
                  <a:schemeClr val="tx1"/>
                </a:solidFill>
                <a:latin typeface="Arial Narrow" pitchFamily="34" charset="0"/>
              </a:defRPr>
            </a:lvl2pPr>
            <a:lvl3pPr marL="1118489" indent="-223697" defTabSz="910324">
              <a:defRPr sz="1000">
                <a:solidFill>
                  <a:schemeClr val="tx1"/>
                </a:solidFill>
                <a:latin typeface="Arial Narrow" pitchFamily="34" charset="0"/>
              </a:defRPr>
            </a:lvl3pPr>
            <a:lvl4pPr marL="1565880" indent="-223697" defTabSz="910324">
              <a:defRPr sz="1000">
                <a:solidFill>
                  <a:schemeClr val="tx1"/>
                </a:solidFill>
                <a:latin typeface="Arial Narrow" pitchFamily="34" charset="0"/>
              </a:defRPr>
            </a:lvl4pPr>
            <a:lvl5pPr marL="2013279" indent="-223697" defTabSz="910324">
              <a:defRPr sz="1000">
                <a:solidFill>
                  <a:schemeClr val="tx1"/>
                </a:solidFill>
                <a:latin typeface="Arial Narrow" pitchFamily="34" charset="0"/>
              </a:defRPr>
            </a:lvl5pPr>
            <a:lvl6pPr marL="2460670" indent="-223697" defTabSz="910324" eaLnBrk="0" fontAlgn="base" hangingPunct="0">
              <a:spcBef>
                <a:spcPct val="20000"/>
              </a:spcBef>
              <a:spcAft>
                <a:spcPct val="0"/>
              </a:spcAft>
              <a:buClr>
                <a:schemeClr val="tx2"/>
              </a:buClr>
              <a:buSzPct val="40000"/>
              <a:buFont typeface="Monotype Sorts" pitchFamily="2" charset="2"/>
              <a:defRPr sz="1000">
                <a:solidFill>
                  <a:schemeClr val="tx1"/>
                </a:solidFill>
                <a:latin typeface="Arial Narrow" pitchFamily="34" charset="0"/>
              </a:defRPr>
            </a:lvl6pPr>
            <a:lvl7pPr marL="2908063" indent="-223697" defTabSz="910324" eaLnBrk="0" fontAlgn="base" hangingPunct="0">
              <a:spcBef>
                <a:spcPct val="20000"/>
              </a:spcBef>
              <a:spcAft>
                <a:spcPct val="0"/>
              </a:spcAft>
              <a:buClr>
                <a:schemeClr val="tx2"/>
              </a:buClr>
              <a:buSzPct val="40000"/>
              <a:buFont typeface="Monotype Sorts" pitchFamily="2" charset="2"/>
              <a:defRPr sz="1000">
                <a:solidFill>
                  <a:schemeClr val="tx1"/>
                </a:solidFill>
                <a:latin typeface="Arial Narrow" pitchFamily="34" charset="0"/>
              </a:defRPr>
            </a:lvl7pPr>
            <a:lvl8pPr marL="3355462" indent="-223697" defTabSz="910324" eaLnBrk="0" fontAlgn="base" hangingPunct="0">
              <a:spcBef>
                <a:spcPct val="20000"/>
              </a:spcBef>
              <a:spcAft>
                <a:spcPct val="0"/>
              </a:spcAft>
              <a:buClr>
                <a:schemeClr val="tx2"/>
              </a:buClr>
              <a:buSzPct val="40000"/>
              <a:buFont typeface="Monotype Sorts" pitchFamily="2" charset="2"/>
              <a:defRPr sz="1000">
                <a:solidFill>
                  <a:schemeClr val="tx1"/>
                </a:solidFill>
                <a:latin typeface="Arial Narrow" pitchFamily="34" charset="0"/>
              </a:defRPr>
            </a:lvl8pPr>
            <a:lvl9pPr marL="3802855" indent="-223697" defTabSz="910324" eaLnBrk="0" fontAlgn="base" hangingPunct="0">
              <a:spcBef>
                <a:spcPct val="20000"/>
              </a:spcBef>
              <a:spcAft>
                <a:spcPct val="0"/>
              </a:spcAft>
              <a:buClr>
                <a:schemeClr val="tx2"/>
              </a:buClr>
              <a:buSzPct val="40000"/>
              <a:buFont typeface="Monotype Sorts" pitchFamily="2" charset="2"/>
              <a:defRPr sz="1000">
                <a:solidFill>
                  <a:schemeClr val="tx1"/>
                </a:solidFill>
                <a:latin typeface="Arial Narrow" pitchFamily="34" charset="0"/>
              </a:defRPr>
            </a:lvl9pPr>
          </a:lstStyle>
          <a:p>
            <a:pPr>
              <a:buClr>
                <a:srgbClr val="1F497D"/>
              </a:buClr>
            </a:pPr>
            <a:r>
              <a:rPr lang="en-US" sz="1200">
                <a:solidFill>
                  <a:srgbClr val="000000"/>
                </a:solidFill>
                <a:latin typeface="Times" charset="0"/>
              </a:rPr>
              <a:t>Town of West Contra Costa: Parcel Tax Feasibility Survey </a:t>
            </a:r>
          </a:p>
        </p:txBody>
      </p:sp>
      <p:sp>
        <p:nvSpPr>
          <p:cNvPr id="17412" name="Rectangle 2"/>
          <p:cNvSpPr>
            <a:spLocks noGrp="1" noChangeArrowheads="1"/>
          </p:cNvSpPr>
          <p:nvPr>
            <p:ph type="body" idx="1"/>
          </p:nvPr>
        </p:nvSpPr>
        <p:spPr>
          <a:xfrm>
            <a:off x="433100" y="922118"/>
            <a:ext cx="5923133" cy="75121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60612" lvl="1">
              <a:tabLst>
                <a:tab pos="5493010" algn="r"/>
              </a:tabLst>
            </a:pPr>
            <a:endParaRPr lang="en-US">
              <a:latin typeface="Arial" charset="0"/>
            </a:endParaRPr>
          </a:p>
        </p:txBody>
      </p:sp>
    </p:spTree>
    <p:extLst>
      <p:ext uri="{BB962C8B-B14F-4D97-AF65-F5344CB8AC3E}">
        <p14:creationId xmlns:p14="http://schemas.microsoft.com/office/powerpoint/2010/main" val="168927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8797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7125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9899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6667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95889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new graphic"/>
          <p:cNvPicPr>
            <a:picLocks noChangeAspect="1" noChangeArrowheads="1"/>
          </p:cNvPicPr>
          <p:nvPr userDrawn="1"/>
        </p:nvPicPr>
        <p:blipFill>
          <a:blip r:embed="rId2" cstate="print"/>
          <a:srcRect/>
          <a:stretch>
            <a:fillRect/>
          </a:stretch>
        </p:blipFill>
        <p:spPr bwMode="auto">
          <a:xfrm>
            <a:off x="0" y="15875"/>
            <a:ext cx="9144000" cy="6826250"/>
          </a:xfrm>
          <a:prstGeom prst="rect">
            <a:avLst/>
          </a:prstGeom>
          <a:noFill/>
          <a:ln w="9525">
            <a:noFill/>
            <a:miter lim="800000"/>
            <a:headEnd/>
            <a:tailEnd/>
          </a:ln>
        </p:spPr>
      </p:pic>
      <p:sp>
        <p:nvSpPr>
          <p:cNvPr id="1806339" name="Rectangle 3"/>
          <p:cNvSpPr>
            <a:spLocks noGrp="1" noChangeArrowheads="1"/>
          </p:cNvSpPr>
          <p:nvPr>
            <p:ph type="subTitle" idx="1"/>
          </p:nvPr>
        </p:nvSpPr>
        <p:spPr>
          <a:xfrm>
            <a:off x="2971800" y="5486400"/>
            <a:ext cx="5638800" cy="304800"/>
          </a:xfrm>
        </p:spPr>
        <p:txBody>
          <a:bodyPr/>
          <a:lstStyle>
            <a:lvl1pPr marL="0" indent="0">
              <a:buFont typeface="Wingdings" pitchFamily="2" charset="2"/>
              <a:buNone/>
              <a:defRPr sz="1800"/>
            </a:lvl1pPr>
          </a:lstStyle>
          <a:p>
            <a:r>
              <a:rPr lang="en-US"/>
              <a:t>Click to edit Master subtitle style</a:t>
            </a:r>
          </a:p>
        </p:txBody>
      </p:sp>
      <p:sp>
        <p:nvSpPr>
          <p:cNvPr id="1806340" name="Rectangle 4"/>
          <p:cNvSpPr>
            <a:spLocks noGrp="1" noChangeArrowheads="1"/>
          </p:cNvSpPr>
          <p:nvPr>
            <p:ph type="ctrTitle"/>
          </p:nvPr>
        </p:nvSpPr>
        <p:spPr>
          <a:xfrm>
            <a:off x="2971800" y="5105400"/>
            <a:ext cx="5638800" cy="304800"/>
          </a:xfrm>
        </p:spPr>
        <p:txBody>
          <a:bodyPr/>
          <a:lstStyle>
            <a:lvl1pPr>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7675" y="304800"/>
            <a:ext cx="6629400" cy="609600"/>
          </a:xfrm>
        </p:spPr>
        <p:txBody>
          <a:bodyPr/>
          <a:lstStyle/>
          <a:p>
            <a:r>
              <a:rPr lang="en-US"/>
              <a:t>Click to edit Master title style</a:t>
            </a:r>
          </a:p>
        </p:txBody>
      </p:sp>
      <p:sp>
        <p:nvSpPr>
          <p:cNvPr id="3" name="Table Placeholder 2"/>
          <p:cNvSpPr>
            <a:spLocks noGrp="1"/>
          </p:cNvSpPr>
          <p:nvPr>
            <p:ph type="tbl" idx="1"/>
          </p:nvPr>
        </p:nvSpPr>
        <p:spPr>
          <a:xfrm>
            <a:off x="457200" y="1524000"/>
            <a:ext cx="8305800" cy="4953000"/>
          </a:xfrm>
        </p:spPr>
        <p:txBody>
          <a:bodyPr/>
          <a:lstStyle/>
          <a:p>
            <a:pPr lvl="0"/>
            <a:endParaRPr lang="en-US"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47675" y="304800"/>
            <a:ext cx="6629400" cy="609600"/>
          </a:xfrm>
        </p:spPr>
        <p:txBody>
          <a:bodyPr/>
          <a:lstStyle/>
          <a:p>
            <a:r>
              <a:rPr lang="en-US"/>
              <a:t>Click to edit Master title style</a:t>
            </a:r>
          </a:p>
        </p:txBody>
      </p:sp>
      <p:sp>
        <p:nvSpPr>
          <p:cNvPr id="3" name="Chart Placeholder 2"/>
          <p:cNvSpPr>
            <a:spLocks noGrp="1"/>
          </p:cNvSpPr>
          <p:nvPr>
            <p:ph type="chart" idx="1"/>
          </p:nvPr>
        </p:nvSpPr>
        <p:spPr>
          <a:xfrm>
            <a:off x="457200" y="1524000"/>
            <a:ext cx="8305800" cy="4953000"/>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304800"/>
            <a:ext cx="6629400" cy="609600"/>
          </a:xfrm>
        </p:spPr>
        <p:txBody>
          <a:bodyPr/>
          <a:lstStyle/>
          <a:p>
            <a:r>
              <a:rPr lang="en-US"/>
              <a:t>Click to edit Master title style</a:t>
            </a:r>
          </a:p>
        </p:txBody>
      </p:sp>
      <p:sp>
        <p:nvSpPr>
          <p:cNvPr id="3" name="Text Placeholder 2"/>
          <p:cNvSpPr>
            <a:spLocks noGrp="1"/>
          </p:cNvSpPr>
          <p:nvPr>
            <p:ph type="body" sz="half" idx="1"/>
          </p:nvPr>
        </p:nvSpPr>
        <p:spPr>
          <a:xfrm>
            <a:off x="457200" y="1524000"/>
            <a:ext cx="40767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524000"/>
            <a:ext cx="40767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304800"/>
            <a:ext cx="6629400" cy="609600"/>
          </a:xfrm>
        </p:spPr>
        <p:txBody>
          <a:bodyPr/>
          <a:lstStyle/>
          <a:p>
            <a:r>
              <a:rPr lang="en-US"/>
              <a:t>Click to edit Master title style</a:t>
            </a:r>
          </a:p>
        </p:txBody>
      </p:sp>
      <p:sp>
        <p:nvSpPr>
          <p:cNvPr id="3" name="Text Placeholder 2"/>
          <p:cNvSpPr>
            <a:spLocks noGrp="1"/>
          </p:cNvSpPr>
          <p:nvPr>
            <p:ph type="body" sz="half" idx="1"/>
          </p:nvPr>
        </p:nvSpPr>
        <p:spPr>
          <a:xfrm>
            <a:off x="457200" y="1524000"/>
            <a:ext cx="40767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524000"/>
            <a:ext cx="40767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4076700"/>
            <a:ext cx="40767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bwMode="auto">
          <a:xfrm>
            <a:off x="-925033" y="1616149"/>
            <a:ext cx="9144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524000"/>
            <a:ext cx="4076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8" descr="PP Banner"/>
          <p:cNvPicPr>
            <a:picLocks noChangeAspect="1" noChangeArrowheads="1"/>
          </p:cNvPicPr>
          <p:nvPr/>
        </p:nvPicPr>
        <p:blipFill>
          <a:blip r:embed="rId16" cstate="print"/>
          <a:srcRect/>
          <a:stretch>
            <a:fillRect/>
          </a:stretch>
        </p:blipFill>
        <p:spPr bwMode="auto">
          <a:xfrm>
            <a:off x="0" y="0"/>
            <a:ext cx="9144000" cy="11557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524000"/>
            <a:ext cx="8305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title"/>
          </p:nvPr>
        </p:nvSpPr>
        <p:spPr bwMode="auto">
          <a:xfrm>
            <a:off x="447675" y="304800"/>
            <a:ext cx="6629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05317" name="Rectangle 5"/>
          <p:cNvSpPr>
            <a:spLocks noChangeArrowheads="1"/>
          </p:cNvSpPr>
          <p:nvPr/>
        </p:nvSpPr>
        <p:spPr bwMode="auto">
          <a:xfrm>
            <a:off x="1618415" y="2559151"/>
            <a:ext cx="184731" cy="461665"/>
          </a:xfrm>
          <a:prstGeom prst="rect">
            <a:avLst/>
          </a:prstGeom>
          <a:noFill/>
          <a:ln w="9525">
            <a:noFill/>
            <a:miter lim="800000"/>
            <a:headEnd/>
            <a:tailEnd/>
          </a:ln>
          <a:effectLst/>
        </p:spPr>
        <p:txBody>
          <a:bodyPr wrap="none">
            <a:spAutoFit/>
          </a:bodyPr>
          <a:lstStyle/>
          <a:p>
            <a:pPr eaLnBrk="0" hangingPunct="0">
              <a:defRPr/>
            </a:pPr>
            <a:endParaRPr lang="en-US" sz="2400" b="0" dirty="0">
              <a:latin typeface="Times" pitchFamily="18" charset="0"/>
            </a:endParaRPr>
          </a:p>
        </p:txBody>
      </p:sp>
      <p:sp>
        <p:nvSpPr>
          <p:cNvPr id="1805318" name="Text Box 6"/>
          <p:cNvSpPr txBox="1">
            <a:spLocks noChangeArrowheads="1"/>
          </p:cNvSpPr>
          <p:nvPr/>
        </p:nvSpPr>
        <p:spPr bwMode="auto">
          <a:xfrm>
            <a:off x="8311722" y="6499854"/>
            <a:ext cx="832279" cy="369332"/>
          </a:xfrm>
          <a:prstGeom prst="rect">
            <a:avLst/>
          </a:prstGeom>
          <a:noFill/>
          <a:ln w="9525">
            <a:noFill/>
            <a:miter lim="800000"/>
            <a:headEnd/>
            <a:tailEnd/>
          </a:ln>
          <a:effectLst/>
        </p:spPr>
        <p:txBody>
          <a:bodyPr wrap="none">
            <a:spAutoFit/>
          </a:bodyPr>
          <a:lstStyle/>
          <a:p>
            <a:pPr algn="r" eaLnBrk="0" hangingPunct="0">
              <a:defRPr/>
            </a:pPr>
            <a:r>
              <a:rPr lang="en-US" sz="900" b="0" dirty="0">
                <a:solidFill>
                  <a:schemeClr val="bg1">
                    <a:lumMod val="50000"/>
                  </a:schemeClr>
                </a:solidFill>
                <a:latin typeface="Arial" charset="0"/>
              </a:rPr>
              <a:t>Page </a:t>
            </a:r>
            <a:fld id="{F7C6399F-BACB-4101-A834-F7698C921EE9}" type="slidenum">
              <a:rPr lang="en-US" sz="900" b="0">
                <a:solidFill>
                  <a:schemeClr val="bg1">
                    <a:lumMod val="50000"/>
                  </a:schemeClr>
                </a:solidFill>
                <a:latin typeface="Arial" charset="0"/>
              </a:rPr>
              <a:pPr algn="r" eaLnBrk="0" hangingPunct="0">
                <a:defRPr/>
              </a:pPr>
              <a:t>‹#›</a:t>
            </a:fld>
            <a:endParaRPr lang="en-US" sz="900" b="0" dirty="0">
              <a:solidFill>
                <a:schemeClr val="bg1">
                  <a:lumMod val="50000"/>
                </a:schemeClr>
              </a:solidFill>
              <a:latin typeface="Arial" charset="0"/>
            </a:endParaRPr>
          </a:p>
          <a:p>
            <a:pPr algn="r" eaLnBrk="0" hangingPunct="0">
              <a:defRPr/>
            </a:pPr>
            <a:r>
              <a:rPr lang="en-US" sz="900" b="0" baseline="0" dirty="0">
                <a:solidFill>
                  <a:schemeClr val="bg1">
                    <a:lumMod val="50000"/>
                  </a:schemeClr>
                </a:solidFill>
                <a:latin typeface="Arial" charset="0"/>
              </a:rPr>
              <a:t>August 2017</a:t>
            </a:r>
            <a:endParaRPr lang="en-US" sz="900" b="0" dirty="0">
              <a:solidFill>
                <a:schemeClr val="bg1">
                  <a:lumMod val="50000"/>
                </a:schemeClr>
              </a:solidFill>
              <a:latin typeface="Arial" charset="0"/>
            </a:endParaRPr>
          </a:p>
        </p:txBody>
      </p:sp>
      <p:sp>
        <p:nvSpPr>
          <p:cNvPr id="7" name="Rectangle 6">
            <a:extLst>
              <a:ext uri="{FF2B5EF4-FFF2-40B4-BE49-F238E27FC236}">
                <a16:creationId xmlns:a16="http://schemas.microsoft.com/office/drawing/2014/main" id="{22ED14B0-6C34-487B-9666-FE7122E384BB}"/>
              </a:ext>
            </a:extLst>
          </p:cNvPr>
          <p:cNvSpPr/>
          <p:nvPr userDrawn="1"/>
        </p:nvSpPr>
        <p:spPr bwMode="auto">
          <a:xfrm>
            <a:off x="0" y="1149723"/>
            <a:ext cx="9144000" cy="5708277"/>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500" b="1" i="0" u="none" strike="noStrike" cap="none" normalizeH="0" baseline="0">
              <a:ln>
                <a:noFill/>
              </a:ln>
              <a:solidFill>
                <a:schemeClr val="tx1"/>
              </a:solidFill>
              <a:effectLst/>
              <a:latin typeface="Arial" charset="0"/>
            </a:endParaRPr>
          </a:p>
        </p:txBody>
      </p:sp>
    </p:spTree>
  </p:cSld>
  <p:clrMap bg1="dk2" tx1="lt1" bg2="dk1" tx2="lt2" accent1="accent1" accent2="accent2" accent3="accent3" accent4="accent4" accent5="accent5" accent6="accent6" hlink="hlink" folHlink="folHlink"/>
  <p:sldLayoutIdLst>
    <p:sldLayoutId id="2147484113" r:id="rId1"/>
    <p:sldLayoutId id="2147484112" r:id="rId2"/>
    <p:sldLayoutId id="2147484111" r:id="rId3"/>
    <p:sldLayoutId id="2147484110" r:id="rId4"/>
    <p:sldLayoutId id="2147484109" r:id="rId5"/>
    <p:sldLayoutId id="2147484108" r:id="rId6"/>
    <p:sldLayoutId id="2147484107" r:id="rId7"/>
    <p:sldLayoutId id="2147484106" r:id="rId8"/>
    <p:sldLayoutId id="2147484105" r:id="rId9"/>
    <p:sldLayoutId id="2147484104" r:id="rId10"/>
    <p:sldLayoutId id="2147484102" r:id="rId11"/>
    <p:sldLayoutId id="2147484101" r:id="rId12"/>
    <p:sldLayoutId id="2147484100" r:id="rId13"/>
    <p:sldLayoutId id="2147484099" r:id="rId14"/>
  </p:sldLayoutIdLst>
  <p:txStyles>
    <p:titleStyle>
      <a:lvl1pPr algn="l" rtl="0" eaLnBrk="0" fontAlgn="base" hangingPunct="0">
        <a:spcBef>
          <a:spcPct val="0"/>
        </a:spcBef>
        <a:spcAft>
          <a:spcPct val="0"/>
        </a:spcAft>
        <a:defRPr sz="2600" b="1">
          <a:solidFill>
            <a:srgbClr val="FFE87C"/>
          </a:solidFill>
          <a:latin typeface="+mj-lt"/>
          <a:ea typeface="+mj-ea"/>
          <a:cs typeface="+mj-cs"/>
        </a:defRPr>
      </a:lvl1pPr>
      <a:lvl2pPr algn="l" rtl="0" eaLnBrk="0" fontAlgn="base" hangingPunct="0">
        <a:spcBef>
          <a:spcPct val="0"/>
        </a:spcBef>
        <a:spcAft>
          <a:spcPct val="0"/>
        </a:spcAft>
        <a:defRPr sz="2600" b="1">
          <a:solidFill>
            <a:srgbClr val="FFE87C"/>
          </a:solidFill>
          <a:latin typeface="Arial" charset="0"/>
        </a:defRPr>
      </a:lvl2pPr>
      <a:lvl3pPr algn="l" rtl="0" eaLnBrk="0" fontAlgn="base" hangingPunct="0">
        <a:spcBef>
          <a:spcPct val="0"/>
        </a:spcBef>
        <a:spcAft>
          <a:spcPct val="0"/>
        </a:spcAft>
        <a:defRPr sz="2600" b="1">
          <a:solidFill>
            <a:srgbClr val="FFE87C"/>
          </a:solidFill>
          <a:latin typeface="Arial" charset="0"/>
        </a:defRPr>
      </a:lvl3pPr>
      <a:lvl4pPr algn="l" rtl="0" eaLnBrk="0" fontAlgn="base" hangingPunct="0">
        <a:spcBef>
          <a:spcPct val="0"/>
        </a:spcBef>
        <a:spcAft>
          <a:spcPct val="0"/>
        </a:spcAft>
        <a:defRPr sz="2600" b="1">
          <a:solidFill>
            <a:srgbClr val="FFE87C"/>
          </a:solidFill>
          <a:latin typeface="Arial" charset="0"/>
        </a:defRPr>
      </a:lvl4pPr>
      <a:lvl5pPr algn="l" rtl="0" eaLnBrk="0" fontAlgn="base" hangingPunct="0">
        <a:spcBef>
          <a:spcPct val="0"/>
        </a:spcBef>
        <a:spcAft>
          <a:spcPct val="0"/>
        </a:spcAft>
        <a:defRPr sz="2600" b="1">
          <a:solidFill>
            <a:srgbClr val="FFE87C"/>
          </a:solidFill>
          <a:latin typeface="Arial" charset="0"/>
        </a:defRPr>
      </a:lvl5pPr>
      <a:lvl6pPr marL="457200" algn="l" rtl="0" eaLnBrk="0" fontAlgn="base" hangingPunct="0">
        <a:spcBef>
          <a:spcPct val="0"/>
        </a:spcBef>
        <a:spcAft>
          <a:spcPct val="0"/>
        </a:spcAft>
        <a:defRPr sz="2600" b="1">
          <a:solidFill>
            <a:srgbClr val="FFE87C"/>
          </a:solidFill>
          <a:latin typeface="Arial" charset="0"/>
        </a:defRPr>
      </a:lvl6pPr>
      <a:lvl7pPr marL="914400" algn="l" rtl="0" eaLnBrk="0" fontAlgn="base" hangingPunct="0">
        <a:spcBef>
          <a:spcPct val="0"/>
        </a:spcBef>
        <a:spcAft>
          <a:spcPct val="0"/>
        </a:spcAft>
        <a:defRPr sz="2600" b="1">
          <a:solidFill>
            <a:srgbClr val="FFE87C"/>
          </a:solidFill>
          <a:latin typeface="Arial" charset="0"/>
        </a:defRPr>
      </a:lvl7pPr>
      <a:lvl8pPr marL="1371600" algn="l" rtl="0" eaLnBrk="0" fontAlgn="base" hangingPunct="0">
        <a:spcBef>
          <a:spcPct val="0"/>
        </a:spcBef>
        <a:spcAft>
          <a:spcPct val="0"/>
        </a:spcAft>
        <a:defRPr sz="2600" b="1">
          <a:solidFill>
            <a:srgbClr val="FFE87C"/>
          </a:solidFill>
          <a:latin typeface="Arial" charset="0"/>
        </a:defRPr>
      </a:lvl8pPr>
      <a:lvl9pPr marL="1828800" algn="l" rtl="0" eaLnBrk="0" fontAlgn="base" hangingPunct="0">
        <a:spcBef>
          <a:spcPct val="0"/>
        </a:spcBef>
        <a:spcAft>
          <a:spcPct val="0"/>
        </a:spcAft>
        <a:defRPr sz="2600" b="1">
          <a:solidFill>
            <a:srgbClr val="FFE87C"/>
          </a:solidFill>
          <a:latin typeface="Arial" charset="0"/>
        </a:defRPr>
      </a:lvl9pPr>
    </p:titleStyle>
    <p:bodyStyle>
      <a:lvl1pPr marL="342900" indent="-342900" algn="l" rtl="0" eaLnBrk="0" fontAlgn="base" hangingPunct="0">
        <a:spcBef>
          <a:spcPct val="50000"/>
        </a:spcBef>
        <a:spcAft>
          <a:spcPct val="0"/>
        </a:spcAft>
        <a:buFont typeface="Wingdings" pitchFamily="2" charset="2"/>
        <a:buChar char="Ø"/>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2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Helvetica" charset="0"/>
        </a:defRPr>
      </a:lvl3pPr>
      <a:lvl4pPr marL="1600200" indent="-228600" algn="l" rtl="0" eaLnBrk="0" fontAlgn="base" hangingPunct="0">
        <a:spcBef>
          <a:spcPct val="20000"/>
        </a:spcBef>
        <a:spcAft>
          <a:spcPct val="0"/>
        </a:spcAft>
        <a:buChar char="–"/>
        <a:defRPr sz="1600">
          <a:solidFill>
            <a:schemeClr val="bg1"/>
          </a:solidFill>
          <a:latin typeface="Helvetica" charset="0"/>
        </a:defRPr>
      </a:lvl4pPr>
      <a:lvl5pPr marL="2057400" indent="-228600" algn="l" rtl="0" eaLnBrk="0" fontAlgn="base" hangingPunct="0">
        <a:spcBef>
          <a:spcPct val="20000"/>
        </a:spcBef>
        <a:spcAft>
          <a:spcPct val="0"/>
        </a:spcAft>
        <a:buChar char="»"/>
        <a:defRPr sz="1400">
          <a:solidFill>
            <a:schemeClr val="bg1"/>
          </a:solidFill>
          <a:latin typeface="Helvetica" charset="0"/>
        </a:defRPr>
      </a:lvl5pPr>
      <a:lvl6pPr marL="2514600" indent="-228600" algn="l" rtl="0" eaLnBrk="0" fontAlgn="base" hangingPunct="0">
        <a:spcBef>
          <a:spcPct val="20000"/>
        </a:spcBef>
        <a:spcAft>
          <a:spcPct val="0"/>
        </a:spcAft>
        <a:buChar char="»"/>
        <a:defRPr sz="1400">
          <a:solidFill>
            <a:schemeClr val="tx1"/>
          </a:solidFill>
          <a:latin typeface="Helvetica" charset="0"/>
        </a:defRPr>
      </a:lvl6pPr>
      <a:lvl7pPr marL="2971800" indent="-228600" algn="l" rtl="0" eaLnBrk="0" fontAlgn="base" hangingPunct="0">
        <a:spcBef>
          <a:spcPct val="20000"/>
        </a:spcBef>
        <a:spcAft>
          <a:spcPct val="0"/>
        </a:spcAft>
        <a:buChar char="»"/>
        <a:defRPr sz="1400">
          <a:solidFill>
            <a:schemeClr val="tx1"/>
          </a:solidFill>
          <a:latin typeface="Helvetica" charset="0"/>
        </a:defRPr>
      </a:lvl7pPr>
      <a:lvl8pPr marL="3429000" indent="-228600" algn="l" rtl="0" eaLnBrk="0" fontAlgn="base" hangingPunct="0">
        <a:spcBef>
          <a:spcPct val="20000"/>
        </a:spcBef>
        <a:spcAft>
          <a:spcPct val="0"/>
        </a:spcAft>
        <a:buChar char="»"/>
        <a:defRPr sz="1400">
          <a:solidFill>
            <a:schemeClr val="tx1"/>
          </a:solidFill>
          <a:latin typeface="Helvetica" charset="0"/>
        </a:defRPr>
      </a:lvl8pPr>
      <a:lvl9pPr marL="3886200" indent="-228600" algn="l" rtl="0" eaLnBrk="0" fontAlgn="base" hangingPunct="0">
        <a:spcBef>
          <a:spcPct val="20000"/>
        </a:spcBef>
        <a:spcAft>
          <a:spcPct val="0"/>
        </a:spcAft>
        <a:buChar char="»"/>
        <a:defRPr sz="1400">
          <a:solidFill>
            <a:schemeClr val="tx1"/>
          </a:solidFill>
          <a:latin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2540000" y="4170363"/>
            <a:ext cx="6108700" cy="2514600"/>
          </a:xfrm>
        </p:spPr>
        <p:txBody>
          <a:bodyPr/>
          <a:lstStyle/>
          <a:p>
            <a:pPr>
              <a:spcBef>
                <a:spcPct val="125000"/>
              </a:spcBef>
              <a:spcAft>
                <a:spcPct val="10000"/>
              </a:spcAft>
            </a:pPr>
            <a:r>
              <a:rPr lang="en-US" altLang="en-US" dirty="0">
                <a:latin typeface="+mn-lt"/>
              </a:rPr>
              <a:t>Truckee Tahoe Airport District</a:t>
            </a:r>
            <a:br>
              <a:rPr lang="en-US" altLang="en-US" sz="800" dirty="0"/>
            </a:br>
            <a:br>
              <a:rPr lang="en-US" altLang="en-US" sz="800" dirty="0"/>
            </a:br>
            <a:br>
              <a:rPr lang="en-US" altLang="en-US" sz="800" dirty="0"/>
            </a:br>
            <a:r>
              <a:rPr lang="en-US" altLang="en-US" sz="2400" dirty="0"/>
              <a:t>Community Survey </a:t>
            </a:r>
            <a:br>
              <a:rPr lang="en-US" altLang="en-US" sz="1600" dirty="0"/>
            </a:br>
            <a:br>
              <a:rPr lang="en-US" altLang="en-US" sz="1600" dirty="0"/>
            </a:br>
            <a:r>
              <a:rPr lang="en-US" altLang="en-US" sz="1600" dirty="0"/>
              <a:t>August 2017</a:t>
            </a:r>
            <a:endParaRPr lang="en-US" altLang="en-US" sz="1800" b="0" dirty="0"/>
          </a:p>
        </p:txBody>
      </p:sp>
    </p:spTree>
    <p:extLst>
      <p:ext uri="{BB962C8B-B14F-4D97-AF65-F5344CB8AC3E}">
        <p14:creationId xmlns:p14="http://schemas.microsoft.com/office/powerpoint/2010/main" val="46910173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443163" y="5038725"/>
            <a:ext cx="6510337" cy="550863"/>
          </a:xfrm>
        </p:spPr>
        <p:txBody>
          <a:bodyPr/>
          <a:lstStyle/>
          <a:p>
            <a:r>
              <a:rPr lang="en-US" sz="2400" b="0" dirty="0"/>
              <a:t>Key Findings</a:t>
            </a:r>
          </a:p>
        </p:txBody>
      </p:sp>
    </p:spTree>
    <p:extLst>
      <p:ext uri="{BB962C8B-B14F-4D97-AF65-F5344CB8AC3E}">
        <p14:creationId xmlns:p14="http://schemas.microsoft.com/office/powerpoint/2010/main" val="135839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443163" y="5038725"/>
            <a:ext cx="6510337" cy="550863"/>
          </a:xfrm>
        </p:spPr>
        <p:txBody>
          <a:bodyPr/>
          <a:lstStyle/>
          <a:p>
            <a:r>
              <a:rPr lang="en-US" sz="2400" b="0" dirty="0"/>
              <a:t>Perceived Community Issues</a:t>
            </a:r>
          </a:p>
        </p:txBody>
      </p:sp>
    </p:spTree>
    <p:extLst>
      <p:ext uri="{BB962C8B-B14F-4D97-AF65-F5344CB8AC3E}">
        <p14:creationId xmlns:p14="http://schemas.microsoft.com/office/powerpoint/2010/main" val="1236669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400" b="0" dirty="0"/>
              <a:t>Q1. Perceived Community Issues</a:t>
            </a:r>
            <a:br>
              <a:rPr lang="en-US" sz="2400" b="0" dirty="0"/>
            </a:br>
            <a:r>
              <a:rPr lang="en-US" sz="1600" b="0" dirty="0"/>
              <a:t>Residents</a:t>
            </a:r>
          </a:p>
        </p:txBody>
      </p:sp>
      <p:graphicFrame>
        <p:nvGraphicFramePr>
          <p:cNvPr id="3" name="Chart 2">
            <a:extLst>
              <a:ext uri="{FF2B5EF4-FFF2-40B4-BE49-F238E27FC236}">
                <a16:creationId xmlns:a16="http://schemas.microsoft.com/office/drawing/2014/main" id="{7A99EAA6-B62E-4A74-8108-8DA52884F1ED}"/>
              </a:ext>
            </a:extLst>
          </p:cNvPr>
          <p:cNvGraphicFramePr/>
          <p:nvPr>
            <p:extLst>
              <p:ext uri="{D42A27DB-BD31-4B8C-83A1-F6EECF244321}">
                <p14:modId xmlns:p14="http://schemas.microsoft.com/office/powerpoint/2010/main" val="3877555184"/>
              </p:ext>
            </p:extLst>
          </p:nvPr>
        </p:nvGraphicFramePr>
        <p:xfrm>
          <a:off x="237761" y="1261379"/>
          <a:ext cx="8660584" cy="5404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694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400" b="0" dirty="0"/>
              <a:t>Q1. Perceived Community Issues</a:t>
            </a:r>
            <a:br>
              <a:rPr lang="en-US" sz="2400" b="0" dirty="0"/>
            </a:br>
            <a:r>
              <a:rPr lang="en-US" sz="1600" b="0" dirty="0"/>
              <a:t>Residents</a:t>
            </a:r>
          </a:p>
        </p:txBody>
      </p:sp>
      <p:graphicFrame>
        <p:nvGraphicFramePr>
          <p:cNvPr id="3" name="Chart 2">
            <a:extLst>
              <a:ext uri="{FF2B5EF4-FFF2-40B4-BE49-F238E27FC236}">
                <a16:creationId xmlns:a16="http://schemas.microsoft.com/office/drawing/2014/main" id="{7A99EAA6-B62E-4A74-8108-8DA52884F1ED}"/>
              </a:ext>
            </a:extLst>
          </p:cNvPr>
          <p:cNvGraphicFramePr/>
          <p:nvPr>
            <p:extLst>
              <p:ext uri="{D42A27DB-BD31-4B8C-83A1-F6EECF244321}">
                <p14:modId xmlns:p14="http://schemas.microsoft.com/office/powerpoint/2010/main" val="1221300150"/>
              </p:ext>
            </p:extLst>
          </p:nvPr>
        </p:nvGraphicFramePr>
        <p:xfrm>
          <a:off x="237761" y="1237156"/>
          <a:ext cx="8660584" cy="5404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08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443163" y="5038725"/>
            <a:ext cx="6510337" cy="550863"/>
          </a:xfrm>
        </p:spPr>
        <p:txBody>
          <a:bodyPr/>
          <a:lstStyle/>
          <a:p>
            <a:r>
              <a:rPr lang="en-US" sz="2200" b="0" dirty="0"/>
              <a:t>Awareness and Perceptions of the Airport</a:t>
            </a:r>
          </a:p>
        </p:txBody>
      </p:sp>
    </p:spTree>
    <p:extLst>
      <p:ext uri="{BB962C8B-B14F-4D97-AF65-F5344CB8AC3E}">
        <p14:creationId xmlns:p14="http://schemas.microsoft.com/office/powerpoint/2010/main" val="392752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400" b="0" dirty="0"/>
              <a:t>Q2. Unaided Awareness of Local Airports </a:t>
            </a:r>
            <a:br>
              <a:rPr lang="en-US" sz="2400" b="0" dirty="0"/>
            </a:br>
            <a:r>
              <a:rPr lang="en-US" sz="1600" b="0" dirty="0"/>
              <a:t>Residents</a:t>
            </a:r>
          </a:p>
        </p:txBody>
      </p:sp>
      <p:graphicFrame>
        <p:nvGraphicFramePr>
          <p:cNvPr id="6" name="Chart 5"/>
          <p:cNvGraphicFramePr/>
          <p:nvPr>
            <p:extLst>
              <p:ext uri="{D42A27DB-BD31-4B8C-83A1-F6EECF244321}">
                <p14:modId xmlns:p14="http://schemas.microsoft.com/office/powerpoint/2010/main" val="541416206"/>
              </p:ext>
            </p:extLst>
          </p:nvPr>
        </p:nvGraphicFramePr>
        <p:xfrm>
          <a:off x="115056" y="1091821"/>
          <a:ext cx="8962331" cy="5533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9384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400" b="0" dirty="0"/>
              <a:t>Q2. Unaided Awareness of Local Airports</a:t>
            </a:r>
            <a:br>
              <a:rPr lang="en-US" sz="2400" b="0" dirty="0"/>
            </a:br>
            <a:r>
              <a:rPr lang="en-US" sz="1600" b="0" dirty="0"/>
              <a:t>Residents</a:t>
            </a:r>
          </a:p>
        </p:txBody>
      </p:sp>
      <p:graphicFrame>
        <p:nvGraphicFramePr>
          <p:cNvPr id="6" name="Chart 5"/>
          <p:cNvGraphicFramePr/>
          <p:nvPr>
            <p:extLst>
              <p:ext uri="{D42A27DB-BD31-4B8C-83A1-F6EECF244321}">
                <p14:modId xmlns:p14="http://schemas.microsoft.com/office/powerpoint/2010/main" val="2687021269"/>
              </p:ext>
            </p:extLst>
          </p:nvPr>
        </p:nvGraphicFramePr>
        <p:xfrm>
          <a:off x="237761" y="1091821"/>
          <a:ext cx="8660584" cy="54724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322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2400" b="0" dirty="0"/>
              <a:t>Q19 &amp; 20. Use of the Truckee Tahoe Airport</a:t>
            </a:r>
            <a:br>
              <a:rPr lang="en-US" sz="2400" b="0" dirty="0"/>
            </a:br>
            <a:r>
              <a:rPr lang="en-US" sz="1600" b="0" dirty="0"/>
              <a:t>Residents</a:t>
            </a:r>
            <a:endParaRPr lang="en-US" sz="2400" b="0" dirty="0"/>
          </a:p>
        </p:txBody>
      </p:sp>
      <p:graphicFrame>
        <p:nvGraphicFramePr>
          <p:cNvPr id="5" name="Chart 4"/>
          <p:cNvGraphicFramePr/>
          <p:nvPr>
            <p:extLst>
              <p:ext uri="{D42A27DB-BD31-4B8C-83A1-F6EECF244321}">
                <p14:modId xmlns:p14="http://schemas.microsoft.com/office/powerpoint/2010/main" val="1232953842"/>
              </p:ext>
            </p:extLst>
          </p:nvPr>
        </p:nvGraphicFramePr>
        <p:xfrm>
          <a:off x="1577335" y="1827904"/>
          <a:ext cx="7497740" cy="436610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030967" y="1889418"/>
            <a:ext cx="524503" cy="3707875"/>
          </a:xfrm>
          <a:prstGeom prst="rect">
            <a:avLst/>
          </a:prstGeom>
          <a:noFill/>
        </p:spPr>
        <p:txBody>
          <a:bodyPr wrap="none" rtlCol="0">
            <a:spAutoFit/>
          </a:bodyPr>
          <a:lstStyle/>
          <a:p>
            <a:pPr>
              <a:lnSpc>
                <a:spcPct val="200000"/>
              </a:lnSpc>
              <a:spcAft>
                <a:spcPts val="800"/>
              </a:spcAft>
            </a:pPr>
            <a:r>
              <a:rPr lang="en-US" sz="1200" dirty="0">
                <a:solidFill>
                  <a:srgbClr val="000000"/>
                </a:solidFill>
              </a:rPr>
              <a:t>2017</a:t>
            </a:r>
          </a:p>
          <a:p>
            <a:pPr>
              <a:lnSpc>
                <a:spcPct val="200000"/>
              </a:lnSpc>
              <a:spcAft>
                <a:spcPts val="800"/>
              </a:spcAft>
            </a:pPr>
            <a:r>
              <a:rPr lang="en-US" sz="1200" dirty="0">
                <a:solidFill>
                  <a:srgbClr val="000000"/>
                </a:solidFill>
              </a:rPr>
              <a:t>2013</a:t>
            </a:r>
          </a:p>
          <a:p>
            <a:pPr>
              <a:lnSpc>
                <a:spcPct val="200000"/>
              </a:lnSpc>
              <a:spcAft>
                <a:spcPts val="800"/>
              </a:spcAft>
            </a:pPr>
            <a:r>
              <a:rPr lang="en-US" sz="1200" dirty="0">
                <a:solidFill>
                  <a:srgbClr val="000000"/>
                </a:solidFill>
              </a:rPr>
              <a:t>2009</a:t>
            </a:r>
          </a:p>
          <a:p>
            <a:pPr>
              <a:lnSpc>
                <a:spcPct val="200000"/>
              </a:lnSpc>
              <a:spcAft>
                <a:spcPts val="800"/>
              </a:spcAft>
            </a:pPr>
            <a:r>
              <a:rPr lang="en-US" sz="1200" dirty="0">
                <a:solidFill>
                  <a:srgbClr val="000000"/>
                </a:solidFill>
              </a:rPr>
              <a:t>2005</a:t>
            </a:r>
          </a:p>
          <a:p>
            <a:pPr>
              <a:lnSpc>
                <a:spcPct val="200000"/>
              </a:lnSpc>
              <a:spcAft>
                <a:spcPts val="800"/>
              </a:spcAft>
            </a:pPr>
            <a:r>
              <a:rPr lang="en-US" sz="1200" dirty="0">
                <a:solidFill>
                  <a:srgbClr val="000000"/>
                </a:solidFill>
              </a:rPr>
              <a:t>2017</a:t>
            </a:r>
          </a:p>
          <a:p>
            <a:pPr>
              <a:lnSpc>
                <a:spcPct val="200000"/>
              </a:lnSpc>
              <a:spcAft>
                <a:spcPts val="800"/>
              </a:spcAft>
            </a:pPr>
            <a:r>
              <a:rPr lang="en-US" sz="1200" dirty="0">
                <a:solidFill>
                  <a:srgbClr val="000000"/>
                </a:solidFill>
              </a:rPr>
              <a:t>2013</a:t>
            </a:r>
          </a:p>
          <a:p>
            <a:pPr>
              <a:lnSpc>
                <a:spcPct val="200000"/>
              </a:lnSpc>
              <a:spcAft>
                <a:spcPts val="800"/>
              </a:spcAft>
            </a:pPr>
            <a:r>
              <a:rPr lang="en-US" sz="1200" dirty="0">
                <a:solidFill>
                  <a:srgbClr val="000000"/>
                </a:solidFill>
              </a:rPr>
              <a:t>2009</a:t>
            </a:r>
          </a:p>
          <a:p>
            <a:pPr>
              <a:lnSpc>
                <a:spcPct val="200000"/>
              </a:lnSpc>
              <a:spcAft>
                <a:spcPts val="800"/>
              </a:spcAft>
            </a:pPr>
            <a:r>
              <a:rPr lang="en-US" sz="1200" dirty="0">
                <a:solidFill>
                  <a:srgbClr val="000000"/>
                </a:solidFill>
              </a:rPr>
              <a:t>2005</a:t>
            </a:r>
          </a:p>
        </p:txBody>
      </p:sp>
      <p:sp>
        <p:nvSpPr>
          <p:cNvPr id="7" name="TextBox 6"/>
          <p:cNvSpPr txBox="1"/>
          <p:nvPr/>
        </p:nvSpPr>
        <p:spPr>
          <a:xfrm>
            <a:off x="297800" y="2648242"/>
            <a:ext cx="1733167" cy="2308324"/>
          </a:xfrm>
          <a:prstGeom prst="rect">
            <a:avLst/>
          </a:prstGeom>
          <a:noFill/>
        </p:spPr>
        <p:txBody>
          <a:bodyPr wrap="none" rtlCol="0">
            <a:spAutoFit/>
          </a:bodyPr>
          <a:lstStyle/>
          <a:p>
            <a:pPr algn="ctr"/>
            <a:r>
              <a:rPr lang="en-US" sz="1200" dirty="0">
                <a:solidFill>
                  <a:srgbClr val="000000"/>
                </a:solidFill>
              </a:rPr>
              <a:t>Visits for </a:t>
            </a:r>
          </a:p>
          <a:p>
            <a:pPr algn="ctr"/>
            <a:r>
              <a:rPr lang="en-US" sz="1200" dirty="0">
                <a:solidFill>
                  <a:srgbClr val="000000"/>
                </a:solidFill>
              </a:rPr>
              <a:t>non-aviation reasons</a:t>
            </a:r>
          </a:p>
          <a:p>
            <a:pPr algn="ctr"/>
            <a:endParaRPr lang="en-US" sz="1200" dirty="0">
              <a:solidFill>
                <a:srgbClr val="000000"/>
              </a:solidFill>
            </a:endParaRPr>
          </a:p>
          <a:p>
            <a:pPr algn="ctr"/>
            <a:endParaRPr lang="en-US" sz="1200" dirty="0">
              <a:solidFill>
                <a:srgbClr val="000000"/>
              </a:solidFill>
            </a:endParaRPr>
          </a:p>
          <a:p>
            <a:pPr algn="ctr"/>
            <a:endParaRPr lang="en-US" sz="1200" dirty="0">
              <a:solidFill>
                <a:srgbClr val="000000"/>
              </a:solidFill>
            </a:endParaRPr>
          </a:p>
          <a:p>
            <a:pPr algn="ctr"/>
            <a:endParaRPr lang="en-US" sz="1200" dirty="0">
              <a:solidFill>
                <a:srgbClr val="000000"/>
              </a:solidFill>
            </a:endParaRPr>
          </a:p>
          <a:p>
            <a:pPr algn="ctr"/>
            <a:endParaRPr lang="en-US" sz="1200" dirty="0">
              <a:solidFill>
                <a:srgbClr val="000000"/>
              </a:solidFill>
            </a:endParaRPr>
          </a:p>
          <a:p>
            <a:pPr algn="ctr"/>
            <a:endParaRPr lang="en-US" sz="1200" dirty="0">
              <a:solidFill>
                <a:srgbClr val="000000"/>
              </a:solidFill>
            </a:endParaRPr>
          </a:p>
          <a:p>
            <a:pPr algn="ctr"/>
            <a:endParaRPr lang="en-US" sz="1200" dirty="0">
              <a:solidFill>
                <a:srgbClr val="000000"/>
              </a:solidFill>
            </a:endParaRPr>
          </a:p>
          <a:p>
            <a:pPr algn="ctr"/>
            <a:endParaRPr lang="en-US" sz="1200" dirty="0">
              <a:solidFill>
                <a:srgbClr val="000000"/>
              </a:solidFill>
            </a:endParaRPr>
          </a:p>
          <a:p>
            <a:pPr algn="ctr"/>
            <a:r>
              <a:rPr lang="en-US" sz="1200" dirty="0">
                <a:solidFill>
                  <a:srgbClr val="000000"/>
                </a:solidFill>
              </a:rPr>
              <a:t>Flown out within</a:t>
            </a:r>
          </a:p>
          <a:p>
            <a:pPr algn="ctr"/>
            <a:r>
              <a:rPr lang="en-US" sz="1200" dirty="0">
                <a:solidFill>
                  <a:srgbClr val="000000"/>
                </a:solidFill>
              </a:rPr>
              <a:t>the past year</a:t>
            </a:r>
          </a:p>
        </p:txBody>
      </p:sp>
      <p:cxnSp>
        <p:nvCxnSpPr>
          <p:cNvPr id="9" name="Straight Connector 8"/>
          <p:cNvCxnSpPr>
            <a:cxnSpLocks/>
          </p:cNvCxnSpPr>
          <p:nvPr/>
        </p:nvCxnSpPr>
        <p:spPr bwMode="auto">
          <a:xfrm flipH="1" flipV="1">
            <a:off x="206300" y="3808460"/>
            <a:ext cx="2244376" cy="7504"/>
          </a:xfrm>
          <a:prstGeom prst="line">
            <a:avLst/>
          </a:prstGeom>
          <a:solidFill>
            <a:schemeClr val="accent1"/>
          </a:solidFill>
          <a:ln w="9525"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4055881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7175" y="304800"/>
            <a:ext cx="6980238" cy="609600"/>
          </a:xfrm>
        </p:spPr>
        <p:txBody>
          <a:bodyPr/>
          <a:lstStyle/>
          <a:p>
            <a:r>
              <a:rPr lang="en-US" sz="2400" b="0" dirty="0"/>
              <a:t>Q3. Favorability of the Truckee Tahoe Airport</a:t>
            </a:r>
            <a:br>
              <a:rPr lang="en-US" sz="2400" b="0" dirty="0"/>
            </a:br>
            <a:r>
              <a:rPr lang="en-US" sz="1600" b="0" dirty="0"/>
              <a:t>Residents and Pilots</a:t>
            </a:r>
          </a:p>
        </p:txBody>
      </p:sp>
      <p:graphicFrame>
        <p:nvGraphicFramePr>
          <p:cNvPr id="5" name="Table 4"/>
          <p:cNvGraphicFramePr>
            <a:graphicFrameLocks noGrp="1"/>
          </p:cNvGraphicFramePr>
          <p:nvPr>
            <p:extLst>
              <p:ext uri="{D42A27DB-BD31-4B8C-83A1-F6EECF244321}">
                <p14:modId xmlns:p14="http://schemas.microsoft.com/office/powerpoint/2010/main" val="635117536"/>
              </p:ext>
            </p:extLst>
          </p:nvPr>
        </p:nvGraphicFramePr>
        <p:xfrm>
          <a:off x="652396" y="2278409"/>
          <a:ext cx="7839207" cy="1371600"/>
        </p:xfrm>
        <a:graphic>
          <a:graphicData uri="http://schemas.openxmlformats.org/drawingml/2006/table">
            <a:tbl>
              <a:tblPr/>
              <a:tblGrid>
                <a:gridCol w="1828800">
                  <a:extLst>
                    <a:ext uri="{9D8B030D-6E8A-4147-A177-3AD203B41FA5}">
                      <a16:colId xmlns:a16="http://schemas.microsoft.com/office/drawing/2014/main" val="20000"/>
                    </a:ext>
                  </a:extLst>
                </a:gridCol>
                <a:gridCol w="548640">
                  <a:extLst>
                    <a:ext uri="{9D8B030D-6E8A-4147-A177-3AD203B41FA5}">
                      <a16:colId xmlns:a16="http://schemas.microsoft.com/office/drawing/2014/main" val="3753370242"/>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341127">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gridCol w="548640">
                  <a:extLst>
                    <a:ext uri="{9D8B030D-6E8A-4147-A177-3AD203B41FA5}">
                      <a16:colId xmlns:a16="http://schemas.microsoft.com/office/drawing/2014/main" val="2556118244"/>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tblGrid>
              <a:tr h="228600">
                <a:tc>
                  <a:txBody>
                    <a:bodyPr/>
                    <a:lstStyle/>
                    <a:p>
                      <a:pPr algn="l" fontAlgn="b"/>
                      <a:r>
                        <a:rPr lang="en-US" sz="1200" b="1" i="0" u="none" strike="noStrike" dirty="0">
                          <a:solidFill>
                            <a:srgbClr val="F4F4E6"/>
                          </a:solidFill>
                          <a:latin typeface="+mn-lt"/>
                        </a:rPr>
                        <a:t>Residents</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200" b="1" i="0" u="none" strike="noStrike" dirty="0">
                          <a:solidFill>
                            <a:srgbClr val="F4F4E6"/>
                          </a:solidFill>
                          <a:latin typeface="+mn-lt"/>
                        </a:rPr>
                        <a:t>2017</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200" b="1" i="0" u="none" strike="noStrike" dirty="0">
                          <a:solidFill>
                            <a:srgbClr val="F4F4E6"/>
                          </a:solidFill>
                          <a:latin typeface="+mn-lt"/>
                        </a:rPr>
                        <a:t>2013</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200" b="1" i="0" u="none" strike="noStrike" dirty="0">
                          <a:solidFill>
                            <a:srgbClr val="F4F4E6"/>
                          </a:solidFill>
                          <a:latin typeface="+mn-lt"/>
                        </a:rPr>
                        <a:t>2009</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200" b="1" i="0" u="none" strike="noStrike" dirty="0">
                          <a:solidFill>
                            <a:srgbClr val="F4F4E6"/>
                          </a:solidFill>
                          <a:latin typeface="+mn-lt"/>
                        </a:rPr>
                        <a:t>2005</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b"/>
                      <a:endParaRPr lang="en-US" sz="1200" b="1" i="0" u="none" strike="noStrike" dirty="0">
                        <a:solidFill>
                          <a:srgbClr val="F4F4E6"/>
                        </a:solidFill>
                        <a:latin typeface="+mn-lt"/>
                      </a:endParaRP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1200" b="1" i="0" u="none" strike="noStrike" dirty="0">
                          <a:solidFill>
                            <a:srgbClr val="F4F4E6"/>
                          </a:solidFill>
                          <a:latin typeface="+mn-lt"/>
                        </a:rPr>
                        <a:t>Pilots</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rgbClr val="FFFFFF"/>
                          </a:solidFill>
                          <a:latin typeface="+mn-lt"/>
                        </a:rPr>
                        <a:t>2017</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rgbClr val="FFFFFF"/>
                          </a:solidFill>
                          <a:latin typeface="+mn-lt"/>
                        </a:rPr>
                        <a:t>2013</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rgbClr val="FFFFFF"/>
                          </a:solidFill>
                          <a:latin typeface="+mn-lt"/>
                        </a:rPr>
                        <a:t>2009</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28600">
                <a:tc>
                  <a:txBody>
                    <a:bodyPr/>
                    <a:lstStyle/>
                    <a:p>
                      <a:pPr algn="l" fontAlgn="b"/>
                      <a:r>
                        <a:rPr lang="en-US" sz="1200" b="1" i="0" u="none" strike="noStrike" dirty="0">
                          <a:solidFill>
                            <a:srgbClr val="F4F4E6"/>
                          </a:solidFill>
                          <a:latin typeface="+mn-lt"/>
                        </a:rPr>
                        <a:t>Strongly favorable</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rgbClr val="000000"/>
                          </a:solidFill>
                          <a:effectLst/>
                          <a:latin typeface="Arial" panose="020B0604020202020204" pitchFamily="34" charset="0"/>
                        </a:rPr>
                        <a:t>30.3%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37%</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24%</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21%</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l" fontAlgn="b"/>
                      <a:endParaRPr lang="en-US" sz="1200" b="1" i="0" u="none" strike="noStrike" dirty="0">
                        <a:solidFill>
                          <a:srgbClr val="F4F4E6"/>
                        </a:solidFill>
                        <a:latin typeface="+mn-lt"/>
                      </a:endParaRP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1200" b="1" i="0" u="none" strike="noStrike" dirty="0">
                          <a:solidFill>
                            <a:srgbClr val="F4F4E6"/>
                          </a:solidFill>
                          <a:latin typeface="+mn-lt"/>
                        </a:rPr>
                        <a:t>Strongly favorable</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000000"/>
                          </a:solidFill>
                          <a:effectLst/>
                          <a:latin typeface="Arial" panose="020B0604020202020204" pitchFamily="34" charset="0"/>
                        </a:rPr>
                        <a:t>73.4%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80%</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90%</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1"/>
                  </a:ext>
                </a:extLst>
              </a:tr>
              <a:tr h="228600">
                <a:tc>
                  <a:txBody>
                    <a:bodyPr/>
                    <a:lstStyle/>
                    <a:p>
                      <a:pPr algn="l" fontAlgn="b"/>
                      <a:r>
                        <a:rPr lang="en-US" sz="1200" b="1" i="0" u="none" strike="noStrike" dirty="0">
                          <a:solidFill>
                            <a:srgbClr val="F4F4E6"/>
                          </a:solidFill>
                          <a:latin typeface="+mn-lt"/>
                        </a:rPr>
                        <a:t>Somewhat favorable</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1" i="0" u="none" strike="noStrike">
                          <a:solidFill>
                            <a:srgbClr val="000000"/>
                          </a:solidFill>
                          <a:effectLst/>
                          <a:latin typeface="Arial" panose="020B0604020202020204" pitchFamily="34" charset="0"/>
                        </a:rPr>
                        <a:t>35.7%</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32%</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30%</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24%</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l" fontAlgn="b"/>
                      <a:endParaRPr lang="en-US" sz="1200" b="1" i="0" u="none" strike="noStrike" dirty="0">
                        <a:solidFill>
                          <a:srgbClr val="F4F4E6"/>
                        </a:solidFill>
                        <a:latin typeface="+mn-lt"/>
                      </a:endParaRP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1200" b="1" i="0" u="none" strike="noStrike" dirty="0">
                          <a:solidFill>
                            <a:srgbClr val="F4F4E6"/>
                          </a:solidFill>
                          <a:latin typeface="+mn-lt"/>
                        </a:rPr>
                        <a:t>Somewhat favorable</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000000"/>
                          </a:solidFill>
                          <a:effectLst/>
                          <a:latin typeface="Arial" panose="020B0604020202020204" pitchFamily="34" charset="0"/>
                        </a:rPr>
                        <a:t>20.3%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14%</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6%</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2"/>
                  </a:ext>
                </a:extLst>
              </a:tr>
              <a:tr h="228600">
                <a:tc>
                  <a:txBody>
                    <a:bodyPr/>
                    <a:lstStyle/>
                    <a:p>
                      <a:pPr algn="l" fontAlgn="b"/>
                      <a:r>
                        <a:rPr lang="en-US" sz="1200" b="1" i="0" u="none" strike="noStrike" dirty="0">
                          <a:solidFill>
                            <a:srgbClr val="F4F4E6"/>
                          </a:solidFill>
                          <a:latin typeface="+mn-lt"/>
                        </a:rPr>
                        <a:t>Somewhat unfavorable</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1" i="0" u="none" strike="noStrike">
                          <a:solidFill>
                            <a:srgbClr val="000000"/>
                          </a:solidFill>
                          <a:effectLst/>
                          <a:latin typeface="Arial" panose="020B0604020202020204" pitchFamily="34" charset="0"/>
                        </a:rPr>
                        <a:t>11.4%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4%</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5%</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13%</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l" fontAlgn="b"/>
                      <a:endParaRPr lang="en-US" sz="1200" b="1" i="0" u="none" strike="noStrike" dirty="0">
                        <a:solidFill>
                          <a:srgbClr val="F4F4E6"/>
                        </a:solidFill>
                        <a:latin typeface="+mn-lt"/>
                      </a:endParaRP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1200" b="1" i="0" u="none" strike="noStrike" dirty="0">
                          <a:solidFill>
                            <a:srgbClr val="F4F4E6"/>
                          </a:solidFill>
                          <a:latin typeface="+mn-lt"/>
                        </a:rPr>
                        <a:t>Somewhat unfavorable</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000000"/>
                          </a:solidFill>
                          <a:effectLst/>
                          <a:latin typeface="Arial" panose="020B0604020202020204" pitchFamily="34" charset="0"/>
                        </a:rPr>
                        <a:t>3.8%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2%</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2%</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3"/>
                  </a:ext>
                </a:extLst>
              </a:tr>
              <a:tr h="228600">
                <a:tc>
                  <a:txBody>
                    <a:bodyPr/>
                    <a:lstStyle/>
                    <a:p>
                      <a:pPr algn="l" fontAlgn="b"/>
                      <a:r>
                        <a:rPr lang="en-US" sz="1200" b="1" i="0" u="none" strike="noStrike" dirty="0">
                          <a:solidFill>
                            <a:srgbClr val="F4F4E6"/>
                          </a:solidFill>
                          <a:latin typeface="+mn-lt"/>
                        </a:rPr>
                        <a:t>Strongly unfavorable</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1" i="0" u="none" strike="noStrike">
                          <a:solidFill>
                            <a:srgbClr val="000000"/>
                          </a:solidFill>
                          <a:effectLst/>
                          <a:latin typeface="Arial" panose="020B0604020202020204" pitchFamily="34" charset="0"/>
                        </a:rPr>
                        <a:t>5.7%</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3%</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3%</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9%</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l" fontAlgn="b"/>
                      <a:endParaRPr lang="en-US" sz="1200" b="1" i="0" u="none" strike="noStrike" dirty="0">
                        <a:solidFill>
                          <a:srgbClr val="F4F4E6"/>
                        </a:solidFill>
                        <a:latin typeface="+mn-lt"/>
                      </a:endParaRP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1200" b="1" i="0" u="none" strike="noStrike" dirty="0">
                          <a:solidFill>
                            <a:srgbClr val="F4F4E6"/>
                          </a:solidFill>
                          <a:latin typeface="+mn-lt"/>
                        </a:rPr>
                        <a:t>Strongly unfavorable</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000000"/>
                          </a:solidFill>
                          <a:effectLst/>
                          <a:latin typeface="Arial" panose="020B0604020202020204" pitchFamily="34" charset="0"/>
                        </a:rPr>
                        <a:t>1.3%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0%</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0%</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4"/>
                  </a:ext>
                </a:extLst>
              </a:tr>
              <a:tr h="228600">
                <a:tc>
                  <a:txBody>
                    <a:bodyPr/>
                    <a:lstStyle/>
                    <a:p>
                      <a:pPr algn="l" fontAlgn="b"/>
                      <a:r>
                        <a:rPr lang="en-US" sz="1200" b="1" i="0" u="none" strike="noStrike" dirty="0">
                          <a:solidFill>
                            <a:srgbClr val="F4F4E6"/>
                          </a:solidFill>
                          <a:latin typeface="+mn-lt"/>
                        </a:rPr>
                        <a:t>No opinion/DK/NA</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rgbClr val="000000"/>
                          </a:solidFill>
                          <a:effectLst/>
                          <a:latin typeface="Arial" panose="020B0604020202020204" pitchFamily="34" charset="0"/>
                        </a:rPr>
                        <a:t>16.9%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24%</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38%</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34%</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l" fontAlgn="b"/>
                      <a:endParaRPr lang="en-US" sz="1200" b="1" i="0" u="none" strike="noStrike" dirty="0">
                        <a:solidFill>
                          <a:srgbClr val="F4F4E6"/>
                        </a:solidFill>
                        <a:latin typeface="+mn-lt"/>
                      </a:endParaRP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1200" b="1" i="0" u="none" strike="noStrike" dirty="0">
                          <a:solidFill>
                            <a:srgbClr val="F4F4E6"/>
                          </a:solidFill>
                          <a:latin typeface="+mn-lt"/>
                        </a:rPr>
                        <a:t>No opinion/DK/NA</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000000"/>
                          </a:solidFill>
                          <a:effectLst/>
                          <a:latin typeface="Arial" panose="020B0604020202020204" pitchFamily="34" charset="0"/>
                        </a:rPr>
                        <a:t>1.3%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5%</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2%</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282446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2400" b="0" dirty="0"/>
              <a:t>Q4. Reasons for Unfavorable Opinion</a:t>
            </a:r>
            <a:br>
              <a:rPr lang="en-US" sz="2400" b="0" dirty="0"/>
            </a:br>
            <a:r>
              <a:rPr lang="en-US" sz="1600" b="0" dirty="0"/>
              <a:t>Residents</a:t>
            </a:r>
            <a:endParaRPr lang="en-US" sz="2400" b="0" dirty="0"/>
          </a:p>
        </p:txBody>
      </p:sp>
      <p:graphicFrame>
        <p:nvGraphicFramePr>
          <p:cNvPr id="6" name="Chart 5"/>
          <p:cNvGraphicFramePr/>
          <p:nvPr>
            <p:extLst>
              <p:ext uri="{D42A27DB-BD31-4B8C-83A1-F6EECF244321}">
                <p14:modId xmlns:p14="http://schemas.microsoft.com/office/powerpoint/2010/main" val="2239986798"/>
              </p:ext>
            </p:extLst>
          </p:nvPr>
        </p:nvGraphicFramePr>
        <p:xfrm>
          <a:off x="99602" y="1180846"/>
          <a:ext cx="8941141" cy="5510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781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sz="2400" b="0" dirty="0"/>
              <a:t>Overview and Research Objectives</a:t>
            </a:r>
          </a:p>
        </p:txBody>
      </p:sp>
      <p:sp>
        <p:nvSpPr>
          <p:cNvPr id="39939" name="Rectangle 5"/>
          <p:cNvSpPr>
            <a:spLocks noGrp="1" noChangeArrowheads="1"/>
          </p:cNvSpPr>
          <p:nvPr>
            <p:ph type="body" idx="1"/>
          </p:nvPr>
        </p:nvSpPr>
        <p:spPr>
          <a:xfrm>
            <a:off x="474663" y="1411288"/>
            <a:ext cx="8210550" cy="4953000"/>
          </a:xfrm>
        </p:spPr>
        <p:txBody>
          <a:bodyPr/>
          <a:lstStyle/>
          <a:p>
            <a:pPr marL="0" indent="1588">
              <a:buFont typeface="Wingdings" pitchFamily="2" charset="2"/>
              <a:buNone/>
              <a:defRPr/>
            </a:pPr>
            <a:r>
              <a:rPr lang="en-US" sz="1900" dirty="0"/>
              <a:t>The Truckee Tahoe Airport District commissioned Godbe Research to conduct a survey of residents and pilots to help validate and refine the strategic vision of the airport and the district. The study was designed with the following research objectives:</a:t>
            </a:r>
          </a:p>
          <a:p>
            <a:pPr marL="396875" indent="-395288">
              <a:buFont typeface="Wingdings" pitchFamily="2" charset="2"/>
              <a:buAutoNum type="alphaLcParenBoth"/>
              <a:tabLst>
                <a:tab pos="396875" algn="l"/>
              </a:tabLst>
              <a:defRPr/>
            </a:pPr>
            <a:r>
              <a:rPr lang="en-US" sz="1900" dirty="0"/>
              <a:t>Measure the awareness of the airport in terms of location and operations;</a:t>
            </a:r>
          </a:p>
          <a:p>
            <a:pPr marL="396875" indent="-395288">
              <a:buFont typeface="Wingdings" pitchFamily="2" charset="2"/>
              <a:buAutoNum type="alphaLcParenBoth"/>
              <a:tabLst>
                <a:tab pos="396875" algn="l"/>
              </a:tabLst>
              <a:defRPr/>
            </a:pPr>
            <a:r>
              <a:rPr lang="en-US" sz="1900" dirty="0"/>
              <a:t>Measure the community’s perception of the airport in terms of positive or negative influence on the quality of life within the community;</a:t>
            </a:r>
          </a:p>
          <a:p>
            <a:pPr marL="396875" indent="-395288">
              <a:buFont typeface="Wingdings" pitchFamily="2" charset="2"/>
              <a:buAutoNum type="alphaLcParenBoth"/>
              <a:tabLst>
                <a:tab pos="396875" algn="l"/>
              </a:tabLst>
              <a:defRPr/>
            </a:pPr>
            <a:r>
              <a:rPr lang="en-US" sz="1900" dirty="0"/>
              <a:t>Quantify the community’s perception of airport annoyance and test solutions for abatement;</a:t>
            </a:r>
          </a:p>
          <a:p>
            <a:pPr marL="396875" indent="-395288">
              <a:buFont typeface="Wingdings" pitchFamily="2" charset="2"/>
              <a:buAutoNum type="alphaLcParenBoth"/>
              <a:tabLst>
                <a:tab pos="396875" algn="l"/>
              </a:tabLst>
              <a:defRPr/>
            </a:pPr>
            <a:r>
              <a:rPr lang="en-US" sz="1900" dirty="0"/>
              <a:t>Assess the needs of the community and pilot population in terms of the airport district and what it can provide; and </a:t>
            </a:r>
          </a:p>
          <a:p>
            <a:pPr marL="396875" indent="-395288">
              <a:buFont typeface="Wingdings" pitchFamily="2" charset="2"/>
              <a:buAutoNum type="alphaLcParenBoth"/>
              <a:tabLst>
                <a:tab pos="396875" algn="l"/>
              </a:tabLst>
              <a:defRPr/>
            </a:pPr>
            <a:r>
              <a:rPr lang="en-US" sz="1900" dirty="0"/>
              <a:t>Segment the data by key demographic variables and by geography to uncover differences in subgroups. </a:t>
            </a:r>
          </a:p>
        </p:txBody>
      </p:sp>
    </p:spTree>
    <p:extLst>
      <p:ext uri="{BB962C8B-B14F-4D97-AF65-F5344CB8AC3E}">
        <p14:creationId xmlns:p14="http://schemas.microsoft.com/office/powerpoint/2010/main" val="1718812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2400" b="0" dirty="0"/>
              <a:t>Q4. Reasons for Unfavorable Opinion</a:t>
            </a:r>
            <a:br>
              <a:rPr lang="en-US" sz="2400" b="0" dirty="0"/>
            </a:br>
            <a:r>
              <a:rPr lang="en-US" sz="1600" b="0" dirty="0"/>
              <a:t>Residents</a:t>
            </a:r>
            <a:endParaRPr lang="en-US" sz="2400" b="0" dirty="0"/>
          </a:p>
        </p:txBody>
      </p:sp>
      <p:graphicFrame>
        <p:nvGraphicFramePr>
          <p:cNvPr id="6" name="Chart 5"/>
          <p:cNvGraphicFramePr/>
          <p:nvPr>
            <p:extLst>
              <p:ext uri="{D42A27DB-BD31-4B8C-83A1-F6EECF244321}">
                <p14:modId xmlns:p14="http://schemas.microsoft.com/office/powerpoint/2010/main" val="226070394"/>
              </p:ext>
            </p:extLst>
          </p:nvPr>
        </p:nvGraphicFramePr>
        <p:xfrm>
          <a:off x="99602" y="1180846"/>
          <a:ext cx="8941141" cy="5510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71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2400" b="0" dirty="0"/>
              <a:t>Q4. Reasons for Unfavorable Opinion</a:t>
            </a:r>
            <a:br>
              <a:rPr lang="en-US" sz="2400" b="0" dirty="0"/>
            </a:br>
            <a:r>
              <a:rPr lang="en-US" sz="1600" b="0" dirty="0"/>
              <a:t>Pilots</a:t>
            </a:r>
            <a:endParaRPr lang="en-US" sz="2400" b="0" dirty="0"/>
          </a:p>
        </p:txBody>
      </p:sp>
      <p:graphicFrame>
        <p:nvGraphicFramePr>
          <p:cNvPr id="6" name="Chart 5"/>
          <p:cNvGraphicFramePr/>
          <p:nvPr>
            <p:extLst>
              <p:ext uri="{D42A27DB-BD31-4B8C-83A1-F6EECF244321}">
                <p14:modId xmlns:p14="http://schemas.microsoft.com/office/powerpoint/2010/main" val="556211461"/>
              </p:ext>
            </p:extLst>
          </p:nvPr>
        </p:nvGraphicFramePr>
        <p:xfrm>
          <a:off x="134580" y="1800288"/>
          <a:ext cx="8874840" cy="3881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9753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2400" b="0" dirty="0"/>
              <a:t>Q5. Importance of Services and Capabilities</a:t>
            </a:r>
            <a:br>
              <a:rPr lang="en-US" altLang="en-US" sz="2400" b="0" dirty="0"/>
            </a:br>
            <a:r>
              <a:rPr lang="en-US" altLang="en-US" sz="1600" b="0" dirty="0"/>
              <a:t>Residents</a:t>
            </a:r>
            <a:endParaRPr lang="en-US" sz="1600" b="0" dirty="0"/>
          </a:p>
        </p:txBody>
      </p:sp>
      <p:sp>
        <p:nvSpPr>
          <p:cNvPr id="13315" name="Text Box 4"/>
          <p:cNvSpPr txBox="1">
            <a:spLocks noChangeArrowheads="1"/>
          </p:cNvSpPr>
          <p:nvPr/>
        </p:nvSpPr>
        <p:spPr bwMode="auto">
          <a:xfrm>
            <a:off x="0" y="6488113"/>
            <a:ext cx="828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eaLnBrk="1" hangingPunct="1"/>
            <a:r>
              <a:rPr lang="en-US" sz="900" b="0" dirty="0">
                <a:solidFill>
                  <a:schemeClr val="bg1"/>
                </a:solidFill>
              </a:rPr>
              <a:t>Note: The above rating questions have been abbreviated for charting purposes; for the exact wording, please see the Topline report. The responses were recoded to calculate mean scores: “Extremely Important” = +3, “Very Important” = +2, “Somewhat Important” = +1, and “Not at all Important” = 0.</a:t>
            </a:r>
          </a:p>
        </p:txBody>
      </p:sp>
      <p:graphicFrame>
        <p:nvGraphicFramePr>
          <p:cNvPr id="2" name="Chart 4"/>
          <p:cNvGraphicFramePr>
            <a:graphicFrameLocks/>
          </p:cNvGraphicFramePr>
          <p:nvPr>
            <p:extLst>
              <p:ext uri="{D42A27DB-BD31-4B8C-83A1-F6EECF244321}">
                <p14:modId xmlns:p14="http://schemas.microsoft.com/office/powerpoint/2010/main" val="2965130950"/>
              </p:ext>
            </p:extLst>
          </p:nvPr>
        </p:nvGraphicFramePr>
        <p:xfrm>
          <a:off x="241300" y="1092200"/>
          <a:ext cx="8661400" cy="5076825"/>
        </p:xfrm>
        <a:graphic>
          <a:graphicData uri="http://schemas.openxmlformats.org/drawingml/2006/chart">
            <c:chart xmlns:c="http://schemas.openxmlformats.org/drawingml/2006/chart" xmlns:r="http://schemas.openxmlformats.org/officeDocument/2006/relationships" r:id="rId3"/>
          </a:graphicData>
        </a:graphic>
      </p:graphicFrame>
      <p:sp>
        <p:nvSpPr>
          <p:cNvPr id="13317" name="Text Box 8"/>
          <p:cNvSpPr txBox="1">
            <a:spLocks noChangeArrowheads="1"/>
          </p:cNvSpPr>
          <p:nvPr/>
        </p:nvSpPr>
        <p:spPr bwMode="auto">
          <a:xfrm>
            <a:off x="3489325" y="5989638"/>
            <a:ext cx="1250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Not at all</a:t>
            </a:r>
            <a:br>
              <a:rPr lang="en-US" sz="1100" dirty="0">
                <a:solidFill>
                  <a:srgbClr val="000000"/>
                </a:solidFill>
              </a:rPr>
            </a:br>
            <a:r>
              <a:rPr lang="en-US" sz="1100" dirty="0">
                <a:solidFill>
                  <a:srgbClr val="000000"/>
                </a:solidFill>
              </a:rPr>
              <a:t>Important</a:t>
            </a:r>
          </a:p>
        </p:txBody>
      </p:sp>
      <p:sp>
        <p:nvSpPr>
          <p:cNvPr id="13318" name="Text Box 8"/>
          <p:cNvSpPr txBox="1">
            <a:spLocks noChangeArrowheads="1"/>
          </p:cNvSpPr>
          <p:nvPr/>
        </p:nvSpPr>
        <p:spPr bwMode="auto">
          <a:xfrm>
            <a:off x="5005388" y="5989638"/>
            <a:ext cx="1249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Somewhat</a:t>
            </a:r>
            <a:br>
              <a:rPr lang="en-US" sz="1100" dirty="0">
                <a:solidFill>
                  <a:srgbClr val="000000"/>
                </a:solidFill>
              </a:rPr>
            </a:br>
            <a:r>
              <a:rPr lang="en-US" sz="1100" dirty="0">
                <a:solidFill>
                  <a:srgbClr val="000000"/>
                </a:solidFill>
              </a:rPr>
              <a:t>Important</a:t>
            </a:r>
          </a:p>
        </p:txBody>
      </p:sp>
      <p:sp>
        <p:nvSpPr>
          <p:cNvPr id="13319" name="Text Box 8"/>
          <p:cNvSpPr txBox="1">
            <a:spLocks noChangeArrowheads="1"/>
          </p:cNvSpPr>
          <p:nvPr/>
        </p:nvSpPr>
        <p:spPr bwMode="auto">
          <a:xfrm>
            <a:off x="6473825" y="5989638"/>
            <a:ext cx="1250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Very</a:t>
            </a:r>
            <a:br>
              <a:rPr lang="en-US" sz="1100" dirty="0">
                <a:solidFill>
                  <a:srgbClr val="000000"/>
                </a:solidFill>
              </a:rPr>
            </a:br>
            <a:r>
              <a:rPr lang="en-US" sz="1100" dirty="0">
                <a:solidFill>
                  <a:srgbClr val="000000"/>
                </a:solidFill>
              </a:rPr>
              <a:t>Important</a:t>
            </a:r>
          </a:p>
        </p:txBody>
      </p:sp>
      <p:sp>
        <p:nvSpPr>
          <p:cNvPr id="13320" name="Text Box 8"/>
          <p:cNvSpPr txBox="1">
            <a:spLocks noChangeArrowheads="1"/>
          </p:cNvSpPr>
          <p:nvPr/>
        </p:nvSpPr>
        <p:spPr bwMode="auto">
          <a:xfrm>
            <a:off x="7981950" y="6005513"/>
            <a:ext cx="1250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Extremely</a:t>
            </a:r>
            <a:br>
              <a:rPr lang="en-US" sz="1100" dirty="0">
                <a:solidFill>
                  <a:srgbClr val="000000"/>
                </a:solidFill>
              </a:rPr>
            </a:br>
            <a:r>
              <a:rPr lang="en-US" sz="1100" dirty="0">
                <a:solidFill>
                  <a:srgbClr val="000000"/>
                </a:solidFill>
              </a:rPr>
              <a:t>Important</a:t>
            </a:r>
          </a:p>
        </p:txBody>
      </p:sp>
    </p:spTree>
    <p:extLst>
      <p:ext uri="{BB962C8B-B14F-4D97-AF65-F5344CB8AC3E}">
        <p14:creationId xmlns:p14="http://schemas.microsoft.com/office/powerpoint/2010/main" val="12535578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2400" b="0" dirty="0"/>
              <a:t>Q5. Importance of Services and Capabilities</a:t>
            </a:r>
            <a:br>
              <a:rPr lang="en-US" altLang="en-US" sz="2400" b="0" dirty="0"/>
            </a:br>
            <a:r>
              <a:rPr lang="en-US" altLang="en-US" sz="1600" b="0" dirty="0"/>
              <a:t>Residents</a:t>
            </a:r>
            <a:endParaRPr lang="en-US" sz="1600" b="0" dirty="0"/>
          </a:p>
        </p:txBody>
      </p:sp>
      <p:sp>
        <p:nvSpPr>
          <p:cNvPr id="13315" name="Text Box 4"/>
          <p:cNvSpPr txBox="1">
            <a:spLocks noChangeArrowheads="1"/>
          </p:cNvSpPr>
          <p:nvPr/>
        </p:nvSpPr>
        <p:spPr bwMode="auto">
          <a:xfrm>
            <a:off x="0" y="6488113"/>
            <a:ext cx="828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eaLnBrk="1" hangingPunct="1"/>
            <a:r>
              <a:rPr lang="en-US" sz="900" b="0" dirty="0">
                <a:solidFill>
                  <a:schemeClr val="bg1"/>
                </a:solidFill>
              </a:rPr>
              <a:t>Note: The above rating questions have been abbreviated for charting purposes; for the exact wording, please see the Topline report. The responses were recoded to calculate mean scores: “Extremely Important” = +3, “Very Important” = +2, “Somewhat Important” = +1, and “Not at all Important” = 0.</a:t>
            </a:r>
          </a:p>
        </p:txBody>
      </p:sp>
      <p:graphicFrame>
        <p:nvGraphicFramePr>
          <p:cNvPr id="2" name="Chart 4"/>
          <p:cNvGraphicFramePr>
            <a:graphicFrameLocks/>
          </p:cNvGraphicFramePr>
          <p:nvPr>
            <p:extLst>
              <p:ext uri="{D42A27DB-BD31-4B8C-83A1-F6EECF244321}">
                <p14:modId xmlns:p14="http://schemas.microsoft.com/office/powerpoint/2010/main" val="60832672"/>
              </p:ext>
            </p:extLst>
          </p:nvPr>
        </p:nvGraphicFramePr>
        <p:xfrm>
          <a:off x="241300" y="1092200"/>
          <a:ext cx="8661400" cy="5076825"/>
        </p:xfrm>
        <a:graphic>
          <a:graphicData uri="http://schemas.openxmlformats.org/drawingml/2006/chart">
            <c:chart xmlns:c="http://schemas.openxmlformats.org/drawingml/2006/chart" xmlns:r="http://schemas.openxmlformats.org/officeDocument/2006/relationships" r:id="rId3"/>
          </a:graphicData>
        </a:graphic>
      </p:graphicFrame>
      <p:sp>
        <p:nvSpPr>
          <p:cNvPr id="13317" name="Text Box 8"/>
          <p:cNvSpPr txBox="1">
            <a:spLocks noChangeArrowheads="1"/>
          </p:cNvSpPr>
          <p:nvPr/>
        </p:nvSpPr>
        <p:spPr bwMode="auto">
          <a:xfrm>
            <a:off x="3489325" y="5989638"/>
            <a:ext cx="1250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Not at all</a:t>
            </a:r>
            <a:br>
              <a:rPr lang="en-US" sz="1100" dirty="0">
                <a:solidFill>
                  <a:srgbClr val="000000"/>
                </a:solidFill>
              </a:rPr>
            </a:br>
            <a:r>
              <a:rPr lang="en-US" sz="1100" dirty="0">
                <a:solidFill>
                  <a:srgbClr val="000000"/>
                </a:solidFill>
              </a:rPr>
              <a:t>Important</a:t>
            </a:r>
          </a:p>
        </p:txBody>
      </p:sp>
      <p:sp>
        <p:nvSpPr>
          <p:cNvPr id="13318" name="Text Box 8"/>
          <p:cNvSpPr txBox="1">
            <a:spLocks noChangeArrowheads="1"/>
          </p:cNvSpPr>
          <p:nvPr/>
        </p:nvSpPr>
        <p:spPr bwMode="auto">
          <a:xfrm>
            <a:off x="5005388" y="5989638"/>
            <a:ext cx="1249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Somewhat</a:t>
            </a:r>
            <a:br>
              <a:rPr lang="en-US" sz="1100" dirty="0">
                <a:solidFill>
                  <a:srgbClr val="000000"/>
                </a:solidFill>
              </a:rPr>
            </a:br>
            <a:r>
              <a:rPr lang="en-US" sz="1100" dirty="0">
                <a:solidFill>
                  <a:srgbClr val="000000"/>
                </a:solidFill>
              </a:rPr>
              <a:t>Important</a:t>
            </a:r>
          </a:p>
        </p:txBody>
      </p:sp>
      <p:sp>
        <p:nvSpPr>
          <p:cNvPr id="13319" name="Text Box 8"/>
          <p:cNvSpPr txBox="1">
            <a:spLocks noChangeArrowheads="1"/>
          </p:cNvSpPr>
          <p:nvPr/>
        </p:nvSpPr>
        <p:spPr bwMode="auto">
          <a:xfrm>
            <a:off x="6461713" y="5989638"/>
            <a:ext cx="1250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Very</a:t>
            </a:r>
            <a:br>
              <a:rPr lang="en-US" sz="1100" dirty="0">
                <a:solidFill>
                  <a:srgbClr val="000000"/>
                </a:solidFill>
              </a:rPr>
            </a:br>
            <a:r>
              <a:rPr lang="en-US" sz="1100" dirty="0">
                <a:solidFill>
                  <a:srgbClr val="000000"/>
                </a:solidFill>
              </a:rPr>
              <a:t>Important</a:t>
            </a:r>
          </a:p>
        </p:txBody>
      </p:sp>
      <p:sp>
        <p:nvSpPr>
          <p:cNvPr id="13320" name="Text Box 8"/>
          <p:cNvSpPr txBox="1">
            <a:spLocks noChangeArrowheads="1"/>
          </p:cNvSpPr>
          <p:nvPr/>
        </p:nvSpPr>
        <p:spPr bwMode="auto">
          <a:xfrm>
            <a:off x="7945614" y="6005513"/>
            <a:ext cx="1250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Extremely</a:t>
            </a:r>
            <a:br>
              <a:rPr lang="en-US" sz="1100" dirty="0">
                <a:solidFill>
                  <a:srgbClr val="000000"/>
                </a:solidFill>
              </a:rPr>
            </a:br>
            <a:r>
              <a:rPr lang="en-US" sz="1100" dirty="0">
                <a:solidFill>
                  <a:srgbClr val="000000"/>
                </a:solidFill>
              </a:rPr>
              <a:t>Important</a:t>
            </a:r>
          </a:p>
        </p:txBody>
      </p:sp>
    </p:spTree>
    <p:extLst>
      <p:ext uri="{BB962C8B-B14F-4D97-AF65-F5344CB8AC3E}">
        <p14:creationId xmlns:p14="http://schemas.microsoft.com/office/powerpoint/2010/main" val="2777904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2400" b="0" dirty="0"/>
              <a:t>Q5. Importance of Services and Capabilities</a:t>
            </a:r>
            <a:br>
              <a:rPr lang="en-US" altLang="en-US" sz="2400" b="0" dirty="0"/>
            </a:br>
            <a:r>
              <a:rPr lang="en-US" altLang="en-US" sz="1600" b="0" dirty="0"/>
              <a:t>Pilots</a:t>
            </a:r>
            <a:endParaRPr lang="en-US" sz="1600" b="0" dirty="0"/>
          </a:p>
        </p:txBody>
      </p:sp>
      <p:sp>
        <p:nvSpPr>
          <p:cNvPr id="15363" name="Text Box 4"/>
          <p:cNvSpPr txBox="1">
            <a:spLocks noChangeArrowheads="1"/>
          </p:cNvSpPr>
          <p:nvPr/>
        </p:nvSpPr>
        <p:spPr bwMode="auto">
          <a:xfrm>
            <a:off x="9525" y="6470650"/>
            <a:ext cx="589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eaLnBrk="1" hangingPunct="1"/>
            <a:r>
              <a:rPr lang="en-US" sz="900" b="0" dirty="0">
                <a:solidFill>
                  <a:schemeClr val="bg1"/>
                </a:solidFill>
              </a:rPr>
              <a:t>Note: The responses were recoded to calculate mean scores: “Extremely Important” = +3, “Very Important” = +2, “Somewhat Important” = +1, and “Not at all Important” = 0.</a:t>
            </a:r>
          </a:p>
        </p:txBody>
      </p:sp>
      <p:graphicFrame>
        <p:nvGraphicFramePr>
          <p:cNvPr id="6" name="Table 5"/>
          <p:cNvGraphicFramePr>
            <a:graphicFrameLocks noGrp="1"/>
          </p:cNvGraphicFramePr>
          <p:nvPr>
            <p:extLst>
              <p:ext uri="{D42A27DB-BD31-4B8C-83A1-F6EECF244321}">
                <p14:modId xmlns:p14="http://schemas.microsoft.com/office/powerpoint/2010/main" val="1391611104"/>
              </p:ext>
            </p:extLst>
          </p:nvPr>
        </p:nvGraphicFramePr>
        <p:xfrm>
          <a:off x="474566" y="2074343"/>
          <a:ext cx="8194868" cy="2743200"/>
        </p:xfrm>
        <a:graphic>
          <a:graphicData uri="http://schemas.openxmlformats.org/drawingml/2006/table">
            <a:tbl>
              <a:tblPr/>
              <a:tblGrid>
                <a:gridCol w="6126480">
                  <a:extLst>
                    <a:ext uri="{9D8B030D-6E8A-4147-A177-3AD203B41FA5}">
                      <a16:colId xmlns:a16="http://schemas.microsoft.com/office/drawing/2014/main" val="20000"/>
                    </a:ext>
                  </a:extLst>
                </a:gridCol>
                <a:gridCol w="517097">
                  <a:extLst>
                    <a:ext uri="{9D8B030D-6E8A-4147-A177-3AD203B41FA5}">
                      <a16:colId xmlns:a16="http://schemas.microsoft.com/office/drawing/2014/main" val="3037304039"/>
                    </a:ext>
                  </a:extLst>
                </a:gridCol>
                <a:gridCol w="517097">
                  <a:extLst>
                    <a:ext uri="{9D8B030D-6E8A-4147-A177-3AD203B41FA5}">
                      <a16:colId xmlns:a16="http://schemas.microsoft.com/office/drawing/2014/main" val="20001"/>
                    </a:ext>
                  </a:extLst>
                </a:gridCol>
                <a:gridCol w="517097">
                  <a:extLst>
                    <a:ext uri="{9D8B030D-6E8A-4147-A177-3AD203B41FA5}">
                      <a16:colId xmlns:a16="http://schemas.microsoft.com/office/drawing/2014/main" val="20002"/>
                    </a:ext>
                  </a:extLst>
                </a:gridCol>
                <a:gridCol w="517097">
                  <a:extLst>
                    <a:ext uri="{9D8B030D-6E8A-4147-A177-3AD203B41FA5}">
                      <a16:colId xmlns:a16="http://schemas.microsoft.com/office/drawing/2014/main" val="20003"/>
                    </a:ext>
                  </a:extLst>
                </a:gridCol>
              </a:tblGrid>
              <a:tr h="228600">
                <a:tc>
                  <a:txBody>
                    <a:bodyPr/>
                    <a:lstStyle/>
                    <a:p>
                      <a:pPr algn="ctr" fontAlgn="ctr"/>
                      <a:endParaRPr lang="en-US" sz="1200" b="1" i="0" u="none" strike="noStrike" dirty="0">
                        <a:solidFill>
                          <a:srgbClr val="F4F4E6"/>
                        </a:solidFill>
                        <a:latin typeface="Arial"/>
                      </a:endParaRPr>
                    </a:p>
                  </a:txBody>
                  <a:tcPr marL="45720" marR="45720" marT="87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F4F4E6"/>
                          </a:solidFill>
                          <a:latin typeface="Arial"/>
                        </a:rPr>
                        <a:t>2017</a:t>
                      </a:r>
                    </a:p>
                  </a:txBody>
                  <a:tcPr marL="45720" marR="45720" marT="87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F4F4E6"/>
                          </a:solidFill>
                          <a:latin typeface="Arial"/>
                        </a:rPr>
                        <a:t>2013</a:t>
                      </a:r>
                    </a:p>
                  </a:txBody>
                  <a:tcPr marL="45720" marR="45720" marT="87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F4F4E6"/>
                          </a:solidFill>
                          <a:latin typeface="Arial"/>
                        </a:rPr>
                        <a:t>2009</a:t>
                      </a:r>
                    </a:p>
                  </a:txBody>
                  <a:tcPr marL="45720" marR="45720" marT="87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F4F4E6"/>
                          </a:solidFill>
                          <a:latin typeface="Arial"/>
                        </a:rPr>
                        <a:t>2005</a:t>
                      </a:r>
                    </a:p>
                  </a:txBody>
                  <a:tcPr marL="45720" marR="45720" marT="879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28600">
                <a:tc>
                  <a:txBody>
                    <a:bodyPr/>
                    <a:lstStyle/>
                    <a:p>
                      <a:pPr algn="l" rtl="0" fontAlgn="b"/>
                      <a:r>
                        <a:rPr lang="en-US" sz="1200" b="1" i="0" u="none" strike="noStrike" dirty="0">
                          <a:solidFill>
                            <a:srgbClr val="F4F4E6"/>
                          </a:solidFill>
                          <a:effectLst/>
                          <a:latin typeface="Arial" panose="020B0604020202020204" pitchFamily="34" charset="0"/>
                        </a:rPr>
                        <a:t>Transportation for patients in need of urgent healthcare</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dirty="0">
                          <a:solidFill>
                            <a:srgbClr val="000000"/>
                          </a:solidFill>
                          <a:effectLst/>
                          <a:latin typeface="Arial" panose="020B0604020202020204" pitchFamily="34" charset="0"/>
                        </a:rPr>
                        <a:t>2.5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1"/>
                  </a:ext>
                </a:extLst>
              </a:tr>
              <a:tr h="228600">
                <a:tc>
                  <a:txBody>
                    <a:bodyPr/>
                    <a:lstStyle/>
                    <a:p>
                      <a:pPr algn="l" rtl="0" fontAlgn="b"/>
                      <a:r>
                        <a:rPr lang="en-US" sz="1200" b="1" i="0" u="none" strike="noStrike" dirty="0">
                          <a:solidFill>
                            <a:srgbClr val="F4F4E6"/>
                          </a:solidFill>
                          <a:effectLst/>
                          <a:latin typeface="Arial" panose="020B0604020202020204" pitchFamily="34" charset="0"/>
                        </a:rPr>
                        <a:t>Resident pilot use for recreation</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000000"/>
                          </a:solidFill>
                          <a:effectLst/>
                          <a:latin typeface="Arial" panose="020B0604020202020204" pitchFamily="34" charset="0"/>
                        </a:rPr>
                        <a:t>2.4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2"/>
                  </a:ext>
                </a:extLst>
              </a:tr>
              <a:tr h="228600">
                <a:tc>
                  <a:txBody>
                    <a:bodyPr/>
                    <a:lstStyle/>
                    <a:p>
                      <a:pPr algn="l" rtl="0" fontAlgn="b"/>
                      <a:r>
                        <a:rPr lang="en-US" sz="1200" b="1" i="0" u="none" strike="noStrike" dirty="0">
                          <a:solidFill>
                            <a:srgbClr val="F4F4E6"/>
                          </a:solidFill>
                          <a:effectLst/>
                          <a:latin typeface="Arial" panose="020B0604020202020204" pitchFamily="34" charset="0"/>
                        </a:rPr>
                        <a:t>Search and rescue services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000000"/>
                          </a:solidFill>
                          <a:effectLst/>
                          <a:latin typeface="Arial" panose="020B0604020202020204" pitchFamily="34" charset="0"/>
                        </a:rPr>
                        <a:t>2.38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3"/>
                  </a:ext>
                </a:extLst>
              </a:tr>
              <a:tr h="228600">
                <a:tc>
                  <a:txBody>
                    <a:bodyPr/>
                    <a:lstStyle/>
                    <a:p>
                      <a:pPr algn="l" rtl="0" fontAlgn="b"/>
                      <a:r>
                        <a:rPr lang="en-US" sz="1200" b="1" i="0" u="none" strike="noStrike" dirty="0">
                          <a:solidFill>
                            <a:srgbClr val="F4F4E6"/>
                          </a:solidFill>
                          <a:effectLst/>
                          <a:latin typeface="Arial" panose="020B0604020202020204" pitchFamily="34" charset="0"/>
                        </a:rPr>
                        <a:t>Early forest fire warning</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000000"/>
                          </a:solidFill>
                          <a:effectLst/>
                          <a:latin typeface="Arial" panose="020B0604020202020204" pitchFamily="34" charset="0"/>
                        </a:rPr>
                        <a:t>2.21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4"/>
                  </a:ext>
                </a:extLst>
              </a:tr>
              <a:tr h="228600">
                <a:tc>
                  <a:txBody>
                    <a:bodyPr/>
                    <a:lstStyle/>
                    <a:p>
                      <a:pPr algn="l" rtl="0" fontAlgn="b"/>
                      <a:r>
                        <a:rPr lang="en-US" sz="1200" b="1" i="0" u="none" strike="noStrike" dirty="0">
                          <a:solidFill>
                            <a:srgbClr val="F4F4E6"/>
                          </a:solidFill>
                          <a:effectLst/>
                          <a:latin typeface="Arial" panose="020B0604020202020204" pitchFamily="34" charset="0"/>
                        </a:rPr>
                        <a:t>Visitor use for access to the North Lake Tahoe region</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000000"/>
                          </a:solidFill>
                          <a:effectLst/>
                          <a:latin typeface="Arial" panose="020B0604020202020204" pitchFamily="34" charset="0"/>
                        </a:rPr>
                        <a:t>2.15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5"/>
                  </a:ext>
                </a:extLst>
              </a:tr>
              <a:tr h="228600">
                <a:tc>
                  <a:txBody>
                    <a:bodyPr/>
                    <a:lstStyle/>
                    <a:p>
                      <a:pPr algn="l" rtl="0" fontAlgn="b"/>
                      <a:r>
                        <a:rPr lang="en-US" sz="1200" b="1" i="0" u="none" strike="noStrike" dirty="0">
                          <a:solidFill>
                            <a:srgbClr val="F4F4E6"/>
                          </a:solidFill>
                          <a:effectLst/>
                          <a:latin typeface="Arial" panose="020B0604020202020204" pitchFamily="34" charset="0"/>
                        </a:rPr>
                        <a:t>Acquiring and maintaining land around the airport for preservation of open space</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000000"/>
                          </a:solidFill>
                          <a:effectLst/>
                          <a:latin typeface="Arial" panose="020B0604020202020204" pitchFamily="34" charset="0"/>
                        </a:rPr>
                        <a:t>1.92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1.7</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1.7</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Arial" panose="020B0604020202020204" pitchFamily="34" charset="0"/>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6"/>
                  </a:ext>
                </a:extLst>
              </a:tr>
              <a:tr h="228600">
                <a:tc>
                  <a:txBody>
                    <a:bodyPr/>
                    <a:lstStyle/>
                    <a:p>
                      <a:pPr algn="l" rtl="0" fontAlgn="b"/>
                      <a:r>
                        <a:rPr lang="en-US" sz="1200" b="1" i="0" u="none" strike="noStrike" dirty="0">
                          <a:solidFill>
                            <a:srgbClr val="F4F4E6"/>
                          </a:solidFill>
                          <a:effectLst/>
                          <a:latin typeface="Arial" panose="020B0604020202020204" pitchFamily="34" charset="0"/>
                        </a:rPr>
                        <a:t>Flight instruction and training</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000000"/>
                          </a:solidFill>
                          <a:effectLst/>
                          <a:latin typeface="Arial" panose="020B0604020202020204" pitchFamily="34" charset="0"/>
                        </a:rPr>
                        <a:t>1.91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1.8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1.7</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1.9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7"/>
                  </a:ext>
                </a:extLst>
              </a:tr>
              <a:tr h="228600">
                <a:tc>
                  <a:txBody>
                    <a:bodyPr/>
                    <a:lstStyle/>
                    <a:p>
                      <a:pPr algn="l" rtl="0" fontAlgn="b"/>
                      <a:r>
                        <a:rPr lang="en-US" sz="1200" b="1" i="0" u="none" strike="noStrike" dirty="0">
                          <a:solidFill>
                            <a:srgbClr val="F4F4E6"/>
                          </a:solidFill>
                          <a:effectLst/>
                          <a:latin typeface="Arial" panose="020B0604020202020204" pitchFamily="34" charset="0"/>
                        </a:rPr>
                        <a:t>Hangars to house aircraft</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dirty="0">
                          <a:solidFill>
                            <a:srgbClr val="000000"/>
                          </a:solidFill>
                          <a:effectLst/>
                          <a:latin typeface="Arial" panose="020B0604020202020204" pitchFamily="34" charset="0"/>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Arial" panose="020B0604020202020204" pitchFamily="34" charset="0"/>
                        </a:rPr>
                        <a:t>2.2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Arial" panose="020B0604020202020204" pitchFamily="34" charset="0"/>
                        </a:rPr>
                        <a:t>2.6</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2.6</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8"/>
                  </a:ext>
                </a:extLst>
              </a:tr>
              <a:tr h="228600">
                <a:tc>
                  <a:txBody>
                    <a:bodyPr/>
                    <a:lstStyle/>
                    <a:p>
                      <a:pPr algn="l" rtl="0" fontAlgn="b"/>
                      <a:r>
                        <a:rPr lang="en-US" sz="1200" b="1" i="0" u="none" strike="noStrike" dirty="0">
                          <a:solidFill>
                            <a:srgbClr val="F4F4E6"/>
                          </a:solidFill>
                          <a:effectLst/>
                          <a:latin typeface="Arial" panose="020B0604020202020204" pitchFamily="34" charset="0"/>
                        </a:rPr>
                        <a:t>Maintenance services for aircraft</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dirty="0">
                          <a:solidFill>
                            <a:srgbClr val="000000"/>
                          </a:solidFill>
                          <a:effectLst/>
                          <a:latin typeface="Arial" panose="020B0604020202020204" pitchFamily="34" charset="0"/>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Arial" panose="020B0604020202020204" pitchFamily="34" charset="0"/>
                        </a:rPr>
                        <a:t>2.1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Arial" panose="020B0604020202020204" pitchFamily="34" charset="0"/>
                        </a:rPr>
                        <a:t>2.1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9"/>
                  </a:ext>
                </a:extLst>
              </a:tr>
              <a:tr h="228600">
                <a:tc>
                  <a:txBody>
                    <a:bodyPr/>
                    <a:lstStyle/>
                    <a:p>
                      <a:pPr algn="l" rtl="0" fontAlgn="b"/>
                      <a:r>
                        <a:rPr lang="en-US" sz="1200" b="1" i="0" u="none" strike="noStrike">
                          <a:solidFill>
                            <a:srgbClr val="F4F4E6"/>
                          </a:solidFill>
                          <a:effectLst/>
                          <a:latin typeface="Arial" panose="020B0604020202020204" pitchFamily="34" charset="0"/>
                        </a:rPr>
                        <a:t>Resident pilot use for transportation</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dirty="0">
                          <a:solidFill>
                            <a:srgbClr val="000000"/>
                          </a:solidFill>
                          <a:effectLst/>
                          <a:latin typeface="Arial" panose="020B0604020202020204" pitchFamily="34" charset="0"/>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Arial" panose="020B0604020202020204" pitchFamily="34" charset="0"/>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Arial" panose="020B0604020202020204" pitchFamily="34" charset="0"/>
                        </a:rPr>
                        <a:t>2.3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Arial" panose="020B0604020202020204" pitchFamily="34" charset="0"/>
                        </a:rPr>
                        <a:t>2.5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10"/>
                  </a:ext>
                </a:extLst>
              </a:tr>
              <a:tr h="228600">
                <a:tc>
                  <a:txBody>
                    <a:bodyPr/>
                    <a:lstStyle/>
                    <a:p>
                      <a:pPr algn="l" rtl="0" fontAlgn="b"/>
                      <a:r>
                        <a:rPr lang="en-US" sz="1200" b="1" i="0" u="none" strike="noStrike" dirty="0">
                          <a:solidFill>
                            <a:srgbClr val="F4F4E6"/>
                          </a:solidFill>
                          <a:effectLst/>
                          <a:latin typeface="Arial" panose="020B0604020202020204" pitchFamily="34" charset="0"/>
                        </a:rPr>
                        <a:t>Resident pilot use for business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dirty="0">
                          <a:solidFill>
                            <a:srgbClr val="000000"/>
                          </a:solidFill>
                          <a:effectLst/>
                          <a:latin typeface="Arial" panose="020B0604020202020204" pitchFamily="34" charset="0"/>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Arial" panose="020B0604020202020204" pitchFamily="34" charset="0"/>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Arial" panose="020B0604020202020204" pitchFamily="34" charset="0"/>
                        </a:rPr>
                        <a:t>2.1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Arial" panose="020B0604020202020204" pitchFamily="34" charset="0"/>
                        </a:rPr>
                        <a:t>2.1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62854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443163" y="5038725"/>
            <a:ext cx="6510337" cy="550863"/>
          </a:xfrm>
        </p:spPr>
        <p:txBody>
          <a:bodyPr/>
          <a:lstStyle/>
          <a:p>
            <a:r>
              <a:rPr lang="en-US" sz="2400" b="0" dirty="0"/>
              <a:t>Opinion of Airport Operations and Policies</a:t>
            </a:r>
          </a:p>
        </p:txBody>
      </p:sp>
    </p:spTree>
    <p:extLst>
      <p:ext uri="{BB962C8B-B14F-4D97-AF65-F5344CB8AC3E}">
        <p14:creationId xmlns:p14="http://schemas.microsoft.com/office/powerpoint/2010/main" val="1067165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2400" b="0" dirty="0"/>
              <a:t>Q6. Perception of Flight Operation Policies to Minimize Noise &amp; Low-Flying Aircraft </a:t>
            </a:r>
            <a:endParaRPr lang="en-US" sz="1600" b="0" dirty="0"/>
          </a:p>
        </p:txBody>
      </p:sp>
      <p:graphicFrame>
        <p:nvGraphicFramePr>
          <p:cNvPr id="9" name="Table 8"/>
          <p:cNvGraphicFramePr>
            <a:graphicFrameLocks noGrp="1"/>
          </p:cNvGraphicFramePr>
          <p:nvPr>
            <p:extLst>
              <p:ext uri="{D42A27DB-BD31-4B8C-83A1-F6EECF244321}">
                <p14:modId xmlns:p14="http://schemas.microsoft.com/office/powerpoint/2010/main" val="2447026746"/>
              </p:ext>
            </p:extLst>
          </p:nvPr>
        </p:nvGraphicFramePr>
        <p:xfrm>
          <a:off x="392535" y="2445175"/>
          <a:ext cx="8365513" cy="1176075"/>
        </p:xfrm>
        <a:graphic>
          <a:graphicData uri="http://schemas.openxmlformats.org/drawingml/2006/table">
            <a:tbl>
              <a:tblPr/>
              <a:tblGrid>
                <a:gridCol w="1828800">
                  <a:extLst>
                    <a:ext uri="{9D8B030D-6E8A-4147-A177-3AD203B41FA5}">
                      <a16:colId xmlns:a16="http://schemas.microsoft.com/office/drawing/2014/main" val="20000"/>
                    </a:ext>
                  </a:extLst>
                </a:gridCol>
                <a:gridCol w="548640">
                  <a:extLst>
                    <a:ext uri="{9D8B030D-6E8A-4147-A177-3AD203B41FA5}">
                      <a16:colId xmlns:a16="http://schemas.microsoft.com/office/drawing/2014/main" val="3627213753"/>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318793">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gridCol w="548640">
                  <a:extLst>
                    <a:ext uri="{9D8B030D-6E8A-4147-A177-3AD203B41FA5}">
                      <a16:colId xmlns:a16="http://schemas.microsoft.com/office/drawing/2014/main" val="25487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tblGrid>
              <a:tr h="235215">
                <a:tc>
                  <a:txBody>
                    <a:bodyPr/>
                    <a:lstStyle/>
                    <a:p>
                      <a:pPr algn="l" fontAlgn="b"/>
                      <a:r>
                        <a:rPr lang="en-US" sz="1200" b="1" i="0" u="none" strike="noStrike" dirty="0">
                          <a:solidFill>
                            <a:srgbClr val="F4F4E6"/>
                          </a:solidFill>
                          <a:latin typeface="+mn-lt"/>
                        </a:rPr>
                        <a:t>Residents</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200" b="1" i="0" u="none" strike="noStrike" dirty="0">
                          <a:solidFill>
                            <a:srgbClr val="F4F4E6"/>
                          </a:solidFill>
                          <a:latin typeface="+mn-lt"/>
                        </a:rPr>
                        <a:t>2017</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200" b="1" i="0" u="none" strike="noStrike" dirty="0">
                          <a:solidFill>
                            <a:srgbClr val="F4F4E6"/>
                          </a:solidFill>
                          <a:latin typeface="+mn-lt"/>
                        </a:rPr>
                        <a:t>2013</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200" b="1" i="0" u="none" strike="noStrike" dirty="0">
                          <a:solidFill>
                            <a:srgbClr val="F4F4E6"/>
                          </a:solidFill>
                          <a:latin typeface="+mn-lt"/>
                        </a:rPr>
                        <a:t>2009</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200" b="1" i="0" u="none" strike="noStrike" dirty="0">
                          <a:solidFill>
                            <a:srgbClr val="F4F4E6"/>
                          </a:solidFill>
                          <a:latin typeface="+mn-lt"/>
                        </a:rPr>
                        <a:t>2005</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b"/>
                      <a:endParaRPr lang="en-US" sz="1200" b="1" i="0" u="none" strike="noStrike" dirty="0">
                        <a:solidFill>
                          <a:srgbClr val="F4F4E6"/>
                        </a:solidFill>
                        <a:latin typeface="+mn-lt"/>
                      </a:endParaRP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1200" b="1" i="0" u="none" strike="noStrike" dirty="0">
                          <a:solidFill>
                            <a:srgbClr val="F4F4E6"/>
                          </a:solidFill>
                          <a:latin typeface="+mn-lt"/>
                        </a:rPr>
                        <a:t>Pilots</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rgbClr val="FFFFFF"/>
                          </a:solidFill>
                          <a:latin typeface="+mn-lt"/>
                        </a:rPr>
                        <a:t>2017</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rgbClr val="FFFFFF"/>
                          </a:solidFill>
                          <a:latin typeface="+mn-lt"/>
                        </a:rPr>
                        <a:t>2013</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rgbClr val="FFFFFF"/>
                          </a:solidFill>
                          <a:latin typeface="+mn-lt"/>
                        </a:rPr>
                        <a:t>2009</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rgbClr val="FFFFFF"/>
                          </a:solidFill>
                          <a:latin typeface="+mn-lt"/>
                        </a:rPr>
                        <a:t>2005</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35215">
                <a:tc>
                  <a:txBody>
                    <a:bodyPr/>
                    <a:lstStyle/>
                    <a:p>
                      <a:pPr algn="l" fontAlgn="b"/>
                      <a:r>
                        <a:rPr lang="en-US" sz="1200" b="1" i="0" u="none" strike="noStrike" dirty="0">
                          <a:solidFill>
                            <a:srgbClr val="F4F4E6"/>
                          </a:solidFill>
                          <a:latin typeface="+mn-lt"/>
                        </a:rPr>
                        <a:t>Too much               </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rgbClr val="000000"/>
                          </a:solidFill>
                          <a:effectLst/>
                          <a:latin typeface="Arial" panose="020B0604020202020204" pitchFamily="34" charset="0"/>
                        </a:rPr>
                        <a:t>3.4%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4%</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4%</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2%</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l" fontAlgn="b"/>
                      <a:endParaRPr lang="en-US" sz="1200" b="1" i="0" u="none" strike="noStrike" dirty="0">
                        <a:solidFill>
                          <a:srgbClr val="F4F4E6"/>
                        </a:solidFill>
                        <a:latin typeface="+mn-lt"/>
                      </a:endParaRP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1200" b="1" i="0" u="none" strike="noStrike" dirty="0">
                          <a:solidFill>
                            <a:srgbClr val="F4F4E6"/>
                          </a:solidFill>
                          <a:latin typeface="+mn-lt"/>
                        </a:rPr>
                        <a:t>Too much               </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000000"/>
                          </a:solidFill>
                          <a:effectLst/>
                          <a:latin typeface="Arial" panose="020B0604020202020204" pitchFamily="34" charset="0"/>
                        </a:rPr>
                        <a:t>34.2%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25%</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28%</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12%</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1"/>
                  </a:ext>
                </a:extLst>
              </a:tr>
              <a:tr h="235215">
                <a:tc>
                  <a:txBody>
                    <a:bodyPr/>
                    <a:lstStyle/>
                    <a:p>
                      <a:pPr algn="l" fontAlgn="b"/>
                      <a:r>
                        <a:rPr lang="en-US" sz="1200" b="1" i="0" u="none" strike="noStrike" dirty="0">
                          <a:solidFill>
                            <a:srgbClr val="F4F4E6"/>
                          </a:solidFill>
                          <a:latin typeface="+mn-lt"/>
                        </a:rPr>
                        <a:t>About the right amount </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1" i="0" u="none" strike="noStrike">
                          <a:solidFill>
                            <a:srgbClr val="000000"/>
                          </a:solidFill>
                          <a:effectLst/>
                          <a:latin typeface="Arial" panose="020B0604020202020204" pitchFamily="34" charset="0"/>
                        </a:rPr>
                        <a:t>52.4%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60%</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59%</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43%</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l" fontAlgn="b"/>
                      <a:endParaRPr lang="en-US" sz="1200" b="1" i="0" u="none" strike="noStrike" dirty="0">
                        <a:solidFill>
                          <a:srgbClr val="F4F4E6"/>
                        </a:solidFill>
                        <a:latin typeface="+mn-lt"/>
                      </a:endParaRP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1200" b="1" i="0" u="none" strike="noStrike" dirty="0">
                          <a:solidFill>
                            <a:srgbClr val="F4F4E6"/>
                          </a:solidFill>
                          <a:latin typeface="+mn-lt"/>
                        </a:rPr>
                        <a:t>About the right amount </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000000"/>
                          </a:solidFill>
                          <a:effectLst/>
                          <a:latin typeface="Arial" panose="020B0604020202020204" pitchFamily="34" charset="0"/>
                        </a:rPr>
                        <a:t>58.2%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71%</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70%</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88%</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2"/>
                  </a:ext>
                </a:extLst>
              </a:tr>
              <a:tr h="235215">
                <a:tc>
                  <a:txBody>
                    <a:bodyPr/>
                    <a:lstStyle/>
                    <a:p>
                      <a:pPr algn="l" fontAlgn="b"/>
                      <a:r>
                        <a:rPr lang="en-US" sz="1200" b="1" i="0" u="none" strike="noStrike" dirty="0">
                          <a:solidFill>
                            <a:srgbClr val="F4F4E6"/>
                          </a:solidFill>
                          <a:latin typeface="+mn-lt"/>
                        </a:rPr>
                        <a:t>Not enough             </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1" i="0" u="none" strike="noStrike">
                          <a:solidFill>
                            <a:srgbClr val="000000"/>
                          </a:solidFill>
                          <a:effectLst/>
                          <a:latin typeface="Arial" panose="020B0604020202020204" pitchFamily="34" charset="0"/>
                        </a:rPr>
                        <a:t>25.2%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18%</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16%</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34%</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l" fontAlgn="b"/>
                      <a:endParaRPr lang="en-US" sz="1200" b="1" i="0" u="none" strike="noStrike" dirty="0">
                        <a:solidFill>
                          <a:srgbClr val="F4F4E6"/>
                        </a:solidFill>
                        <a:latin typeface="+mn-lt"/>
                      </a:endParaRP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1200" b="1" i="0" u="none" strike="noStrike" dirty="0">
                          <a:solidFill>
                            <a:srgbClr val="F4F4E6"/>
                          </a:solidFill>
                          <a:latin typeface="+mn-lt"/>
                        </a:rPr>
                        <a:t>Not enough             </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000000"/>
                          </a:solidFill>
                          <a:effectLst/>
                          <a:latin typeface="Arial" panose="020B0604020202020204" pitchFamily="34" charset="0"/>
                        </a:rPr>
                        <a:t>2.5%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5%</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0%</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0%</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3"/>
                  </a:ext>
                </a:extLst>
              </a:tr>
              <a:tr h="235215">
                <a:tc>
                  <a:txBody>
                    <a:bodyPr/>
                    <a:lstStyle/>
                    <a:p>
                      <a:pPr algn="l" fontAlgn="b"/>
                      <a:r>
                        <a:rPr lang="en-US" sz="1200" b="1" i="0" u="none" strike="noStrike" dirty="0">
                          <a:solidFill>
                            <a:srgbClr val="F4F4E6"/>
                          </a:solidFill>
                          <a:latin typeface="+mn-lt"/>
                        </a:rPr>
                        <a:t>No opinion/DK/NA       </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rgbClr val="000000"/>
                          </a:solidFill>
                          <a:effectLst/>
                          <a:latin typeface="Arial" panose="020B0604020202020204" pitchFamily="34" charset="0"/>
                        </a:rPr>
                        <a:t>18.9%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19%</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21%</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ysClr val="windowText" lastClr="000000"/>
                          </a:solidFill>
                          <a:latin typeface="+mn-lt"/>
                        </a:rPr>
                        <a:t>21%</a:t>
                      </a: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l" fontAlgn="b"/>
                      <a:endParaRPr lang="en-US" sz="1200" b="1" i="0" u="none" strike="noStrike" dirty="0">
                        <a:solidFill>
                          <a:srgbClr val="F4F4E6"/>
                        </a:solidFill>
                        <a:latin typeface="+mn-lt"/>
                      </a:endParaRPr>
                    </a:p>
                  </a:txBody>
                  <a:tcPr marL="45727" marR="457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1200" b="1" i="0" u="none" strike="noStrike" dirty="0">
                          <a:solidFill>
                            <a:srgbClr val="F4F4E6"/>
                          </a:solidFill>
                          <a:latin typeface="+mn-lt"/>
                        </a:rPr>
                        <a:t>No opinion/DK/NA       </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000000"/>
                          </a:solidFill>
                          <a:effectLst/>
                          <a:latin typeface="Arial" panose="020B0604020202020204" pitchFamily="34" charset="0"/>
                        </a:rPr>
                        <a:t>5.1%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0%</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2%</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200" b="1" i="0" u="none" strike="noStrike" dirty="0">
                          <a:solidFill>
                            <a:srgbClr val="000000"/>
                          </a:solidFill>
                          <a:latin typeface="+mn-lt"/>
                        </a:rPr>
                        <a:t>0%</a:t>
                      </a:r>
                    </a:p>
                  </a:txBody>
                  <a:tcPr marL="45716" marR="457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32845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400" b="0" dirty="0"/>
              <a:t>Q7. Suggestions to Minimize Noise and </a:t>
            </a:r>
            <a:br>
              <a:rPr lang="en-US" sz="2400" b="0" dirty="0"/>
            </a:br>
            <a:r>
              <a:rPr lang="en-US" sz="2400" b="0" dirty="0"/>
              <a:t>Low-Flying Aircraft</a:t>
            </a:r>
            <a:br>
              <a:rPr lang="en-US" sz="2000" b="0" dirty="0"/>
            </a:br>
            <a:r>
              <a:rPr lang="en-US" sz="1600" b="0" dirty="0"/>
              <a:t>Residents </a:t>
            </a:r>
            <a:endParaRPr lang="en-US" sz="2000" b="0" dirty="0"/>
          </a:p>
        </p:txBody>
      </p:sp>
      <p:graphicFrame>
        <p:nvGraphicFramePr>
          <p:cNvPr id="4" name="Chart 3"/>
          <p:cNvGraphicFramePr/>
          <p:nvPr>
            <p:extLst>
              <p:ext uri="{D42A27DB-BD31-4B8C-83A1-F6EECF244321}">
                <p14:modId xmlns:p14="http://schemas.microsoft.com/office/powerpoint/2010/main" val="3851091179"/>
              </p:ext>
            </p:extLst>
          </p:nvPr>
        </p:nvGraphicFramePr>
        <p:xfrm>
          <a:off x="261983" y="1259570"/>
          <a:ext cx="8660584" cy="5242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726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2400" b="0" dirty="0"/>
              <a:t>Q7. Suggestions to Minimize Noise and </a:t>
            </a:r>
            <a:br>
              <a:rPr lang="en-US" sz="2400" b="0" dirty="0"/>
            </a:br>
            <a:r>
              <a:rPr lang="en-US" sz="2400" b="0" dirty="0"/>
              <a:t>Low-Flying Aircraft</a:t>
            </a:r>
            <a:br>
              <a:rPr lang="en-US" sz="2000" b="0" dirty="0"/>
            </a:br>
            <a:r>
              <a:rPr lang="en-US" sz="1600" b="0" dirty="0"/>
              <a:t>Residents </a:t>
            </a:r>
            <a:endParaRPr lang="en-US" sz="2000" b="0" dirty="0"/>
          </a:p>
        </p:txBody>
      </p:sp>
      <p:graphicFrame>
        <p:nvGraphicFramePr>
          <p:cNvPr id="4" name="Chart 3"/>
          <p:cNvGraphicFramePr/>
          <p:nvPr>
            <p:extLst>
              <p:ext uri="{D42A27DB-BD31-4B8C-83A1-F6EECF244321}">
                <p14:modId xmlns:p14="http://schemas.microsoft.com/office/powerpoint/2010/main" val="2772030648"/>
              </p:ext>
            </p:extLst>
          </p:nvPr>
        </p:nvGraphicFramePr>
        <p:xfrm>
          <a:off x="237761" y="1253515"/>
          <a:ext cx="8857794" cy="5242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1881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47675" y="304800"/>
            <a:ext cx="6629400" cy="609600"/>
          </a:xfrm>
        </p:spPr>
        <p:txBody>
          <a:bodyPr/>
          <a:lstStyle/>
          <a:p>
            <a:r>
              <a:rPr lang="en-US" sz="2400" b="0" dirty="0"/>
              <a:t>Q7. Suggestions to Minimize Noise and </a:t>
            </a:r>
            <a:br>
              <a:rPr lang="en-US" sz="2400" b="0" dirty="0"/>
            </a:br>
            <a:r>
              <a:rPr lang="en-US" sz="2400" b="0" dirty="0"/>
              <a:t>Low-Flying Aircraft</a:t>
            </a:r>
            <a:br>
              <a:rPr lang="en-US" sz="2000" b="0" dirty="0"/>
            </a:br>
            <a:r>
              <a:rPr lang="en-US" sz="1600" b="0" dirty="0"/>
              <a:t>Pilots</a:t>
            </a:r>
            <a:endParaRPr lang="en-US" sz="2000" b="0" dirty="0"/>
          </a:p>
        </p:txBody>
      </p:sp>
      <p:graphicFrame>
        <p:nvGraphicFramePr>
          <p:cNvPr id="4" name="Chart 3"/>
          <p:cNvGraphicFramePr/>
          <p:nvPr>
            <p:extLst>
              <p:ext uri="{D42A27DB-BD31-4B8C-83A1-F6EECF244321}">
                <p14:modId xmlns:p14="http://schemas.microsoft.com/office/powerpoint/2010/main" val="3003151071"/>
              </p:ext>
            </p:extLst>
          </p:nvPr>
        </p:nvGraphicFramePr>
        <p:xfrm>
          <a:off x="-125496" y="1891353"/>
          <a:ext cx="8962331" cy="39169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373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r>
              <a:rPr lang="en-US" sz="2400" b="0" dirty="0"/>
              <a:t>Methodology Overview</a:t>
            </a:r>
          </a:p>
        </p:txBody>
      </p:sp>
      <p:sp>
        <p:nvSpPr>
          <p:cNvPr id="40963" name="Rectangle 5"/>
          <p:cNvSpPr>
            <a:spLocks noGrp="1" noChangeArrowheads="1"/>
          </p:cNvSpPr>
          <p:nvPr>
            <p:ph type="body" idx="1"/>
          </p:nvPr>
        </p:nvSpPr>
        <p:spPr>
          <a:xfrm>
            <a:off x="457200" y="1495425"/>
            <a:ext cx="8429625" cy="4895850"/>
          </a:xfrm>
          <a:ln>
            <a:miter lim="800000"/>
            <a:headEnd/>
            <a:tailEnd/>
          </a:ln>
          <a:extLst/>
        </p:spPr>
        <p:txBody>
          <a:bodyPr/>
          <a:lstStyle/>
          <a:p>
            <a:pPr>
              <a:spcBef>
                <a:spcPct val="75000"/>
              </a:spcBef>
              <a:defRPr/>
            </a:pPr>
            <a:r>
              <a:rPr lang="en-US" sz="1800" dirty="0"/>
              <a:t>Data Collection 	Telephone (landline and cell phone), email/online, and 			text/online interviewing</a:t>
            </a:r>
          </a:p>
          <a:p>
            <a:pPr>
              <a:spcBef>
                <a:spcPct val="85000"/>
              </a:spcBef>
              <a:defRPr/>
            </a:pPr>
            <a:r>
              <a:rPr lang="en-US" sz="1800" dirty="0"/>
              <a:t>Universe		23,038 Adult Residents 18+ in the 					 	   Truckee Tahoe Airport District</a:t>
            </a:r>
            <a:br>
              <a:rPr lang="en-US" sz="1800" dirty="0"/>
            </a:br>
            <a:r>
              <a:rPr lang="en-US" sz="1800" dirty="0"/>
              <a:t>			216 Pilots provided by the District, plus 					   28 Pilots from the Resident sample</a:t>
            </a:r>
          </a:p>
          <a:p>
            <a:pPr>
              <a:spcBef>
                <a:spcPct val="85000"/>
              </a:spcBef>
              <a:defRPr/>
            </a:pPr>
            <a:r>
              <a:rPr lang="en-US" sz="1800" dirty="0"/>
              <a:t>Fielding Dates		May 26 through June 17, 2017</a:t>
            </a:r>
          </a:p>
          <a:p>
            <a:pPr>
              <a:spcBef>
                <a:spcPct val="85000"/>
              </a:spcBef>
              <a:defRPr/>
            </a:pPr>
            <a:r>
              <a:rPr lang="en-US" sz="1800" dirty="0"/>
              <a:t>Interview Length	Residents: 20 minutes</a:t>
            </a:r>
            <a:br>
              <a:rPr lang="en-US" sz="1800" dirty="0"/>
            </a:br>
            <a:r>
              <a:rPr lang="en-US" sz="1800" dirty="0"/>
              <a:t>			Pilots: 17 minutes</a:t>
            </a:r>
          </a:p>
          <a:p>
            <a:pPr>
              <a:spcBef>
                <a:spcPct val="85000"/>
              </a:spcBef>
              <a:defRPr/>
            </a:pPr>
            <a:r>
              <a:rPr lang="en-US" sz="1800" dirty="0"/>
              <a:t>Sample Size 		527 Residents (including 28 residents who self-</a:t>
            </a:r>
            <a:br>
              <a:rPr lang="en-US" sz="1800" dirty="0"/>
            </a:br>
            <a:r>
              <a:rPr lang="en-US" sz="1800" dirty="0"/>
              <a:t>			   identified as pilots)</a:t>
            </a:r>
            <a:br>
              <a:rPr lang="en-US" sz="1800" dirty="0"/>
            </a:br>
            <a:r>
              <a:rPr lang="en-US" sz="1800" dirty="0"/>
              <a:t>			</a:t>
            </a:r>
            <a:r>
              <a:rPr lang="en-US" sz="1800" dirty="0">
                <a:solidFill>
                  <a:schemeClr val="bg1"/>
                </a:solidFill>
              </a:rPr>
              <a:t>51 Pilots (from District list)</a:t>
            </a:r>
          </a:p>
          <a:p>
            <a:pPr>
              <a:spcBef>
                <a:spcPct val="85000"/>
              </a:spcBef>
              <a:defRPr/>
            </a:pPr>
            <a:r>
              <a:rPr lang="en-US" sz="1800" dirty="0"/>
              <a:t>Margin of Error	</a:t>
            </a:r>
            <a:r>
              <a:rPr lang="en-US" sz="1800" u="sng" dirty="0"/>
              <a:t>+</a:t>
            </a:r>
            <a:r>
              <a:rPr lang="en-US" sz="1800" dirty="0"/>
              <a:t> 4.34% for the Resident sample</a:t>
            </a:r>
            <a:br>
              <a:rPr lang="en-US" sz="1800" dirty="0"/>
            </a:br>
            <a:r>
              <a:rPr lang="en-US" sz="1800" dirty="0"/>
              <a:t>			</a:t>
            </a:r>
          </a:p>
        </p:txBody>
      </p:sp>
      <p:sp>
        <p:nvSpPr>
          <p:cNvPr id="5124" name="Text Box 6"/>
          <p:cNvSpPr txBox="1">
            <a:spLocks noChangeArrowheads="1"/>
          </p:cNvSpPr>
          <p:nvPr/>
        </p:nvSpPr>
        <p:spPr bwMode="auto">
          <a:xfrm>
            <a:off x="0" y="6475413"/>
            <a:ext cx="682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eaLnBrk="1" hangingPunct="1"/>
            <a:r>
              <a:rPr lang="en-US" sz="900" b="0" dirty="0">
                <a:solidFill>
                  <a:schemeClr val="bg1"/>
                </a:solidFill>
              </a:rPr>
              <a:t>Note: The data has been weighted to reflect the actual adult population characteristics of the Truckee Tahoe Airport District (weighted to the 2015 American Community Survey - ACS) in terms of  gender, age and ethnicity using zip code based data.</a:t>
            </a:r>
          </a:p>
        </p:txBody>
      </p:sp>
    </p:spTree>
    <p:extLst>
      <p:ext uri="{BB962C8B-B14F-4D97-AF65-F5344CB8AC3E}">
        <p14:creationId xmlns:p14="http://schemas.microsoft.com/office/powerpoint/2010/main" val="2670416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2400" b="0" dirty="0"/>
              <a:t>Q8. Airport’s Role in the Community</a:t>
            </a:r>
            <a:br>
              <a:rPr lang="en-US" altLang="en-US" sz="2400" b="0" dirty="0"/>
            </a:br>
            <a:r>
              <a:rPr lang="en-US" altLang="en-US" sz="1600" b="0" dirty="0"/>
              <a:t>Residents</a:t>
            </a:r>
            <a:endParaRPr lang="en-US" sz="1600" b="0" dirty="0"/>
          </a:p>
        </p:txBody>
      </p:sp>
      <p:sp>
        <p:nvSpPr>
          <p:cNvPr id="16387" name="Text Box 4"/>
          <p:cNvSpPr txBox="1">
            <a:spLocks noChangeArrowheads="1"/>
          </p:cNvSpPr>
          <p:nvPr/>
        </p:nvSpPr>
        <p:spPr bwMode="auto">
          <a:xfrm>
            <a:off x="0" y="6478588"/>
            <a:ext cx="7677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eaLnBrk="1" hangingPunct="1"/>
            <a:r>
              <a:rPr lang="en-US" sz="900" b="0" dirty="0">
                <a:solidFill>
                  <a:schemeClr val="bg1"/>
                </a:solidFill>
              </a:rPr>
              <a:t>Note: The above rating questions have been abbreviated for charting purposes; for the exact wording, please see the Topline report. The responses were recoded to calculate mean scores: “Strongly Agree” = +2, “Somewhat Agree” = +1, “Somewhat Disagree” = -1, and “Strongly Disagree” = -2.</a:t>
            </a:r>
          </a:p>
        </p:txBody>
      </p:sp>
      <p:graphicFrame>
        <p:nvGraphicFramePr>
          <p:cNvPr id="22" name="Chart 21"/>
          <p:cNvGraphicFramePr/>
          <p:nvPr>
            <p:extLst>
              <p:ext uri="{D42A27DB-BD31-4B8C-83A1-F6EECF244321}">
                <p14:modId xmlns:p14="http://schemas.microsoft.com/office/powerpoint/2010/main" val="2889748069"/>
              </p:ext>
            </p:extLst>
          </p:nvPr>
        </p:nvGraphicFramePr>
        <p:xfrm>
          <a:off x="241708" y="1160060"/>
          <a:ext cx="8660584" cy="492918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3906437" y="5908944"/>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Strongly</a:t>
            </a:r>
            <a:br>
              <a:rPr lang="en-US" sz="1100" dirty="0">
                <a:solidFill>
                  <a:srgbClr val="000000"/>
                </a:solidFill>
              </a:rPr>
            </a:br>
            <a:r>
              <a:rPr lang="en-US" sz="1100" dirty="0">
                <a:solidFill>
                  <a:srgbClr val="000000"/>
                </a:solidFill>
              </a:rPr>
              <a:t>Disagree</a:t>
            </a:r>
          </a:p>
        </p:txBody>
      </p:sp>
      <p:sp>
        <p:nvSpPr>
          <p:cNvPr id="8" name="Text Box 8"/>
          <p:cNvSpPr txBox="1">
            <a:spLocks noChangeArrowheads="1"/>
          </p:cNvSpPr>
          <p:nvPr/>
        </p:nvSpPr>
        <p:spPr bwMode="auto">
          <a:xfrm>
            <a:off x="4974697" y="5908944"/>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Somewhat</a:t>
            </a:r>
            <a:br>
              <a:rPr lang="en-US" sz="1100" dirty="0">
                <a:solidFill>
                  <a:srgbClr val="000000"/>
                </a:solidFill>
              </a:rPr>
            </a:br>
            <a:r>
              <a:rPr lang="en-US" sz="1100" dirty="0">
                <a:solidFill>
                  <a:srgbClr val="000000"/>
                </a:solidFill>
              </a:rPr>
              <a:t>Disagree</a:t>
            </a:r>
          </a:p>
        </p:txBody>
      </p:sp>
      <p:sp>
        <p:nvSpPr>
          <p:cNvPr id="9" name="Text Box 8"/>
          <p:cNvSpPr txBox="1">
            <a:spLocks noChangeArrowheads="1"/>
          </p:cNvSpPr>
          <p:nvPr/>
        </p:nvSpPr>
        <p:spPr bwMode="auto">
          <a:xfrm>
            <a:off x="6964891" y="5908944"/>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Somewhat</a:t>
            </a:r>
            <a:br>
              <a:rPr lang="en-US" sz="1100" dirty="0">
                <a:solidFill>
                  <a:srgbClr val="000000"/>
                </a:solidFill>
              </a:rPr>
            </a:br>
            <a:r>
              <a:rPr lang="en-US" sz="1100" dirty="0">
                <a:solidFill>
                  <a:srgbClr val="000000"/>
                </a:solidFill>
              </a:rPr>
              <a:t>Agree</a:t>
            </a:r>
          </a:p>
        </p:txBody>
      </p:sp>
      <p:sp>
        <p:nvSpPr>
          <p:cNvPr id="10" name="Text Box 8"/>
          <p:cNvSpPr txBox="1">
            <a:spLocks noChangeArrowheads="1"/>
          </p:cNvSpPr>
          <p:nvPr/>
        </p:nvSpPr>
        <p:spPr bwMode="auto">
          <a:xfrm>
            <a:off x="7990763" y="5902229"/>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Strongly</a:t>
            </a:r>
            <a:br>
              <a:rPr lang="en-US" sz="1100" dirty="0">
                <a:solidFill>
                  <a:srgbClr val="000000"/>
                </a:solidFill>
              </a:rPr>
            </a:br>
            <a:r>
              <a:rPr lang="en-US" sz="1100" dirty="0">
                <a:solidFill>
                  <a:srgbClr val="000000"/>
                </a:solidFill>
              </a:rPr>
              <a:t>Agree</a:t>
            </a:r>
          </a:p>
        </p:txBody>
      </p:sp>
    </p:spTree>
    <p:extLst>
      <p:ext uri="{BB962C8B-B14F-4D97-AF65-F5344CB8AC3E}">
        <p14:creationId xmlns:p14="http://schemas.microsoft.com/office/powerpoint/2010/main" val="20519476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2400" b="0" dirty="0"/>
              <a:t>Q8. Airport’s Role in the Community</a:t>
            </a:r>
            <a:br>
              <a:rPr lang="en-US" altLang="en-US" sz="2400" b="0" dirty="0"/>
            </a:br>
            <a:r>
              <a:rPr lang="en-US" altLang="en-US" sz="1600" b="0" dirty="0"/>
              <a:t>Residents</a:t>
            </a:r>
            <a:endParaRPr lang="en-US" sz="1600" b="0" dirty="0"/>
          </a:p>
        </p:txBody>
      </p:sp>
      <p:sp>
        <p:nvSpPr>
          <p:cNvPr id="16387" name="Text Box 4"/>
          <p:cNvSpPr txBox="1">
            <a:spLocks noChangeArrowheads="1"/>
          </p:cNvSpPr>
          <p:nvPr/>
        </p:nvSpPr>
        <p:spPr bwMode="auto">
          <a:xfrm>
            <a:off x="0" y="6478588"/>
            <a:ext cx="7677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eaLnBrk="1" hangingPunct="1"/>
            <a:r>
              <a:rPr lang="en-US" sz="900" b="0" dirty="0">
                <a:solidFill>
                  <a:schemeClr val="bg1"/>
                </a:solidFill>
              </a:rPr>
              <a:t>Note: The above rating questions have been abbreviated for charting purposes; for the exact wording, please see the Topline report. The responses were recoded to calculate mean scores: “Strongly Agree” = +2, “Somewhat Agree” = +1, “Somewhat Disagree” = -1, and “Strongly Disagree” = -2.</a:t>
            </a:r>
          </a:p>
        </p:txBody>
      </p:sp>
      <p:graphicFrame>
        <p:nvGraphicFramePr>
          <p:cNvPr id="22" name="Chart 21"/>
          <p:cNvGraphicFramePr/>
          <p:nvPr>
            <p:extLst>
              <p:ext uri="{D42A27DB-BD31-4B8C-83A1-F6EECF244321}">
                <p14:modId xmlns:p14="http://schemas.microsoft.com/office/powerpoint/2010/main" val="2475309934"/>
              </p:ext>
            </p:extLst>
          </p:nvPr>
        </p:nvGraphicFramePr>
        <p:xfrm>
          <a:off x="241708" y="1160060"/>
          <a:ext cx="8660584" cy="492918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3894327" y="5908944"/>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Strongly</a:t>
            </a:r>
            <a:br>
              <a:rPr lang="en-US" sz="1100" dirty="0">
                <a:solidFill>
                  <a:srgbClr val="000000"/>
                </a:solidFill>
              </a:rPr>
            </a:br>
            <a:r>
              <a:rPr lang="en-US" sz="1100" dirty="0">
                <a:solidFill>
                  <a:srgbClr val="000000"/>
                </a:solidFill>
              </a:rPr>
              <a:t>Disagree</a:t>
            </a:r>
          </a:p>
        </p:txBody>
      </p:sp>
      <p:sp>
        <p:nvSpPr>
          <p:cNvPr id="8" name="Text Box 8"/>
          <p:cNvSpPr txBox="1">
            <a:spLocks noChangeArrowheads="1"/>
          </p:cNvSpPr>
          <p:nvPr/>
        </p:nvSpPr>
        <p:spPr bwMode="auto">
          <a:xfrm>
            <a:off x="4932307" y="5908944"/>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Somewhat</a:t>
            </a:r>
            <a:br>
              <a:rPr lang="en-US" sz="1100" dirty="0">
                <a:solidFill>
                  <a:srgbClr val="000000"/>
                </a:solidFill>
              </a:rPr>
            </a:br>
            <a:r>
              <a:rPr lang="en-US" sz="1100" dirty="0">
                <a:solidFill>
                  <a:srgbClr val="000000"/>
                </a:solidFill>
              </a:rPr>
              <a:t>Disagree</a:t>
            </a:r>
          </a:p>
        </p:txBody>
      </p:sp>
      <p:sp>
        <p:nvSpPr>
          <p:cNvPr id="9" name="Text Box 8"/>
          <p:cNvSpPr txBox="1">
            <a:spLocks noChangeArrowheads="1"/>
          </p:cNvSpPr>
          <p:nvPr/>
        </p:nvSpPr>
        <p:spPr bwMode="auto">
          <a:xfrm>
            <a:off x="6964891" y="5908944"/>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Somewhat</a:t>
            </a:r>
            <a:br>
              <a:rPr lang="en-US" sz="1100" dirty="0">
                <a:solidFill>
                  <a:srgbClr val="000000"/>
                </a:solidFill>
              </a:rPr>
            </a:br>
            <a:r>
              <a:rPr lang="en-US" sz="1100" dirty="0">
                <a:solidFill>
                  <a:srgbClr val="000000"/>
                </a:solidFill>
              </a:rPr>
              <a:t>Agree</a:t>
            </a:r>
          </a:p>
        </p:txBody>
      </p:sp>
      <p:sp>
        <p:nvSpPr>
          <p:cNvPr id="10" name="Text Box 8"/>
          <p:cNvSpPr txBox="1">
            <a:spLocks noChangeArrowheads="1"/>
          </p:cNvSpPr>
          <p:nvPr/>
        </p:nvSpPr>
        <p:spPr bwMode="auto">
          <a:xfrm>
            <a:off x="7990763" y="5902229"/>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Strongly</a:t>
            </a:r>
            <a:br>
              <a:rPr lang="en-US" sz="1100" dirty="0">
                <a:solidFill>
                  <a:srgbClr val="000000"/>
                </a:solidFill>
              </a:rPr>
            </a:br>
            <a:r>
              <a:rPr lang="en-US" sz="1100" dirty="0">
                <a:solidFill>
                  <a:srgbClr val="000000"/>
                </a:solidFill>
              </a:rPr>
              <a:t>Agree</a:t>
            </a:r>
          </a:p>
        </p:txBody>
      </p:sp>
    </p:spTree>
    <p:extLst>
      <p:ext uri="{BB962C8B-B14F-4D97-AF65-F5344CB8AC3E}">
        <p14:creationId xmlns:p14="http://schemas.microsoft.com/office/powerpoint/2010/main" val="28640777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2400" b="0" dirty="0"/>
              <a:t>Q8. Airport’s Role in the Community</a:t>
            </a:r>
            <a:br>
              <a:rPr lang="en-US" altLang="en-US" sz="2400" b="0" dirty="0"/>
            </a:br>
            <a:r>
              <a:rPr lang="en-US" altLang="en-US" sz="1600" b="0" dirty="0"/>
              <a:t>Pilots</a:t>
            </a:r>
            <a:endParaRPr lang="en-US" sz="1600" b="0" dirty="0"/>
          </a:p>
        </p:txBody>
      </p:sp>
      <p:sp>
        <p:nvSpPr>
          <p:cNvPr id="17411" name="Text Box 4"/>
          <p:cNvSpPr txBox="1">
            <a:spLocks noChangeArrowheads="1"/>
          </p:cNvSpPr>
          <p:nvPr/>
        </p:nvSpPr>
        <p:spPr bwMode="auto">
          <a:xfrm>
            <a:off x="0" y="6478588"/>
            <a:ext cx="6089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eaLnBrk="1" hangingPunct="1"/>
            <a:r>
              <a:rPr lang="en-US" sz="900" b="0" dirty="0">
                <a:solidFill>
                  <a:schemeClr val="bg1"/>
                </a:solidFill>
              </a:rPr>
              <a:t>Note: The responses were recoded to calculate mean scores: “Strongly Agree” = +2, “Somewhat Agree” = +1, “Somewhat Disagree” = -1, and “Strongly Disagree” = -2.</a:t>
            </a:r>
          </a:p>
        </p:txBody>
      </p:sp>
      <p:graphicFrame>
        <p:nvGraphicFramePr>
          <p:cNvPr id="6" name="Table 5"/>
          <p:cNvGraphicFramePr>
            <a:graphicFrameLocks noGrp="1"/>
          </p:cNvGraphicFramePr>
          <p:nvPr>
            <p:extLst>
              <p:ext uri="{D42A27DB-BD31-4B8C-83A1-F6EECF244321}">
                <p14:modId xmlns:p14="http://schemas.microsoft.com/office/powerpoint/2010/main" val="1919578972"/>
              </p:ext>
            </p:extLst>
          </p:nvPr>
        </p:nvGraphicFramePr>
        <p:xfrm>
          <a:off x="278914" y="2135145"/>
          <a:ext cx="8595360" cy="2602230"/>
        </p:xfrm>
        <a:graphic>
          <a:graphicData uri="http://schemas.openxmlformats.org/drawingml/2006/table">
            <a:tbl>
              <a:tblPr/>
              <a:tblGrid>
                <a:gridCol w="6400800">
                  <a:extLst>
                    <a:ext uri="{9D8B030D-6E8A-4147-A177-3AD203B41FA5}">
                      <a16:colId xmlns:a16="http://schemas.microsoft.com/office/drawing/2014/main" val="20000"/>
                    </a:ext>
                  </a:extLst>
                </a:gridCol>
                <a:gridCol w="548640">
                  <a:extLst>
                    <a:ext uri="{9D8B030D-6E8A-4147-A177-3AD203B41FA5}">
                      <a16:colId xmlns:a16="http://schemas.microsoft.com/office/drawing/2014/main" val="2108112959"/>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tblGrid>
              <a:tr h="0">
                <a:tc>
                  <a:txBody>
                    <a:bodyPr/>
                    <a:lstStyle/>
                    <a:p>
                      <a:pPr algn="l" rtl="0" fontAlgn="b"/>
                      <a:r>
                        <a:rPr lang="en-US" sz="1200" b="1" i="0" u="none" strike="noStrike" dirty="0">
                          <a:solidFill>
                            <a:srgbClr val="F4F4E6"/>
                          </a:solidFill>
                          <a:effectLst/>
                          <a:latin typeface="+mj-lt"/>
                        </a:rPr>
                        <a:t> </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F4F4E6"/>
                          </a:solidFill>
                          <a:effectLst/>
                          <a:latin typeface="+mj-lt"/>
                        </a:rPr>
                        <a:t>2017</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F4F4E6"/>
                          </a:solidFill>
                          <a:effectLst/>
                          <a:latin typeface="+mj-lt"/>
                        </a:rPr>
                        <a:t>2013</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F4F4E6"/>
                          </a:solidFill>
                          <a:effectLst/>
                          <a:latin typeface="+mj-lt"/>
                        </a:rPr>
                        <a:t>2009</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F4F4E6"/>
                          </a:solidFill>
                          <a:effectLst/>
                          <a:latin typeface="+mj-lt"/>
                        </a:rPr>
                        <a:t>2005</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0">
                <a:tc>
                  <a:txBody>
                    <a:bodyPr/>
                    <a:lstStyle/>
                    <a:p>
                      <a:pPr algn="l" rtl="0" fontAlgn="b"/>
                      <a:r>
                        <a:rPr lang="en-US" sz="1200" b="1" i="0" u="none" strike="noStrike" dirty="0">
                          <a:solidFill>
                            <a:srgbClr val="F4F4E6"/>
                          </a:solidFill>
                          <a:effectLst/>
                          <a:latin typeface="+mj-lt"/>
                        </a:rPr>
                        <a:t>The airport is an important component of the area’s economy</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000000"/>
                          </a:solidFill>
                          <a:effectLst/>
                          <a:latin typeface="+mj-lt"/>
                        </a:rPr>
                        <a:t>1.71</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1.7</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1.8</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1.9</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1"/>
                  </a:ext>
                </a:extLst>
              </a:tr>
              <a:tr h="0">
                <a:tc>
                  <a:txBody>
                    <a:bodyPr/>
                    <a:lstStyle/>
                    <a:p>
                      <a:pPr algn="l" rtl="0" fontAlgn="b"/>
                      <a:r>
                        <a:rPr lang="en-US" sz="1200" b="1" i="0" u="none" strike="noStrike">
                          <a:solidFill>
                            <a:srgbClr val="F4F4E6"/>
                          </a:solidFill>
                          <a:effectLst/>
                          <a:latin typeface="+mj-lt"/>
                        </a:rPr>
                        <a:t>The airport is enabling growth and development in the Truckee-North Lake Tahoe area</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000000"/>
                          </a:solidFill>
                          <a:effectLst/>
                          <a:latin typeface="+mj-lt"/>
                        </a:rPr>
                        <a:t>1.22</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1.2</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1.2</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1.3</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2"/>
                  </a:ext>
                </a:extLst>
              </a:tr>
              <a:tr h="0">
                <a:tc>
                  <a:txBody>
                    <a:bodyPr/>
                    <a:lstStyle/>
                    <a:p>
                      <a:pPr algn="l" rtl="0" fontAlgn="b"/>
                      <a:r>
                        <a:rPr lang="en-US" sz="1200" b="1" i="0" u="none" strike="noStrike" dirty="0">
                          <a:solidFill>
                            <a:srgbClr val="F4F4E6"/>
                          </a:solidFill>
                          <a:effectLst/>
                          <a:latin typeface="+mj-lt"/>
                        </a:rPr>
                        <a:t>The airport should grow to address increasing demands from the community</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000000"/>
                          </a:solidFill>
                          <a:effectLst/>
                          <a:latin typeface="+mj-lt"/>
                        </a:rPr>
                        <a:t>0.89</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1.2</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1.4</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1.4</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3"/>
                  </a:ext>
                </a:extLst>
              </a:tr>
              <a:tr h="0">
                <a:tc>
                  <a:txBody>
                    <a:bodyPr/>
                    <a:lstStyle/>
                    <a:p>
                      <a:pPr algn="l" rtl="0" fontAlgn="b"/>
                      <a:r>
                        <a:rPr lang="en-US" sz="1200" b="1" i="0" u="none" strike="noStrike" dirty="0">
                          <a:solidFill>
                            <a:srgbClr val="F4F4E6"/>
                          </a:solidFill>
                          <a:effectLst/>
                          <a:latin typeface="+mj-lt"/>
                        </a:rPr>
                        <a:t>The Airport District limits development by acquiring surrounding land and preserving it as open space</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000000"/>
                          </a:solidFill>
                          <a:effectLst/>
                          <a:latin typeface="+mj-lt"/>
                        </a:rPr>
                        <a:t>0.63</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0.4</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0.6</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4"/>
                  </a:ext>
                </a:extLst>
              </a:tr>
              <a:tr h="0">
                <a:tc>
                  <a:txBody>
                    <a:bodyPr/>
                    <a:lstStyle/>
                    <a:p>
                      <a:pPr algn="l" rtl="0" fontAlgn="b"/>
                      <a:r>
                        <a:rPr lang="en-US" sz="1200" b="1" i="0" u="none" strike="noStrike">
                          <a:solidFill>
                            <a:srgbClr val="F4F4E6"/>
                          </a:solidFill>
                          <a:effectLst/>
                          <a:latin typeface="+mj-lt"/>
                        </a:rPr>
                        <a:t>There is little the airport can do to minimize noise and low-flying aircraft since the FAA regulates planes once off the ground</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000000"/>
                          </a:solidFill>
                          <a:effectLst/>
                          <a:latin typeface="+mj-lt"/>
                        </a:rPr>
                        <a:t>0.18</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0.2</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-0.1</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0</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5"/>
                  </a:ext>
                </a:extLst>
              </a:tr>
              <a:tr h="0">
                <a:tc>
                  <a:txBody>
                    <a:bodyPr/>
                    <a:lstStyle/>
                    <a:p>
                      <a:pPr algn="l" rtl="0" fontAlgn="b"/>
                      <a:r>
                        <a:rPr lang="en-US" sz="1200" b="1" i="0" u="none" strike="noStrike" dirty="0">
                          <a:solidFill>
                            <a:srgbClr val="F4F4E6"/>
                          </a:solidFill>
                          <a:effectLst/>
                          <a:latin typeface="+mj-lt"/>
                        </a:rPr>
                        <a:t>There is a lot the airport can do to minimize noise and low-flying aircraft such as policies and restrictions imposed on pilots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000000"/>
                          </a:solidFill>
                          <a:effectLst/>
                          <a:latin typeface="+mj-lt"/>
                        </a:rPr>
                        <a:t>-0.05</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0.2</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-0.2</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0.2</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6"/>
                  </a:ext>
                </a:extLst>
              </a:tr>
              <a:tr h="0">
                <a:tc>
                  <a:txBody>
                    <a:bodyPr/>
                    <a:lstStyle/>
                    <a:p>
                      <a:pPr algn="l" rtl="0" fontAlgn="b"/>
                      <a:r>
                        <a:rPr lang="en-US" sz="1200" b="1" i="0" u="none" strike="noStrike" dirty="0">
                          <a:solidFill>
                            <a:srgbClr val="F4F4E6"/>
                          </a:solidFill>
                          <a:effectLst/>
                          <a:latin typeface="+mj-lt"/>
                        </a:rPr>
                        <a:t>The airport is damaging the small-town character of Truckee and the surrounding area</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000000"/>
                          </a:solidFill>
                          <a:effectLst/>
                          <a:latin typeface="+mj-lt"/>
                        </a:rPr>
                        <a:t>-1.48</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-1.8</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-1.9</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-1.7</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7"/>
                  </a:ext>
                </a:extLst>
              </a:tr>
              <a:tr h="0">
                <a:tc>
                  <a:txBody>
                    <a:bodyPr/>
                    <a:lstStyle/>
                    <a:p>
                      <a:pPr algn="l" rtl="0" fontAlgn="b"/>
                      <a:r>
                        <a:rPr lang="en-US" sz="1200" b="1" i="0" u="none" strike="noStrike" dirty="0">
                          <a:solidFill>
                            <a:srgbClr val="F4F4E6"/>
                          </a:solidFill>
                          <a:effectLst/>
                          <a:latin typeface="+mj-lt"/>
                        </a:rPr>
                        <a:t>The airport should reduce operations and scale back its programs and capabilities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000000"/>
                          </a:solidFill>
                          <a:effectLst/>
                          <a:latin typeface="+mj-lt"/>
                        </a:rPr>
                        <a:t>-1.58</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-1.7</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-1.9</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-1.8</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8"/>
                  </a:ext>
                </a:extLst>
              </a:tr>
              <a:tr h="0">
                <a:tc>
                  <a:txBody>
                    <a:bodyPr/>
                    <a:lstStyle/>
                    <a:p>
                      <a:pPr algn="l" rtl="0" fontAlgn="b"/>
                      <a:r>
                        <a:rPr lang="en-US" sz="1200" b="1" i="0" u="none" strike="noStrike">
                          <a:solidFill>
                            <a:srgbClr val="F4F4E6"/>
                          </a:solidFill>
                          <a:effectLst/>
                          <a:latin typeface="+mj-lt"/>
                        </a:rPr>
                        <a:t>Newer jet aircraft are quieter than older jets and some propeller planes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dirty="0">
                          <a:solidFill>
                            <a:srgbClr val="000000"/>
                          </a:solidFill>
                          <a:effectLst/>
                          <a:latin typeface="+mj-lt"/>
                        </a:rPr>
                        <a:t>-</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1.5</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1.5</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j-lt"/>
                        </a:rPr>
                        <a:t>1.7</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9"/>
                  </a:ext>
                </a:extLst>
              </a:tr>
              <a:tr h="0">
                <a:tc>
                  <a:txBody>
                    <a:bodyPr/>
                    <a:lstStyle/>
                    <a:p>
                      <a:pPr algn="l" rtl="0" fontAlgn="b"/>
                      <a:r>
                        <a:rPr lang="en-US" sz="1200" b="1" i="0" u="none" strike="noStrike" dirty="0">
                          <a:solidFill>
                            <a:srgbClr val="F4F4E6"/>
                          </a:solidFill>
                          <a:effectLst/>
                          <a:latin typeface="+mj-lt"/>
                        </a:rPr>
                        <a:t>Newer jet aircraft are louder and larger than are older aircraft</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dirty="0">
                          <a:solidFill>
                            <a:srgbClr val="000000"/>
                          </a:solidFill>
                          <a:effectLst/>
                          <a:latin typeface="+mj-lt"/>
                        </a:rPr>
                        <a:t>-</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mj-lt"/>
                        </a:rPr>
                        <a:t>-1.4</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mj-lt"/>
                        </a:rPr>
                        <a:t>-1.7</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mj-lt"/>
                        </a:rPr>
                        <a:t>-1.7</a:t>
                      </a:r>
                    </a:p>
                  </a:txBody>
                  <a:tcPr marL="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359877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z="2400" b="0" dirty="0"/>
              <a:t>Q9. Vision of the Airport</a:t>
            </a:r>
            <a:br>
              <a:rPr lang="en-US" altLang="en-US" sz="2400" b="0" dirty="0"/>
            </a:br>
            <a:r>
              <a:rPr lang="en-US" altLang="en-US" sz="1600" b="0" dirty="0"/>
              <a:t>Residents</a:t>
            </a:r>
            <a:endParaRPr lang="en-US" sz="1600" b="0" dirty="0"/>
          </a:p>
        </p:txBody>
      </p:sp>
      <p:sp>
        <p:nvSpPr>
          <p:cNvPr id="18436" name="Text Box 4"/>
          <p:cNvSpPr txBox="1">
            <a:spLocks noChangeArrowheads="1"/>
          </p:cNvSpPr>
          <p:nvPr/>
        </p:nvSpPr>
        <p:spPr bwMode="auto">
          <a:xfrm>
            <a:off x="0" y="6478588"/>
            <a:ext cx="7677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eaLnBrk="1" hangingPunct="1"/>
            <a:r>
              <a:rPr lang="en-US" sz="900" b="0" dirty="0">
                <a:solidFill>
                  <a:schemeClr val="bg1"/>
                </a:solidFill>
              </a:rPr>
              <a:t>Note: The above rating questions have been abbreviated for charting purposes; for the exact wording, please see the Topline report. The responses were recoded to calculate mean scores: “Strongly Agree” = +2, “Somewhat Agree” = +1, “Somewhat Disagree” = -1, and “Strongly Disagree” = -2.</a:t>
            </a:r>
          </a:p>
        </p:txBody>
      </p:sp>
      <p:graphicFrame>
        <p:nvGraphicFramePr>
          <p:cNvPr id="21" name="Chart 20"/>
          <p:cNvGraphicFramePr/>
          <p:nvPr>
            <p:extLst>
              <p:ext uri="{D42A27DB-BD31-4B8C-83A1-F6EECF244321}">
                <p14:modId xmlns:p14="http://schemas.microsoft.com/office/powerpoint/2010/main" val="53117779"/>
              </p:ext>
            </p:extLst>
          </p:nvPr>
        </p:nvGraphicFramePr>
        <p:xfrm>
          <a:off x="241708" y="1160060"/>
          <a:ext cx="8660584" cy="492918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Box 8"/>
          <p:cNvSpPr txBox="1">
            <a:spLocks noChangeArrowheads="1"/>
          </p:cNvSpPr>
          <p:nvPr/>
        </p:nvSpPr>
        <p:spPr bwMode="auto">
          <a:xfrm>
            <a:off x="3966997" y="5908944"/>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Strongly</a:t>
            </a:r>
            <a:br>
              <a:rPr lang="en-US" sz="1100" dirty="0">
                <a:solidFill>
                  <a:srgbClr val="000000"/>
                </a:solidFill>
              </a:rPr>
            </a:br>
            <a:r>
              <a:rPr lang="en-US" sz="1100" dirty="0">
                <a:solidFill>
                  <a:srgbClr val="000000"/>
                </a:solidFill>
              </a:rPr>
              <a:t>Disagree</a:t>
            </a:r>
          </a:p>
        </p:txBody>
      </p:sp>
      <p:sp>
        <p:nvSpPr>
          <p:cNvPr id="23" name="Text Box 8"/>
          <p:cNvSpPr txBox="1">
            <a:spLocks noChangeArrowheads="1"/>
          </p:cNvSpPr>
          <p:nvPr/>
        </p:nvSpPr>
        <p:spPr bwMode="auto">
          <a:xfrm>
            <a:off x="4992865" y="5908944"/>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Somewhat</a:t>
            </a:r>
            <a:br>
              <a:rPr lang="en-US" sz="1100" dirty="0">
                <a:solidFill>
                  <a:srgbClr val="000000"/>
                </a:solidFill>
              </a:rPr>
            </a:br>
            <a:r>
              <a:rPr lang="en-US" sz="1100" dirty="0">
                <a:solidFill>
                  <a:srgbClr val="000000"/>
                </a:solidFill>
              </a:rPr>
              <a:t>Disagree</a:t>
            </a:r>
          </a:p>
        </p:txBody>
      </p:sp>
      <p:sp>
        <p:nvSpPr>
          <p:cNvPr id="24" name="Text Box 8"/>
          <p:cNvSpPr txBox="1">
            <a:spLocks noChangeArrowheads="1"/>
          </p:cNvSpPr>
          <p:nvPr/>
        </p:nvSpPr>
        <p:spPr bwMode="auto">
          <a:xfrm>
            <a:off x="6964891" y="5908944"/>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Somewhat</a:t>
            </a:r>
            <a:br>
              <a:rPr lang="en-US" sz="1100" dirty="0">
                <a:solidFill>
                  <a:srgbClr val="000000"/>
                </a:solidFill>
              </a:rPr>
            </a:br>
            <a:r>
              <a:rPr lang="en-US" sz="1100" dirty="0">
                <a:solidFill>
                  <a:srgbClr val="000000"/>
                </a:solidFill>
              </a:rPr>
              <a:t>Agree</a:t>
            </a:r>
          </a:p>
        </p:txBody>
      </p:sp>
      <p:sp>
        <p:nvSpPr>
          <p:cNvPr id="25" name="Text Box 8"/>
          <p:cNvSpPr txBox="1">
            <a:spLocks noChangeArrowheads="1"/>
          </p:cNvSpPr>
          <p:nvPr/>
        </p:nvSpPr>
        <p:spPr bwMode="auto">
          <a:xfrm>
            <a:off x="8008931" y="5902229"/>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Strongly</a:t>
            </a:r>
            <a:br>
              <a:rPr lang="en-US" sz="1100" dirty="0">
                <a:solidFill>
                  <a:srgbClr val="000000"/>
                </a:solidFill>
              </a:rPr>
            </a:br>
            <a:r>
              <a:rPr lang="en-US" sz="1100" dirty="0">
                <a:solidFill>
                  <a:srgbClr val="000000"/>
                </a:solidFill>
              </a:rPr>
              <a:t>Agree</a:t>
            </a:r>
          </a:p>
        </p:txBody>
      </p:sp>
    </p:spTree>
    <p:extLst>
      <p:ext uri="{BB962C8B-B14F-4D97-AF65-F5344CB8AC3E}">
        <p14:creationId xmlns:p14="http://schemas.microsoft.com/office/powerpoint/2010/main" val="19561104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2400" b="0" dirty="0"/>
              <a:t>Q9. Vision of the Airport </a:t>
            </a:r>
            <a:br>
              <a:rPr lang="en-US" altLang="en-US" sz="2400" b="0" dirty="0"/>
            </a:br>
            <a:r>
              <a:rPr lang="en-US" altLang="en-US" sz="1600" b="0" dirty="0"/>
              <a:t>Pilots</a:t>
            </a:r>
            <a:endParaRPr lang="en-US" sz="1600" b="0" dirty="0"/>
          </a:p>
        </p:txBody>
      </p:sp>
      <p:sp>
        <p:nvSpPr>
          <p:cNvPr id="19459" name="Text Box 4"/>
          <p:cNvSpPr txBox="1">
            <a:spLocks noChangeArrowheads="1"/>
          </p:cNvSpPr>
          <p:nvPr/>
        </p:nvSpPr>
        <p:spPr bwMode="auto">
          <a:xfrm>
            <a:off x="0" y="6478588"/>
            <a:ext cx="7677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eaLnBrk="1" hangingPunct="1"/>
            <a:r>
              <a:rPr lang="en-US" sz="900" b="0" dirty="0">
                <a:solidFill>
                  <a:schemeClr val="bg1"/>
                </a:solidFill>
              </a:rPr>
              <a:t>Note: The responses were recoded to calculate mean scores: “Strongly Agree” = +2, “Somewhat Agree” = +1, “Somewhat Disagree” = -1, and “Strongly Disagree” = -2.</a:t>
            </a:r>
          </a:p>
        </p:txBody>
      </p:sp>
      <p:graphicFrame>
        <p:nvGraphicFramePr>
          <p:cNvPr id="17" name="Table 16"/>
          <p:cNvGraphicFramePr>
            <a:graphicFrameLocks noGrp="1"/>
          </p:cNvGraphicFramePr>
          <p:nvPr>
            <p:extLst>
              <p:ext uri="{D42A27DB-BD31-4B8C-83A1-F6EECF244321}">
                <p14:modId xmlns:p14="http://schemas.microsoft.com/office/powerpoint/2010/main" val="741344228"/>
              </p:ext>
            </p:extLst>
          </p:nvPr>
        </p:nvGraphicFramePr>
        <p:xfrm>
          <a:off x="367575" y="2052507"/>
          <a:ext cx="8408850" cy="2392680"/>
        </p:xfrm>
        <a:graphic>
          <a:graphicData uri="http://schemas.openxmlformats.org/drawingml/2006/table">
            <a:tbl>
              <a:tblPr/>
              <a:tblGrid>
                <a:gridCol w="5760720">
                  <a:extLst>
                    <a:ext uri="{9D8B030D-6E8A-4147-A177-3AD203B41FA5}">
                      <a16:colId xmlns:a16="http://schemas.microsoft.com/office/drawing/2014/main" val="20000"/>
                    </a:ext>
                  </a:extLst>
                </a:gridCol>
                <a:gridCol w="665611">
                  <a:extLst>
                    <a:ext uri="{9D8B030D-6E8A-4147-A177-3AD203B41FA5}">
                      <a16:colId xmlns:a16="http://schemas.microsoft.com/office/drawing/2014/main" val="248038767"/>
                    </a:ext>
                  </a:extLst>
                </a:gridCol>
                <a:gridCol w="665611">
                  <a:extLst>
                    <a:ext uri="{9D8B030D-6E8A-4147-A177-3AD203B41FA5}">
                      <a16:colId xmlns:a16="http://schemas.microsoft.com/office/drawing/2014/main" val="20001"/>
                    </a:ext>
                  </a:extLst>
                </a:gridCol>
                <a:gridCol w="665611">
                  <a:extLst>
                    <a:ext uri="{9D8B030D-6E8A-4147-A177-3AD203B41FA5}">
                      <a16:colId xmlns:a16="http://schemas.microsoft.com/office/drawing/2014/main" val="20002"/>
                    </a:ext>
                  </a:extLst>
                </a:gridCol>
                <a:gridCol w="651297">
                  <a:extLst>
                    <a:ext uri="{9D8B030D-6E8A-4147-A177-3AD203B41FA5}">
                      <a16:colId xmlns:a16="http://schemas.microsoft.com/office/drawing/2014/main" val="20003"/>
                    </a:ext>
                  </a:extLst>
                </a:gridCol>
              </a:tblGrid>
              <a:tr h="228600">
                <a:tc>
                  <a:txBody>
                    <a:bodyPr/>
                    <a:lstStyle/>
                    <a:p>
                      <a:pPr algn="l" rtl="0" fontAlgn="b"/>
                      <a:r>
                        <a:rPr lang="en-US" sz="1200" b="1" i="0" u="none" strike="noStrike" dirty="0">
                          <a:solidFill>
                            <a:srgbClr val="F4F4E6"/>
                          </a:solidFill>
                          <a:effectLst/>
                          <a:latin typeface="+mn-lt"/>
                        </a:rPr>
                        <a:t> </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F4F4E6"/>
                          </a:solidFill>
                          <a:effectLst/>
                          <a:latin typeface="+mn-lt"/>
                        </a:rPr>
                        <a:t>2017</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F4F4E6"/>
                          </a:solidFill>
                          <a:effectLst/>
                          <a:latin typeface="+mn-lt"/>
                        </a:rPr>
                        <a:t>2013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F4F4E6"/>
                          </a:solidFill>
                          <a:effectLst/>
                          <a:latin typeface="+mn-lt"/>
                        </a:rPr>
                        <a:t>2009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a:solidFill>
                            <a:srgbClr val="F4F4E6"/>
                          </a:solidFill>
                          <a:effectLst/>
                          <a:latin typeface="+mn-lt"/>
                        </a:rPr>
                        <a:t>2005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28600">
                <a:tc>
                  <a:txBody>
                    <a:bodyPr/>
                    <a:lstStyle/>
                    <a:p>
                      <a:pPr algn="l" rtl="0" fontAlgn="b"/>
                      <a:r>
                        <a:rPr lang="en-US" sz="1200" b="1" i="0" u="none" strike="noStrike" dirty="0">
                          <a:solidFill>
                            <a:srgbClr val="FFFFFF"/>
                          </a:solidFill>
                          <a:effectLst/>
                          <a:latin typeface="+mn-lt"/>
                        </a:rPr>
                        <a:t>The airport should manage the growth of operations to be consistent with community needs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000000"/>
                          </a:solidFill>
                          <a:effectLst/>
                          <a:latin typeface="+mn-lt"/>
                        </a:rPr>
                        <a:t>0.88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mn-lt"/>
                        </a:rPr>
                        <a:t>1.3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mn-lt"/>
                        </a:rPr>
                        <a:t>0.9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mn-lt"/>
                        </a:rPr>
                        <a:t>0.9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3833559573"/>
                  </a:ext>
                </a:extLst>
              </a:tr>
              <a:tr h="228600">
                <a:tc>
                  <a:txBody>
                    <a:bodyPr/>
                    <a:lstStyle/>
                    <a:p>
                      <a:pPr algn="l" rtl="0" fontAlgn="b"/>
                      <a:r>
                        <a:rPr lang="en-US" sz="1200" b="1" i="0" u="none" strike="noStrike">
                          <a:solidFill>
                            <a:srgbClr val="FFFFFF"/>
                          </a:solidFill>
                          <a:effectLst/>
                          <a:latin typeface="+mn-lt"/>
                        </a:rPr>
                        <a:t>The airport should have no limitations and operations should be allowed to grow to accommodate all flights into or out of the area</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dirty="0">
                          <a:solidFill>
                            <a:srgbClr val="000000"/>
                          </a:solidFill>
                          <a:effectLst/>
                          <a:latin typeface="+mn-lt"/>
                        </a:rPr>
                        <a:t>0.32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0.7</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0.7</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0.8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1"/>
                  </a:ext>
                </a:extLst>
              </a:tr>
              <a:tr h="228600">
                <a:tc>
                  <a:txBody>
                    <a:bodyPr/>
                    <a:lstStyle/>
                    <a:p>
                      <a:pPr algn="l" rtl="0" fontAlgn="b"/>
                      <a:r>
                        <a:rPr lang="en-US" sz="1200" b="1" i="0" u="none" strike="noStrike">
                          <a:solidFill>
                            <a:srgbClr val="FFFFFF"/>
                          </a:solidFill>
                          <a:effectLst/>
                          <a:latin typeface="+mn-lt"/>
                        </a:rPr>
                        <a:t>The airport should remain the way it is and not change</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000000"/>
                          </a:solidFill>
                          <a:effectLst/>
                          <a:latin typeface="+mn-lt"/>
                        </a:rPr>
                        <a:t>-0.01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-0.3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0.1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-0.3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2"/>
                  </a:ext>
                </a:extLst>
              </a:tr>
              <a:tr h="228600">
                <a:tc>
                  <a:txBody>
                    <a:bodyPr/>
                    <a:lstStyle/>
                    <a:p>
                      <a:pPr algn="l" rtl="0" fontAlgn="b"/>
                      <a:r>
                        <a:rPr lang="en-US" sz="1200" b="1" i="0" u="none" strike="noStrike">
                          <a:solidFill>
                            <a:srgbClr val="FFFFFF"/>
                          </a:solidFill>
                          <a:effectLst/>
                          <a:latin typeface="+mn-lt"/>
                        </a:rPr>
                        <a:t>The airport should reduce the number of flights into and out of the Airport</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1200" b="1" i="0" u="none" strike="noStrike">
                          <a:solidFill>
                            <a:srgbClr val="000000"/>
                          </a:solidFill>
                          <a:effectLst/>
                          <a:latin typeface="+mn-lt"/>
                        </a:rPr>
                        <a:t>-1.60</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-1.7</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-1.8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-1.9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3"/>
                  </a:ext>
                </a:extLst>
              </a:tr>
              <a:tr h="2286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FFFFFF"/>
                          </a:solidFill>
                          <a:effectLst/>
                          <a:latin typeface="+mn-lt"/>
                        </a:rPr>
                        <a:t>The airport should impose a voluntary curfew on take-offs and landings from 10 PM to 7 AM that does not apply to emergencies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dirty="0">
                          <a:solidFill>
                            <a:srgbClr val="000000"/>
                          </a:solidFill>
                          <a:effectLst/>
                          <a:latin typeface="+mn-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0.1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NA</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NA</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4"/>
                  </a:ext>
                </a:extLst>
              </a:tr>
              <a:tr h="228600">
                <a:tc>
                  <a:txBody>
                    <a:bodyPr/>
                    <a:lstStyle/>
                    <a:p>
                      <a:pPr algn="l" rtl="0" fontAlgn="b"/>
                      <a:r>
                        <a:rPr lang="en-US" sz="1200" b="1" i="0" u="none" strike="noStrike" dirty="0">
                          <a:solidFill>
                            <a:srgbClr val="FFFFFF"/>
                          </a:solidFill>
                          <a:effectLst/>
                          <a:latin typeface="+mn-lt"/>
                        </a:rPr>
                        <a:t>The airport should impose a mandatory curfew on take-offs and landings from 10 PM to 7 AM that does not apply to emergencies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dirty="0">
                          <a:solidFill>
                            <a:srgbClr val="000000"/>
                          </a:solidFill>
                          <a:effectLst/>
                          <a:latin typeface="+mn-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-0.8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a:solidFill>
                            <a:srgbClr val="000000"/>
                          </a:solidFill>
                          <a:effectLst/>
                          <a:latin typeface="+mn-lt"/>
                        </a:rPr>
                        <a:t>-0.9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mn-lt"/>
                        </a:rPr>
                        <a:t>NA</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6"/>
                  </a:ext>
                </a:extLst>
              </a:tr>
              <a:tr h="228600">
                <a:tc>
                  <a:txBody>
                    <a:bodyPr/>
                    <a:lstStyle/>
                    <a:p>
                      <a:pPr algn="l" rtl="0" fontAlgn="b"/>
                      <a:r>
                        <a:rPr lang="en-US" sz="1200" b="1" i="0" u="none" strike="noStrike" dirty="0">
                          <a:solidFill>
                            <a:srgbClr val="FFFFFF"/>
                          </a:solidFill>
                          <a:effectLst/>
                          <a:latin typeface="+mn-lt"/>
                        </a:rPr>
                        <a:t>The airport should shut down operations and close</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200" b="1" i="0" u="none" strike="noStrike" dirty="0">
                          <a:solidFill>
                            <a:srgbClr val="000000"/>
                          </a:solidFill>
                          <a:effectLst/>
                          <a:latin typeface="+mn-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mn-lt"/>
                        </a:rPr>
                        <a:t>-1.9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mn-lt"/>
                        </a:rPr>
                        <a:t>-1.9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200" b="1" i="0" u="none" strike="noStrike" dirty="0">
                          <a:solidFill>
                            <a:srgbClr val="000000"/>
                          </a:solidFill>
                          <a:effectLst/>
                          <a:latin typeface="+mn-lt"/>
                        </a:rPr>
                        <a:t>-2</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21905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47675" y="304800"/>
            <a:ext cx="6729413" cy="609600"/>
          </a:xfrm>
        </p:spPr>
        <p:txBody>
          <a:bodyPr/>
          <a:lstStyle/>
          <a:p>
            <a:r>
              <a:rPr lang="en-US" sz="2400" b="0" dirty="0"/>
              <a:t>Q10. Satisfaction with Airport Activities</a:t>
            </a:r>
            <a:br>
              <a:rPr lang="en-US" sz="2400" b="0" dirty="0"/>
            </a:br>
            <a:r>
              <a:rPr lang="en-US" sz="1600" b="0" dirty="0"/>
              <a:t>Pilots</a:t>
            </a:r>
          </a:p>
        </p:txBody>
      </p:sp>
      <p:sp>
        <p:nvSpPr>
          <p:cNvPr id="29700" name="Text Box 21"/>
          <p:cNvSpPr txBox="1">
            <a:spLocks noChangeArrowheads="1"/>
          </p:cNvSpPr>
          <p:nvPr/>
        </p:nvSpPr>
        <p:spPr bwMode="auto">
          <a:xfrm>
            <a:off x="11113" y="6472238"/>
            <a:ext cx="827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r>
              <a:rPr lang="en-US" sz="900" b="0" dirty="0">
                <a:solidFill>
                  <a:schemeClr val="bg1"/>
                </a:solidFill>
              </a:rPr>
              <a:t>Note: The above rating questions have been abbreviated for charting purposes; for the exact wording, please see the Topline report. </a:t>
            </a:r>
          </a:p>
          <a:p>
            <a:r>
              <a:rPr lang="en-US" sz="900" b="0" dirty="0">
                <a:solidFill>
                  <a:schemeClr val="bg1"/>
                </a:solidFill>
              </a:rPr>
              <a:t>Computation of mean scores: “Very Satisfied” = +2, “Somewhat Satisfied” = +1, “Somewhat Dissatisfied” = -1, and “Very Dissatisfied” = -2.</a:t>
            </a:r>
          </a:p>
        </p:txBody>
      </p:sp>
      <p:graphicFrame>
        <p:nvGraphicFramePr>
          <p:cNvPr id="16" name="Chart 15"/>
          <p:cNvGraphicFramePr/>
          <p:nvPr>
            <p:extLst>
              <p:ext uri="{D42A27DB-BD31-4B8C-83A1-F6EECF244321}">
                <p14:modId xmlns:p14="http://schemas.microsoft.com/office/powerpoint/2010/main" val="339703977"/>
              </p:ext>
            </p:extLst>
          </p:nvPr>
        </p:nvGraphicFramePr>
        <p:xfrm>
          <a:off x="252263" y="1199015"/>
          <a:ext cx="8660584" cy="495392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8"/>
          <p:cNvSpPr txBox="1">
            <a:spLocks noChangeArrowheads="1"/>
          </p:cNvSpPr>
          <p:nvPr/>
        </p:nvSpPr>
        <p:spPr bwMode="auto">
          <a:xfrm>
            <a:off x="3806325" y="6027110"/>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Very </a:t>
            </a:r>
            <a:br>
              <a:rPr lang="en-US" sz="1100" dirty="0">
                <a:solidFill>
                  <a:srgbClr val="000000"/>
                </a:solidFill>
              </a:rPr>
            </a:br>
            <a:r>
              <a:rPr lang="en-US" sz="1100" dirty="0">
                <a:solidFill>
                  <a:srgbClr val="000000"/>
                </a:solidFill>
              </a:rPr>
              <a:t>Dissatisfied</a:t>
            </a:r>
          </a:p>
        </p:txBody>
      </p:sp>
      <p:sp>
        <p:nvSpPr>
          <p:cNvPr id="18" name="Text Box 8"/>
          <p:cNvSpPr txBox="1">
            <a:spLocks noChangeArrowheads="1"/>
          </p:cNvSpPr>
          <p:nvPr/>
        </p:nvSpPr>
        <p:spPr bwMode="auto">
          <a:xfrm>
            <a:off x="4868529" y="6027110"/>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Somewhat</a:t>
            </a:r>
            <a:br>
              <a:rPr lang="en-US" sz="1100" dirty="0">
                <a:solidFill>
                  <a:srgbClr val="000000"/>
                </a:solidFill>
              </a:rPr>
            </a:br>
            <a:r>
              <a:rPr lang="en-US" sz="1100" dirty="0">
                <a:solidFill>
                  <a:srgbClr val="000000"/>
                </a:solidFill>
              </a:rPr>
              <a:t>Dissatisfied</a:t>
            </a:r>
          </a:p>
        </p:txBody>
      </p:sp>
      <p:sp>
        <p:nvSpPr>
          <p:cNvPr id="19" name="Text Box 8"/>
          <p:cNvSpPr txBox="1">
            <a:spLocks noChangeArrowheads="1"/>
          </p:cNvSpPr>
          <p:nvPr/>
        </p:nvSpPr>
        <p:spPr bwMode="auto">
          <a:xfrm>
            <a:off x="6996595" y="6027110"/>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Somewhat</a:t>
            </a:r>
            <a:br>
              <a:rPr lang="en-US" sz="1100" dirty="0">
                <a:solidFill>
                  <a:srgbClr val="000000"/>
                </a:solidFill>
              </a:rPr>
            </a:br>
            <a:r>
              <a:rPr lang="en-US" sz="1100" dirty="0">
                <a:solidFill>
                  <a:srgbClr val="000000"/>
                </a:solidFill>
              </a:rPr>
              <a:t>Satisfied</a:t>
            </a:r>
          </a:p>
        </p:txBody>
      </p:sp>
      <p:sp>
        <p:nvSpPr>
          <p:cNvPr id="20" name="Text Box 8"/>
          <p:cNvSpPr txBox="1">
            <a:spLocks noChangeArrowheads="1"/>
          </p:cNvSpPr>
          <p:nvPr/>
        </p:nvSpPr>
        <p:spPr bwMode="auto">
          <a:xfrm>
            <a:off x="8045155" y="6020395"/>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Very</a:t>
            </a:r>
            <a:br>
              <a:rPr lang="en-US" sz="1100" dirty="0">
                <a:solidFill>
                  <a:srgbClr val="000000"/>
                </a:solidFill>
              </a:rPr>
            </a:br>
            <a:r>
              <a:rPr lang="en-US" sz="1100" dirty="0">
                <a:solidFill>
                  <a:srgbClr val="000000"/>
                </a:solidFill>
              </a:rPr>
              <a:t>Satisfied</a:t>
            </a:r>
          </a:p>
        </p:txBody>
      </p:sp>
    </p:spTree>
    <p:extLst>
      <p:ext uri="{BB962C8B-B14F-4D97-AF65-F5344CB8AC3E}">
        <p14:creationId xmlns:p14="http://schemas.microsoft.com/office/powerpoint/2010/main" val="2955510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2400" b="0" dirty="0"/>
              <a:t>Q11. Most Important Improvement</a:t>
            </a:r>
            <a:br>
              <a:rPr lang="en-US" sz="2400" b="0" dirty="0"/>
            </a:br>
            <a:r>
              <a:rPr lang="en-US" sz="1600" b="0" dirty="0"/>
              <a:t>Pilots</a:t>
            </a:r>
            <a:endParaRPr lang="en-US" sz="2400" b="0" dirty="0"/>
          </a:p>
        </p:txBody>
      </p:sp>
      <p:graphicFrame>
        <p:nvGraphicFramePr>
          <p:cNvPr id="7" name="Table 6"/>
          <p:cNvGraphicFramePr>
            <a:graphicFrameLocks noGrp="1"/>
          </p:cNvGraphicFramePr>
          <p:nvPr>
            <p:extLst>
              <p:ext uri="{D42A27DB-BD31-4B8C-83A1-F6EECF244321}">
                <p14:modId xmlns:p14="http://schemas.microsoft.com/office/powerpoint/2010/main" val="2867667251"/>
              </p:ext>
            </p:extLst>
          </p:nvPr>
        </p:nvGraphicFramePr>
        <p:xfrm>
          <a:off x="2286000" y="1842579"/>
          <a:ext cx="4572000" cy="4120516"/>
        </p:xfrm>
        <a:graphic>
          <a:graphicData uri="http://schemas.openxmlformats.org/drawingml/2006/table">
            <a:tbl>
              <a:tblPr/>
              <a:tblGrid>
                <a:gridCol w="3291840">
                  <a:extLst>
                    <a:ext uri="{9D8B030D-6E8A-4147-A177-3AD203B41FA5}">
                      <a16:colId xmlns:a16="http://schemas.microsoft.com/office/drawing/2014/main" val="20000"/>
                    </a:ext>
                  </a:extLst>
                </a:gridCol>
                <a:gridCol w="640080">
                  <a:extLst>
                    <a:ext uri="{9D8B030D-6E8A-4147-A177-3AD203B41FA5}">
                      <a16:colId xmlns:a16="http://schemas.microsoft.com/office/drawing/2014/main" val="2814726873"/>
                    </a:ext>
                  </a:extLst>
                </a:gridCol>
                <a:gridCol w="640080">
                  <a:extLst>
                    <a:ext uri="{9D8B030D-6E8A-4147-A177-3AD203B41FA5}">
                      <a16:colId xmlns:a16="http://schemas.microsoft.com/office/drawing/2014/main" val="20001"/>
                    </a:ext>
                  </a:extLst>
                </a:gridCol>
              </a:tblGrid>
              <a:tr h="0">
                <a:tc>
                  <a:txBody>
                    <a:bodyPr/>
                    <a:lstStyle/>
                    <a:p>
                      <a:pPr algn="l" fontAlgn="b"/>
                      <a:endParaRPr lang="en-US" sz="1100" b="1" i="0" u="none" strike="noStrike" dirty="0">
                        <a:solidFill>
                          <a:srgbClr val="FFFFFF"/>
                        </a:solidFill>
                        <a:latin typeface="+mj-lt"/>
                      </a:endParaRPr>
                    </a:p>
                  </a:txBody>
                  <a:tcPr marL="45720" marR="45721"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dirty="0">
                          <a:solidFill>
                            <a:srgbClr val="FFFFFF"/>
                          </a:solidFill>
                          <a:latin typeface="+mj-lt"/>
                        </a:rPr>
                        <a:t>2017</a:t>
                      </a:r>
                    </a:p>
                  </a:txBody>
                  <a:tcPr marL="45721" marR="45721"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dirty="0">
                          <a:solidFill>
                            <a:srgbClr val="FFFFFF"/>
                          </a:solidFill>
                          <a:latin typeface="+mj-lt"/>
                        </a:rPr>
                        <a:t>2013</a:t>
                      </a:r>
                    </a:p>
                  </a:txBody>
                  <a:tcPr marL="45721" marR="45721"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0">
                <a:tc>
                  <a:txBody>
                    <a:bodyPr/>
                    <a:lstStyle/>
                    <a:p>
                      <a:pPr algn="l" fontAlgn="b"/>
                      <a:r>
                        <a:rPr lang="en-US" sz="1100" b="1" i="0" u="none" strike="noStrike" dirty="0">
                          <a:solidFill>
                            <a:srgbClr val="FFFFFF"/>
                          </a:solidFill>
                          <a:effectLst/>
                          <a:latin typeface="+mj-lt"/>
                        </a:rPr>
                        <a:t>Hangar access/Box hangars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a:solidFill>
                            <a:srgbClr val="000000"/>
                          </a:solidFill>
                          <a:effectLst/>
                          <a:latin typeface="+mj-lt"/>
                        </a:rPr>
                        <a:t>17.6%</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1"/>
                  </a:ext>
                </a:extLst>
              </a:tr>
              <a:tr h="0">
                <a:tc>
                  <a:txBody>
                    <a:bodyPr/>
                    <a:lstStyle/>
                    <a:p>
                      <a:pPr algn="l" fontAlgn="b"/>
                      <a:r>
                        <a:rPr lang="en-US" sz="1100" b="1" i="0" u="none" strike="noStrike" dirty="0">
                          <a:solidFill>
                            <a:srgbClr val="FFFFFF"/>
                          </a:solidFill>
                          <a:effectLst/>
                          <a:latin typeface="+mj-lt"/>
                        </a:rPr>
                        <a:t>Competitive fuel prices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a:solidFill>
                            <a:srgbClr val="000000"/>
                          </a:solidFill>
                          <a:effectLst/>
                          <a:latin typeface="+mj-lt"/>
                        </a:rPr>
                        <a:t>15.7%</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2889934113"/>
                  </a:ext>
                </a:extLst>
              </a:tr>
              <a:tr h="0">
                <a:tc>
                  <a:txBody>
                    <a:bodyPr/>
                    <a:lstStyle/>
                    <a:p>
                      <a:pPr algn="l" fontAlgn="b"/>
                      <a:r>
                        <a:rPr lang="en-US" sz="1100" b="1" i="0" u="none" strike="noStrike">
                          <a:solidFill>
                            <a:srgbClr val="FFFFFF"/>
                          </a:solidFill>
                          <a:effectLst/>
                          <a:latin typeface="+mj-lt"/>
                        </a:rPr>
                        <a:t>Permanent tower</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a:solidFill>
                            <a:srgbClr val="000000"/>
                          </a:solidFill>
                          <a:effectLst/>
                          <a:latin typeface="+mj-lt"/>
                        </a:rPr>
                        <a:t>15.7%</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56729448"/>
                  </a:ext>
                </a:extLst>
              </a:tr>
              <a:tr h="0">
                <a:tc>
                  <a:txBody>
                    <a:bodyPr/>
                    <a:lstStyle/>
                    <a:p>
                      <a:pPr algn="l" fontAlgn="b"/>
                      <a:r>
                        <a:rPr lang="en-US" sz="1100" b="1" i="0" u="none" strike="noStrike">
                          <a:solidFill>
                            <a:srgbClr val="FFFFFF"/>
                          </a:solidFill>
                          <a:effectLst/>
                          <a:latin typeface="+mj-lt"/>
                        </a:rPr>
                        <a:t>Has good leadership/Management/Staff</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a:solidFill>
                            <a:srgbClr val="000000"/>
                          </a:solidFill>
                          <a:effectLst/>
                          <a:latin typeface="+mj-lt"/>
                        </a:rPr>
                        <a:t>7.8%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4269549905"/>
                  </a:ext>
                </a:extLst>
              </a:tr>
              <a:tr h="0">
                <a:tc>
                  <a:txBody>
                    <a:bodyPr/>
                    <a:lstStyle/>
                    <a:p>
                      <a:pPr algn="l" fontAlgn="b"/>
                      <a:r>
                        <a:rPr lang="en-US" sz="1100" b="1" i="0" u="none" strike="noStrike">
                          <a:solidFill>
                            <a:srgbClr val="FFFFFF"/>
                          </a:solidFill>
                          <a:effectLst/>
                          <a:latin typeface="+mj-lt"/>
                        </a:rPr>
                        <a:t>Affordable/Hangar fees/Landing fees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a:solidFill>
                            <a:srgbClr val="000000"/>
                          </a:solidFill>
                          <a:effectLst/>
                          <a:latin typeface="+mj-lt"/>
                        </a:rPr>
                        <a:t>7.8%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3119895064"/>
                  </a:ext>
                </a:extLst>
              </a:tr>
              <a:tr h="0">
                <a:tc>
                  <a:txBody>
                    <a:bodyPr/>
                    <a:lstStyle/>
                    <a:p>
                      <a:pPr algn="l" fontAlgn="b"/>
                      <a:r>
                        <a:rPr lang="en-US" sz="1100" b="1" i="0" u="none" strike="noStrike">
                          <a:solidFill>
                            <a:srgbClr val="FFFFFF"/>
                          </a:solidFill>
                          <a:effectLst/>
                          <a:latin typeface="+mj-lt"/>
                        </a:rPr>
                        <a:t>Deicing services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a:solidFill>
                            <a:srgbClr val="000000"/>
                          </a:solidFill>
                          <a:effectLst/>
                          <a:latin typeface="+mj-lt"/>
                        </a:rPr>
                        <a:t>5.9%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dirty="0">
                          <a:solidFill>
                            <a:srgbClr val="000000"/>
                          </a:solidFill>
                          <a:effectLst/>
                          <a:latin typeface="+mj-lt"/>
                        </a:rPr>
                        <a:t>14%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741885166"/>
                  </a:ext>
                </a:extLst>
              </a:tr>
              <a:tr h="0">
                <a:tc>
                  <a:txBody>
                    <a:bodyPr/>
                    <a:lstStyle/>
                    <a:p>
                      <a:pPr algn="l" fontAlgn="b"/>
                      <a:r>
                        <a:rPr lang="en-US" sz="1100" b="1" i="0" u="none" strike="noStrike">
                          <a:solidFill>
                            <a:srgbClr val="FFFFFF"/>
                          </a:solidFill>
                          <a:effectLst/>
                          <a:latin typeface="+mj-lt"/>
                        </a:rPr>
                        <a:t>Use aviation money for aviation purposes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a:solidFill>
                            <a:srgbClr val="000000"/>
                          </a:solidFill>
                          <a:effectLst/>
                          <a:latin typeface="+mj-lt"/>
                        </a:rPr>
                        <a:t>5.9%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875066395"/>
                  </a:ext>
                </a:extLst>
              </a:tr>
              <a:tr h="0">
                <a:tc>
                  <a:txBody>
                    <a:bodyPr/>
                    <a:lstStyle/>
                    <a:p>
                      <a:pPr algn="l" fontAlgn="b"/>
                      <a:r>
                        <a:rPr lang="en-US" sz="1100" b="1" i="0" u="none" strike="noStrike">
                          <a:solidFill>
                            <a:srgbClr val="FFFFFF"/>
                          </a:solidFill>
                          <a:effectLst/>
                          <a:latin typeface="+mj-lt"/>
                        </a:rPr>
                        <a:t>Washing facilities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a:solidFill>
                            <a:srgbClr val="000000"/>
                          </a:solidFill>
                          <a:effectLst/>
                          <a:latin typeface="+mj-lt"/>
                        </a:rPr>
                        <a:t>3.9%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4166197187"/>
                  </a:ext>
                </a:extLst>
              </a:tr>
              <a:tr h="0">
                <a:tc>
                  <a:txBody>
                    <a:bodyPr/>
                    <a:lstStyle/>
                    <a:p>
                      <a:pPr algn="l" fontAlgn="b"/>
                      <a:r>
                        <a:rPr lang="en-US" sz="1100" b="1" i="0" u="none" strike="noStrike">
                          <a:solidFill>
                            <a:srgbClr val="FFFFFF"/>
                          </a:solidFill>
                          <a:effectLst/>
                          <a:latin typeface="+mj-lt"/>
                        </a:rPr>
                        <a:t>Heated hangars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a:solidFill>
                            <a:srgbClr val="000000"/>
                          </a:solidFill>
                          <a:effectLst/>
                          <a:latin typeface="+mj-lt"/>
                        </a:rPr>
                        <a:t>3.9%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761934591"/>
                  </a:ext>
                </a:extLst>
              </a:tr>
              <a:tr h="0">
                <a:tc>
                  <a:txBody>
                    <a:bodyPr/>
                    <a:lstStyle/>
                    <a:p>
                      <a:pPr algn="l" fontAlgn="b"/>
                      <a:r>
                        <a:rPr lang="en-US" sz="1100" b="1" i="0" u="none" strike="noStrike">
                          <a:solidFill>
                            <a:srgbClr val="FFFFFF"/>
                          </a:solidFill>
                          <a:effectLst/>
                          <a:latin typeface="+mj-lt"/>
                        </a:rPr>
                        <a:t>Reduce staff</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dirty="0">
                          <a:solidFill>
                            <a:srgbClr val="000000"/>
                          </a:solidFill>
                          <a:effectLst/>
                          <a:latin typeface="+mj-lt"/>
                        </a:rPr>
                        <a:t>3.9%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667947056"/>
                  </a:ext>
                </a:extLst>
              </a:tr>
              <a:tr h="0">
                <a:tc>
                  <a:txBody>
                    <a:bodyPr/>
                    <a:lstStyle/>
                    <a:p>
                      <a:pPr algn="l" rtl="0" fontAlgn="b"/>
                      <a:r>
                        <a:rPr lang="en-US" sz="1100" b="1" i="0" u="none" strike="noStrike">
                          <a:solidFill>
                            <a:srgbClr val="FFFFFF"/>
                          </a:solidFill>
                          <a:effectLst/>
                          <a:latin typeface="+mj-lt"/>
                        </a:rPr>
                        <a:t>More hangars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a:solidFill>
                            <a:srgbClr val="000000"/>
                          </a:solidFill>
                          <a:effectLst/>
                          <a:latin typeface="+mj-lt"/>
                        </a:rPr>
                        <a:t>19%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2"/>
                  </a:ext>
                </a:extLst>
              </a:tr>
              <a:tr h="0">
                <a:tc>
                  <a:txBody>
                    <a:bodyPr/>
                    <a:lstStyle/>
                    <a:p>
                      <a:pPr algn="l" rtl="0" fontAlgn="b"/>
                      <a:r>
                        <a:rPr lang="en-US" sz="1100" b="1" i="0" u="none" strike="noStrike">
                          <a:solidFill>
                            <a:srgbClr val="FFFFFF"/>
                          </a:solidFill>
                          <a:effectLst/>
                          <a:latin typeface="+mj-lt"/>
                        </a:rPr>
                        <a:t>Better fueling capability</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a:solidFill>
                            <a:srgbClr val="000000"/>
                          </a:solidFill>
                          <a:effectLst/>
                          <a:latin typeface="+mj-lt"/>
                        </a:rPr>
                        <a:t>14%</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3"/>
                  </a:ext>
                </a:extLst>
              </a:tr>
              <a:tr h="0">
                <a:tc>
                  <a:txBody>
                    <a:bodyPr/>
                    <a:lstStyle/>
                    <a:p>
                      <a:pPr algn="l" rtl="0" fontAlgn="b"/>
                      <a:r>
                        <a:rPr lang="en-US" sz="1100" b="1" i="0" u="none" strike="noStrike">
                          <a:solidFill>
                            <a:srgbClr val="FFFFFF"/>
                          </a:solidFill>
                          <a:effectLst/>
                          <a:latin typeface="+mj-lt"/>
                        </a:rPr>
                        <a:t>Less noise abatement</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a:solidFill>
                            <a:srgbClr val="000000"/>
                          </a:solidFill>
                          <a:effectLst/>
                          <a:latin typeface="+mj-lt"/>
                        </a:rPr>
                        <a:t>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4"/>
                  </a:ext>
                </a:extLst>
              </a:tr>
              <a:tr h="0">
                <a:tc>
                  <a:txBody>
                    <a:bodyPr/>
                    <a:lstStyle/>
                    <a:p>
                      <a:pPr algn="l" rtl="0" fontAlgn="b"/>
                      <a:r>
                        <a:rPr lang="en-US" sz="1100" b="1" i="0" u="none" strike="noStrike">
                          <a:solidFill>
                            <a:srgbClr val="FFFFFF"/>
                          </a:solidFill>
                          <a:effectLst/>
                          <a:latin typeface="+mj-lt"/>
                        </a:rPr>
                        <a:t>Better instruments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a:solidFill>
                            <a:srgbClr val="000000"/>
                          </a:solidFill>
                          <a:effectLst/>
                          <a:latin typeface="+mj-lt"/>
                        </a:rPr>
                        <a:t>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5"/>
                  </a:ext>
                </a:extLst>
              </a:tr>
              <a:tr h="0">
                <a:tc>
                  <a:txBody>
                    <a:bodyPr/>
                    <a:lstStyle/>
                    <a:p>
                      <a:pPr algn="l" rtl="0" fontAlgn="b"/>
                      <a:r>
                        <a:rPr lang="en-US" sz="1100" b="1" i="0" u="none" strike="noStrike">
                          <a:solidFill>
                            <a:srgbClr val="FFFFFF"/>
                          </a:solidFill>
                          <a:effectLst/>
                          <a:latin typeface="+mj-lt"/>
                        </a:rPr>
                        <a:t>Asphalt maintenance</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a:solidFill>
                            <a:srgbClr val="000000"/>
                          </a:solidFill>
                          <a:effectLst/>
                          <a:latin typeface="+mj-lt"/>
                        </a:rPr>
                        <a:t>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6"/>
                  </a:ext>
                </a:extLst>
              </a:tr>
              <a:tr h="0">
                <a:tc>
                  <a:txBody>
                    <a:bodyPr/>
                    <a:lstStyle/>
                    <a:p>
                      <a:pPr algn="l" rtl="0" fontAlgn="b"/>
                      <a:r>
                        <a:rPr lang="en-US" sz="1100" b="1" i="0" u="none" strike="noStrike">
                          <a:solidFill>
                            <a:srgbClr val="FFFFFF"/>
                          </a:solidFill>
                          <a:effectLst/>
                          <a:latin typeface="+mj-lt"/>
                        </a:rPr>
                        <a:t>Less restrictions of operation</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a:solidFill>
                            <a:srgbClr val="000000"/>
                          </a:solidFill>
                          <a:effectLst/>
                          <a:latin typeface="+mj-lt"/>
                        </a:rPr>
                        <a:t>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7"/>
                  </a:ext>
                </a:extLst>
              </a:tr>
              <a:tr h="0">
                <a:tc>
                  <a:txBody>
                    <a:bodyPr/>
                    <a:lstStyle/>
                    <a:p>
                      <a:pPr algn="l" rtl="0" fontAlgn="b"/>
                      <a:r>
                        <a:rPr lang="en-US" sz="1100" b="1" i="0" u="none" strike="noStrike">
                          <a:solidFill>
                            <a:srgbClr val="FFFFFF"/>
                          </a:solidFill>
                          <a:effectLst/>
                          <a:latin typeface="+mj-lt"/>
                        </a:rPr>
                        <a:t>Light plane friendly</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a:solidFill>
                            <a:srgbClr val="000000"/>
                          </a:solidFill>
                          <a:effectLst/>
                          <a:latin typeface="+mj-lt"/>
                        </a:rPr>
                        <a:t>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8"/>
                  </a:ext>
                </a:extLst>
              </a:tr>
              <a:tr h="0">
                <a:tc>
                  <a:txBody>
                    <a:bodyPr/>
                    <a:lstStyle/>
                    <a:p>
                      <a:pPr algn="l" rtl="0" fontAlgn="b"/>
                      <a:r>
                        <a:rPr lang="en-US" sz="1100" b="1" i="0" u="none" strike="noStrike">
                          <a:solidFill>
                            <a:srgbClr val="FFFFFF"/>
                          </a:solidFill>
                          <a:effectLst/>
                          <a:latin typeface="+mj-lt"/>
                        </a:rPr>
                        <a:t>Safety for pilot</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a:solidFill>
                            <a:srgbClr val="000000"/>
                          </a:solidFill>
                          <a:effectLst/>
                          <a:latin typeface="+mj-lt"/>
                        </a:rPr>
                        <a:t>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09"/>
                  </a:ext>
                </a:extLst>
              </a:tr>
              <a:tr h="0">
                <a:tc>
                  <a:txBody>
                    <a:bodyPr/>
                    <a:lstStyle/>
                    <a:p>
                      <a:pPr algn="l" rtl="0" fontAlgn="b"/>
                      <a:r>
                        <a:rPr lang="en-US" sz="1100" b="1" i="0" u="none" strike="noStrike">
                          <a:solidFill>
                            <a:srgbClr val="FFFFFF"/>
                          </a:solidFill>
                          <a:effectLst/>
                          <a:latin typeface="+mj-lt"/>
                        </a:rPr>
                        <a:t>Change of managment</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a:solidFill>
                            <a:srgbClr val="000000"/>
                          </a:solidFill>
                          <a:effectLst/>
                          <a:latin typeface="+mj-lt"/>
                        </a:rPr>
                        <a:t>5%</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10"/>
                  </a:ext>
                </a:extLst>
              </a:tr>
              <a:tr h="0">
                <a:tc>
                  <a:txBody>
                    <a:bodyPr/>
                    <a:lstStyle/>
                    <a:p>
                      <a:pPr algn="l" rtl="0" fontAlgn="b"/>
                      <a:r>
                        <a:rPr lang="en-US" sz="1100" b="1" i="0" u="none" strike="noStrike">
                          <a:solidFill>
                            <a:srgbClr val="FFFFFF"/>
                          </a:solidFill>
                          <a:effectLst/>
                          <a:latin typeface="+mj-lt"/>
                        </a:rPr>
                        <a:t>Lengthen the runway</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rtl="0" fontAlgn="b"/>
                      <a:r>
                        <a:rPr lang="en-US" sz="1100" b="1" i="0" u="none" strike="noStrike" dirty="0">
                          <a:solidFill>
                            <a:srgbClr val="000000"/>
                          </a:solidFill>
                          <a:effectLst/>
                          <a:latin typeface="+mj-lt"/>
                        </a:rPr>
                        <a:t>-</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a:solidFill>
                            <a:srgbClr val="000000"/>
                          </a:solidFill>
                          <a:effectLst/>
                          <a:latin typeface="+mj-lt"/>
                        </a:rPr>
                        <a:t>3%</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11"/>
                  </a:ext>
                </a:extLst>
              </a:tr>
              <a:tr h="0">
                <a:tc>
                  <a:txBody>
                    <a:bodyPr/>
                    <a:lstStyle/>
                    <a:p>
                      <a:pPr algn="l" fontAlgn="b"/>
                      <a:r>
                        <a:rPr lang="en-US" sz="1100" b="1" i="0" u="none" strike="noStrike" dirty="0">
                          <a:solidFill>
                            <a:srgbClr val="FFFFFF"/>
                          </a:solidFill>
                          <a:effectLst/>
                          <a:latin typeface="+mj-lt"/>
                        </a:rPr>
                        <a:t>None/Nothing</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a:solidFill>
                            <a:srgbClr val="000000"/>
                          </a:solidFill>
                          <a:effectLst/>
                          <a:latin typeface="+mj-lt"/>
                        </a:rPr>
                        <a:t>5.9%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a:solidFill>
                            <a:srgbClr val="000000"/>
                          </a:solidFill>
                          <a:effectLst/>
                          <a:latin typeface="+mj-lt"/>
                        </a:rPr>
                        <a:t>8%</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12"/>
                  </a:ext>
                </a:extLst>
              </a:tr>
              <a:tr h="0">
                <a:tc>
                  <a:txBody>
                    <a:bodyPr/>
                    <a:lstStyle/>
                    <a:p>
                      <a:pPr algn="l" rtl="0" fontAlgn="b"/>
                      <a:r>
                        <a:rPr lang="en-US" sz="1100" b="1" i="0" u="none" strike="noStrike">
                          <a:solidFill>
                            <a:srgbClr val="FFFFFF"/>
                          </a:solidFill>
                          <a:effectLst/>
                          <a:latin typeface="+mj-lt"/>
                        </a:rPr>
                        <a:t>Other mentions</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dirty="0">
                          <a:solidFill>
                            <a:srgbClr val="000000"/>
                          </a:solidFill>
                          <a:effectLst/>
                          <a:latin typeface="+mj-lt"/>
                        </a:rPr>
                        <a:t>27.9%</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a:solidFill>
                            <a:srgbClr val="000000"/>
                          </a:solidFill>
                          <a:effectLst/>
                          <a:latin typeface="+mj-lt"/>
                        </a:rPr>
                        <a:t>16%</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13"/>
                  </a:ext>
                </a:extLst>
              </a:tr>
              <a:tr h="0">
                <a:tc>
                  <a:txBody>
                    <a:bodyPr/>
                    <a:lstStyle/>
                    <a:p>
                      <a:pPr algn="l" rtl="0" fontAlgn="b"/>
                      <a:r>
                        <a:rPr lang="en-US" sz="1100" b="1" i="0" u="none" strike="noStrike" dirty="0">
                          <a:solidFill>
                            <a:srgbClr val="FFFFFF"/>
                          </a:solidFill>
                          <a:effectLst/>
                          <a:latin typeface="+mj-lt"/>
                        </a:rPr>
                        <a:t>DK/NA</a:t>
                      </a:r>
                    </a:p>
                  </a:txBody>
                  <a:tcPr marL="4572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r>
                        <a:rPr lang="en-US" sz="1100" b="1" i="0" u="none" strike="noStrike" dirty="0">
                          <a:solidFill>
                            <a:srgbClr val="000000"/>
                          </a:solidFill>
                          <a:effectLst/>
                          <a:latin typeface="+mj-lt"/>
                        </a:rPr>
                        <a:t>2.0%</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tc>
                  <a:txBody>
                    <a:bodyPr/>
                    <a:lstStyle/>
                    <a:p>
                      <a:pPr algn="ctr" rtl="0" fontAlgn="b"/>
                      <a:r>
                        <a:rPr lang="en-US" sz="1100" b="1" i="0" u="none" strike="noStrike" dirty="0">
                          <a:solidFill>
                            <a:srgbClr val="000000"/>
                          </a:solidFill>
                          <a:effectLst/>
                          <a:latin typeface="+mj-lt"/>
                        </a:rPr>
                        <a:t>11%</a:t>
                      </a:r>
                    </a:p>
                  </a:txBody>
                  <a:tcPr marL="3810" marR="381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B884"/>
                    </a:solidFill>
                  </a:tcPr>
                </a:tc>
                <a:extLst>
                  <a:ext uri="{0D108BD9-81ED-4DB2-BD59-A6C34878D82A}">
                    <a16:rowId xmlns:a16="http://schemas.microsoft.com/office/drawing/2014/main" val="10014"/>
                  </a:ext>
                </a:extLst>
              </a:tr>
            </a:tbl>
          </a:graphicData>
        </a:graphic>
      </p:graphicFrame>
      <p:sp>
        <p:nvSpPr>
          <p:cNvPr id="8" name="Text Box 3">
            <a:extLst>
              <a:ext uri="{FF2B5EF4-FFF2-40B4-BE49-F238E27FC236}">
                <a16:creationId xmlns:a16="http://schemas.microsoft.com/office/drawing/2014/main" id="{8AC889EA-6681-4EF4-A02C-7EE3F5E01A27}"/>
              </a:ext>
            </a:extLst>
          </p:cNvPr>
          <p:cNvSpPr txBox="1">
            <a:spLocks noChangeArrowheads="1"/>
          </p:cNvSpPr>
          <p:nvPr/>
        </p:nvSpPr>
        <p:spPr bwMode="auto">
          <a:xfrm>
            <a:off x="6933696" y="5257867"/>
            <a:ext cx="17985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eaLnBrk="1" hangingPunct="1"/>
            <a:r>
              <a:rPr lang="en-US" sz="900" b="0" dirty="0">
                <a:solidFill>
                  <a:schemeClr val="bg1"/>
                </a:solidFill>
              </a:rPr>
              <a:t>Note: Issues that were mentioned by less than 3 percent of the residents have been added to the “Other mentions” category for charting purposes. For the detailed results of this question, please see the Topline report.</a:t>
            </a:r>
          </a:p>
        </p:txBody>
      </p:sp>
    </p:spTree>
    <p:extLst>
      <p:ext uri="{BB962C8B-B14F-4D97-AF65-F5344CB8AC3E}">
        <p14:creationId xmlns:p14="http://schemas.microsoft.com/office/powerpoint/2010/main" val="3628608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47675" y="304800"/>
            <a:ext cx="6729413" cy="609600"/>
          </a:xfrm>
        </p:spPr>
        <p:txBody>
          <a:bodyPr/>
          <a:lstStyle/>
          <a:p>
            <a:r>
              <a:rPr lang="en-US" sz="2400" b="0" dirty="0"/>
              <a:t>Q12. Satisfaction with Airport Activities</a:t>
            </a:r>
            <a:br>
              <a:rPr lang="en-US" sz="2400" b="0" dirty="0"/>
            </a:br>
            <a:r>
              <a:rPr lang="en-US" sz="1600" b="0" dirty="0"/>
              <a:t>Residents</a:t>
            </a:r>
          </a:p>
        </p:txBody>
      </p:sp>
      <p:sp>
        <p:nvSpPr>
          <p:cNvPr id="26628" name="Text Box 21"/>
          <p:cNvSpPr txBox="1">
            <a:spLocks noChangeArrowheads="1"/>
          </p:cNvSpPr>
          <p:nvPr/>
        </p:nvSpPr>
        <p:spPr bwMode="auto">
          <a:xfrm>
            <a:off x="11113" y="6472238"/>
            <a:ext cx="827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r>
              <a:rPr lang="en-US" sz="900" b="0" dirty="0">
                <a:solidFill>
                  <a:schemeClr val="bg1"/>
                </a:solidFill>
              </a:rPr>
              <a:t>Note: The above rating questions have been abbreviated for charting purposes; for the exact wording, please see the Topline report. </a:t>
            </a:r>
          </a:p>
          <a:p>
            <a:r>
              <a:rPr lang="en-US" sz="900" b="0" dirty="0">
                <a:solidFill>
                  <a:schemeClr val="bg1"/>
                </a:solidFill>
              </a:rPr>
              <a:t>Computation of mean scores: “Very Satisfied” = +2, “Somewhat Satisfied” = +1, “Somewhat Dissatisfied” = -1, and “Very Dissatisfied” = -2.</a:t>
            </a:r>
          </a:p>
        </p:txBody>
      </p:sp>
      <p:graphicFrame>
        <p:nvGraphicFramePr>
          <p:cNvPr id="11" name="Chart 10"/>
          <p:cNvGraphicFramePr/>
          <p:nvPr>
            <p:extLst>
              <p:ext uri="{D42A27DB-BD31-4B8C-83A1-F6EECF244321}">
                <p14:modId xmlns:p14="http://schemas.microsoft.com/office/powerpoint/2010/main" val="525901655"/>
              </p:ext>
            </p:extLst>
          </p:nvPr>
        </p:nvGraphicFramePr>
        <p:xfrm>
          <a:off x="241708" y="1229293"/>
          <a:ext cx="8660584" cy="485995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8"/>
          <p:cNvSpPr txBox="1">
            <a:spLocks noChangeArrowheads="1"/>
          </p:cNvSpPr>
          <p:nvPr/>
        </p:nvSpPr>
        <p:spPr bwMode="auto">
          <a:xfrm>
            <a:off x="3985165" y="5977184"/>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Very </a:t>
            </a:r>
            <a:br>
              <a:rPr lang="en-US" sz="1100" dirty="0">
                <a:solidFill>
                  <a:srgbClr val="000000"/>
                </a:solidFill>
              </a:rPr>
            </a:br>
            <a:r>
              <a:rPr lang="en-US" sz="1100" dirty="0">
                <a:solidFill>
                  <a:srgbClr val="000000"/>
                </a:solidFill>
              </a:rPr>
              <a:t>Dissatisfied</a:t>
            </a:r>
          </a:p>
        </p:txBody>
      </p:sp>
      <p:sp>
        <p:nvSpPr>
          <p:cNvPr id="13" name="Text Box 8"/>
          <p:cNvSpPr txBox="1">
            <a:spLocks noChangeArrowheads="1"/>
          </p:cNvSpPr>
          <p:nvPr/>
        </p:nvSpPr>
        <p:spPr bwMode="auto">
          <a:xfrm>
            <a:off x="4992865" y="5977184"/>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Somewhat</a:t>
            </a:r>
            <a:br>
              <a:rPr lang="en-US" sz="1100" dirty="0">
                <a:solidFill>
                  <a:srgbClr val="000000"/>
                </a:solidFill>
              </a:rPr>
            </a:br>
            <a:r>
              <a:rPr lang="en-US" sz="1100" dirty="0">
                <a:solidFill>
                  <a:srgbClr val="000000"/>
                </a:solidFill>
              </a:rPr>
              <a:t>Dissatisfied</a:t>
            </a:r>
          </a:p>
        </p:txBody>
      </p:sp>
      <p:sp>
        <p:nvSpPr>
          <p:cNvPr id="14" name="Text Box 8"/>
          <p:cNvSpPr txBox="1">
            <a:spLocks noChangeArrowheads="1"/>
          </p:cNvSpPr>
          <p:nvPr/>
        </p:nvSpPr>
        <p:spPr bwMode="auto">
          <a:xfrm>
            <a:off x="6983059" y="5977184"/>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Somewhat</a:t>
            </a:r>
            <a:br>
              <a:rPr lang="en-US" sz="1100" dirty="0">
                <a:solidFill>
                  <a:srgbClr val="000000"/>
                </a:solidFill>
              </a:rPr>
            </a:br>
            <a:r>
              <a:rPr lang="en-US" sz="1100" dirty="0">
                <a:solidFill>
                  <a:srgbClr val="000000"/>
                </a:solidFill>
              </a:rPr>
              <a:t>Satisfied</a:t>
            </a:r>
          </a:p>
        </p:txBody>
      </p:sp>
      <p:sp>
        <p:nvSpPr>
          <p:cNvPr id="15" name="Text Box 8"/>
          <p:cNvSpPr txBox="1">
            <a:spLocks noChangeArrowheads="1"/>
          </p:cNvSpPr>
          <p:nvPr/>
        </p:nvSpPr>
        <p:spPr bwMode="auto">
          <a:xfrm>
            <a:off x="8021043" y="5970469"/>
            <a:ext cx="12509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Arial" charset="0"/>
              </a:defRPr>
            </a:lvl1pPr>
            <a:lvl2pPr marL="742950" indent="-285750" eaLnBrk="0" hangingPunct="0">
              <a:defRPr sz="2500" b="1">
                <a:solidFill>
                  <a:schemeClr val="tx1"/>
                </a:solidFill>
                <a:latin typeface="Arial" charset="0"/>
              </a:defRPr>
            </a:lvl2pPr>
            <a:lvl3pPr marL="1143000" indent="-228600" eaLnBrk="0" hangingPunct="0">
              <a:defRPr sz="2500" b="1">
                <a:solidFill>
                  <a:schemeClr val="tx1"/>
                </a:solidFill>
                <a:latin typeface="Arial" charset="0"/>
              </a:defRPr>
            </a:lvl3pPr>
            <a:lvl4pPr marL="1600200" indent="-228600" eaLnBrk="0" hangingPunct="0">
              <a:defRPr sz="2500" b="1">
                <a:solidFill>
                  <a:schemeClr val="tx1"/>
                </a:solidFill>
                <a:latin typeface="Arial" charset="0"/>
              </a:defRPr>
            </a:lvl4pPr>
            <a:lvl5pPr marL="2057400" indent="-228600" eaLnBrk="0" hangingPunct="0">
              <a:defRPr sz="2500" b="1">
                <a:solidFill>
                  <a:schemeClr val="tx1"/>
                </a:solidFill>
                <a:latin typeface="Arial" charset="0"/>
              </a:defRPr>
            </a:lvl5pPr>
            <a:lvl6pPr marL="2514600" indent="-228600" eaLnBrk="0" fontAlgn="base" hangingPunct="0">
              <a:spcBef>
                <a:spcPct val="0"/>
              </a:spcBef>
              <a:spcAft>
                <a:spcPct val="0"/>
              </a:spcAft>
              <a:defRPr sz="2500" b="1">
                <a:solidFill>
                  <a:schemeClr val="tx1"/>
                </a:solidFill>
                <a:latin typeface="Arial" charset="0"/>
              </a:defRPr>
            </a:lvl6pPr>
            <a:lvl7pPr marL="2971800" indent="-228600" eaLnBrk="0" fontAlgn="base" hangingPunct="0">
              <a:spcBef>
                <a:spcPct val="0"/>
              </a:spcBef>
              <a:spcAft>
                <a:spcPct val="0"/>
              </a:spcAft>
              <a:defRPr sz="2500" b="1">
                <a:solidFill>
                  <a:schemeClr val="tx1"/>
                </a:solidFill>
                <a:latin typeface="Arial" charset="0"/>
              </a:defRPr>
            </a:lvl7pPr>
            <a:lvl8pPr marL="3429000" indent="-228600" eaLnBrk="0" fontAlgn="base" hangingPunct="0">
              <a:spcBef>
                <a:spcPct val="0"/>
              </a:spcBef>
              <a:spcAft>
                <a:spcPct val="0"/>
              </a:spcAft>
              <a:defRPr sz="2500" b="1">
                <a:solidFill>
                  <a:schemeClr val="tx1"/>
                </a:solidFill>
                <a:latin typeface="Arial" charset="0"/>
              </a:defRPr>
            </a:lvl8pPr>
            <a:lvl9pPr marL="3886200" indent="-228600" eaLnBrk="0" fontAlgn="base" hangingPunct="0">
              <a:spcBef>
                <a:spcPct val="0"/>
              </a:spcBef>
              <a:spcAft>
                <a:spcPct val="0"/>
              </a:spcAft>
              <a:defRPr sz="2500" b="1">
                <a:solidFill>
                  <a:schemeClr val="tx1"/>
                </a:solidFill>
                <a:latin typeface="Arial" charset="0"/>
              </a:defRPr>
            </a:lvl9pPr>
          </a:lstStyle>
          <a:p>
            <a:pPr algn="ctr">
              <a:spcBef>
                <a:spcPct val="50000"/>
              </a:spcBef>
            </a:pPr>
            <a:r>
              <a:rPr lang="en-US" sz="1100" dirty="0">
                <a:solidFill>
                  <a:srgbClr val="000000"/>
                </a:solidFill>
              </a:rPr>
              <a:t>Very</a:t>
            </a:r>
            <a:br>
              <a:rPr lang="en-US" sz="1100" dirty="0">
                <a:solidFill>
                  <a:srgbClr val="000000"/>
                </a:solidFill>
              </a:rPr>
            </a:br>
            <a:r>
              <a:rPr lang="en-US" sz="1100" dirty="0">
                <a:solidFill>
                  <a:srgbClr val="000000"/>
                </a:solidFill>
              </a:rPr>
              <a:t>Satisfied</a:t>
            </a:r>
          </a:p>
        </p:txBody>
      </p:sp>
    </p:spTree>
    <p:extLst>
      <p:ext uri="{BB962C8B-B14F-4D97-AF65-F5344CB8AC3E}">
        <p14:creationId xmlns:p14="http://schemas.microsoft.com/office/powerpoint/2010/main" val="1368838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2400" b="0" dirty="0"/>
              <a:t>Q13. Aircraft Responsible for Dissatisfaction</a:t>
            </a:r>
            <a:br>
              <a:rPr lang="en-US" sz="2400" b="0" dirty="0"/>
            </a:br>
            <a:r>
              <a:rPr lang="en-US" sz="1600" b="0" dirty="0"/>
              <a:t>Residents</a:t>
            </a:r>
            <a:endParaRPr lang="en-US" sz="2400" b="0" dirty="0"/>
          </a:p>
        </p:txBody>
      </p:sp>
      <p:graphicFrame>
        <p:nvGraphicFramePr>
          <p:cNvPr id="6" name="Chart 5"/>
          <p:cNvGraphicFramePr/>
          <p:nvPr>
            <p:extLst>
              <p:ext uri="{D42A27DB-BD31-4B8C-83A1-F6EECF244321}">
                <p14:modId xmlns:p14="http://schemas.microsoft.com/office/powerpoint/2010/main" val="1216196415"/>
              </p:ext>
            </p:extLst>
          </p:nvPr>
        </p:nvGraphicFramePr>
        <p:xfrm>
          <a:off x="159850" y="2010317"/>
          <a:ext cx="8660584" cy="3942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5324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2400" b="0" dirty="0"/>
              <a:t>Q14. Time of Day when Dissatisfied</a:t>
            </a:r>
            <a:br>
              <a:rPr lang="en-US" sz="2400" b="0" dirty="0"/>
            </a:br>
            <a:r>
              <a:rPr lang="en-US" sz="1600" b="0" dirty="0"/>
              <a:t>Residents</a:t>
            </a:r>
            <a:endParaRPr lang="en-US" sz="2400" b="0" dirty="0"/>
          </a:p>
        </p:txBody>
      </p:sp>
      <p:graphicFrame>
        <p:nvGraphicFramePr>
          <p:cNvPr id="6" name="Chart 5"/>
          <p:cNvGraphicFramePr/>
          <p:nvPr>
            <p:extLst>
              <p:ext uri="{D42A27DB-BD31-4B8C-83A1-F6EECF244321}">
                <p14:modId xmlns:p14="http://schemas.microsoft.com/office/powerpoint/2010/main" val="2391011572"/>
              </p:ext>
            </p:extLst>
          </p:nvPr>
        </p:nvGraphicFramePr>
        <p:xfrm>
          <a:off x="241708" y="1893799"/>
          <a:ext cx="8660584" cy="4081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679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2443163" y="4943475"/>
            <a:ext cx="6510337" cy="750888"/>
          </a:xfrm>
        </p:spPr>
        <p:txBody>
          <a:bodyPr/>
          <a:lstStyle/>
          <a:p>
            <a:r>
              <a:rPr lang="en-US" sz="2400" b="0" dirty="0"/>
              <a:t>Executive Summary</a:t>
            </a:r>
          </a:p>
        </p:txBody>
      </p:sp>
    </p:spTree>
    <p:extLst>
      <p:ext uri="{BB962C8B-B14F-4D97-AF65-F5344CB8AC3E}">
        <p14:creationId xmlns:p14="http://schemas.microsoft.com/office/powerpoint/2010/main" val="272768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43163" y="4943475"/>
            <a:ext cx="6510337" cy="750888"/>
          </a:xfrm>
        </p:spPr>
        <p:txBody>
          <a:bodyPr/>
          <a:lstStyle/>
          <a:p>
            <a:r>
              <a:rPr lang="en-US" sz="2400" b="0" dirty="0"/>
              <a:t>Communications</a:t>
            </a:r>
          </a:p>
        </p:txBody>
      </p:sp>
    </p:spTree>
    <p:extLst>
      <p:ext uri="{BB962C8B-B14F-4D97-AF65-F5344CB8AC3E}">
        <p14:creationId xmlns:p14="http://schemas.microsoft.com/office/powerpoint/2010/main" val="1024287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z="2400" b="0" dirty="0"/>
              <a:t>Q15. Awareness of Purchase of Tahoe City Golf Course</a:t>
            </a:r>
            <a:br>
              <a:rPr lang="en-US" sz="2400" b="0" dirty="0"/>
            </a:br>
            <a:r>
              <a:rPr lang="en-US" sz="1600" b="0" dirty="0"/>
              <a:t>Residents</a:t>
            </a:r>
          </a:p>
        </p:txBody>
      </p:sp>
      <p:graphicFrame>
        <p:nvGraphicFramePr>
          <p:cNvPr id="7" name="Chart 6">
            <a:extLst>
              <a:ext uri="{FF2B5EF4-FFF2-40B4-BE49-F238E27FC236}">
                <a16:creationId xmlns:a16="http://schemas.microsoft.com/office/drawing/2014/main" id="{39BA7C89-7E9F-4F4D-A629-AFF68423C784}"/>
              </a:ext>
            </a:extLst>
          </p:cNvPr>
          <p:cNvGraphicFramePr/>
          <p:nvPr>
            <p:extLst>
              <p:ext uri="{D42A27DB-BD31-4B8C-83A1-F6EECF244321}">
                <p14:modId xmlns:p14="http://schemas.microsoft.com/office/powerpoint/2010/main" val="2885629383"/>
              </p:ext>
            </p:extLst>
          </p:nvPr>
        </p:nvGraphicFramePr>
        <p:xfrm>
          <a:off x="35413" y="1630128"/>
          <a:ext cx="8952932" cy="41023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3051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z="2400" b="0" dirty="0"/>
              <a:t>Q16. Awareness of Pilot Voluntary Curfew Incentives Before Survey</a:t>
            </a:r>
            <a:br>
              <a:rPr lang="en-US" sz="2400" b="0" dirty="0"/>
            </a:br>
            <a:r>
              <a:rPr lang="en-US" sz="1600" b="0" dirty="0"/>
              <a:t>Residents</a:t>
            </a:r>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1728345521"/>
              </p:ext>
            </p:extLst>
          </p:nvPr>
        </p:nvGraphicFramePr>
        <p:xfrm>
          <a:off x="834770" y="1562100"/>
          <a:ext cx="7474460" cy="53417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3586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22275" y="304800"/>
            <a:ext cx="6629400" cy="609600"/>
          </a:xfrm>
        </p:spPr>
        <p:txBody>
          <a:bodyPr/>
          <a:lstStyle/>
          <a:p>
            <a:r>
              <a:rPr lang="en-US" sz="2400" b="0" dirty="0"/>
              <a:t>Q17. Informed Favorability of the Airport</a:t>
            </a:r>
            <a:br>
              <a:rPr lang="en-US" sz="2400" b="0" dirty="0"/>
            </a:br>
            <a:r>
              <a:rPr lang="en-US" sz="1600" b="0" dirty="0"/>
              <a:t>Residents</a:t>
            </a:r>
            <a:endParaRPr lang="en-US" sz="2400" b="0" dirty="0"/>
          </a:p>
        </p:txBody>
      </p:sp>
      <p:graphicFrame>
        <p:nvGraphicFramePr>
          <p:cNvPr id="6" name="Chart 5"/>
          <p:cNvGraphicFramePr/>
          <p:nvPr>
            <p:extLst>
              <p:ext uri="{D42A27DB-BD31-4B8C-83A1-F6EECF244321}">
                <p14:modId xmlns:p14="http://schemas.microsoft.com/office/powerpoint/2010/main" val="1021028750"/>
              </p:ext>
            </p:extLst>
          </p:nvPr>
        </p:nvGraphicFramePr>
        <p:xfrm>
          <a:off x="191068" y="1702583"/>
          <a:ext cx="8952932" cy="4102397"/>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086FD83C-ED2B-4D9A-B4CC-422DCB613F06}"/>
              </a:ext>
            </a:extLst>
          </p:cNvPr>
          <p:cNvCxnSpPr>
            <a:cxnSpLocks/>
          </p:cNvCxnSpPr>
          <p:nvPr/>
        </p:nvCxnSpPr>
        <p:spPr bwMode="auto">
          <a:xfrm flipH="1">
            <a:off x="232836" y="3675554"/>
            <a:ext cx="1188294"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1746306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2400" b="0" dirty="0"/>
              <a:t>Q21. Reasons for Non-Aviation Visits</a:t>
            </a:r>
            <a:br>
              <a:rPr lang="en-US" sz="2400" b="0" dirty="0"/>
            </a:br>
            <a:r>
              <a:rPr lang="en-US" sz="1600" b="0" dirty="0"/>
              <a:t>Residents</a:t>
            </a:r>
            <a:endParaRPr lang="en-US" sz="2400" b="0" dirty="0"/>
          </a:p>
        </p:txBody>
      </p:sp>
      <p:graphicFrame>
        <p:nvGraphicFramePr>
          <p:cNvPr id="7" name="Chart 6"/>
          <p:cNvGraphicFramePr/>
          <p:nvPr>
            <p:extLst>
              <p:ext uri="{D42A27DB-BD31-4B8C-83A1-F6EECF244321}">
                <p14:modId xmlns:p14="http://schemas.microsoft.com/office/powerpoint/2010/main" val="3070534571"/>
              </p:ext>
            </p:extLst>
          </p:nvPr>
        </p:nvGraphicFramePr>
        <p:xfrm>
          <a:off x="123824" y="1168737"/>
          <a:ext cx="8929341" cy="5218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6490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2400" b="0" dirty="0"/>
              <a:t>Q21. Reasons for Non-Aviation Visits</a:t>
            </a:r>
            <a:br>
              <a:rPr lang="en-US" sz="2400" b="0" dirty="0"/>
            </a:br>
            <a:r>
              <a:rPr lang="en-US" sz="1600" b="0" dirty="0"/>
              <a:t>Residents</a:t>
            </a:r>
            <a:endParaRPr lang="en-US" sz="2400" b="0" dirty="0"/>
          </a:p>
        </p:txBody>
      </p:sp>
      <p:graphicFrame>
        <p:nvGraphicFramePr>
          <p:cNvPr id="7" name="Chart 6"/>
          <p:cNvGraphicFramePr/>
          <p:nvPr>
            <p:extLst>
              <p:ext uri="{D42A27DB-BD31-4B8C-83A1-F6EECF244321}">
                <p14:modId xmlns:p14="http://schemas.microsoft.com/office/powerpoint/2010/main" val="3788551667"/>
              </p:ext>
            </p:extLst>
          </p:nvPr>
        </p:nvGraphicFramePr>
        <p:xfrm>
          <a:off x="123824" y="1168737"/>
          <a:ext cx="8929341" cy="5218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7793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479677" y="4048125"/>
            <a:ext cx="3159125" cy="2514600"/>
          </a:xfrm>
        </p:spPr>
        <p:txBody>
          <a:bodyPr/>
          <a:lstStyle/>
          <a:p>
            <a:r>
              <a:rPr lang="en-US" sz="1400" dirty="0"/>
              <a:t>www.godberesearch.com</a:t>
            </a:r>
            <a:br>
              <a:rPr lang="en-US" sz="1100" dirty="0"/>
            </a:br>
            <a:br>
              <a:rPr lang="en-US" sz="600" dirty="0"/>
            </a:br>
            <a:r>
              <a:rPr lang="en-US" sz="1000" u="sng" dirty="0">
                <a:latin typeface="+mn-lt"/>
              </a:rPr>
              <a:t>California and Corporate Offices</a:t>
            </a:r>
            <a:br>
              <a:rPr lang="en-US" sz="1000" dirty="0">
                <a:latin typeface="+mn-lt"/>
              </a:rPr>
            </a:br>
            <a:r>
              <a:rPr lang="fr-FR" sz="1000" dirty="0">
                <a:latin typeface="+mn-lt"/>
              </a:rPr>
              <a:t>1575 Old </a:t>
            </a:r>
            <a:r>
              <a:rPr lang="fr-FR" sz="1000" dirty="0" err="1">
                <a:latin typeface="+mn-lt"/>
              </a:rPr>
              <a:t>Bayshore</a:t>
            </a:r>
            <a:r>
              <a:rPr lang="fr-FR" sz="1000" dirty="0">
                <a:latin typeface="+mn-lt"/>
              </a:rPr>
              <a:t> </a:t>
            </a:r>
            <a:r>
              <a:rPr lang="fr-FR" sz="1000" dirty="0" err="1">
                <a:latin typeface="+mn-lt"/>
              </a:rPr>
              <a:t>Highway</a:t>
            </a:r>
            <a:r>
              <a:rPr lang="fr-FR" sz="1000" dirty="0">
                <a:latin typeface="+mn-lt"/>
              </a:rPr>
              <a:t>, Suite 102</a:t>
            </a:r>
            <a:br>
              <a:rPr lang="fr-FR" sz="1000" dirty="0">
                <a:latin typeface="+mn-lt"/>
              </a:rPr>
            </a:br>
            <a:r>
              <a:rPr lang="en-US" sz="1000" dirty="0">
                <a:latin typeface="+mn-lt"/>
              </a:rPr>
              <a:t>Burlingame, </a:t>
            </a:r>
            <a:r>
              <a:rPr lang="en-US" sz="1000">
                <a:latin typeface="+mn-lt"/>
              </a:rPr>
              <a:t>CA 94010</a:t>
            </a:r>
            <a:br>
              <a:rPr lang="en-US" sz="1000" dirty="0">
                <a:latin typeface="+mn-lt"/>
              </a:rPr>
            </a:br>
            <a:br>
              <a:rPr lang="en-US" sz="1000" dirty="0">
                <a:latin typeface="+mn-lt"/>
              </a:rPr>
            </a:br>
            <a:br>
              <a:rPr lang="en-US" sz="1000" dirty="0">
                <a:latin typeface="+mn-lt"/>
              </a:rPr>
            </a:br>
            <a:endParaRPr lang="en-US" altLang="en-US" sz="1000" b="0" dirty="0">
              <a:latin typeface="+mn-lt"/>
            </a:endParaRPr>
          </a:p>
        </p:txBody>
      </p:sp>
      <p:sp>
        <p:nvSpPr>
          <p:cNvPr id="2" name="Rectangle 1"/>
          <p:cNvSpPr/>
          <p:nvPr/>
        </p:nvSpPr>
        <p:spPr>
          <a:xfrm>
            <a:off x="5562600" y="4572002"/>
            <a:ext cx="3429000" cy="1323439"/>
          </a:xfrm>
          <a:prstGeom prst="rect">
            <a:avLst/>
          </a:prstGeom>
        </p:spPr>
        <p:txBody>
          <a:bodyPr wrap="square">
            <a:spAutoFit/>
          </a:bodyPr>
          <a:lstStyle/>
          <a:p>
            <a:endParaRPr lang="en-US" sz="1000" u="sng" dirty="0">
              <a:solidFill>
                <a:schemeClr val="tx2"/>
              </a:solidFill>
            </a:endParaRPr>
          </a:p>
          <a:p>
            <a:r>
              <a:rPr lang="en-US" sz="1000" u="sng" dirty="0">
                <a:solidFill>
                  <a:schemeClr val="tx2"/>
                </a:solidFill>
              </a:rPr>
              <a:t>Nevada Office</a:t>
            </a:r>
            <a:endParaRPr lang="en-US" sz="1000" dirty="0">
              <a:solidFill>
                <a:schemeClr val="tx2"/>
              </a:solidFill>
            </a:endParaRPr>
          </a:p>
          <a:p>
            <a:r>
              <a:rPr lang="en-US" sz="1000" dirty="0">
                <a:solidFill>
                  <a:schemeClr val="tx2"/>
                </a:solidFill>
              </a:rPr>
              <a:t>59 </a:t>
            </a:r>
            <a:r>
              <a:rPr lang="en-US" sz="1000" dirty="0" err="1">
                <a:solidFill>
                  <a:schemeClr val="tx2"/>
                </a:solidFill>
              </a:rPr>
              <a:t>Damonte</a:t>
            </a:r>
            <a:r>
              <a:rPr lang="en-US" sz="1000" dirty="0">
                <a:solidFill>
                  <a:schemeClr val="tx2"/>
                </a:solidFill>
              </a:rPr>
              <a:t> Ranch Parkway, Suite B309</a:t>
            </a:r>
          </a:p>
          <a:p>
            <a:r>
              <a:rPr lang="en-US" sz="1000" dirty="0">
                <a:solidFill>
                  <a:schemeClr val="tx2"/>
                </a:solidFill>
              </a:rPr>
              <a:t>Reno, NV  89521</a:t>
            </a:r>
          </a:p>
          <a:p>
            <a:endParaRPr lang="en-US" sz="1000" dirty="0">
              <a:solidFill>
                <a:schemeClr val="tx2"/>
              </a:solidFill>
            </a:endParaRPr>
          </a:p>
          <a:p>
            <a:r>
              <a:rPr lang="en-US" sz="1000" u="sng" dirty="0">
                <a:solidFill>
                  <a:schemeClr val="tx2"/>
                </a:solidFill>
              </a:rPr>
              <a:t>Pacific Northwest Office</a:t>
            </a:r>
            <a:br>
              <a:rPr lang="en-US" sz="1000" dirty="0">
                <a:solidFill>
                  <a:schemeClr val="tx2"/>
                </a:solidFill>
              </a:rPr>
            </a:br>
            <a:r>
              <a:rPr lang="fr-FR" sz="1000" dirty="0">
                <a:solidFill>
                  <a:schemeClr val="tx2"/>
                </a:solidFill>
              </a:rPr>
              <a:t>601 108th Avenue NE, Suite 1900</a:t>
            </a:r>
            <a:br>
              <a:rPr lang="fr-FR" sz="1000" dirty="0">
                <a:solidFill>
                  <a:schemeClr val="tx2"/>
                </a:solidFill>
              </a:rPr>
            </a:br>
            <a:r>
              <a:rPr lang="en-US" sz="1000" dirty="0">
                <a:solidFill>
                  <a:schemeClr val="tx2"/>
                </a:solidFill>
              </a:rPr>
              <a:t>Bellevue, WA 98004</a:t>
            </a:r>
          </a:p>
        </p:txBody>
      </p:sp>
    </p:spTree>
    <p:extLst>
      <p:ext uri="{BB962C8B-B14F-4D97-AF65-F5344CB8AC3E}">
        <p14:creationId xmlns:p14="http://schemas.microsoft.com/office/powerpoint/2010/main" val="41871318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2400" b="0" dirty="0"/>
              <a:t>Summary</a:t>
            </a:r>
            <a:br>
              <a:rPr lang="en-US" sz="2400" b="0" dirty="0"/>
            </a:br>
            <a:r>
              <a:rPr lang="en-US" sz="1600" b="0" dirty="0"/>
              <a:t>Awareness and Perceptions of the Truckee Tahoe Airport</a:t>
            </a:r>
          </a:p>
        </p:txBody>
      </p:sp>
      <p:sp>
        <p:nvSpPr>
          <p:cNvPr id="20483" name="Rectangle 3"/>
          <p:cNvSpPr>
            <a:spLocks noGrp="1" noChangeArrowheads="1"/>
          </p:cNvSpPr>
          <p:nvPr>
            <p:ph type="body" idx="1"/>
          </p:nvPr>
        </p:nvSpPr>
        <p:spPr>
          <a:xfrm>
            <a:off x="457200" y="1524000"/>
            <a:ext cx="8305800" cy="3982629"/>
          </a:xfrm>
        </p:spPr>
        <p:txBody>
          <a:bodyPr>
            <a:spAutoFit/>
          </a:bodyPr>
          <a:lstStyle/>
          <a:p>
            <a:pPr>
              <a:spcBef>
                <a:spcPct val="30000"/>
              </a:spcBef>
            </a:pPr>
            <a:r>
              <a:rPr lang="en-US" sz="1600" dirty="0"/>
              <a:t>In 2017, residents continue to show high awareness of the Truckee Tahoe Airport.  </a:t>
            </a:r>
          </a:p>
          <a:p>
            <a:pPr>
              <a:spcBef>
                <a:spcPct val="30000"/>
              </a:spcBef>
            </a:pPr>
            <a:r>
              <a:rPr lang="en-US" sz="1600" dirty="0"/>
              <a:t>Use of the airport is significantly higher than in the 2013, 2009 and 2005 surveys, with 75.5 percent of residents visiting the airport for non-aviation reasons.</a:t>
            </a:r>
          </a:p>
          <a:p>
            <a:pPr>
              <a:spcBef>
                <a:spcPct val="30000"/>
              </a:spcBef>
            </a:pPr>
            <a:r>
              <a:rPr lang="en-US" sz="1600" dirty="0"/>
              <a:t>Residents’ initial favorability rating of the airport is comparable to the 2013 findings and significantly more positive than in 2009 or 2005, although, 16.9 percent of the residents did not have an opinion of the airport. </a:t>
            </a:r>
          </a:p>
          <a:p>
            <a:pPr>
              <a:spcBef>
                <a:spcPct val="30000"/>
              </a:spcBef>
            </a:pPr>
            <a:r>
              <a:rPr lang="en-US" sz="1600" dirty="0"/>
              <a:t>The survey suggests that positive opinions of the airport are unsurprisingly high among pilots, with 93.7 percent reporting a favorable opinion of the airport. </a:t>
            </a:r>
          </a:p>
          <a:p>
            <a:pPr>
              <a:spcBef>
                <a:spcPct val="30000"/>
              </a:spcBef>
            </a:pPr>
            <a:r>
              <a:rPr lang="en-US" sz="1600" dirty="0"/>
              <a:t>As we have seen in the past, residents and pilots have some different priorities for airport services and capabilities. </a:t>
            </a:r>
          </a:p>
          <a:p>
            <a:pPr lvl="1">
              <a:spcBef>
                <a:spcPct val="30000"/>
              </a:spcBef>
            </a:pPr>
            <a:r>
              <a:rPr lang="en-US" sz="1600" dirty="0"/>
              <a:t>The residents consider “early forest fire warning”, “patient transport” and “search and rescue” to be top airport services and capabilities.</a:t>
            </a:r>
          </a:p>
          <a:p>
            <a:pPr lvl="1">
              <a:spcBef>
                <a:spcPct val="30000"/>
              </a:spcBef>
            </a:pPr>
            <a:r>
              <a:rPr lang="en-US" sz="1600" dirty="0"/>
              <a:t>Pilots rated “patient transport”, “pilot recreation use” and “search and rescue” to be the most important services of the airport. </a:t>
            </a:r>
          </a:p>
        </p:txBody>
      </p:sp>
    </p:spTree>
    <p:extLst>
      <p:ext uri="{BB962C8B-B14F-4D97-AF65-F5344CB8AC3E}">
        <p14:creationId xmlns:p14="http://schemas.microsoft.com/office/powerpoint/2010/main" val="36059408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2400" b="0" dirty="0"/>
              <a:t>Summary</a:t>
            </a:r>
            <a:br>
              <a:rPr lang="en-US" sz="3600" b="0" dirty="0"/>
            </a:br>
            <a:r>
              <a:rPr lang="en-US" sz="1600" b="0" dirty="0"/>
              <a:t>Awareness and Perceptions of the Truckee Tahoe Airport</a:t>
            </a:r>
          </a:p>
        </p:txBody>
      </p:sp>
      <p:sp>
        <p:nvSpPr>
          <p:cNvPr id="21507" name="Rectangle 3"/>
          <p:cNvSpPr>
            <a:spLocks noGrp="1" noChangeArrowheads="1"/>
          </p:cNvSpPr>
          <p:nvPr>
            <p:ph type="body" idx="1"/>
          </p:nvPr>
        </p:nvSpPr>
        <p:spPr>
          <a:xfrm>
            <a:off x="457200" y="1498600"/>
            <a:ext cx="8305800" cy="4327338"/>
          </a:xfrm>
        </p:spPr>
        <p:txBody>
          <a:bodyPr>
            <a:spAutoFit/>
          </a:bodyPr>
          <a:lstStyle/>
          <a:p>
            <a:pPr>
              <a:spcBef>
                <a:spcPct val="30000"/>
              </a:spcBef>
            </a:pPr>
            <a:r>
              <a:rPr lang="en-US" sz="1600" dirty="0"/>
              <a:t>Both residents and pilots agree that “the airport is an important component of the area’s economy” and that “the airport is enabling growth and development in the Truckee-North Lake Tahoe area”. </a:t>
            </a:r>
          </a:p>
          <a:p>
            <a:pPr>
              <a:spcBef>
                <a:spcPct val="30000"/>
              </a:spcBef>
            </a:pPr>
            <a:r>
              <a:rPr lang="en-US" sz="1600" dirty="0"/>
              <a:t>At the same time, the residents largely consider regulation of noise and low-flying aircraft to be a role of the airport. </a:t>
            </a:r>
          </a:p>
          <a:p>
            <a:pPr>
              <a:spcBef>
                <a:spcPct val="30000"/>
              </a:spcBef>
            </a:pPr>
            <a:r>
              <a:rPr lang="en-US" sz="1600" dirty="0"/>
              <a:t>With respect to the respondents’ vision for the airport, the results are similar to the findings of the 2013, 2009 and 2005 surveys and continue to support the strategic vision of “managed growth.” </a:t>
            </a:r>
          </a:p>
          <a:p>
            <a:pPr lvl="1">
              <a:spcBef>
                <a:spcPct val="30000"/>
              </a:spcBef>
            </a:pPr>
            <a:r>
              <a:rPr lang="en-US" sz="1600" dirty="0"/>
              <a:t>Overall, 86 percent of the residents, and 79.7 percent of the pilots, agreed that </a:t>
            </a:r>
            <a:r>
              <a:rPr lang="en-US" sz="1600" i="1" dirty="0"/>
              <a:t>“</a:t>
            </a:r>
            <a:r>
              <a:rPr lang="en-US" sz="1600" dirty="0"/>
              <a:t>The airport should manage the growth of operations to be consistent with community needs.” </a:t>
            </a:r>
          </a:p>
          <a:p>
            <a:pPr lvl="1">
              <a:spcBef>
                <a:spcPct val="30000"/>
              </a:spcBef>
            </a:pPr>
            <a:r>
              <a:rPr lang="en-US" sz="1600" dirty="0"/>
              <a:t>Although managed growth is the most supported strategic vision of the airport across these two groups, the pilots more strongly disagree with the statement that the “airport should reduce the number of flights into and out of the Airport” than the residents.  Although, it is important to note that residents disagree with the statement as well, just at a lower level.</a:t>
            </a:r>
          </a:p>
        </p:txBody>
      </p:sp>
    </p:spTree>
    <p:extLst>
      <p:ext uri="{BB962C8B-B14F-4D97-AF65-F5344CB8AC3E}">
        <p14:creationId xmlns:p14="http://schemas.microsoft.com/office/powerpoint/2010/main" val="19284723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2400" b="0" dirty="0"/>
              <a:t>Summary</a:t>
            </a:r>
            <a:br>
              <a:rPr lang="en-US" sz="2400" b="0" dirty="0"/>
            </a:br>
            <a:r>
              <a:rPr lang="en-US" sz="1600" b="0" dirty="0"/>
              <a:t>Opinion of Airport Operations and Policies</a:t>
            </a:r>
          </a:p>
        </p:txBody>
      </p:sp>
      <p:sp>
        <p:nvSpPr>
          <p:cNvPr id="31747" name="Rectangle 3"/>
          <p:cNvSpPr>
            <a:spLocks noGrp="1" noChangeArrowheads="1"/>
          </p:cNvSpPr>
          <p:nvPr>
            <p:ph type="body" idx="1"/>
          </p:nvPr>
        </p:nvSpPr>
        <p:spPr>
          <a:xfrm>
            <a:off x="457200" y="1455738"/>
            <a:ext cx="8305800" cy="3559436"/>
          </a:xfrm>
        </p:spPr>
        <p:txBody>
          <a:bodyPr>
            <a:spAutoFit/>
          </a:bodyPr>
          <a:lstStyle/>
          <a:p>
            <a:pPr>
              <a:spcBef>
                <a:spcPct val="30000"/>
              </a:spcBef>
            </a:pPr>
            <a:r>
              <a:rPr lang="en-US" sz="1600" dirty="0"/>
              <a:t>A narrow majority of the residents (52.4%) and a clear majority of pilots (58.2%) in the 2017 survey reported that the Truckee Tahoe Airport is doing “about the right amount” to minimize aircraft noise and low-flying aircraft.   </a:t>
            </a:r>
          </a:p>
          <a:p>
            <a:pPr>
              <a:spcBef>
                <a:spcPct val="30000"/>
              </a:spcBef>
            </a:pPr>
            <a:r>
              <a:rPr lang="en-US" sz="1600" dirty="0"/>
              <a:t>The 2017 results suggest that residents continue to be satisfied with the functions and activities provided by the Truckee Tahoe Airport. For each of the seven functions and activities tested, the satisfied residents significantly outnumbered the dissatisfied residents.  Residents were most satisfied with:</a:t>
            </a:r>
          </a:p>
          <a:p>
            <a:pPr lvl="1">
              <a:spcBef>
                <a:spcPts val="300"/>
              </a:spcBef>
            </a:pPr>
            <a:r>
              <a:rPr lang="en-US" sz="1600" dirty="0"/>
              <a:t>Provide community events like the Truckee Tahoe Airport Air Show and Family Festival</a:t>
            </a:r>
          </a:p>
          <a:p>
            <a:pPr lvl="1">
              <a:spcBef>
                <a:spcPts val="300"/>
              </a:spcBef>
            </a:pPr>
            <a:r>
              <a:rPr lang="en-US" sz="1600" dirty="0"/>
              <a:t>Provide space for community events and meetings at airport facilities</a:t>
            </a:r>
          </a:p>
          <a:p>
            <a:pPr lvl="1">
              <a:spcBef>
                <a:spcPts val="300"/>
              </a:spcBef>
            </a:pPr>
            <a:r>
              <a:rPr lang="en-US" sz="1600" dirty="0"/>
              <a:t>Provide high quality community aviation facilities and services to meet local needs</a:t>
            </a:r>
          </a:p>
          <a:p>
            <a:pPr lvl="1">
              <a:spcBef>
                <a:spcPts val="300"/>
              </a:spcBef>
            </a:pPr>
            <a:r>
              <a:rPr lang="en-US" sz="1600" dirty="0"/>
              <a:t>Provide a playground on airport grounds</a:t>
            </a:r>
          </a:p>
          <a:p>
            <a:pPr lvl="1">
              <a:spcBef>
                <a:spcPts val="300"/>
              </a:spcBef>
            </a:pPr>
            <a:r>
              <a:rPr lang="en-US" sz="1600" dirty="0"/>
              <a:t>Provide residents with information on airport events, operations, and activities</a:t>
            </a:r>
          </a:p>
        </p:txBody>
      </p:sp>
    </p:spTree>
    <p:extLst>
      <p:ext uri="{BB962C8B-B14F-4D97-AF65-F5344CB8AC3E}">
        <p14:creationId xmlns:p14="http://schemas.microsoft.com/office/powerpoint/2010/main" val="28407180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2400" b="0" dirty="0"/>
              <a:t>Summary</a:t>
            </a:r>
            <a:br>
              <a:rPr lang="en-US" sz="2400" b="0" dirty="0"/>
            </a:br>
            <a:r>
              <a:rPr lang="en-US" sz="1600" b="0" dirty="0"/>
              <a:t>Opinion of Airport Operations and Policies</a:t>
            </a:r>
          </a:p>
        </p:txBody>
      </p:sp>
      <p:sp>
        <p:nvSpPr>
          <p:cNvPr id="31747" name="Rectangle 3"/>
          <p:cNvSpPr>
            <a:spLocks noGrp="1" noChangeArrowheads="1"/>
          </p:cNvSpPr>
          <p:nvPr>
            <p:ph type="body" idx="1"/>
          </p:nvPr>
        </p:nvSpPr>
        <p:spPr>
          <a:xfrm>
            <a:off x="457200" y="1455738"/>
            <a:ext cx="8305800" cy="2174441"/>
          </a:xfrm>
        </p:spPr>
        <p:txBody>
          <a:bodyPr>
            <a:spAutoFit/>
          </a:bodyPr>
          <a:lstStyle/>
          <a:p>
            <a:pPr>
              <a:spcBef>
                <a:spcPts val="300"/>
              </a:spcBef>
            </a:pPr>
            <a:r>
              <a:rPr lang="en-US" sz="1600" dirty="0"/>
              <a:t>Satisfaction with the functions and activities of the airport was very high among the pilots surveyed. The average pilot was at least somewhat satisfied with 6 of the 8 tested functions and activities of the airport. </a:t>
            </a:r>
          </a:p>
          <a:p>
            <a:pPr lvl="1">
              <a:spcBef>
                <a:spcPts val="300"/>
              </a:spcBef>
            </a:pPr>
            <a:r>
              <a:rPr lang="en-US" sz="1600" dirty="0"/>
              <a:t>Satisfaction was substantially lower with hangar facilities and fees, and the pilots most frequently requested more hangar access (17.6%), followed by competitive fuel prices (15.7%) and a permanent tower (15.7%). </a:t>
            </a:r>
          </a:p>
          <a:p>
            <a:pPr>
              <a:spcBef>
                <a:spcPct val="30000"/>
              </a:spcBef>
            </a:pPr>
            <a:r>
              <a:rPr lang="en-US" sz="1600" dirty="0"/>
              <a:t>Seventy-six percent of the residents had a favorable impression of the Airport after the operations and policy sections of the survey.  </a:t>
            </a:r>
          </a:p>
        </p:txBody>
      </p:sp>
    </p:spTree>
    <p:extLst>
      <p:ext uri="{BB962C8B-B14F-4D97-AF65-F5344CB8AC3E}">
        <p14:creationId xmlns:p14="http://schemas.microsoft.com/office/powerpoint/2010/main" val="162512432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2400" b="0" dirty="0"/>
              <a:t>Summary</a:t>
            </a:r>
            <a:br>
              <a:rPr lang="en-US" sz="2400" b="0" dirty="0"/>
            </a:br>
            <a:r>
              <a:rPr lang="en-US" sz="1600" b="0" dirty="0"/>
              <a:t>Communications</a:t>
            </a:r>
          </a:p>
        </p:txBody>
      </p:sp>
      <p:sp>
        <p:nvSpPr>
          <p:cNvPr id="2792451" name="Rectangle 3"/>
          <p:cNvSpPr>
            <a:spLocks noGrp="1" noChangeArrowheads="1"/>
          </p:cNvSpPr>
          <p:nvPr>
            <p:ph type="body" idx="1"/>
          </p:nvPr>
        </p:nvSpPr>
        <p:spPr>
          <a:xfrm>
            <a:off x="457200" y="1471613"/>
            <a:ext cx="8305800" cy="1867178"/>
          </a:xfrm>
        </p:spPr>
        <p:txBody>
          <a:bodyPr>
            <a:spAutoFit/>
          </a:bodyPr>
          <a:lstStyle/>
          <a:p>
            <a:pPr>
              <a:spcBef>
                <a:spcPct val="30000"/>
              </a:spcBef>
              <a:defRPr/>
            </a:pPr>
            <a:r>
              <a:rPr lang="en-US" sz="1600" dirty="0"/>
              <a:t>Similar to previous surveys, three-quarters of the residents were not aware of the purchase of the Tahoe City Golf Course.    </a:t>
            </a:r>
          </a:p>
          <a:p>
            <a:pPr marL="342900" lvl="1" indent="-342900">
              <a:spcBef>
                <a:spcPts val="400"/>
              </a:spcBef>
              <a:buFont typeface="Wingdings" pitchFamily="2" charset="2"/>
              <a:buChar char="Ø"/>
              <a:defRPr/>
            </a:pPr>
            <a:r>
              <a:rPr lang="en-US" sz="1600" dirty="0"/>
              <a:t>As in 2013, 2009 and 2005, residents and pilots generally have a common opinion and vision of the airport. At the same time, these two groups differ in their attitudes toward airport regulations and limitations, particularly concerning aircraft noise and low-flying aircraft. As such, communications on these issues should carefully consider their divergent perspectives and opinions. </a:t>
            </a:r>
          </a:p>
        </p:txBody>
      </p:sp>
    </p:spTree>
    <p:extLst>
      <p:ext uri="{BB962C8B-B14F-4D97-AF65-F5344CB8AC3E}">
        <p14:creationId xmlns:p14="http://schemas.microsoft.com/office/powerpoint/2010/main" val="828554090"/>
      </p:ext>
    </p:extLst>
  </p:cSld>
  <p:clrMapOvr>
    <a:masterClrMapping/>
  </p:clrMapOvr>
  <p:transition/>
</p:sld>
</file>

<file path=ppt/theme/theme1.xml><?xml version="1.0" encoding="utf-8"?>
<a:theme xmlns:a="http://schemas.openxmlformats.org/drawingml/2006/main" name="Blank Presentation">
  <a:themeElements>
    <a:clrScheme name="Blank Presentation 1">
      <a:dk1>
        <a:srgbClr val="666666"/>
      </a:dk1>
      <a:lt1>
        <a:srgbClr val="F4F4E6"/>
      </a:lt1>
      <a:dk2>
        <a:srgbClr val="354F74"/>
      </a:dk2>
      <a:lt2>
        <a:srgbClr val="FFE87C"/>
      </a:lt2>
      <a:accent1>
        <a:srgbClr val="AFB686"/>
      </a:accent1>
      <a:accent2>
        <a:srgbClr val="700017"/>
      </a:accent2>
      <a:accent3>
        <a:srgbClr val="AEB2BC"/>
      </a:accent3>
      <a:accent4>
        <a:srgbClr val="D0D0C4"/>
      </a:accent4>
      <a:accent5>
        <a:srgbClr val="D4D7C3"/>
      </a:accent5>
      <a:accent6>
        <a:srgbClr val="650014"/>
      </a:accent6>
      <a:hlink>
        <a:srgbClr val="AFB686"/>
      </a:hlink>
      <a:folHlink>
        <a:srgbClr val="15664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666666"/>
        </a:dk1>
        <a:lt1>
          <a:srgbClr val="F4F4E6"/>
        </a:lt1>
        <a:dk2>
          <a:srgbClr val="354F74"/>
        </a:dk2>
        <a:lt2>
          <a:srgbClr val="FFE87C"/>
        </a:lt2>
        <a:accent1>
          <a:srgbClr val="AFB686"/>
        </a:accent1>
        <a:accent2>
          <a:srgbClr val="700017"/>
        </a:accent2>
        <a:accent3>
          <a:srgbClr val="AEB2BC"/>
        </a:accent3>
        <a:accent4>
          <a:srgbClr val="D0D0C4"/>
        </a:accent4>
        <a:accent5>
          <a:srgbClr val="D4D7C3"/>
        </a:accent5>
        <a:accent6>
          <a:srgbClr val="650014"/>
        </a:accent6>
        <a:hlink>
          <a:srgbClr val="AFB686"/>
        </a:hlink>
        <a:folHlink>
          <a:srgbClr val="15664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85445</TotalTime>
  <Words>2685</Words>
  <Application>Microsoft Office PowerPoint</Application>
  <PresentationFormat>On-screen Show (4:3)</PresentationFormat>
  <Paragraphs>482</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Helvetica</vt:lpstr>
      <vt:lpstr>Times</vt:lpstr>
      <vt:lpstr>Wingdings</vt:lpstr>
      <vt:lpstr>Arial Black</vt:lpstr>
      <vt:lpstr>Blank Presentation</vt:lpstr>
      <vt:lpstr>Truckee Tahoe Airport District   Community Survey   August 2017</vt:lpstr>
      <vt:lpstr>Overview and Research Objectives</vt:lpstr>
      <vt:lpstr>Methodology Overview</vt:lpstr>
      <vt:lpstr>Executive Summary</vt:lpstr>
      <vt:lpstr>Summary Awareness and Perceptions of the Truckee Tahoe Airport</vt:lpstr>
      <vt:lpstr>Summary Awareness and Perceptions of the Truckee Tahoe Airport</vt:lpstr>
      <vt:lpstr>Summary Opinion of Airport Operations and Policies</vt:lpstr>
      <vt:lpstr>Summary Opinion of Airport Operations and Policies</vt:lpstr>
      <vt:lpstr>Summary Communications</vt:lpstr>
      <vt:lpstr>Key Findings</vt:lpstr>
      <vt:lpstr>Perceived Community Issues</vt:lpstr>
      <vt:lpstr>Q1. Perceived Community Issues Residents</vt:lpstr>
      <vt:lpstr>Q1. Perceived Community Issues Residents</vt:lpstr>
      <vt:lpstr>Awareness and Perceptions of the Airport</vt:lpstr>
      <vt:lpstr>Q2. Unaided Awareness of Local Airports  Residents</vt:lpstr>
      <vt:lpstr>Q2. Unaided Awareness of Local Airports Residents</vt:lpstr>
      <vt:lpstr>Q19 &amp; 20. Use of the Truckee Tahoe Airport Residents</vt:lpstr>
      <vt:lpstr>Q3. Favorability of the Truckee Tahoe Airport Residents and Pilots</vt:lpstr>
      <vt:lpstr>Q4. Reasons for Unfavorable Opinion Residents</vt:lpstr>
      <vt:lpstr>Q4. Reasons for Unfavorable Opinion Residents</vt:lpstr>
      <vt:lpstr>Q4. Reasons for Unfavorable Opinion Pilots</vt:lpstr>
      <vt:lpstr>Q5. Importance of Services and Capabilities Residents</vt:lpstr>
      <vt:lpstr>Q5. Importance of Services and Capabilities Residents</vt:lpstr>
      <vt:lpstr>Q5. Importance of Services and Capabilities Pilots</vt:lpstr>
      <vt:lpstr>Opinion of Airport Operations and Policies</vt:lpstr>
      <vt:lpstr>Q6. Perception of Flight Operation Policies to Minimize Noise &amp; Low-Flying Aircraft </vt:lpstr>
      <vt:lpstr>Q7. Suggestions to Minimize Noise and  Low-Flying Aircraft Residents </vt:lpstr>
      <vt:lpstr>Q7. Suggestions to Minimize Noise and  Low-Flying Aircraft Residents </vt:lpstr>
      <vt:lpstr>Q7. Suggestions to Minimize Noise and  Low-Flying Aircraft Pilots</vt:lpstr>
      <vt:lpstr>Q8. Airport’s Role in the Community Residents</vt:lpstr>
      <vt:lpstr>Q8. Airport’s Role in the Community Residents</vt:lpstr>
      <vt:lpstr>Q8. Airport’s Role in the Community Pilots</vt:lpstr>
      <vt:lpstr>Q9. Vision of the Airport Residents</vt:lpstr>
      <vt:lpstr>Q9. Vision of the Airport  Pilots</vt:lpstr>
      <vt:lpstr>Q10. Satisfaction with Airport Activities Pilots</vt:lpstr>
      <vt:lpstr>Q11. Most Important Improvement Pilots</vt:lpstr>
      <vt:lpstr>Q12. Satisfaction with Airport Activities Residents</vt:lpstr>
      <vt:lpstr>Q13. Aircraft Responsible for Dissatisfaction Residents</vt:lpstr>
      <vt:lpstr>Q14. Time of Day when Dissatisfied Residents</vt:lpstr>
      <vt:lpstr>Communications</vt:lpstr>
      <vt:lpstr>Q15. Awareness of Purchase of Tahoe City Golf Course Residents</vt:lpstr>
      <vt:lpstr>Q16. Awareness of Pilot Voluntary Curfew Incentives Before Survey Residents</vt:lpstr>
      <vt:lpstr>Q17. Informed Favorability of the Airport Residents</vt:lpstr>
      <vt:lpstr>Q21. Reasons for Non-Aviation Visits Residents</vt:lpstr>
      <vt:lpstr>Q21. Reasons for Non-Aviation Visits Residents</vt:lpstr>
      <vt:lpstr>www.godberesearch.com  California and Corporate Offices 1575 Old Bayshore Highway, Suite 102 Burlingame, CA 94010   </vt:lpstr>
    </vt:vector>
  </TitlesOfParts>
  <Company>Godbe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Godbe Research</dc:creator>
  <cp:lastModifiedBy>Bryan Godbe</cp:lastModifiedBy>
  <cp:revision>11864</cp:revision>
  <cp:lastPrinted>2017-08-15T04:34:14Z</cp:lastPrinted>
  <dcterms:created xsi:type="dcterms:W3CDTF">2003-06-11T22:01:01Z</dcterms:created>
  <dcterms:modified xsi:type="dcterms:W3CDTF">2017-08-15T04:44:40Z</dcterms:modified>
</cp:coreProperties>
</file>