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58" r:id="rId4"/>
    <p:sldId id="267" r:id="rId5"/>
    <p:sldId id="268" r:id="rId6"/>
    <p:sldId id="271" r:id="rId7"/>
    <p:sldId id="273" r:id="rId8"/>
    <p:sldId id="261" r:id="rId9"/>
    <p:sldId id="266" r:id="rId10"/>
    <p:sldId id="265" r:id="rId11"/>
    <p:sldId id="263" r:id="rId12"/>
    <p:sldId id="259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7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86770" autoAdjust="0"/>
  </p:normalViewPr>
  <p:slideViewPr>
    <p:cSldViewPr snapToGrid="0" snapToObjects="1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6D61B5B4-FEB2-7A4A-9662-34BDE827280B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3" tIns="46587" rIns="93173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EFDF8EB7-C601-E844-A929-D8692BF59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1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59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2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27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1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8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42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4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4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51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4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F8EB7-C601-E844-A929-D8692BF591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03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6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7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1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5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1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2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3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4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BCCA2-DA17-6E40-8E5D-5C62633AECDF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0C918-D3D9-984E-AE18-DF99B1614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8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em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emf"/><Relationship Id="rId4" Type="http://schemas.openxmlformats.org/officeDocument/2006/relationships/image" Target="../media/image1.emf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.em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5.emf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3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5.emf"/><Relationship Id="rId4" Type="http://schemas.openxmlformats.org/officeDocument/2006/relationships/image" Target="../media/image1.emf"/><Relationship Id="rId9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29599"/>
            <a:ext cx="12192000" cy="32559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0" lvl="8" indent="509588"/>
            <a:r>
              <a:rPr lang="en-US" dirty="0"/>
              <a:t>By: Marc R. Lamb, Aviation &amp; Community Services Manager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3509963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58" y="4746171"/>
            <a:ext cx="1215055" cy="1562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65" y="5747060"/>
            <a:ext cx="1931172" cy="6124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27" y="134553"/>
            <a:ext cx="5924879" cy="1116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70" y="2599504"/>
            <a:ext cx="7584860" cy="755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4373" y="4008329"/>
            <a:ext cx="872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913"/>
            <a:r>
              <a:rPr lang="en-US" sz="3200" b="1" dirty="0">
                <a:solidFill>
                  <a:schemeClr val="bg1"/>
                </a:solidFill>
              </a:rPr>
              <a:t> Q2 2020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COMMUNICATIONS REPORT</a:t>
            </a:r>
          </a:p>
        </p:txBody>
      </p:sp>
    </p:spTree>
    <p:extLst>
      <p:ext uri="{BB962C8B-B14F-4D97-AF65-F5344CB8AC3E}">
        <p14:creationId xmlns:p14="http://schemas.microsoft.com/office/powerpoint/2010/main" val="48775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1137" y="38294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57200" algn="l"/>
              </a:tabLst>
            </a:pPr>
            <a:r>
              <a:rPr lang="en-US" sz="2400" b="1" dirty="0"/>
              <a:t>Q2 2020 </a:t>
            </a:r>
          </a:p>
          <a:p>
            <a:pPr lvl="1">
              <a:tabLst>
                <a:tab pos="457200" algn="l"/>
              </a:tabLst>
            </a:pPr>
            <a:r>
              <a:rPr lang="en-US" sz="2400" b="1" dirty="0"/>
              <a:t>COMMUNITY SPONSORSHIP RECIPIENTS (12) / AGENCY PARTNERSHIPS (0)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450" y="1375794"/>
            <a:ext cx="480025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Big Brothers Big Sisters		$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Headwaters Science Institute		$      750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Lake Tahoe Snowmobilers - Avalanche Safety	$      750</a:t>
            </a:r>
          </a:p>
          <a:p>
            <a:pPr marL="285750" indent="-285750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North Tahoe Business Assoc - Street Clean Up	$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North Tahoe Business Assoc - Virtual Vibes	$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Pathways to Aviation			$   3,000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Tahoe City Downtown Association		$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Tahoe Truckee School of Music		$   1,000   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Truckee Community Theater	                        $   1,000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Truckee Football Foundation		$      750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/>
              <a:t>Truckee North Tahoe Jr. Cycling Team 	$      500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u="sng" dirty="0"/>
              <a:t>Truckee Wolverines Booster Project Graduation	$   3,000</a:t>
            </a: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 algn="just" defTabSz="957263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</a:rPr>
              <a:t>TOTAL Q2 2020 Community Sponsorships (12)     $ 13,250</a:t>
            </a:r>
          </a:p>
          <a:p>
            <a:pPr algn="just" defTabSz="957263"/>
            <a:r>
              <a:rPr lang="en-US" sz="1400" b="1" dirty="0"/>
              <a:t>       Year to Date 2020 Community Sponsorships	$ 30,000</a:t>
            </a:r>
          </a:p>
          <a:p>
            <a:pPr defTabSz="957263"/>
            <a:r>
              <a:rPr lang="en-US" sz="1400" b="1" dirty="0"/>
              <a:t>       Community Sponsorship Budget for 2020	$ 70,000</a:t>
            </a:r>
          </a:p>
          <a:p>
            <a:pPr defTabSz="957263"/>
            <a:r>
              <a:rPr lang="en-US" sz="1400" b="1" dirty="0"/>
              <a:t>       Total Q2 2019 Community Sponsorships (28)     	$ 28,865</a:t>
            </a:r>
          </a:p>
          <a:p>
            <a:pPr defTabSz="957263"/>
            <a:endParaRPr lang="en-US" sz="1000" b="1" dirty="0"/>
          </a:p>
          <a:p>
            <a:pPr defTabSz="957263"/>
            <a:r>
              <a:rPr lang="en-US" sz="1400" b="1" dirty="0"/>
              <a:t>       </a:t>
            </a:r>
          </a:p>
          <a:p>
            <a:pPr marL="285750" indent="-285750" defTabSz="957263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</a:rPr>
              <a:t>TOTAL Q2 2020 Agency Partnerships (0)	$            0 </a:t>
            </a:r>
          </a:p>
          <a:p>
            <a:pPr defTabSz="957263"/>
            <a:r>
              <a:rPr lang="en-US" sz="1400" b="1" dirty="0">
                <a:solidFill>
                  <a:srgbClr val="FF0000"/>
                </a:solidFill>
              </a:rPr>
              <a:t>       </a:t>
            </a:r>
            <a:r>
              <a:rPr lang="en-US" sz="1400" b="1" dirty="0"/>
              <a:t>Year to Date 2020 Agency Partnerships                  $            0         </a:t>
            </a:r>
          </a:p>
          <a:p>
            <a:pPr defTabSz="957263"/>
            <a:r>
              <a:rPr lang="en-US" sz="1400" b="1" dirty="0"/>
              <a:t>       Agency Partnership Budget for 2020	$367,000</a:t>
            </a:r>
            <a:br>
              <a:rPr lang="en-US" sz="1400" b="1" dirty="0"/>
            </a:br>
            <a:r>
              <a:rPr lang="en-US" sz="1400" b="1" dirty="0"/>
              <a:t>       Total Q2 2019 Agency Partnerships (0)	$            0</a:t>
            </a:r>
          </a:p>
          <a:p>
            <a:pPr defTabSz="957263"/>
            <a:r>
              <a:rPr lang="en-US" sz="1400" b="1" dirty="0"/>
              <a:t>	 </a:t>
            </a:r>
            <a:br>
              <a:rPr lang="en-US" sz="1400" b="1" dirty="0"/>
            </a:br>
            <a:r>
              <a:rPr lang="en-US" sz="1600" b="1" dirty="0"/>
              <a:t>		   	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9880E4-BD1D-48A6-9EEC-CF52E9E89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949" y="1157665"/>
            <a:ext cx="3357138" cy="2566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BE7E2-7203-4126-8AD6-541695063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5881" y="1566015"/>
            <a:ext cx="3297808" cy="4298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011FCC-DD7A-4CEA-A369-0D50FE9B0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949" y="3870722"/>
            <a:ext cx="3357138" cy="2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34355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60375" algn="l"/>
              </a:tabLst>
            </a:pPr>
            <a:r>
              <a:rPr lang="en-US" dirty="0"/>
              <a:t>	</a:t>
            </a:r>
            <a:r>
              <a:rPr lang="en-US" sz="2400" b="1" dirty="0"/>
              <a:t>Q2 2020 </a:t>
            </a:r>
          </a:p>
          <a:p>
            <a:pPr>
              <a:tabLst>
                <a:tab pos="460375" algn="l"/>
              </a:tabLst>
            </a:pPr>
            <a:r>
              <a:rPr lang="en-US" dirty="0"/>
              <a:t>	</a:t>
            </a:r>
            <a:r>
              <a:rPr lang="en-US" sz="2400" b="1" dirty="0"/>
              <a:t>LETTERS OF THANKS &amp; APPRECIATION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8305" y="1325461"/>
            <a:ext cx="500910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b="1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Aim High (AP)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Big Brothers Big Sisters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Church of the Mountains – Warming Hut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Girls on the Run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Lake Tahoe Snowmobilers – Avalanche Safety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North Tahoe Business Association – Street Clean Up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Pathways to Aviation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Project Graduation – Fireworks Event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Tahoe City Downtown Association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Tahoe Truckee School of Music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Truckee Community Theater (CS)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Truckee North Tahoe Jr. Cycling Team (CS) &amp; Trailer Storage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U.C. Davis Tahoe Environmental Research Center (CS)</a:t>
            </a:r>
          </a:p>
          <a:p>
            <a:r>
              <a:rPr lang="en-US" sz="1200" b="1" dirty="0"/>
              <a:t>	   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15" y="1390650"/>
            <a:ext cx="5839430" cy="3933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0174" y="5448300"/>
            <a:ext cx="400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="1" dirty="0">
                <a:solidFill>
                  <a:srgbClr val="000000"/>
                </a:solidFill>
              </a:rPr>
              <a:t>* Community Sponsorship Program Recipient (CS)   </a:t>
            </a:r>
          </a:p>
          <a:p>
            <a:pPr lvl="0"/>
            <a:r>
              <a:rPr lang="en-US" sz="1200" b="1" dirty="0">
                <a:solidFill>
                  <a:srgbClr val="000000"/>
                </a:solidFill>
              </a:rPr>
              <a:t>* Agency Partnerships / Service Agreement Contracts (AP)</a:t>
            </a:r>
          </a:p>
        </p:txBody>
      </p:sp>
    </p:spTree>
    <p:extLst>
      <p:ext uri="{BB962C8B-B14F-4D97-AF65-F5344CB8AC3E}">
        <p14:creationId xmlns:p14="http://schemas.microsoft.com/office/powerpoint/2010/main" val="1385362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0" y="1092200"/>
            <a:ext cx="12192000" cy="57658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925977"/>
            <a:ext cx="1447800" cy="1861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44" y="4562765"/>
            <a:ext cx="7571110" cy="753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77" y="6213966"/>
            <a:ext cx="1489845" cy="1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2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-24714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61963" algn="l"/>
              </a:tabLst>
            </a:pPr>
            <a:r>
              <a:rPr lang="en-US" sz="2400" b="1" dirty="0"/>
              <a:t>Q2 2020</a:t>
            </a:r>
          </a:p>
          <a:p>
            <a:pPr lvl="1">
              <a:tabLst>
                <a:tab pos="461963" algn="l"/>
              </a:tabLst>
            </a:pPr>
            <a:r>
              <a:rPr lang="en-US" sz="2400" b="1" dirty="0"/>
              <a:t>DISTRICT COMMUNICATION 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24714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736" b="6831"/>
          <a:stretch/>
        </p:blipFill>
        <p:spPr>
          <a:xfrm>
            <a:off x="4025296" y="2090416"/>
            <a:ext cx="4252598" cy="385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0" y="1053524"/>
            <a:ext cx="2438400" cy="755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D8225-059F-4B58-A560-67D1A612B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1046174"/>
            <a:ext cx="2982960" cy="267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BA97D-62E6-45AC-989E-2EF310AF2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061" y="3429000"/>
            <a:ext cx="2056428" cy="2886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8DB7C-45C4-462C-ACE1-CD2F0C62A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777" y="3942563"/>
            <a:ext cx="2520352" cy="26741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877BF-33B9-4138-AE61-6CF443C9E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4001" y="1013914"/>
            <a:ext cx="2982960" cy="23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2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1963"/>
            <a:r>
              <a:rPr lang="en-US" sz="2400" b="1" dirty="0"/>
              <a:t>Q2 2020 </a:t>
            </a:r>
          </a:p>
          <a:p>
            <a:pPr marL="461963"/>
            <a:r>
              <a:rPr lang="en-US" sz="2400" b="1" dirty="0"/>
              <a:t>AIRPORT EVENTS &amp;  HIGHLIGHTS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5" y="885825"/>
            <a:ext cx="7361830" cy="671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en-US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Air Traffic Control Tower expands Spring and Summer hours (4/01 &amp; 6/01)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TTAD staff manages ongoing COVID pandemic protocols at the airport  (Q2)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Flight Simulator opens to the public, Mtn Lion Aviation assumes schedule mgmt (Q2)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TTAD takes delivery of new LaRue Snowblower and Scissor Lift with Trailer (Q2)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U.S. Forest Service Summer Fire Fighting Helicopter Crew based at KTRK (Q2)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Pilot Outreach ZOOM - KTRK &amp; NWS Virtual Intermountain West, Aviation Weather and Safety Workshop 75 attendees (5/30)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TTAD Going Green - Dry Lake Beacon Goes Solar and power poles pulled from Waddle Ranch (6/03)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Project Graduation KTRK Hosts 2020 Graduating Class Fireworks Show (6/13)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Pilot Outreach ZOOM - AVCOM hosts Pilot Roadshow “Flying In &amp; Out of KTRK” 80 private and Corporate attendees across the U.S. (6/13) 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Runway photo shoot for Alaskan Airlines Flight Attendants (6/20)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Runway 29 Blast pad reconstruction completed (6/30)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Aircraft wash rack construction completed (6/30)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Heliport construction project completed (6/30)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00B0F0"/>
              </a:solidFill>
            </a:endParaRPr>
          </a:p>
          <a:p>
            <a:pPr>
              <a:spcAft>
                <a:spcPts val="500"/>
              </a:spcAft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spcAft>
                <a:spcPts val="500"/>
              </a:spcAft>
            </a:pPr>
            <a:r>
              <a:rPr lang="en-US" sz="1600" b="1" dirty="0"/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31284-3983-4437-8903-86491617B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412" y="3395074"/>
            <a:ext cx="2205975" cy="2941300"/>
          </a:xfrm>
          <a:prstGeom prst="rect">
            <a:avLst/>
          </a:prstGeom>
        </p:spPr>
      </p:pic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893534-A044-4661-961A-53A90E80B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13550" y="3745274"/>
            <a:ext cx="2530190" cy="1897643"/>
          </a:xfrm>
          <a:prstGeom prst="rect">
            <a:avLst/>
          </a:prstGeom>
        </p:spPr>
      </p:pic>
      <p:pic>
        <p:nvPicPr>
          <p:cNvPr id="9" name="Picture 8" descr="A picture containing outdoor, mountain, building, sitting&#10;&#10;Description automatically generated">
            <a:extLst>
              <a:ext uri="{FF2B5EF4-FFF2-40B4-BE49-F238E27FC236}">
                <a16:creationId xmlns:a16="http://schemas.microsoft.com/office/drawing/2014/main" id="{E7AD9632-F413-4870-855E-D89DBF736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7127" y="1630762"/>
            <a:ext cx="2840340" cy="2130255"/>
          </a:xfrm>
          <a:prstGeom prst="rect">
            <a:avLst/>
          </a:prstGeom>
        </p:spPr>
      </p:pic>
      <p:pic>
        <p:nvPicPr>
          <p:cNvPr id="10" name="Picture 9" descr="A picture containing indoor, sitting, table, book&#10;&#10;Description automatically generated">
            <a:extLst>
              <a:ext uri="{FF2B5EF4-FFF2-40B4-BE49-F238E27FC236}">
                <a16:creationId xmlns:a16="http://schemas.microsoft.com/office/drawing/2014/main" id="{BE0E576D-915F-4166-9104-788811579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867987" y="1310422"/>
            <a:ext cx="2293702" cy="17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57200" algn="l"/>
              </a:tabLst>
            </a:pPr>
            <a:r>
              <a:rPr lang="en-US" sz="2400" b="1" dirty="0"/>
              <a:t>Q2 2020</a:t>
            </a:r>
          </a:p>
          <a:p>
            <a:pPr lvl="1">
              <a:tabLst>
                <a:tab pos="457200" algn="l"/>
              </a:tabLst>
            </a:pPr>
            <a:r>
              <a:rPr lang="en-US" sz="2400" b="1" dirty="0"/>
              <a:t>KTRK WEBSITE STATS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626" y="1173336"/>
            <a:ext cx="57141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endParaRPr lang="en-US" sz="800" b="1" dirty="0">
              <a:cs typeface="Arial"/>
            </a:endParaRPr>
          </a:p>
          <a:p>
            <a:pPr marL="12700"/>
            <a:r>
              <a:rPr lang="en-US" sz="1600" b="1" dirty="0">
                <a:cs typeface="Arial"/>
              </a:rPr>
              <a:t>Audience Overview</a:t>
            </a:r>
          </a:p>
          <a:p>
            <a:pPr marL="12700"/>
            <a:endParaRPr lang="en-US" sz="1600" b="1" dirty="0">
              <a:cs typeface="Arial"/>
            </a:endParaRPr>
          </a:p>
          <a:p>
            <a:pPr marL="12700"/>
            <a:r>
              <a:rPr lang="en-US" sz="1600" b="1" dirty="0">
                <a:cs typeface="Arial"/>
              </a:rPr>
              <a:t>In Q2 we had 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14,377 </a:t>
            </a:r>
            <a:r>
              <a:rPr lang="en-US" sz="1600" b="1" dirty="0">
                <a:cs typeface="Arial"/>
              </a:rPr>
              <a:t>website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dirty="0">
                <a:cs typeface="Arial"/>
              </a:rPr>
              <a:t>users, who completed </a:t>
            </a:r>
          </a:p>
          <a:p>
            <a:pPr marL="12700"/>
            <a:r>
              <a:rPr lang="en-US" sz="1600" b="1" dirty="0">
                <a:cs typeface="Arial"/>
              </a:rPr>
              <a:t>37,779 sessions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dirty="0">
                <a:cs typeface="Arial"/>
              </a:rPr>
              <a:t>and 59,031 page views. </a:t>
            </a:r>
          </a:p>
          <a:p>
            <a:pPr marL="12700"/>
            <a:r>
              <a:rPr lang="en-US" sz="1600" b="1" dirty="0">
                <a:cs typeface="Arial"/>
              </a:rPr>
              <a:t>Website traffic “users” were down 1% from Q2 2019 </a:t>
            </a:r>
          </a:p>
          <a:p>
            <a:pPr marL="12700"/>
            <a:endParaRPr lang="en-US" sz="1600" b="1" dirty="0">
              <a:cs typeface="Arial"/>
            </a:endParaRPr>
          </a:p>
          <a:p>
            <a:pPr marL="12700"/>
            <a:r>
              <a:rPr lang="en-US" sz="1600" b="1" dirty="0">
                <a:cs typeface="Arial"/>
              </a:rPr>
              <a:t>Where do our website users live?             US 12,301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California		                       7,635	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Nevada		  	   1,358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Oregon  	     	    	      337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Washington 		   	      279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Texas	   	     	      273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endParaRPr lang="en-US" sz="1600" b="1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600" b="1" dirty="0">
                <a:cs typeface="Arial"/>
              </a:rPr>
              <a:t>What web pages do visitors view? 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Webcam			 31,665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Home Page &amp; Community News      10,527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Aviation Flt Procedures &amp; Planning   1,569	   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Admin - Board meetings	       804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Aviation - Hangars	       	       540</a:t>
            </a:r>
          </a:p>
          <a:p>
            <a:pPr marL="7556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cs typeface="Arial"/>
              </a:rPr>
              <a:t>Admin - Doing Business/Construction  461	</a:t>
            </a:r>
          </a:p>
          <a:p>
            <a:pPr marL="12700"/>
            <a:endParaRPr lang="en-US" sz="1600" b="1" dirty="0">
              <a:cs typeface="Arial"/>
            </a:endParaRPr>
          </a:p>
          <a:p>
            <a:pPr marL="469900" lvl="1"/>
            <a:endParaRPr lang="en-US" b="1" dirty="0"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5402DE-CDC2-4CC5-9042-6C29BB646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261" y="1173336"/>
            <a:ext cx="6998451" cy="24072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0654A6-1B03-49E0-B22E-75C205914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306" y="3625801"/>
            <a:ext cx="3022951" cy="341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C34A0C-F7DF-4FE7-8797-3E2287E28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306" y="4012630"/>
            <a:ext cx="3027069" cy="2195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3E97D-8A8E-4999-A8F1-5D0311443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8261" y="1712525"/>
            <a:ext cx="6998451" cy="1933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FA044-FDE2-43A8-BD45-23662FE25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5614" y="3993541"/>
            <a:ext cx="2857440" cy="59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DDC3B-5FAC-4867-953E-0E3CA36A6E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5615" y="4584658"/>
            <a:ext cx="2857440" cy="1100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44224-4788-4853-9E74-7B1C59B03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8261" y="3646323"/>
            <a:ext cx="3956394" cy="1631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21B274-A7AF-49A5-9756-033F7EAFAA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3666" y="5511566"/>
            <a:ext cx="2768367" cy="836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A27203-4D02-4D14-B928-EACC5902E5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8261" y="5278049"/>
            <a:ext cx="3961019" cy="10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1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2FE1AF-D617-4F10-9F27-F23C1BBDD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386" y="3963921"/>
            <a:ext cx="1980600" cy="2288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37958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61963" algn="l"/>
              </a:tabLst>
            </a:pPr>
            <a:r>
              <a:rPr lang="en-US" sz="2400" b="1" dirty="0"/>
              <a:t>Q2 2020</a:t>
            </a:r>
          </a:p>
          <a:p>
            <a:pPr lvl="1">
              <a:tabLst>
                <a:tab pos="461963" algn="l"/>
                <a:tab pos="511175" algn="l"/>
              </a:tabLst>
            </a:pPr>
            <a:r>
              <a:rPr lang="en-US" sz="2400" b="1" dirty="0"/>
              <a:t>SOCIAL MEDIA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38969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263" y="1209675"/>
            <a:ext cx="4774997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u="sng" spc="-20" dirty="0">
                <a:cs typeface="Arial"/>
              </a:rPr>
              <a:t>INSTAGRAM</a:t>
            </a:r>
            <a:r>
              <a:rPr lang="en-US" sz="1600" b="1" spc="-20" dirty="0">
                <a:cs typeface="Arial"/>
              </a:rPr>
              <a:t>   </a:t>
            </a:r>
            <a:r>
              <a:rPr lang="en-US" sz="1600" spc="-20" dirty="0">
                <a:cs typeface="Arial"/>
              </a:rPr>
              <a:t>    </a:t>
            </a:r>
          </a:p>
          <a:p>
            <a:pPr marL="12700">
              <a:lnSpc>
                <a:spcPct val="100000"/>
              </a:lnSpc>
            </a:pPr>
            <a:r>
              <a:rPr lang="en-US" sz="1600" spc="-20" dirty="0">
                <a:cs typeface="Arial"/>
              </a:rPr>
              <a:t>     </a:t>
            </a:r>
            <a:r>
              <a:rPr lang="en-US" sz="1600" b="1" spc="-20" dirty="0">
                <a:cs typeface="Arial"/>
              </a:rPr>
              <a:t>Launched 02/01/2016</a:t>
            </a:r>
          </a:p>
          <a:p>
            <a:pPr marL="12700">
              <a:lnSpc>
                <a:spcPct val="100000"/>
              </a:lnSpc>
            </a:pPr>
            <a:r>
              <a:rPr lang="en-US" sz="1600" b="1" spc="-20" dirty="0">
                <a:cs typeface="Arial"/>
              </a:rPr>
              <a:t>     1,390 Followers as of 06/30/2020</a:t>
            </a:r>
            <a:br>
              <a:rPr lang="en-US" sz="1600" b="1" spc="-20" dirty="0">
                <a:cs typeface="Arial"/>
              </a:rPr>
            </a:br>
            <a:r>
              <a:rPr lang="en-US" sz="1600" b="1" spc="-20" dirty="0">
                <a:cs typeface="Arial"/>
              </a:rPr>
              <a:t>     Followers up 32% over Q2 2019</a:t>
            </a:r>
          </a:p>
          <a:p>
            <a:pPr marL="12700">
              <a:lnSpc>
                <a:spcPct val="100000"/>
              </a:lnSpc>
              <a:spcAft>
                <a:spcPts val="1800"/>
              </a:spcAft>
            </a:pPr>
            <a:r>
              <a:rPr lang="en-US" sz="1600" b="1" spc="-20" dirty="0">
                <a:cs typeface="Arial"/>
              </a:rPr>
              <a:t>     Average 1 post per week</a:t>
            </a:r>
            <a:br>
              <a:rPr lang="en-US" sz="1600" b="1" spc="-20" dirty="0">
                <a:cs typeface="Arial"/>
              </a:rPr>
            </a:br>
            <a:endParaRPr lang="en-US" sz="1600" b="1" spc="-20" dirty="0"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1800"/>
              </a:spcAft>
            </a:pPr>
            <a:r>
              <a:rPr lang="en-US" sz="1600" b="1" u="sng" spc="-20" dirty="0">
                <a:cs typeface="Arial"/>
              </a:rPr>
              <a:t>FACEBOOK</a:t>
            </a:r>
            <a:r>
              <a:rPr lang="en-US" sz="1600" spc="-20" dirty="0">
                <a:cs typeface="Arial"/>
              </a:rPr>
              <a:t>   </a:t>
            </a:r>
            <a:br>
              <a:rPr lang="en-US" sz="1600" spc="-20" dirty="0">
                <a:cs typeface="Arial"/>
              </a:rPr>
            </a:br>
            <a:r>
              <a:rPr lang="en-US" sz="1600" spc="-20" dirty="0">
                <a:cs typeface="Arial"/>
              </a:rPr>
              <a:t>     </a:t>
            </a:r>
            <a:r>
              <a:rPr lang="en-US" sz="1600" b="1" spc="-20" dirty="0">
                <a:cs typeface="Arial"/>
              </a:rPr>
              <a:t>Laun</a:t>
            </a:r>
            <a:r>
              <a:rPr lang="en-US" sz="1600" b="1" dirty="0">
                <a:cs typeface="Arial"/>
              </a:rPr>
              <a:t>c</a:t>
            </a:r>
            <a:r>
              <a:rPr lang="en-US" sz="1600" b="1" spc="-20" dirty="0">
                <a:cs typeface="Arial"/>
              </a:rPr>
              <a:t>he</a:t>
            </a:r>
            <a:r>
              <a:rPr lang="en-US" sz="1600" b="1" dirty="0">
                <a:cs typeface="Arial"/>
              </a:rPr>
              <a:t>d</a:t>
            </a:r>
            <a:r>
              <a:rPr lang="en-US" sz="1600" b="1" spc="50" dirty="0">
                <a:cs typeface="Arial"/>
              </a:rPr>
              <a:t> 06/01/201</a:t>
            </a:r>
            <a:r>
              <a:rPr lang="en-US" sz="1600" b="1" dirty="0">
                <a:cs typeface="Arial"/>
              </a:rPr>
              <a:t>5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2,699 Followers as of 06/30/2020 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Followers up 14% over Q2 2019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Airport </a:t>
            </a:r>
            <a:r>
              <a:rPr lang="en-US" sz="1600" b="1" spc="-15" dirty="0">
                <a:cs typeface="Arial"/>
              </a:rPr>
              <a:t>Facebook Page R</a:t>
            </a:r>
            <a:r>
              <a:rPr lang="en-US" sz="1600" b="1" spc="-20" dirty="0">
                <a:cs typeface="Arial"/>
              </a:rPr>
              <a:t>a</a:t>
            </a:r>
            <a:r>
              <a:rPr lang="en-US" sz="1600" b="1" spc="10" dirty="0">
                <a:cs typeface="Arial"/>
              </a:rPr>
              <a:t>t</a:t>
            </a:r>
            <a:r>
              <a:rPr lang="en-US" sz="1600" b="1" spc="30" dirty="0">
                <a:cs typeface="Arial"/>
              </a:rPr>
              <a:t>i</a:t>
            </a:r>
            <a:r>
              <a:rPr lang="en-US" sz="1600" b="1" spc="-20" dirty="0">
                <a:cs typeface="Arial"/>
              </a:rPr>
              <a:t>ng</a:t>
            </a:r>
            <a:r>
              <a:rPr lang="en-US" sz="1600" b="1" dirty="0">
                <a:cs typeface="Arial"/>
              </a:rPr>
              <a:t>: 3.7</a:t>
            </a:r>
            <a:r>
              <a:rPr lang="en-US" sz="1600" b="1" spc="10" dirty="0">
                <a:cs typeface="Arial"/>
              </a:rPr>
              <a:t> out of 5.0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Average 2 posts per week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</a:t>
            </a:r>
            <a:r>
              <a:rPr lang="en-US" sz="1600" b="1" spc="-15" dirty="0">
                <a:cs typeface="Arial"/>
              </a:rPr>
              <a:t>    </a:t>
            </a:r>
            <a:br>
              <a:rPr lang="en-US" sz="1600" b="1" spc="-15" dirty="0">
                <a:cs typeface="Arial"/>
              </a:rPr>
            </a:br>
            <a:r>
              <a:rPr lang="en-US" sz="1600" b="1" spc="-15" dirty="0">
                <a:cs typeface="Arial"/>
              </a:rPr>
              <a:t>     H</a:t>
            </a:r>
            <a:r>
              <a:rPr lang="en-US" sz="1600" b="1" spc="30" dirty="0">
                <a:cs typeface="Arial"/>
              </a:rPr>
              <a:t>i</a:t>
            </a:r>
            <a:r>
              <a:rPr lang="en-US" sz="1600" b="1" spc="-20" dirty="0">
                <a:cs typeface="Arial"/>
              </a:rPr>
              <a:t>ghe</a:t>
            </a:r>
            <a:r>
              <a:rPr lang="en-US" sz="1600" b="1" spc="-50" dirty="0">
                <a:cs typeface="Arial"/>
              </a:rPr>
              <a:t>s</a:t>
            </a:r>
            <a:r>
              <a:rPr lang="en-US" sz="1600" b="1" dirty="0">
                <a:cs typeface="Arial"/>
              </a:rPr>
              <a:t>t</a:t>
            </a:r>
            <a:r>
              <a:rPr lang="en-US" sz="1600" b="1" spc="25" dirty="0">
                <a:cs typeface="Arial"/>
              </a:rPr>
              <a:t> FB Post Views</a:t>
            </a:r>
            <a:r>
              <a:rPr lang="en-US" sz="1600" b="1" spc="-25" dirty="0">
                <a:cs typeface="Arial"/>
              </a:rPr>
              <a:t> Q2 2020</a:t>
            </a:r>
            <a:r>
              <a:rPr lang="en-US" sz="1600" b="1" dirty="0">
                <a:cs typeface="Arial"/>
              </a:rPr>
              <a:t>:</a:t>
            </a:r>
            <a:r>
              <a:rPr lang="en-US" sz="1600" b="1" spc="25" dirty="0">
                <a:cs typeface="Arial"/>
              </a:rPr>
              <a:t> (Top 5) </a:t>
            </a:r>
            <a:br>
              <a:rPr lang="en-US" sz="1600" b="1" spc="25" dirty="0">
                <a:cs typeface="Arial"/>
              </a:rPr>
            </a:br>
            <a:r>
              <a:rPr lang="en-US" sz="1600" b="1" spc="25" dirty="0">
                <a:cs typeface="Arial"/>
              </a:rPr>
              <a:t>         13,620 -  </a:t>
            </a:r>
            <a:r>
              <a:rPr lang="en-US" sz="1600" b="1" spc="25" dirty="0">
                <a:solidFill>
                  <a:srgbClr val="00B0F0"/>
                </a:solidFill>
                <a:cs typeface="Arial"/>
              </a:rPr>
              <a:t>TFHD Remdesivir drug delivery     </a:t>
            </a:r>
            <a:br>
              <a:rPr lang="en-US" sz="1600" b="1" spc="25" dirty="0">
                <a:cs typeface="Arial"/>
              </a:rPr>
            </a:br>
            <a:r>
              <a:rPr lang="en-US" sz="1600" b="1" spc="25" dirty="0">
                <a:cs typeface="Arial"/>
              </a:rPr>
              <a:t>           5,358 -  </a:t>
            </a:r>
            <a:r>
              <a:rPr lang="en-US" sz="1600" b="1" spc="25" dirty="0">
                <a:solidFill>
                  <a:srgbClr val="00B0F0"/>
                </a:solidFill>
                <a:cs typeface="Arial"/>
              </a:rPr>
              <a:t>D-Day Squadron Honor Flyover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       1,396 -  </a:t>
            </a:r>
            <a:r>
              <a:rPr lang="en-US" sz="1600" b="1" dirty="0">
                <a:solidFill>
                  <a:srgbClr val="00B0F0"/>
                </a:solidFill>
                <a:cs typeface="Arial"/>
              </a:rPr>
              <a:t>Density Altitude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          972 -  National Guard High-Rollers Flyover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          881 -  Karin Hardiman Tower Manager Retires            </a:t>
            </a:r>
            <a:br>
              <a:rPr lang="en-US" sz="1600" b="1" dirty="0">
                <a:cs typeface="Arial"/>
              </a:rPr>
            </a:br>
            <a:r>
              <a:rPr lang="en-US" sz="1600" b="1" dirty="0">
                <a:cs typeface="Arial"/>
              </a:rPr>
              <a:t>     </a:t>
            </a:r>
            <a:endParaRPr lang="en-US" sz="1600" b="1" dirty="0">
              <a:solidFill>
                <a:srgbClr val="FF0000"/>
              </a:solidFill>
              <a:cs typeface="Arial"/>
            </a:endParaRPr>
          </a:p>
          <a:p>
            <a:pPr marL="458788" marR="5080"/>
            <a:endParaRPr lang="en-US" sz="1700" b="1" dirty="0"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DAC7C-00BE-49A9-A635-D12AF763E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856" y="1362271"/>
            <a:ext cx="3707876" cy="2013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78583C-17F4-465E-AFD3-75161CBF7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6139" y="1731584"/>
            <a:ext cx="2302598" cy="2742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22B70-F4D2-4F4F-8985-7958FCB8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2255" y="3738641"/>
            <a:ext cx="3588382" cy="2328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CA45F-9D21-4A3E-B120-A0682F209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8958" y="1053816"/>
            <a:ext cx="2106111" cy="28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2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F6001-631B-4CE6-AA77-DDAB2E2A9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619" y="3197417"/>
            <a:ext cx="2375498" cy="3055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dirty="0"/>
              <a:t>Q2 2020</a:t>
            </a:r>
          </a:p>
          <a:p>
            <a:pPr lvl="1"/>
            <a:r>
              <a:rPr lang="en-US" sz="2400" b="1" dirty="0"/>
              <a:t>KTRK PILOT &amp; COMMUNITY OUTREACH EFFORTS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735" y="977900"/>
            <a:ext cx="6164389" cy="650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                               </a:t>
            </a:r>
          </a:p>
          <a:p>
            <a:pPr marL="0" lvl="2"/>
            <a:r>
              <a:rPr lang="en-US" sz="1400" dirty="0"/>
              <a:t>                </a:t>
            </a:r>
            <a:r>
              <a:rPr lang="en-US" sz="1400" b="1" u="sng" dirty="0"/>
              <a:t>E-BLAST</a:t>
            </a:r>
            <a:r>
              <a:rPr lang="en-US" sz="1400" b="1" dirty="0"/>
              <a:t>	                  </a:t>
            </a:r>
            <a:r>
              <a:rPr lang="en-US" sz="1400" b="1" u="sng" dirty="0"/>
              <a:t>RECIPIENTS</a:t>
            </a:r>
            <a:r>
              <a:rPr lang="en-US" sz="1400" b="1" dirty="0"/>
              <a:t>       </a:t>
            </a:r>
            <a:r>
              <a:rPr lang="en-US" sz="1400" b="1" u="sng" dirty="0"/>
              <a:t>OPENED</a:t>
            </a:r>
            <a:r>
              <a:rPr lang="en-US" sz="1400" b="1" dirty="0"/>
              <a:t>                </a:t>
            </a:r>
            <a:r>
              <a:rPr lang="en-US" sz="1400" b="1" u="sng" dirty="0"/>
              <a:t>DATE</a:t>
            </a:r>
            <a:r>
              <a:rPr lang="en-US" sz="1400" b="1" dirty="0">
                <a:solidFill>
                  <a:prstClr val="black"/>
                </a:solidFill>
              </a:rPr>
              <a:t>   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April Community Outreach	     965	    54%    	   04/20/2020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April Tenant Rent Deferral	     557               60%               04/29/2020</a:t>
            </a:r>
          </a:p>
          <a:p>
            <a:pPr marL="0" lvl="2"/>
            <a:r>
              <a:rPr lang="en-US" sz="1400" b="1" dirty="0">
                <a:solidFill>
                  <a:prstClr val="black"/>
                </a:solidFill>
              </a:rPr>
              <a:t>  May Community Outreach	     964               49%               05/25/2020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dirty="0"/>
              <a:t>     </a:t>
            </a:r>
            <a:r>
              <a:rPr lang="en-US" sz="1400" b="1" u="sng" dirty="0"/>
              <a:t>KTRK FAMILIARIZATION PROGRAM</a:t>
            </a:r>
            <a:r>
              <a:rPr lang="en-US" sz="1400" b="1" dirty="0"/>
              <a:t>             </a:t>
            </a:r>
            <a:r>
              <a:rPr lang="en-US" sz="1400" b="1" u="sng" dirty="0"/>
              <a:t># FLOWN</a:t>
            </a:r>
            <a:r>
              <a:rPr lang="en-US" sz="1400" b="1" dirty="0"/>
              <a:t>                        </a:t>
            </a:r>
            <a:r>
              <a:rPr lang="en-US" sz="1400" b="1" u="sng" dirty="0"/>
              <a:t>DATE</a:t>
            </a:r>
            <a:br>
              <a:rPr lang="en-US" sz="1400" b="1" u="sng" dirty="0"/>
            </a:br>
            <a:r>
              <a:rPr lang="en-US" sz="1400" b="1" dirty="0"/>
              <a:t>  Local Instructor Familiarization Flights                  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/>
              <a:t>1	           Q2</a:t>
            </a:r>
          </a:p>
          <a:p>
            <a:pPr marL="0" lvl="1"/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/>
              <a:t> 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     </a:t>
            </a:r>
            <a:r>
              <a:rPr lang="en-US" sz="1400" b="1" u="sng" dirty="0">
                <a:solidFill>
                  <a:prstClr val="black"/>
                </a:solidFill>
              </a:rPr>
              <a:t>PUBLICATIONS IN-HOUSE</a:t>
            </a:r>
            <a:r>
              <a:rPr lang="en-US" sz="1400" b="1" dirty="0">
                <a:solidFill>
                  <a:prstClr val="black"/>
                </a:solidFill>
              </a:rPr>
              <a:t>                            </a:t>
            </a:r>
            <a:r>
              <a:rPr lang="en-US" sz="1400" b="1" u="sng" dirty="0">
                <a:solidFill>
                  <a:prstClr val="black"/>
                </a:solidFill>
              </a:rPr>
              <a:t># PRINTED</a:t>
            </a:r>
            <a:r>
              <a:rPr lang="en-US" sz="1400" b="1" dirty="0">
                <a:solidFill>
                  <a:prstClr val="black"/>
                </a:solidFill>
              </a:rPr>
              <a:t>                      </a:t>
            </a:r>
            <a:r>
              <a:rPr lang="en-US" sz="1400" b="1" u="sng" dirty="0">
                <a:solidFill>
                  <a:prstClr val="black"/>
                </a:solidFill>
              </a:rPr>
              <a:t>DATE</a:t>
            </a:r>
            <a:br>
              <a:rPr lang="en-US" sz="1400" b="1" u="sng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  Pilot News Summer 2020 Edition                  600 copies                  Mailed Q3</a:t>
            </a:r>
            <a:br>
              <a:rPr lang="en-US" sz="1400" b="1" dirty="0">
                <a:solidFill>
                  <a:prstClr val="black"/>
                </a:solidFill>
              </a:rPr>
            </a:b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                 </a:t>
            </a:r>
            <a:r>
              <a:rPr lang="en-US" sz="1400" b="1" u="sng" dirty="0"/>
              <a:t>PILOT OUTREACH</a:t>
            </a:r>
            <a:r>
              <a:rPr lang="en-US" sz="1400" b="1" dirty="0"/>
              <a:t>                                                                          </a:t>
            </a:r>
            <a:r>
              <a:rPr lang="en-US" sz="1400" b="1" u="sng" dirty="0"/>
              <a:t>DATE</a:t>
            </a:r>
            <a:r>
              <a:rPr lang="en-US" sz="1400" b="1" dirty="0"/>
              <a:t>  </a:t>
            </a:r>
            <a:br>
              <a:rPr lang="en-US" sz="1400" b="1" dirty="0"/>
            </a:br>
            <a:r>
              <a:rPr lang="en-US" sz="1400" b="1" dirty="0"/>
              <a:t> - Airfield Construction 2020 (web page)            	                               Daily   </a:t>
            </a:r>
          </a:p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000000"/>
                </a:solidFill>
              </a:rPr>
              <a:t> - ZOOM - KTRK &amp; NWS Virtual Intermountain West, Aviation     05/30/2020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>   Weather and Safety Workshop 75 attendees 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> - </a:t>
            </a:r>
            <a:r>
              <a:rPr lang="en-US" sz="1400" b="1" dirty="0"/>
              <a:t>ZOOM - AVCOM hosts Pilot Roadshow “Flying In &amp; Out             06/13/2020</a:t>
            </a:r>
            <a:br>
              <a:rPr lang="en-US" sz="1400" b="1" dirty="0"/>
            </a:br>
            <a:r>
              <a:rPr lang="en-US" sz="1400" b="1" dirty="0"/>
              <a:t>   of KTRK” 80 private and Corporate attendees across the U.S.   </a:t>
            </a:r>
            <a:br>
              <a:rPr lang="en-US" sz="1400" b="1" dirty="0"/>
            </a:br>
            <a:r>
              <a:rPr lang="en-US" sz="1400" b="1" dirty="0"/>
              <a:t> - Pilot &amp; Pax Outreach on ramp, NAP &amp; Curfew Compliance             Daily   </a:t>
            </a:r>
            <a:br>
              <a:rPr lang="en-US" sz="1400" b="1" dirty="0"/>
            </a:br>
            <a:r>
              <a:rPr lang="en-US" sz="1400" b="1" dirty="0"/>
              <a:t> - DOI’s (Daily Operating Info) 62 E-blasts to airport users                  Daily    </a:t>
            </a:r>
            <a:br>
              <a:rPr lang="en-US" sz="1400" b="1" dirty="0"/>
            </a:br>
            <a:r>
              <a:rPr lang="en-US" sz="1400" b="1" dirty="0"/>
              <a:t> - FICON (Field Condition) and NOTAMS posted	                           As Needed</a:t>
            </a:r>
            <a:r>
              <a:rPr lang="en-US" sz="1600" b="1" dirty="0"/>
              <a:t> </a:t>
            </a:r>
            <a:br>
              <a:rPr lang="en-US" sz="1600" b="1" dirty="0"/>
            </a:br>
            <a:r>
              <a:rPr lang="en-US" sz="1600" b="1" dirty="0"/>
              <a:t> - </a:t>
            </a:r>
            <a:r>
              <a:rPr lang="en-US" sz="1400" b="1" dirty="0"/>
              <a:t>Partnered with Solairus Aviation - Flt Procedures &amp; NAPS           On Going</a:t>
            </a:r>
            <a:br>
              <a:rPr lang="en-US" sz="1400" b="1" dirty="0"/>
            </a:br>
            <a:r>
              <a:rPr lang="en-US" sz="1400" b="1" dirty="0"/>
              <a:t> -  Contacted Artie Clark Net Jets Flt Ops Compliance Mgr           04/24 &amp; 6/30</a:t>
            </a:r>
            <a:r>
              <a:rPr lang="en-US" sz="1600" b="1" dirty="0"/>
              <a:t>          </a:t>
            </a:r>
            <a:br>
              <a:rPr lang="en-US" sz="1600" b="1" dirty="0"/>
            </a:br>
            <a:r>
              <a:rPr lang="en-US" sz="1600" b="1" dirty="0">
                <a:solidFill>
                  <a:prstClr val="black"/>
                </a:solidFill>
              </a:rPr>
              <a:t>	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       </a:t>
            </a:r>
            <a:br>
              <a:rPr lang="en-US" sz="1600" b="1" dirty="0">
                <a:solidFill>
                  <a:prstClr val="black"/>
                </a:solidFill>
              </a:rPr>
            </a:br>
            <a:r>
              <a:rPr lang="en-US" sz="1600" b="1" dirty="0">
                <a:solidFill>
                  <a:prstClr val="black"/>
                </a:solidFill>
              </a:rPr>
              <a:t>                    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125" y="3762463"/>
            <a:ext cx="3120521" cy="2086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125" y="1245126"/>
            <a:ext cx="5807288" cy="2113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89" y="1102945"/>
            <a:ext cx="2444576" cy="22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57200" algn="l"/>
              </a:tabLst>
            </a:pPr>
            <a:r>
              <a:rPr lang="en-US" sz="2400" b="1" dirty="0"/>
              <a:t>Q2 2020</a:t>
            </a:r>
          </a:p>
          <a:p>
            <a:pPr lvl="1">
              <a:tabLst>
                <a:tab pos="457200" algn="l"/>
              </a:tabLst>
            </a:pPr>
            <a:r>
              <a:rPr lang="en-US" sz="2400" b="1" dirty="0"/>
              <a:t>SCHEDULED SUMMER “GOING GREEN” AD CAMPAIGN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435" y="977900"/>
            <a:ext cx="561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endParaRPr lang="en-US" sz="800" b="1" dirty="0"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400" b="1" dirty="0"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US" sz="1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7B7CC-4BC6-4F5B-B224-7EF48430A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35" y="1141583"/>
            <a:ext cx="4211526" cy="5570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2EA86-3AB8-49EF-BEC2-5FF584BBA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419" y="3926822"/>
            <a:ext cx="1757763" cy="2272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C082B3-EAF5-40CA-87B3-C4B3B2A92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701" y="1258629"/>
            <a:ext cx="1696114" cy="227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11BEB9-D781-4ADF-AE15-2E1E7E246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5875" y="1257105"/>
            <a:ext cx="1759855" cy="2275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54285-299E-4694-9D37-42505E13B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577" y="3910063"/>
            <a:ext cx="1672483" cy="2279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F58E82-5008-4757-968C-2AC7CE556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577" y="1249662"/>
            <a:ext cx="1696115" cy="23475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7BEB-76B3-4B8E-A593-3C211CB770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0640" y="3903579"/>
            <a:ext cx="1757763" cy="2272153"/>
          </a:xfrm>
          <a:prstGeom prst="rect">
            <a:avLst/>
          </a:prstGeom>
        </p:spPr>
      </p:pic>
      <p:pic>
        <p:nvPicPr>
          <p:cNvPr id="29" name="Picture 28" descr="A close up of a dog&#10;&#10;Description automatically generated">
            <a:extLst>
              <a:ext uri="{FF2B5EF4-FFF2-40B4-BE49-F238E27FC236}">
                <a16:creationId xmlns:a16="http://schemas.microsoft.com/office/drawing/2014/main" id="{A7D76649-2530-4077-9489-10632CAD83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5874" y="3899544"/>
            <a:ext cx="1759855" cy="2299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EFB1D-251E-4C49-8AB9-ADBA55B31E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7723" y="1260154"/>
            <a:ext cx="1718289" cy="22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174394" y="3347536"/>
            <a:ext cx="3187624" cy="2390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2200" y="0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9725"/>
            <a:r>
              <a:rPr lang="en-US" sz="2400" b="1" dirty="0"/>
              <a:t>Q2 2020 </a:t>
            </a:r>
          </a:p>
          <a:p>
            <a:pPr marL="339725"/>
            <a:r>
              <a:rPr lang="en-US" sz="2400" b="1" dirty="0"/>
              <a:t>AIRPORT SPACE PROVIDED FOR NON-PROFITS (17)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90" y="880844"/>
            <a:ext cx="5354885" cy="656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9650"/>
            <a:endParaRPr lang="en-US" sz="600" dirty="0">
              <a:solidFill>
                <a:srgbClr val="000000"/>
              </a:solidFill>
            </a:endParaRP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American Red Cross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Civil Air Patrol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>
                <a:solidFill>
                  <a:srgbClr val="00B0F0"/>
                </a:solidFill>
              </a:rPr>
              <a:t>Donner Party Mountain Runners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Experimental Aircraft Association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Foster the Sierra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Friends of the Truckee Library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 err="1"/>
              <a:t>KidZone</a:t>
            </a:r>
            <a:r>
              <a:rPr lang="en-US" sz="1600" b="1" dirty="0"/>
              <a:t> Museum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311525" algn="l"/>
              </a:tabLst>
            </a:pPr>
            <a:r>
              <a:rPr lang="en-US" sz="1600" b="1" dirty="0"/>
              <a:t>Little Gems Pre-School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>
                <a:solidFill>
                  <a:srgbClr val="00B0F0"/>
                </a:solidFill>
              </a:rPr>
              <a:t>Sierra Watershed Education Partnerships (SWEP)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Tahoe Forest Hospital EMS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Tahoe Nordic Search + Rescue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TCPUD - Lake Tahoe Music Festival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TNT Junior Development Cycling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Trails &amp; Vistas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Truckee Donner Land Trust</a:t>
            </a:r>
          </a:p>
          <a:p>
            <a:pPr marL="285750" indent="-285750" defTabSz="10096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Truckee Optimist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r>
              <a:rPr lang="en-US" sz="1600" b="1" dirty="0"/>
              <a:t>Truckee River Watershed Council</a:t>
            </a:r>
            <a:r>
              <a:rPr lang="en-US" sz="800" b="1" dirty="0"/>
              <a:t>             </a:t>
            </a:r>
          </a:p>
          <a:p>
            <a:pPr>
              <a:spcAft>
                <a:spcPts val="600"/>
              </a:spcAft>
              <a:tabLst>
                <a:tab pos="3427413" algn="l"/>
              </a:tabLst>
            </a:pPr>
            <a:r>
              <a:rPr lang="en-US" sz="800" b="1" dirty="0"/>
              <a:t>              * TTAD offers reduced rent spaces to some non-profits that are not included in the above list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7413" algn="l"/>
              </a:tabLst>
            </a:pPr>
            <a:endParaRPr lang="en-US" sz="1400" b="1" dirty="0"/>
          </a:p>
          <a:p>
            <a:pPr>
              <a:spcAft>
                <a:spcPts val="600"/>
              </a:spcAft>
              <a:tabLst>
                <a:tab pos="3427413" algn="l"/>
              </a:tabLst>
            </a:pPr>
            <a:endParaRPr lang="en-US" sz="8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98" y="4137366"/>
            <a:ext cx="2904345" cy="2178259"/>
          </a:xfrm>
          <a:prstGeom prst="rect">
            <a:avLst/>
          </a:prstGeom>
        </p:spPr>
      </p:pic>
      <p:pic>
        <p:nvPicPr>
          <p:cNvPr id="11" name="Picture 10" descr="A car parked on the side of a dirt road&#10;&#10;Description automatically generated">
            <a:extLst>
              <a:ext uri="{FF2B5EF4-FFF2-40B4-BE49-F238E27FC236}">
                <a16:creationId xmlns:a16="http://schemas.microsoft.com/office/drawing/2014/main" id="{C517FD33-273D-4BE8-ADA3-DB2FD7815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371" y="1299383"/>
            <a:ext cx="3960961" cy="2129617"/>
          </a:xfrm>
          <a:prstGeom prst="rect">
            <a:avLst/>
          </a:prstGeom>
        </p:spPr>
      </p:pic>
      <p:pic>
        <p:nvPicPr>
          <p:cNvPr id="10" name="Picture 9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F238EE60-64D5-4D1A-A059-FF68F5993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925" y="3729759"/>
            <a:ext cx="2839489" cy="2129617"/>
          </a:xfrm>
          <a:prstGeom prst="rect">
            <a:avLst/>
          </a:prstGeom>
        </p:spPr>
      </p:pic>
      <p:pic>
        <p:nvPicPr>
          <p:cNvPr id="14" name="Picture 13" descr="A picture containing building, outdoor, road, sitting&#10;&#10;Description automatically generated">
            <a:extLst>
              <a:ext uri="{FF2B5EF4-FFF2-40B4-BE49-F238E27FC236}">
                <a16:creationId xmlns:a16="http://schemas.microsoft.com/office/drawing/2014/main" id="{53829EBC-0AA4-415D-840D-9B3800848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9619" y="1000309"/>
            <a:ext cx="3295650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3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2540E-5E6F-49B9-8602-B6471C8E6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621" y="3890701"/>
            <a:ext cx="2877476" cy="21581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2200" y="-33339"/>
            <a:ext cx="11099800" cy="977900"/>
          </a:xfrm>
          <a:prstGeom prst="rect">
            <a:avLst/>
          </a:prstGeom>
          <a:solidFill>
            <a:srgbClr val="5F7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tabLst>
                <a:tab pos="461963" algn="l"/>
              </a:tabLst>
            </a:pPr>
            <a:r>
              <a:rPr lang="en-US" sz="2400" b="1" dirty="0"/>
              <a:t>Q2 2020</a:t>
            </a:r>
          </a:p>
          <a:p>
            <a:pPr lvl="1">
              <a:tabLst>
                <a:tab pos="461963" algn="l"/>
              </a:tabLst>
            </a:pPr>
            <a:r>
              <a:rPr lang="en-US" sz="2400" b="1" dirty="0"/>
              <a:t>AIRFIELD CONSTRUCTION  &amp; MAINTENANCE PROJECTS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7" y="-33339"/>
            <a:ext cx="990600" cy="97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" y="163683"/>
            <a:ext cx="505971" cy="650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61" y="6414038"/>
            <a:ext cx="6789153" cy="20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950" y="1329540"/>
            <a:ext cx="376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99720" algn="l"/>
              </a:tabLst>
            </a:pPr>
            <a:endParaRPr lang="en-US" sz="1400" b="1" spc="-10" dirty="0">
              <a:solidFill>
                <a:srgbClr val="FF0000"/>
              </a:solidFill>
            </a:endParaRPr>
          </a:p>
          <a:p>
            <a:pPr marL="299085" indent="-286385">
              <a:buFont typeface="Arial"/>
              <a:buChar char="•"/>
              <a:tabLst>
                <a:tab pos="299720" algn="l"/>
              </a:tabLst>
            </a:pPr>
            <a:endParaRPr lang="en-US" sz="800" b="1" spc="-10" dirty="0"/>
          </a:p>
        </p:txBody>
      </p:sp>
      <p:sp>
        <p:nvSpPr>
          <p:cNvPr id="12" name="Rectangle 11"/>
          <p:cNvSpPr/>
          <p:nvPr/>
        </p:nvSpPr>
        <p:spPr>
          <a:xfrm flipH="1">
            <a:off x="9009246" y="1501541"/>
            <a:ext cx="3172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/>
          </a:p>
          <a:p>
            <a:endParaRPr lang="en-US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5753F-671C-481C-93C7-DC92CD24F646}"/>
              </a:ext>
            </a:extLst>
          </p:cNvPr>
          <p:cNvSpPr txBox="1"/>
          <p:nvPr/>
        </p:nvSpPr>
        <p:spPr>
          <a:xfrm>
            <a:off x="317501" y="1329540"/>
            <a:ext cx="67198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       </a:t>
            </a:r>
            <a:r>
              <a:rPr lang="en-US" sz="1400" b="1" i="1" u="sng" dirty="0"/>
              <a:t>Completed</a:t>
            </a:r>
            <a:r>
              <a:rPr lang="en-US" sz="1400" b="1" dirty="0"/>
              <a:t>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REMSA Care Flight Heliport  </a:t>
            </a:r>
            <a:r>
              <a:rPr lang="en-US" sz="1400" b="1" dirty="0"/>
              <a:t>	  	FAA AIP &amp; 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Runway 29 Blast Pad  	  	FAA AIP &amp; 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Aircraft Wash Rack  	</a:t>
            </a:r>
            <a:r>
              <a:rPr lang="en-US" sz="1400" b="1" dirty="0"/>
              <a:t>	  	FAA AIP &amp; 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Runway 29 RSZ widening mastication</a:t>
            </a:r>
            <a:r>
              <a:rPr lang="en-US" sz="1400" b="1" dirty="0"/>
              <a:t>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Fire Protection break 2 miles long by 200-	TTAD Funding</a:t>
            </a:r>
          </a:p>
          <a:p>
            <a:r>
              <a:rPr lang="en-US" sz="1400" b="1" dirty="0"/>
              <a:t>       400’ wide Joerger Rd. to Martis Dam Rd.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F0"/>
                </a:solidFill>
              </a:rPr>
              <a:t>Terminal Patio Area Sun-Shade Structure</a:t>
            </a:r>
            <a:r>
              <a:rPr lang="en-US" sz="1400" b="1" dirty="0"/>
              <a:t>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/>
          </a:p>
          <a:p>
            <a:r>
              <a:rPr lang="en-US" sz="1400" b="1" dirty="0"/>
              <a:t>       </a:t>
            </a:r>
            <a:r>
              <a:rPr lang="en-US" sz="1400" b="1" i="1" u="sng" dirty="0"/>
              <a:t>On-Going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Fuel Farm Asphalt Reconstruction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Maintenance Shop Asphalt Reconstruction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Air Show Way / Gate 5 Road Reconstruction  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Non-Profit Container Farm	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Truckee Tahoe Airport Rd. Sidewalk Project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Tahoe City on-site Helipad Sign	  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/>
          </a:p>
          <a:p>
            <a:r>
              <a:rPr lang="en-US" sz="1400" b="1" dirty="0"/>
              <a:t>       </a:t>
            </a:r>
            <a:r>
              <a:rPr lang="en-US" sz="1400" b="1" i="1" u="sng" dirty="0"/>
              <a:t>Scheduled</a:t>
            </a:r>
            <a:r>
              <a:rPr lang="en-US" sz="1400" b="1" i="1" dirty="0"/>
              <a:t>  (Spring/Summer/Fall 2021)</a:t>
            </a:r>
            <a:endParaRPr lang="en-US" sz="1400" b="1" i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Taxiway Alpha Reconstruction		FAA AIP &amp; 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Ramp Side terminal </a:t>
            </a:r>
            <a:r>
              <a:rPr lang="en-US" sz="1400" b="1" dirty="0" err="1"/>
              <a:t>bldg</a:t>
            </a:r>
            <a:r>
              <a:rPr lang="en-US" sz="1400" b="1" dirty="0"/>
              <a:t> entry hydronic pad	TTAD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/>
          </a:p>
        </p:txBody>
      </p:sp>
      <p:pic>
        <p:nvPicPr>
          <p:cNvPr id="14" name="Picture 13" descr="A picture containing outdoor, mountain, building, sitting&#10;&#10;Description automatically generated">
            <a:extLst>
              <a:ext uri="{FF2B5EF4-FFF2-40B4-BE49-F238E27FC236}">
                <a16:creationId xmlns:a16="http://schemas.microsoft.com/office/drawing/2014/main" id="{76F58132-B3B5-4669-BE0A-C38B495BA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837" y="1146384"/>
            <a:ext cx="3172116" cy="2379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F6A7DA-7D2C-4C54-BB3D-E8E76F3AC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612" y="3758499"/>
            <a:ext cx="2877477" cy="2563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893E6-2F41-494A-BB3A-A5BBA7E77A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146" y="1286208"/>
            <a:ext cx="1914470" cy="28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3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TASD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4E2A"/>
      </a:accent1>
      <a:accent2>
        <a:srgbClr val="559642"/>
      </a:accent2>
      <a:accent3>
        <a:srgbClr val="C35E38"/>
      </a:accent3>
      <a:accent4>
        <a:srgbClr val="8F4E2A"/>
      </a:accent4>
      <a:accent5>
        <a:srgbClr val="8C5188"/>
      </a:accent5>
      <a:accent6>
        <a:srgbClr val="5F91BF"/>
      </a:accent6>
      <a:hlink>
        <a:srgbClr val="C7923D"/>
      </a:hlink>
      <a:folHlink>
        <a:srgbClr val="C7923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17105</TotalTime>
  <Words>1353</Words>
  <Application>Microsoft Office PowerPoint</Application>
  <PresentationFormat>Widescreen</PresentationFormat>
  <Paragraphs>166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Truckee Tahoe Airport District</dc:title>
  <dc:creator>Microsoft Office User</dc:creator>
  <cp:lastModifiedBy>Marc Lamb</cp:lastModifiedBy>
  <cp:revision>905</cp:revision>
  <cp:lastPrinted>2020-07-24T19:39:10Z</cp:lastPrinted>
  <dcterms:created xsi:type="dcterms:W3CDTF">2017-05-09T15:11:05Z</dcterms:created>
  <dcterms:modified xsi:type="dcterms:W3CDTF">2020-07-24T22:03:45Z</dcterms:modified>
</cp:coreProperties>
</file>