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62" r:id="rId3"/>
    <p:sldId id="258" r:id="rId4"/>
    <p:sldId id="267" r:id="rId5"/>
    <p:sldId id="268" r:id="rId6"/>
    <p:sldId id="271" r:id="rId7"/>
    <p:sldId id="273" r:id="rId8"/>
    <p:sldId id="261" r:id="rId9"/>
    <p:sldId id="266" r:id="rId10"/>
    <p:sldId id="265" r:id="rId11"/>
    <p:sldId id="263" r:id="rId12"/>
    <p:sldId id="259" r:id="rId1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5F74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79" autoAdjust="0"/>
    <p:restoredTop sz="86770" autoAdjust="0"/>
  </p:normalViewPr>
  <p:slideViewPr>
    <p:cSldViewPr snapToGrid="0" snapToObjects="1">
      <p:cViewPr varScale="1">
        <p:scale>
          <a:sx n="66" d="100"/>
          <a:sy n="66" d="100"/>
        </p:scale>
        <p:origin x="1314" y="60"/>
      </p:cViewPr>
      <p:guideLst/>
    </p:cSldViewPr>
  </p:slideViewPr>
  <p:notesTextViewPr>
    <p:cViewPr>
      <p:scale>
        <a:sx n="114" d="100"/>
        <a:sy n="114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3" tIns="46587" rIns="93173" bIns="4658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3" tIns="46587" rIns="93173" bIns="46587" rtlCol="0"/>
          <a:lstStyle>
            <a:lvl1pPr algn="r">
              <a:defRPr sz="1200"/>
            </a:lvl1pPr>
          </a:lstStyle>
          <a:p>
            <a:fld id="{6D61B5B4-FEB2-7A4A-9662-34BDE827280B}" type="datetimeFigureOut">
              <a:rPr lang="en-US" smtClean="0"/>
              <a:t>4/16/2020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3" tIns="46587" rIns="93173" bIns="4658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3" tIns="46587" rIns="93173" bIns="4658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3173" tIns="46587" rIns="93173" bIns="4658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vert="horz" lIns="93173" tIns="46587" rIns="93173" bIns="46587" rtlCol="0" anchor="b"/>
          <a:lstStyle>
            <a:lvl1pPr algn="r">
              <a:defRPr sz="1200"/>
            </a:lvl1pPr>
          </a:lstStyle>
          <a:p>
            <a:fld id="{EFDF8EB7-C601-E844-A929-D8692BF591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811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DF8EB7-C601-E844-A929-D8692BF591F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1598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DF8EB7-C601-E844-A929-D8692BF591F4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0299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DF8EB7-C601-E844-A929-D8692BF591F4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4274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DF8EB7-C601-E844-A929-D8692BF591F4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419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DF8EB7-C601-E844-A929-D8692BF591F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989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DF8EB7-C601-E844-A929-D8692BF591F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3420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DF8EB7-C601-E844-A929-D8692BF591F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1461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DF8EB7-C601-E844-A929-D8692BF591F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4429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DF8EB7-C601-E844-A929-D8692BF591F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9431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DF8EB7-C601-E844-A929-D8692BF591F4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7519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DF8EB7-C601-E844-A929-D8692BF591F4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1480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DF8EB7-C601-E844-A929-D8692BF591F4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251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BCCA2-DA17-6E40-8E5D-5C62633AECDF}" type="datetimeFigureOut">
              <a:rPr lang="en-US" smtClean="0"/>
              <a:t>4/16/2020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0C918-D3D9-984E-AE18-DF99B16142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031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BCCA2-DA17-6E40-8E5D-5C62633AECDF}" type="datetimeFigureOut">
              <a:rPr lang="en-US" smtClean="0"/>
              <a:t>4/16/2020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0C918-D3D9-984E-AE18-DF99B16142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562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BCCA2-DA17-6E40-8E5D-5C62633AECDF}" type="datetimeFigureOut">
              <a:rPr lang="en-US" smtClean="0"/>
              <a:t>4/16/2020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0C918-D3D9-984E-AE18-DF99B16142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670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BCCA2-DA17-6E40-8E5D-5C62633AECDF}" type="datetimeFigureOut">
              <a:rPr lang="en-US" smtClean="0"/>
              <a:t>4/16/2020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0C918-D3D9-984E-AE18-DF99B16142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17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BCCA2-DA17-6E40-8E5D-5C62633AECDF}" type="datetimeFigureOut">
              <a:rPr lang="en-US" smtClean="0"/>
              <a:t>4/16/2020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0C918-D3D9-984E-AE18-DF99B16142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911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BCCA2-DA17-6E40-8E5D-5C62633AECDF}" type="datetimeFigureOut">
              <a:rPr lang="en-US" smtClean="0"/>
              <a:t>4/16/2020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0C918-D3D9-984E-AE18-DF99B16142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557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BCCA2-DA17-6E40-8E5D-5C62633AECDF}" type="datetimeFigureOut">
              <a:rPr lang="en-US" smtClean="0"/>
              <a:t>4/16/2020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0C918-D3D9-984E-AE18-DF99B16142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513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BCCA2-DA17-6E40-8E5D-5C62633AECDF}" type="datetimeFigureOut">
              <a:rPr lang="en-US" smtClean="0"/>
              <a:t>4/16/2020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0C918-D3D9-984E-AE18-DF99B16142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123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BCCA2-DA17-6E40-8E5D-5C62633AECDF}" type="datetimeFigureOut">
              <a:rPr lang="en-US" smtClean="0"/>
              <a:t>4/16/2020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0C918-D3D9-984E-AE18-DF99B16142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839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BCCA2-DA17-6E40-8E5D-5C62633AECDF}" type="datetimeFigureOut">
              <a:rPr lang="en-US" smtClean="0"/>
              <a:t>4/16/2020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0C918-D3D9-984E-AE18-DF99B16142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43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BCCA2-DA17-6E40-8E5D-5C62633AECDF}" type="datetimeFigureOut">
              <a:rPr lang="en-US" smtClean="0"/>
              <a:t>4/16/2020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0C918-D3D9-984E-AE18-DF99B16142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440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BCCA2-DA17-6E40-8E5D-5C62633AECDF}" type="datetimeFigureOut">
              <a:rPr lang="en-US" smtClean="0"/>
              <a:t>4/16/2020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70C918-D3D9-984E-AE18-DF99B16142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582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.emf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emf"/><Relationship Id="rId4" Type="http://schemas.openxmlformats.org/officeDocument/2006/relationships/image" Target="../media/image4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1.emf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emf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emf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5.emf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.emf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1.emf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1.emf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5.emf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37.jp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5.emf"/><Relationship Id="rId4" Type="http://schemas.openxmlformats.org/officeDocument/2006/relationships/image" Target="../media/image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629599"/>
            <a:ext cx="12192000" cy="32559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8800" lvl="8" indent="509588"/>
            <a:r>
              <a:rPr lang="en-US" dirty="0"/>
              <a:t>By: Marc R. Lamb, Aviation &amp; Community Services Manager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3509963"/>
          </a:xfrm>
          <a:prstGeom prst="rect">
            <a:avLst/>
          </a:prstGeom>
          <a:solidFill>
            <a:srgbClr val="5F74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858" y="4746171"/>
            <a:ext cx="1215055" cy="1562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065" y="5747060"/>
            <a:ext cx="1931172" cy="61243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527" y="134553"/>
            <a:ext cx="5924879" cy="111673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570" y="2599504"/>
            <a:ext cx="7584860" cy="75527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04373" y="4008329"/>
            <a:ext cx="8720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1913"/>
            <a:r>
              <a:rPr lang="en-US" sz="3200" b="1" dirty="0">
                <a:solidFill>
                  <a:schemeClr val="bg1"/>
                </a:solidFill>
              </a:rPr>
              <a:t> Q1 2020</a:t>
            </a:r>
            <a:r>
              <a:rPr lang="en-US" sz="3200" b="1" dirty="0"/>
              <a:t> </a:t>
            </a:r>
            <a:r>
              <a:rPr lang="en-US" sz="3200" b="1" dirty="0">
                <a:solidFill>
                  <a:schemeClr val="bg1"/>
                </a:solidFill>
              </a:rPr>
              <a:t>COMMUNICATIONS REPORT</a:t>
            </a:r>
          </a:p>
        </p:txBody>
      </p:sp>
    </p:spTree>
    <p:extLst>
      <p:ext uri="{BB962C8B-B14F-4D97-AF65-F5344CB8AC3E}">
        <p14:creationId xmlns:p14="http://schemas.microsoft.com/office/powerpoint/2010/main" val="4877526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51137" y="38294"/>
            <a:ext cx="11099800" cy="977900"/>
          </a:xfrm>
          <a:prstGeom prst="rect">
            <a:avLst/>
          </a:prstGeom>
          <a:solidFill>
            <a:srgbClr val="5F74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>
              <a:tabLst>
                <a:tab pos="457200" algn="l"/>
              </a:tabLst>
            </a:pPr>
            <a:r>
              <a:rPr lang="en-US" sz="2400" b="1" dirty="0"/>
              <a:t>Q1 2020 </a:t>
            </a:r>
          </a:p>
          <a:p>
            <a:pPr lvl="1">
              <a:tabLst>
                <a:tab pos="457200" algn="l"/>
              </a:tabLst>
            </a:pPr>
            <a:r>
              <a:rPr lang="en-US" sz="2400" b="1" dirty="0"/>
              <a:t>COMMUNITY SPONSORSHIP RECIPIENTS (20) / AGENCY PARTNERSHIPS (0)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90600" cy="977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4" y="163683"/>
            <a:ext cx="505971" cy="65053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261" y="6414038"/>
            <a:ext cx="6789153" cy="20266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50424" y="1016194"/>
            <a:ext cx="4969276" cy="6534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 defTabSz="957263">
              <a:buFont typeface="Wingdings" panose="05000000000000000000" pitchFamily="2" charset="2"/>
              <a:buChar char="Ø"/>
            </a:pPr>
            <a:r>
              <a:rPr lang="en-US" sz="1400" b="1" dirty="0"/>
              <a:t>American Association of Univ Women NLT	$    1,000</a:t>
            </a:r>
          </a:p>
          <a:p>
            <a:pPr marL="285750" indent="-285750" algn="just" defTabSz="957263">
              <a:buFont typeface="Wingdings" panose="05000000000000000000" pitchFamily="2" charset="2"/>
              <a:buChar char="Ø"/>
            </a:pPr>
            <a:r>
              <a:rPr lang="en-US" sz="1400" b="1" dirty="0"/>
              <a:t>Civil Air Patrol Mission to Mars Summer Camps	$    1,500</a:t>
            </a:r>
          </a:p>
          <a:p>
            <a:pPr marL="285750" indent="-285750" algn="just" defTabSz="957263">
              <a:buFont typeface="Wingdings" panose="05000000000000000000" pitchFamily="2" charset="2"/>
              <a:buChar char="Ø"/>
            </a:pPr>
            <a:r>
              <a:rPr lang="en-US" sz="1400" b="1" dirty="0">
                <a:solidFill>
                  <a:srgbClr val="00B0F0"/>
                </a:solidFill>
              </a:rPr>
              <a:t>Truckee High - Girls Softball</a:t>
            </a:r>
            <a:r>
              <a:rPr lang="en-US" sz="1400" b="1" dirty="0"/>
              <a:t>		$    1,000</a:t>
            </a:r>
          </a:p>
          <a:p>
            <a:pPr marL="285750" indent="-285750" algn="just" defTabSz="957263">
              <a:buFont typeface="Wingdings" panose="05000000000000000000" pitchFamily="2" charset="2"/>
              <a:buChar char="Ø"/>
            </a:pPr>
            <a:r>
              <a:rPr lang="en-US" sz="1400" b="1" dirty="0"/>
              <a:t>Tahoe Expeditionary Academy		$       500</a:t>
            </a:r>
          </a:p>
          <a:p>
            <a:pPr marL="285750" indent="-285750" algn="just" defTabSz="957263">
              <a:buFont typeface="Wingdings" panose="05000000000000000000" pitchFamily="2" charset="2"/>
              <a:buChar char="Ø"/>
            </a:pPr>
            <a:r>
              <a:rPr lang="en-US" sz="1400" b="1" dirty="0"/>
              <a:t>Tahoe Community Nursery School		$    1,000</a:t>
            </a:r>
          </a:p>
          <a:p>
            <a:pPr marL="285750" indent="-285750" algn="just" defTabSz="957263">
              <a:buFont typeface="Wingdings" panose="05000000000000000000" pitchFamily="2" charset="2"/>
              <a:buChar char="Ø"/>
            </a:pPr>
            <a:r>
              <a:rPr lang="en-US" sz="1400" b="1" dirty="0"/>
              <a:t>Snowfest of North Lake Tahoe		$    1,000</a:t>
            </a:r>
          </a:p>
          <a:p>
            <a:pPr marL="285750" indent="-285750" algn="just" defTabSz="957263">
              <a:buFont typeface="Wingdings" panose="05000000000000000000" pitchFamily="2" charset="2"/>
              <a:buChar char="Ø"/>
            </a:pPr>
            <a:r>
              <a:rPr lang="en-US" sz="1400" b="1" dirty="0"/>
              <a:t>Sierra Continuation High School		$       500</a:t>
            </a:r>
          </a:p>
          <a:p>
            <a:pPr marL="285750" indent="-285750" algn="just" defTabSz="957263">
              <a:buFont typeface="Wingdings" panose="05000000000000000000" pitchFamily="2" charset="2"/>
              <a:buChar char="Ø"/>
            </a:pPr>
            <a:r>
              <a:rPr lang="en-US" sz="1400" b="1" dirty="0"/>
              <a:t>Truckee Little League			$       750</a:t>
            </a:r>
          </a:p>
          <a:p>
            <a:pPr marL="285750" indent="-285750" algn="just" defTabSz="957263">
              <a:buFont typeface="Wingdings" panose="05000000000000000000" pitchFamily="2" charset="2"/>
              <a:buChar char="Ø"/>
            </a:pPr>
            <a:r>
              <a:rPr lang="en-US" sz="1400" b="1" dirty="0"/>
              <a:t>Creekside PTO			$       500</a:t>
            </a:r>
          </a:p>
          <a:p>
            <a:pPr marL="285750" indent="-285750" algn="just" defTabSz="957263">
              <a:buFont typeface="Wingdings" panose="05000000000000000000" pitchFamily="2" charset="2"/>
              <a:buChar char="Ø"/>
            </a:pPr>
            <a:r>
              <a:rPr lang="en-US" sz="1400" b="1" dirty="0">
                <a:solidFill>
                  <a:srgbClr val="00B0F0"/>
                </a:solidFill>
              </a:rPr>
              <a:t>Tahoe Rim Trail</a:t>
            </a:r>
            <a:r>
              <a:rPr lang="en-US" sz="1400" b="1" dirty="0"/>
              <a:t>			$       500</a:t>
            </a:r>
          </a:p>
          <a:p>
            <a:pPr marL="285750" indent="-285750" algn="just" defTabSz="957263">
              <a:buFont typeface="Wingdings" panose="05000000000000000000" pitchFamily="2" charset="2"/>
              <a:buChar char="Ø"/>
            </a:pPr>
            <a:r>
              <a:rPr lang="en-US" sz="1400" b="1" dirty="0"/>
              <a:t>Sierra States Parks Foundation		$       500</a:t>
            </a:r>
          </a:p>
          <a:p>
            <a:pPr marL="285750" indent="-285750" algn="just" defTabSz="957263">
              <a:buFont typeface="Wingdings" panose="05000000000000000000" pitchFamily="2" charset="2"/>
              <a:buChar char="Ø"/>
            </a:pPr>
            <a:r>
              <a:rPr lang="en-US" sz="1400" b="1" dirty="0"/>
              <a:t>Truckee High - Boys &amp; Girls Track &amp; Field	$    1,000</a:t>
            </a:r>
          </a:p>
          <a:p>
            <a:pPr marL="285750" indent="-285750" algn="just" defTabSz="957263">
              <a:buFont typeface="Wingdings" panose="05000000000000000000" pitchFamily="2" charset="2"/>
              <a:buChar char="Ø"/>
            </a:pPr>
            <a:r>
              <a:rPr lang="en-US" sz="1400" b="1" dirty="0"/>
              <a:t>Truckee Baseball Foundation		$    1,000</a:t>
            </a:r>
          </a:p>
          <a:p>
            <a:pPr marL="285750" indent="-285750" algn="just" defTabSz="957263">
              <a:buFont typeface="Wingdings" panose="05000000000000000000" pitchFamily="2" charset="2"/>
              <a:buChar char="Ø"/>
            </a:pPr>
            <a:r>
              <a:rPr lang="en-US" sz="1400" b="1" dirty="0"/>
              <a:t>Tahoe Silicon Mountain		$       500</a:t>
            </a:r>
          </a:p>
          <a:p>
            <a:pPr marL="285750" indent="-285750" algn="just" defTabSz="957263">
              <a:buFont typeface="Wingdings" panose="05000000000000000000" pitchFamily="2" charset="2"/>
              <a:buChar char="Ø"/>
            </a:pPr>
            <a:r>
              <a:rPr lang="en-US" sz="1400" b="1" dirty="0">
                <a:solidFill>
                  <a:srgbClr val="00B0F0"/>
                </a:solidFill>
              </a:rPr>
              <a:t>Girls on the Run - Sierras</a:t>
            </a:r>
            <a:r>
              <a:rPr lang="en-US" sz="1400" b="1" dirty="0"/>
              <a:t>		$       750</a:t>
            </a:r>
          </a:p>
          <a:p>
            <a:pPr marL="285750" indent="-285750" algn="just" defTabSz="957263">
              <a:buFont typeface="Wingdings" panose="05000000000000000000" pitchFamily="2" charset="2"/>
              <a:buChar char="Ø"/>
            </a:pPr>
            <a:r>
              <a:rPr lang="en-US" sz="1400" b="1" dirty="0"/>
              <a:t>Truckee Donner Horsemen		$    1,000</a:t>
            </a:r>
          </a:p>
          <a:p>
            <a:pPr marL="285750" indent="-285750" algn="just" defTabSz="957263">
              <a:buFont typeface="Wingdings" panose="05000000000000000000" pitchFamily="2" charset="2"/>
              <a:buChar char="Ø"/>
            </a:pPr>
            <a:r>
              <a:rPr lang="en-US" sz="1400" b="1" dirty="0">
                <a:solidFill>
                  <a:srgbClr val="00B0F0"/>
                </a:solidFill>
              </a:rPr>
              <a:t>UC Davis Tahoe Environmental Research Center </a:t>
            </a:r>
            <a:r>
              <a:rPr lang="en-US" sz="1400" b="1" dirty="0"/>
              <a:t>	$       750</a:t>
            </a:r>
          </a:p>
          <a:p>
            <a:pPr marL="285750" indent="-285750" algn="just" defTabSz="957263">
              <a:buFont typeface="Wingdings" panose="05000000000000000000" pitchFamily="2" charset="2"/>
              <a:buChar char="Ø"/>
            </a:pPr>
            <a:r>
              <a:rPr lang="en-US" sz="1400" b="1" dirty="0"/>
              <a:t>North Tahoe High - Swim Team 		$    1,000</a:t>
            </a:r>
          </a:p>
          <a:p>
            <a:pPr marL="285750" indent="-285750" algn="just" defTabSz="957263">
              <a:buFont typeface="Wingdings" panose="05000000000000000000" pitchFamily="2" charset="2"/>
              <a:buChar char="Ø"/>
            </a:pPr>
            <a:r>
              <a:rPr lang="en-US" sz="1400" b="1" dirty="0"/>
              <a:t>North Tahoe High - Athletics		$    1,000</a:t>
            </a:r>
          </a:p>
          <a:p>
            <a:pPr marL="285750" indent="-285750" algn="just" defTabSz="957263">
              <a:buFont typeface="Wingdings" panose="05000000000000000000" pitchFamily="2" charset="2"/>
              <a:buChar char="Ø"/>
            </a:pPr>
            <a:r>
              <a:rPr lang="en-US" sz="1400" b="1" u="sng" dirty="0"/>
              <a:t>Soroptimist International		$    1,000</a:t>
            </a:r>
          </a:p>
          <a:p>
            <a:pPr defTabSz="957263"/>
            <a:r>
              <a:rPr lang="en-US" sz="1400" b="1" dirty="0"/>
              <a:t>       </a:t>
            </a:r>
            <a:r>
              <a:rPr lang="en-US" sz="1400" b="1" dirty="0">
                <a:solidFill>
                  <a:srgbClr val="FF0000"/>
                </a:solidFill>
              </a:rPr>
              <a:t>TOTAL Q1 2020 Community Sponsorships (20)     $  16,750</a:t>
            </a:r>
          </a:p>
          <a:p>
            <a:pPr defTabSz="957263"/>
            <a:r>
              <a:rPr lang="en-US" sz="1400" b="1" dirty="0"/>
              <a:t>       Community Sponsorship Budget for 2020	$  70,000</a:t>
            </a:r>
          </a:p>
          <a:p>
            <a:pPr defTabSz="957263"/>
            <a:r>
              <a:rPr lang="en-US" sz="1400" b="1" dirty="0"/>
              <a:t>       Total Q1 2019 Community Sponsorships (18)     	$  18,500</a:t>
            </a:r>
          </a:p>
          <a:p>
            <a:pPr defTabSz="957263"/>
            <a:endParaRPr lang="en-US" sz="1000" b="1" dirty="0"/>
          </a:p>
          <a:p>
            <a:pPr defTabSz="957263"/>
            <a:r>
              <a:rPr lang="en-US" sz="1400" b="1" dirty="0"/>
              <a:t>       </a:t>
            </a:r>
            <a:r>
              <a:rPr lang="en-US" sz="1400" b="1" dirty="0">
                <a:solidFill>
                  <a:srgbClr val="FF0000"/>
                </a:solidFill>
              </a:rPr>
              <a:t>TOTAL Q1 2020 Agency Partnership (0)	$            0</a:t>
            </a:r>
            <a:br>
              <a:rPr lang="en-US" sz="1400" b="1" dirty="0">
                <a:solidFill>
                  <a:srgbClr val="FF0000"/>
                </a:solidFill>
              </a:rPr>
            </a:br>
            <a:r>
              <a:rPr lang="en-US" sz="1400" b="1" dirty="0"/>
              <a:t>       Agency Partnership Budget for 2020	$367,000</a:t>
            </a:r>
            <a:br>
              <a:rPr lang="en-US" sz="1400" b="1" dirty="0"/>
            </a:br>
            <a:r>
              <a:rPr lang="en-US" sz="1400" b="1" dirty="0"/>
              <a:t>       Total Q1 2019 Agency Partnerships (2)	$425,000</a:t>
            </a:r>
          </a:p>
          <a:p>
            <a:pPr defTabSz="957263"/>
            <a:r>
              <a:rPr lang="en-US" sz="1400" b="1" dirty="0"/>
              <a:t>	 </a:t>
            </a:r>
            <a:br>
              <a:rPr lang="en-US" sz="1400" b="1" dirty="0"/>
            </a:br>
            <a:r>
              <a:rPr lang="en-US" sz="1600" b="1" dirty="0"/>
              <a:t>		   	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A3859B-87E5-4CD4-AD25-4B82ED29CA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9033" y="1328515"/>
            <a:ext cx="4599545" cy="18542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6B2D7E-2C8F-4AD2-9B7D-8B34211328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0587" y="3429000"/>
            <a:ext cx="3977991" cy="27686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497886-5D4D-4B9A-90F4-929AA0A578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19819" y="3763284"/>
            <a:ext cx="3073018" cy="22136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54D372-B426-47FB-80AC-E749D96437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10445" y="1145406"/>
            <a:ext cx="3282392" cy="22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8417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90600" y="0"/>
            <a:ext cx="11099800" cy="977900"/>
          </a:xfrm>
          <a:prstGeom prst="rect">
            <a:avLst/>
          </a:prstGeom>
          <a:solidFill>
            <a:srgbClr val="5F74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460375" algn="l"/>
              </a:tabLst>
            </a:pPr>
            <a:r>
              <a:rPr lang="en-US" dirty="0"/>
              <a:t>	</a:t>
            </a:r>
            <a:r>
              <a:rPr lang="en-US" sz="2400" b="1" dirty="0"/>
              <a:t>Q1 2020 </a:t>
            </a:r>
          </a:p>
          <a:p>
            <a:pPr>
              <a:tabLst>
                <a:tab pos="460375" algn="l"/>
              </a:tabLst>
            </a:pPr>
            <a:r>
              <a:rPr lang="en-US" dirty="0"/>
              <a:t>	</a:t>
            </a:r>
            <a:r>
              <a:rPr lang="en-US" sz="2400" b="1" dirty="0"/>
              <a:t>LETTERS OF THANKS &amp; APPRECIATION 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90600" cy="977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4" y="163683"/>
            <a:ext cx="505971" cy="65053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261" y="6414038"/>
            <a:ext cx="6789153" cy="2026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42878" y="874928"/>
            <a:ext cx="5044534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en-US" sz="1200" b="1" dirty="0"/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200" b="1" dirty="0"/>
              <a:t>American Association of University Women North Tahoe (CS)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200" b="1" dirty="0"/>
              <a:t>Big Brothers Big Sisters (CS)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200" b="1" dirty="0"/>
              <a:t>Boys &amp; Girls Club of North Lake Tahoe (CS)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200" b="1" dirty="0"/>
              <a:t>Civil Air Patrol – Mission to Mars (CS)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200" b="1" dirty="0"/>
              <a:t>Excellence in Education – Challenger Series 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200" b="1" dirty="0"/>
              <a:t>Friends of Tahoe Truckee Waldorf (CS)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200" b="1" dirty="0"/>
              <a:t>Glenshire Elementary PTO (CS)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200" b="1" dirty="0"/>
              <a:t>North Tahoe FAN Club (CS)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200" b="1" dirty="0"/>
              <a:t>Sierra Senior Serves (CS)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200" b="1" dirty="0"/>
              <a:t>Sierra State Parks Foundation (CS)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200" b="1" dirty="0"/>
              <a:t>Soroptimist International of Truckee Donner (CS) 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200" b="1" dirty="0"/>
              <a:t>Tahoe Expeditionary Academy (TEA) (CS)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200" b="1" dirty="0"/>
              <a:t>Tahoe Film Festival (CS)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200" b="1" dirty="0"/>
              <a:t>Tahoe Rim Trail (CS) 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200" b="1" dirty="0"/>
              <a:t>Tahoe Truckee Community Foundation (AAUWNT) (CS)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200" b="1" dirty="0"/>
              <a:t>Tahoe Truckee Unified School District x3 (CS) 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200" b="1" dirty="0"/>
              <a:t>Trails &amp; Vistas (CS)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200" b="1" dirty="0"/>
              <a:t>Truckee High Softball (CS)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200" b="1" dirty="0"/>
              <a:t>Truckee Little League (CS)</a:t>
            </a:r>
          </a:p>
          <a:p>
            <a:r>
              <a:rPr lang="en-US" sz="1200" b="1" dirty="0"/>
              <a:t>	       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815" y="1390650"/>
            <a:ext cx="5839430" cy="39338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0174" y="5448300"/>
            <a:ext cx="4000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200" b="1" dirty="0">
                <a:solidFill>
                  <a:srgbClr val="000000"/>
                </a:solidFill>
              </a:rPr>
              <a:t>* Community Sponsorship Program Recipient (CS)   </a:t>
            </a:r>
          </a:p>
          <a:p>
            <a:pPr lvl="0"/>
            <a:r>
              <a:rPr lang="en-US" sz="1200" b="1" dirty="0">
                <a:solidFill>
                  <a:srgbClr val="000000"/>
                </a:solidFill>
              </a:rPr>
              <a:t>* Agency Partnerships / Service Agreement Contracts (AP)</a:t>
            </a:r>
          </a:p>
        </p:txBody>
      </p:sp>
    </p:spTree>
    <p:extLst>
      <p:ext uri="{BB962C8B-B14F-4D97-AF65-F5344CB8AC3E}">
        <p14:creationId xmlns:p14="http://schemas.microsoft.com/office/powerpoint/2010/main" val="13853621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977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7" name="Rectangle 6"/>
          <p:cNvSpPr/>
          <p:nvPr/>
        </p:nvSpPr>
        <p:spPr>
          <a:xfrm>
            <a:off x="0" y="1092200"/>
            <a:ext cx="12192000" cy="5765800"/>
          </a:xfrm>
          <a:prstGeom prst="rect">
            <a:avLst/>
          </a:prstGeom>
          <a:solidFill>
            <a:srgbClr val="5F74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100" y="1925977"/>
            <a:ext cx="1447800" cy="18614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444" y="4562765"/>
            <a:ext cx="7571110" cy="7539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077" y="6213966"/>
            <a:ext cx="1489845" cy="14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423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92200" y="-24714"/>
            <a:ext cx="11099800" cy="977900"/>
          </a:xfrm>
          <a:prstGeom prst="rect">
            <a:avLst/>
          </a:prstGeom>
          <a:solidFill>
            <a:srgbClr val="5F74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>
              <a:tabLst>
                <a:tab pos="461963" algn="l"/>
              </a:tabLst>
            </a:pPr>
            <a:r>
              <a:rPr lang="en-US" sz="2400" b="1" dirty="0"/>
              <a:t>Q1 2020</a:t>
            </a:r>
          </a:p>
          <a:p>
            <a:pPr lvl="1">
              <a:tabLst>
                <a:tab pos="461963" algn="l"/>
              </a:tabLst>
            </a:pPr>
            <a:r>
              <a:rPr lang="en-US" sz="2400" b="1" dirty="0"/>
              <a:t>DISTRICT COMMUNICATION METHODS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-24714"/>
            <a:ext cx="990600" cy="977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4" y="163683"/>
            <a:ext cx="505971" cy="65053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261" y="6414038"/>
            <a:ext cx="6789153" cy="2026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1" t="5736" b="6831"/>
          <a:stretch/>
        </p:blipFill>
        <p:spPr>
          <a:xfrm>
            <a:off x="4025296" y="2090416"/>
            <a:ext cx="4252598" cy="38546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9261" y="1071866"/>
            <a:ext cx="2668157" cy="2037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6300" y="1053524"/>
            <a:ext cx="2438400" cy="7551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375" y="3910585"/>
            <a:ext cx="3117039" cy="23377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3A88D2-AB15-4AC8-9FDA-F5CA1CF6AB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9235" y="3499660"/>
            <a:ext cx="3117039" cy="311703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BAE083B-6DE7-4FC7-B8FF-2A7F93D15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401" y="1072399"/>
            <a:ext cx="3393364" cy="2545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80217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92200" y="0"/>
            <a:ext cx="11099800" cy="977900"/>
          </a:xfrm>
          <a:prstGeom prst="rect">
            <a:avLst/>
          </a:prstGeom>
          <a:solidFill>
            <a:srgbClr val="5F74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61963"/>
            <a:r>
              <a:rPr lang="en-US" sz="2400" b="1" dirty="0"/>
              <a:t>Q1 2020 </a:t>
            </a:r>
          </a:p>
          <a:p>
            <a:pPr marL="461963"/>
            <a:r>
              <a:rPr lang="en-US" sz="2400" b="1" dirty="0"/>
              <a:t>AIRPORT EVENTS &amp;  HIGHLIGHTS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90600" cy="977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4" y="163683"/>
            <a:ext cx="505971" cy="65053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261" y="6414038"/>
            <a:ext cx="6789153" cy="2026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183" y="885523"/>
            <a:ext cx="7458654" cy="64710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500"/>
              </a:spcAft>
              <a:buFont typeface="Wingdings" panose="05000000000000000000" pitchFamily="2" charset="2"/>
              <a:buChar char="Ø"/>
            </a:pPr>
            <a:endParaRPr lang="en-US" sz="1600" b="1" dirty="0"/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rgbClr val="00B0F0"/>
                </a:solidFill>
              </a:rPr>
              <a:t>AVCOM’s Jill McClendon’s maternity leave, Keely Hoyt temp 2/18 &amp; 3/6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1600" b="1" dirty="0"/>
              <a:t>Boys &amp; Girls Club - Airport tour 24 kids 3/6</a:t>
            </a:r>
            <a:endParaRPr lang="en-US" sz="1600" b="1" i="1" dirty="0"/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1600" b="1" i="1" dirty="0"/>
              <a:t>Connected </a:t>
            </a:r>
            <a:r>
              <a:rPr lang="en-US" sz="1600" b="1" dirty="0"/>
              <a:t>mass mailer 20,000 copies mailed 2/20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1600" b="1" dirty="0"/>
              <a:t>COVID-19 Pandemic  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1600" b="1" dirty="0"/>
              <a:t>Forest Charter School – Airport STEM event and airfield tour 18 kids 2/11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1600" b="1" dirty="0"/>
              <a:t>Hangar 1 office space removed for more aircraft maintenance space 2/15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rgbClr val="00B0F0"/>
                </a:solidFill>
              </a:rPr>
              <a:t>Noise &amp; Environment Office moves to terminal bldg breezeway location 2/10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1600" b="1" dirty="0"/>
              <a:t>Pathways to Aviation youth STEM events 1/30, 2/13, 3/12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1600" b="1" dirty="0"/>
              <a:t>Sierra Aero &amp; Mtn Lion Aviation move into new Hangar 1 office bldg 2/1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1600" b="1" dirty="0"/>
              <a:t>TTAD closes public use of Board rooms, social distancing practices start 3/16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1600" b="1" dirty="0"/>
              <a:t>TTAD holds first ever teleconference board meeting 3/25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1600" b="1" dirty="0"/>
              <a:t>TTAD Going Green campaign -purchase E-Bikes for District 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rgbClr val="00B0F0"/>
                </a:solidFill>
              </a:rPr>
              <a:t>TTAD purchase new GTX, G1000 AATD flight simulator</a:t>
            </a:r>
          </a:p>
          <a:p>
            <a:pPr marL="285750" indent="-285750">
              <a:spcAft>
                <a:spcPts val="500"/>
              </a:spcAft>
              <a:buFont typeface="Wingdings" panose="05000000000000000000" pitchFamily="2" charset="2"/>
              <a:buChar char="Ø"/>
            </a:pPr>
            <a:endParaRPr lang="en-US" sz="1600" b="1" dirty="0">
              <a:solidFill>
                <a:srgbClr val="00B0F0"/>
              </a:solidFill>
            </a:endParaRPr>
          </a:p>
          <a:p>
            <a:pPr>
              <a:spcAft>
                <a:spcPts val="500"/>
              </a:spcAft>
            </a:pPr>
            <a:endParaRPr lang="en-US" sz="1600" b="1" dirty="0">
              <a:solidFill>
                <a:srgbClr val="FF0000"/>
              </a:solidFill>
            </a:endParaRPr>
          </a:p>
          <a:p>
            <a:pPr>
              <a:spcAft>
                <a:spcPts val="500"/>
              </a:spcAft>
            </a:pPr>
            <a:r>
              <a:rPr lang="en-US" sz="1600" b="1" dirty="0"/>
              <a:t>  </a:t>
            </a:r>
          </a:p>
        </p:txBody>
      </p:sp>
      <p:pic>
        <p:nvPicPr>
          <p:cNvPr id="12" name="Picture 11" descr="A picture containing person, laying, woman, young&#10;&#10;Description automatically generated">
            <a:extLst>
              <a:ext uri="{FF2B5EF4-FFF2-40B4-BE49-F238E27FC236}">
                <a16:creationId xmlns:a16="http://schemas.microsoft.com/office/drawing/2014/main" id="{82E991CD-276D-49F9-8489-2584899A91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9670109" y="1902536"/>
            <a:ext cx="2708764" cy="2031573"/>
          </a:xfrm>
          <a:prstGeom prst="rect">
            <a:avLst/>
          </a:prstGeom>
        </p:spPr>
      </p:pic>
      <p:pic>
        <p:nvPicPr>
          <p:cNvPr id="8" name="Picture 7" descr="A desk with a computer on a table&#10;&#10;Description automatically generated">
            <a:extLst>
              <a:ext uri="{FF2B5EF4-FFF2-40B4-BE49-F238E27FC236}">
                <a16:creationId xmlns:a16="http://schemas.microsoft.com/office/drawing/2014/main" id="{1C710EF7-1A7D-46E6-A545-1CA1DFC477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4282" y="1048939"/>
            <a:ext cx="2977110" cy="2522919"/>
          </a:xfrm>
          <a:prstGeom prst="rect">
            <a:avLst/>
          </a:prstGeom>
        </p:spPr>
      </p:pic>
      <p:pic>
        <p:nvPicPr>
          <p:cNvPr id="10" name="Picture 9" descr="A person standing in a room&#10;&#10;Description automatically generated">
            <a:extLst>
              <a:ext uri="{FF2B5EF4-FFF2-40B4-BE49-F238E27FC236}">
                <a16:creationId xmlns:a16="http://schemas.microsoft.com/office/drawing/2014/main" id="{B8A12A89-CBAC-42F2-896D-5CA7CD6EFA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4121" y="3748882"/>
            <a:ext cx="3317508" cy="2488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873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92200" y="0"/>
            <a:ext cx="11099800" cy="977900"/>
          </a:xfrm>
          <a:prstGeom prst="rect">
            <a:avLst/>
          </a:prstGeom>
          <a:solidFill>
            <a:srgbClr val="5F74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>
              <a:tabLst>
                <a:tab pos="457200" algn="l"/>
              </a:tabLst>
            </a:pPr>
            <a:r>
              <a:rPr lang="en-US" sz="2400" b="1" dirty="0"/>
              <a:t>Q1 2020</a:t>
            </a:r>
          </a:p>
          <a:p>
            <a:pPr lvl="1">
              <a:tabLst>
                <a:tab pos="457200" algn="l"/>
              </a:tabLst>
            </a:pPr>
            <a:r>
              <a:rPr lang="en-US" sz="2400" b="1" dirty="0"/>
              <a:t>KTRK WEBSITE STATS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90600" cy="977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4" y="163683"/>
            <a:ext cx="505971" cy="65053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261" y="6414038"/>
            <a:ext cx="6789153" cy="2026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1626" y="1173336"/>
            <a:ext cx="5714118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/>
            <a:endParaRPr lang="en-US" sz="800" b="1" dirty="0">
              <a:cs typeface="Arial"/>
            </a:endParaRPr>
          </a:p>
          <a:p>
            <a:pPr marL="12700"/>
            <a:r>
              <a:rPr lang="en-US" sz="1600" b="1" dirty="0">
                <a:cs typeface="Arial"/>
              </a:rPr>
              <a:t>Audience Overview</a:t>
            </a:r>
          </a:p>
          <a:p>
            <a:pPr marL="12700"/>
            <a:endParaRPr lang="en-US" sz="1600" b="1" dirty="0">
              <a:cs typeface="Arial"/>
            </a:endParaRPr>
          </a:p>
          <a:p>
            <a:pPr marL="12700"/>
            <a:r>
              <a:rPr lang="en-US" sz="1600" b="1" dirty="0">
                <a:cs typeface="Arial"/>
              </a:rPr>
              <a:t>In Q1 we had 18,088</a:t>
            </a:r>
            <a:r>
              <a:rPr lang="en-US" sz="1600" b="1" dirty="0">
                <a:solidFill>
                  <a:srgbClr val="FF0000"/>
                </a:solidFill>
                <a:cs typeface="Arial"/>
              </a:rPr>
              <a:t> </a:t>
            </a:r>
            <a:r>
              <a:rPr lang="en-US" sz="1600" b="1" dirty="0">
                <a:cs typeface="Arial"/>
              </a:rPr>
              <a:t>website</a:t>
            </a:r>
            <a:r>
              <a:rPr lang="en-US" sz="1600" b="1" dirty="0">
                <a:solidFill>
                  <a:srgbClr val="FF0000"/>
                </a:solidFill>
                <a:cs typeface="Arial"/>
              </a:rPr>
              <a:t> </a:t>
            </a:r>
            <a:r>
              <a:rPr lang="en-US" sz="1600" b="1" dirty="0">
                <a:cs typeface="Arial"/>
              </a:rPr>
              <a:t>users, who completed </a:t>
            </a:r>
          </a:p>
          <a:p>
            <a:pPr marL="12700"/>
            <a:r>
              <a:rPr lang="en-US" sz="1600" b="1" dirty="0">
                <a:cs typeface="Arial"/>
              </a:rPr>
              <a:t>49,778</a:t>
            </a:r>
            <a:r>
              <a:rPr lang="en-US" sz="1600" b="1" dirty="0">
                <a:solidFill>
                  <a:srgbClr val="FF0000"/>
                </a:solidFill>
                <a:cs typeface="Arial"/>
              </a:rPr>
              <a:t> </a:t>
            </a:r>
            <a:r>
              <a:rPr lang="en-US" sz="1600" b="1" dirty="0">
                <a:cs typeface="Arial"/>
              </a:rPr>
              <a:t>sessions</a:t>
            </a:r>
            <a:r>
              <a:rPr lang="en-US" sz="1600" b="1" dirty="0">
                <a:solidFill>
                  <a:srgbClr val="FF0000"/>
                </a:solidFill>
                <a:cs typeface="Arial"/>
              </a:rPr>
              <a:t> </a:t>
            </a:r>
            <a:r>
              <a:rPr lang="en-US" sz="1600" b="1" dirty="0">
                <a:cs typeface="Arial"/>
              </a:rPr>
              <a:t>and 75,006 page views. </a:t>
            </a:r>
          </a:p>
          <a:p>
            <a:pPr marL="12700"/>
            <a:r>
              <a:rPr lang="en-US" sz="1600" b="1" dirty="0">
                <a:cs typeface="Arial"/>
              </a:rPr>
              <a:t>Website traffic “users” were down 36% from Q1 2019 </a:t>
            </a:r>
          </a:p>
          <a:p>
            <a:pPr marL="12700"/>
            <a:endParaRPr lang="en-US" sz="1600" b="1" dirty="0">
              <a:cs typeface="Arial"/>
            </a:endParaRPr>
          </a:p>
          <a:p>
            <a:pPr marL="12700"/>
            <a:r>
              <a:rPr lang="en-US" sz="1600" b="1" dirty="0">
                <a:cs typeface="Arial"/>
              </a:rPr>
              <a:t>Where do our website users live?          (US 16,065)</a:t>
            </a:r>
          </a:p>
          <a:p>
            <a:pPr marL="755650" lvl="1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cs typeface="Arial"/>
              </a:rPr>
              <a:t>California		                      9,843	</a:t>
            </a:r>
          </a:p>
          <a:p>
            <a:pPr marL="755650" lvl="1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cs typeface="Arial"/>
              </a:rPr>
              <a:t>Nevada		  	  1,528</a:t>
            </a:r>
          </a:p>
          <a:p>
            <a:pPr marL="755650" lvl="1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cs typeface="Arial"/>
              </a:rPr>
              <a:t>Washington  	     	     647</a:t>
            </a:r>
          </a:p>
          <a:p>
            <a:pPr marL="755650" lvl="1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cs typeface="Arial"/>
              </a:rPr>
              <a:t>Texas 		   	     433</a:t>
            </a:r>
          </a:p>
          <a:p>
            <a:pPr marL="755650" lvl="1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cs typeface="Arial"/>
              </a:rPr>
              <a:t>Florida	   	     	     420</a:t>
            </a:r>
          </a:p>
          <a:p>
            <a:pPr marL="12700">
              <a:lnSpc>
                <a:spcPct val="100000"/>
              </a:lnSpc>
            </a:pPr>
            <a:endParaRPr lang="en-US" sz="1600" b="1" dirty="0"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en-US" sz="1600" b="1" dirty="0">
                <a:cs typeface="Arial"/>
              </a:rPr>
              <a:t>What web pages do visitors view? </a:t>
            </a:r>
          </a:p>
          <a:p>
            <a:pPr marL="755650" lvl="1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cs typeface="Arial"/>
              </a:rPr>
              <a:t>Webcam			45,230</a:t>
            </a:r>
          </a:p>
          <a:p>
            <a:pPr marL="755650" lvl="1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cs typeface="Arial"/>
              </a:rPr>
              <a:t>Home Page &amp; Community News     11,727</a:t>
            </a:r>
          </a:p>
          <a:p>
            <a:pPr marL="755650" lvl="1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cs typeface="Arial"/>
              </a:rPr>
              <a:t>Aviation Flt Procedures &amp; Planning  2,784</a:t>
            </a:r>
          </a:p>
          <a:p>
            <a:pPr marL="755650" lvl="1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cs typeface="Arial"/>
              </a:rPr>
              <a:t>Board/Staff/Admin   		   1,792</a:t>
            </a:r>
          </a:p>
          <a:p>
            <a:pPr marL="755650" lvl="1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cs typeface="Arial"/>
              </a:rPr>
              <a:t>Snow Day			      783</a:t>
            </a:r>
          </a:p>
          <a:p>
            <a:pPr marL="755650" lvl="1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cs typeface="Arial"/>
              </a:rPr>
              <a:t>Doing Business    	       	      500</a:t>
            </a:r>
          </a:p>
          <a:p>
            <a:pPr marL="12700"/>
            <a:endParaRPr lang="en-US" sz="1600" b="1" dirty="0">
              <a:cs typeface="Arial"/>
            </a:endParaRPr>
          </a:p>
          <a:p>
            <a:pPr marL="469900" lvl="1"/>
            <a:endParaRPr lang="en-US" b="1" dirty="0">
              <a:cs typeface="Arial"/>
            </a:endParaRPr>
          </a:p>
          <a:p>
            <a:pPr marL="29845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en-US" b="1" dirty="0">
              <a:cs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8878" y="4161957"/>
            <a:ext cx="2668297" cy="4100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5402DE-CDC2-4CC5-9042-6C29BB6465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8261" y="1173336"/>
            <a:ext cx="6998451" cy="24072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0B88858-0EBD-40CF-B164-C4B3281710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7373" y="3577017"/>
            <a:ext cx="4101498" cy="27712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90654A6-1B03-49E0-B22E-75C205914D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73630" y="3625801"/>
            <a:ext cx="2923082" cy="3416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5C34A0C-F7DF-4FE7-8797-3E2287E284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73306" y="4012629"/>
            <a:ext cx="3027069" cy="233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0148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90600" y="37958"/>
            <a:ext cx="11099800" cy="977900"/>
          </a:xfrm>
          <a:prstGeom prst="rect">
            <a:avLst/>
          </a:prstGeom>
          <a:solidFill>
            <a:srgbClr val="5F74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>
              <a:tabLst>
                <a:tab pos="461963" algn="l"/>
              </a:tabLst>
            </a:pPr>
            <a:r>
              <a:rPr lang="en-US" sz="2400" b="1" dirty="0"/>
              <a:t>Q1 2020</a:t>
            </a:r>
          </a:p>
          <a:p>
            <a:pPr lvl="1">
              <a:tabLst>
                <a:tab pos="461963" algn="l"/>
                <a:tab pos="511175" algn="l"/>
              </a:tabLst>
            </a:pPr>
            <a:r>
              <a:rPr lang="en-US" sz="2400" b="1" dirty="0"/>
              <a:t>SOCIAL MEDIA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90600" cy="977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4" y="138969"/>
            <a:ext cx="505971" cy="65053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261" y="6414038"/>
            <a:ext cx="6789153" cy="2026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3265" y="1209675"/>
            <a:ext cx="4416112" cy="6232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600" b="1" u="sng" spc="-20" dirty="0">
                <a:cs typeface="Arial"/>
              </a:rPr>
              <a:t>INSTAGRAM</a:t>
            </a:r>
            <a:r>
              <a:rPr lang="en-US" sz="1600" b="1" spc="-20" dirty="0">
                <a:cs typeface="Arial"/>
              </a:rPr>
              <a:t>   </a:t>
            </a:r>
            <a:r>
              <a:rPr lang="en-US" sz="1600" spc="-20" dirty="0">
                <a:cs typeface="Arial"/>
              </a:rPr>
              <a:t>    </a:t>
            </a:r>
          </a:p>
          <a:p>
            <a:pPr marL="12700">
              <a:lnSpc>
                <a:spcPct val="100000"/>
              </a:lnSpc>
            </a:pPr>
            <a:r>
              <a:rPr lang="en-US" sz="1600" spc="-20" dirty="0">
                <a:cs typeface="Arial"/>
              </a:rPr>
              <a:t>     </a:t>
            </a:r>
            <a:r>
              <a:rPr lang="en-US" sz="1600" b="1" spc="-20" dirty="0">
                <a:cs typeface="Arial"/>
              </a:rPr>
              <a:t>Launched 02/01/2016</a:t>
            </a:r>
          </a:p>
          <a:p>
            <a:pPr marL="12700">
              <a:lnSpc>
                <a:spcPct val="100000"/>
              </a:lnSpc>
            </a:pPr>
            <a:r>
              <a:rPr lang="en-US" sz="1600" b="1" spc="-20" dirty="0">
                <a:cs typeface="Arial"/>
              </a:rPr>
              <a:t>     1,269 Followers as of 03/31/2020</a:t>
            </a:r>
            <a:br>
              <a:rPr lang="en-US" sz="1600" b="1" spc="-20" dirty="0">
                <a:cs typeface="Arial"/>
              </a:rPr>
            </a:br>
            <a:r>
              <a:rPr lang="en-US" sz="1600" b="1" spc="-20" dirty="0">
                <a:cs typeface="Arial"/>
              </a:rPr>
              <a:t>     Followers up 27% over Q1 2019</a:t>
            </a:r>
          </a:p>
          <a:p>
            <a:pPr marL="12700">
              <a:lnSpc>
                <a:spcPct val="100000"/>
              </a:lnSpc>
              <a:spcAft>
                <a:spcPts val="1800"/>
              </a:spcAft>
            </a:pPr>
            <a:r>
              <a:rPr lang="en-US" sz="1600" b="1" spc="-20" dirty="0">
                <a:cs typeface="Arial"/>
              </a:rPr>
              <a:t>     Average 1 post per week</a:t>
            </a:r>
            <a:br>
              <a:rPr lang="en-US" sz="1600" b="1" spc="-20" dirty="0">
                <a:cs typeface="Arial"/>
              </a:rPr>
            </a:br>
            <a:endParaRPr lang="en-US" sz="1600" b="1" spc="-20" dirty="0">
              <a:cs typeface="Arial"/>
            </a:endParaRPr>
          </a:p>
          <a:p>
            <a:pPr marL="12700">
              <a:lnSpc>
                <a:spcPct val="100000"/>
              </a:lnSpc>
              <a:spcAft>
                <a:spcPts val="1800"/>
              </a:spcAft>
            </a:pPr>
            <a:r>
              <a:rPr lang="en-US" sz="1600" b="1" u="sng" spc="-20" dirty="0">
                <a:cs typeface="Arial"/>
              </a:rPr>
              <a:t>FACEBOOK</a:t>
            </a:r>
            <a:r>
              <a:rPr lang="en-US" sz="1600" spc="-20" dirty="0">
                <a:cs typeface="Arial"/>
              </a:rPr>
              <a:t>   </a:t>
            </a:r>
            <a:br>
              <a:rPr lang="en-US" sz="1600" spc="-20" dirty="0">
                <a:cs typeface="Arial"/>
              </a:rPr>
            </a:br>
            <a:r>
              <a:rPr lang="en-US" sz="1600" spc="-20" dirty="0">
                <a:cs typeface="Arial"/>
              </a:rPr>
              <a:t>     </a:t>
            </a:r>
            <a:r>
              <a:rPr lang="en-US" sz="1600" b="1" spc="-20" dirty="0">
                <a:cs typeface="Arial"/>
              </a:rPr>
              <a:t>Laun</a:t>
            </a:r>
            <a:r>
              <a:rPr lang="en-US" sz="1600" b="1" dirty="0">
                <a:cs typeface="Arial"/>
              </a:rPr>
              <a:t>c</a:t>
            </a:r>
            <a:r>
              <a:rPr lang="en-US" sz="1600" b="1" spc="-20" dirty="0">
                <a:cs typeface="Arial"/>
              </a:rPr>
              <a:t>he</a:t>
            </a:r>
            <a:r>
              <a:rPr lang="en-US" sz="1600" b="1" dirty="0">
                <a:cs typeface="Arial"/>
              </a:rPr>
              <a:t>d</a:t>
            </a:r>
            <a:r>
              <a:rPr lang="en-US" sz="1600" b="1" spc="50" dirty="0">
                <a:cs typeface="Arial"/>
              </a:rPr>
              <a:t> 06/01/201</a:t>
            </a:r>
            <a:r>
              <a:rPr lang="en-US" sz="1600" b="1" dirty="0">
                <a:cs typeface="Arial"/>
              </a:rPr>
              <a:t>5</a:t>
            </a:r>
            <a:br>
              <a:rPr lang="en-US" sz="1600" b="1" dirty="0">
                <a:cs typeface="Arial"/>
              </a:rPr>
            </a:br>
            <a:r>
              <a:rPr lang="en-US" sz="1600" b="1" dirty="0">
                <a:cs typeface="Arial"/>
              </a:rPr>
              <a:t>     2,566 Followers as of 03/31/2020 </a:t>
            </a:r>
            <a:br>
              <a:rPr lang="en-US" sz="1600" b="1" dirty="0">
                <a:cs typeface="Arial"/>
              </a:rPr>
            </a:br>
            <a:r>
              <a:rPr lang="en-US" sz="1600" b="1" dirty="0">
                <a:cs typeface="Arial"/>
              </a:rPr>
              <a:t>     Followers up 13% over Q1 2019</a:t>
            </a:r>
            <a:br>
              <a:rPr lang="en-US" sz="1600" b="1" dirty="0">
                <a:cs typeface="Arial"/>
              </a:rPr>
            </a:br>
            <a:r>
              <a:rPr lang="en-US" sz="1600" b="1" dirty="0">
                <a:cs typeface="Arial"/>
              </a:rPr>
              <a:t>     </a:t>
            </a:r>
            <a:r>
              <a:rPr lang="en-US" sz="1600" b="1" spc="-15" dirty="0">
                <a:cs typeface="Arial"/>
              </a:rPr>
              <a:t>Facebook Page R</a:t>
            </a:r>
            <a:r>
              <a:rPr lang="en-US" sz="1600" b="1" spc="-20" dirty="0">
                <a:cs typeface="Arial"/>
              </a:rPr>
              <a:t>a</a:t>
            </a:r>
            <a:r>
              <a:rPr lang="en-US" sz="1600" b="1" spc="10" dirty="0">
                <a:cs typeface="Arial"/>
              </a:rPr>
              <a:t>t</a:t>
            </a:r>
            <a:r>
              <a:rPr lang="en-US" sz="1600" b="1" spc="30" dirty="0">
                <a:cs typeface="Arial"/>
              </a:rPr>
              <a:t>i</a:t>
            </a:r>
            <a:r>
              <a:rPr lang="en-US" sz="1600" b="1" spc="-20" dirty="0">
                <a:cs typeface="Arial"/>
              </a:rPr>
              <a:t>ng</a:t>
            </a:r>
            <a:r>
              <a:rPr lang="en-US" sz="1600" b="1" dirty="0">
                <a:cs typeface="Arial"/>
              </a:rPr>
              <a:t>: 4.0</a:t>
            </a:r>
            <a:r>
              <a:rPr lang="en-US" sz="1600" b="1" spc="10" dirty="0">
                <a:cs typeface="Arial"/>
              </a:rPr>
              <a:t> out of 5.0</a:t>
            </a:r>
            <a:br>
              <a:rPr lang="en-US" sz="1600" b="1" dirty="0">
                <a:cs typeface="Arial"/>
              </a:rPr>
            </a:br>
            <a:r>
              <a:rPr lang="en-US" sz="1600" b="1" dirty="0">
                <a:cs typeface="Arial"/>
              </a:rPr>
              <a:t>     Average 2 posts per week</a:t>
            </a:r>
            <a:br>
              <a:rPr lang="en-US" sz="1600" b="1" dirty="0">
                <a:cs typeface="Arial"/>
              </a:rPr>
            </a:br>
            <a:r>
              <a:rPr lang="en-US" sz="1600" b="1" dirty="0">
                <a:cs typeface="Arial"/>
              </a:rPr>
              <a:t>     </a:t>
            </a:r>
            <a:br>
              <a:rPr lang="en-US" sz="1600" b="1" dirty="0">
                <a:cs typeface="Arial"/>
              </a:rPr>
            </a:br>
            <a:r>
              <a:rPr lang="en-US" sz="1600" b="1" dirty="0">
                <a:cs typeface="Arial"/>
              </a:rPr>
              <a:t> </a:t>
            </a:r>
            <a:r>
              <a:rPr lang="en-US" sz="1600" b="1" spc="-15" dirty="0">
                <a:cs typeface="Arial"/>
              </a:rPr>
              <a:t>    </a:t>
            </a:r>
            <a:br>
              <a:rPr lang="en-US" sz="1600" b="1" spc="-15" dirty="0">
                <a:cs typeface="Arial"/>
              </a:rPr>
            </a:br>
            <a:r>
              <a:rPr lang="en-US" sz="1600" b="1" spc="-15" dirty="0">
                <a:cs typeface="Arial"/>
              </a:rPr>
              <a:t>     H</a:t>
            </a:r>
            <a:r>
              <a:rPr lang="en-US" sz="1600" b="1" spc="30" dirty="0">
                <a:cs typeface="Arial"/>
              </a:rPr>
              <a:t>i</a:t>
            </a:r>
            <a:r>
              <a:rPr lang="en-US" sz="1600" b="1" spc="-20" dirty="0">
                <a:cs typeface="Arial"/>
              </a:rPr>
              <a:t>ghe</a:t>
            </a:r>
            <a:r>
              <a:rPr lang="en-US" sz="1600" b="1" spc="-50" dirty="0">
                <a:cs typeface="Arial"/>
              </a:rPr>
              <a:t>s</a:t>
            </a:r>
            <a:r>
              <a:rPr lang="en-US" sz="1600" b="1" dirty="0">
                <a:cs typeface="Arial"/>
              </a:rPr>
              <a:t>t</a:t>
            </a:r>
            <a:r>
              <a:rPr lang="en-US" sz="1600" b="1" spc="25" dirty="0">
                <a:cs typeface="Arial"/>
              </a:rPr>
              <a:t> FB Post </a:t>
            </a:r>
            <a:r>
              <a:rPr lang="en-US" sz="1600" b="1" spc="-15" dirty="0">
                <a:cs typeface="Arial"/>
              </a:rPr>
              <a:t>R</a:t>
            </a:r>
            <a:r>
              <a:rPr lang="en-US" sz="1600" b="1" spc="-20" dirty="0">
                <a:cs typeface="Arial"/>
              </a:rPr>
              <a:t>ea</a:t>
            </a:r>
            <a:r>
              <a:rPr lang="en-US" sz="1600" b="1" dirty="0">
                <a:cs typeface="Arial"/>
              </a:rPr>
              <a:t>c</a:t>
            </a:r>
            <a:r>
              <a:rPr lang="en-US" sz="1600" b="1" spc="-25" dirty="0">
                <a:cs typeface="Arial"/>
              </a:rPr>
              <a:t>hes Q1 2020</a:t>
            </a:r>
            <a:r>
              <a:rPr lang="en-US" sz="1600" b="1" dirty="0">
                <a:cs typeface="Arial"/>
              </a:rPr>
              <a:t>:</a:t>
            </a:r>
            <a:r>
              <a:rPr lang="en-US" sz="1600" b="1" spc="25" dirty="0">
                <a:cs typeface="Arial"/>
              </a:rPr>
              <a:t> (Top 5) </a:t>
            </a:r>
            <a:br>
              <a:rPr lang="en-US" sz="1600" b="1" spc="25" dirty="0">
                <a:cs typeface="Arial"/>
              </a:rPr>
            </a:br>
            <a:r>
              <a:rPr lang="en-US" sz="1600" b="1" spc="25" dirty="0">
                <a:cs typeface="Arial"/>
              </a:rPr>
              <a:t>           6,098 -  </a:t>
            </a:r>
            <a:r>
              <a:rPr lang="en-US" sz="1600" b="1" spc="25" dirty="0">
                <a:solidFill>
                  <a:srgbClr val="00B0F0"/>
                </a:solidFill>
                <a:cs typeface="Arial"/>
              </a:rPr>
              <a:t>TNSAR helicopter rescue exercise     </a:t>
            </a:r>
            <a:br>
              <a:rPr lang="en-US" sz="1600" b="1" spc="25" dirty="0">
                <a:cs typeface="Arial"/>
              </a:rPr>
            </a:br>
            <a:r>
              <a:rPr lang="en-US" sz="1600" b="1" spc="25" dirty="0">
                <a:cs typeface="Arial"/>
              </a:rPr>
              <a:t>           2,249 -  </a:t>
            </a:r>
            <a:r>
              <a:rPr lang="en-US" sz="1600" b="1" spc="25" dirty="0">
                <a:solidFill>
                  <a:srgbClr val="00B0F0"/>
                </a:solidFill>
                <a:cs typeface="Arial"/>
              </a:rPr>
              <a:t>SOTR Go Navy SH-60 Seahawk</a:t>
            </a:r>
            <a:br>
              <a:rPr lang="en-US" sz="1600" b="1" dirty="0">
                <a:cs typeface="Arial"/>
              </a:rPr>
            </a:br>
            <a:r>
              <a:rPr lang="en-US" sz="1600" b="1" dirty="0">
                <a:cs typeface="Arial"/>
              </a:rPr>
              <a:t>            2,187  -  SOTR Global Express</a:t>
            </a:r>
            <a:br>
              <a:rPr lang="en-US" sz="1600" b="1" dirty="0">
                <a:cs typeface="Arial"/>
              </a:rPr>
            </a:br>
            <a:r>
              <a:rPr lang="en-US" sz="1600" b="1" dirty="0">
                <a:cs typeface="Arial"/>
              </a:rPr>
              <a:t>            1,902  -  </a:t>
            </a:r>
            <a:r>
              <a:rPr lang="en-US" sz="1600" b="1" dirty="0">
                <a:solidFill>
                  <a:srgbClr val="00B0F0"/>
                </a:solidFill>
                <a:cs typeface="Arial"/>
              </a:rPr>
              <a:t>SOTR Honda Jet</a:t>
            </a:r>
            <a:br>
              <a:rPr lang="en-US" sz="1600" b="1" dirty="0">
                <a:cs typeface="Arial"/>
              </a:rPr>
            </a:br>
            <a:r>
              <a:rPr lang="en-US" sz="1600" b="1" dirty="0">
                <a:cs typeface="Arial"/>
              </a:rPr>
              <a:t>            1,823  -  Office of Noise &amp; Environment </a:t>
            </a:r>
            <a:br>
              <a:rPr lang="en-US" sz="1600" b="1" dirty="0">
                <a:cs typeface="Arial"/>
              </a:rPr>
            </a:br>
            <a:r>
              <a:rPr lang="en-US" sz="1600" b="1" dirty="0">
                <a:cs typeface="Arial"/>
              </a:rPr>
              <a:t>            </a:t>
            </a:r>
            <a:br>
              <a:rPr lang="en-US" sz="1600" b="1" dirty="0">
                <a:cs typeface="Arial"/>
              </a:rPr>
            </a:br>
            <a:r>
              <a:rPr lang="en-US" sz="1600" b="1" dirty="0">
                <a:cs typeface="Arial"/>
              </a:rPr>
              <a:t>     </a:t>
            </a:r>
            <a:endParaRPr lang="en-US" sz="1600" b="1" dirty="0">
              <a:solidFill>
                <a:srgbClr val="FF0000"/>
              </a:solidFill>
              <a:cs typeface="Arial"/>
            </a:endParaRPr>
          </a:p>
          <a:p>
            <a:pPr marL="458788" marR="5080"/>
            <a:endParaRPr lang="en-US" sz="1700" b="1" dirty="0">
              <a:cs typeface="Arial"/>
            </a:endParaRPr>
          </a:p>
        </p:txBody>
      </p:sp>
      <p:pic>
        <p:nvPicPr>
          <p:cNvPr id="13" name="Picture 12" descr="A picture containing outdoor, snow, red, transport&#10;&#10;Description automatically generated">
            <a:extLst>
              <a:ext uri="{FF2B5EF4-FFF2-40B4-BE49-F238E27FC236}">
                <a16:creationId xmlns:a16="http://schemas.microsoft.com/office/drawing/2014/main" id="{5C07F267-E7FD-4B72-AA8D-BFE173D379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6892" y="1247633"/>
            <a:ext cx="4886118" cy="2740794"/>
          </a:xfrm>
          <a:prstGeom prst="rect">
            <a:avLst/>
          </a:prstGeom>
        </p:spPr>
      </p:pic>
      <p:pic>
        <p:nvPicPr>
          <p:cNvPr id="15" name="Picture 14" descr="A person standing in front of a plane&#10;&#10;Description automatically generated">
            <a:extLst>
              <a:ext uri="{FF2B5EF4-FFF2-40B4-BE49-F238E27FC236}">
                <a16:creationId xmlns:a16="http://schemas.microsoft.com/office/drawing/2014/main" id="{A9BA9DE8-5BD3-4E09-8058-3E943D7199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4677237" y="3622540"/>
            <a:ext cx="2875388" cy="2626270"/>
          </a:xfrm>
          <a:prstGeom prst="rect">
            <a:avLst/>
          </a:prstGeom>
        </p:spPr>
      </p:pic>
      <p:pic>
        <p:nvPicPr>
          <p:cNvPr id="17" name="Picture 16" descr="A helicopter parked in a parking lot&#10;&#10;Description automatically generated">
            <a:extLst>
              <a:ext uri="{FF2B5EF4-FFF2-40B4-BE49-F238E27FC236}">
                <a16:creationId xmlns:a16="http://schemas.microsoft.com/office/drawing/2014/main" id="{C59E22EF-C6CE-4894-B215-53B8FB4970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2837" y="3809085"/>
            <a:ext cx="3372051" cy="2529038"/>
          </a:xfrm>
          <a:prstGeom prst="rect">
            <a:avLst/>
          </a:prstGeom>
        </p:spPr>
      </p:pic>
      <p:pic>
        <p:nvPicPr>
          <p:cNvPr id="19" name="Picture 18" descr="A picture containing object, motorcycle, engine, bicycle&#10;&#10;Description automatically generated">
            <a:extLst>
              <a:ext uri="{FF2B5EF4-FFF2-40B4-BE49-F238E27FC236}">
                <a16:creationId xmlns:a16="http://schemas.microsoft.com/office/drawing/2014/main" id="{46D22D3B-E939-46E5-BC23-12487B5716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8616846" y="1547607"/>
            <a:ext cx="3239151" cy="242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4203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92200" y="0"/>
            <a:ext cx="11099800" cy="977900"/>
          </a:xfrm>
          <a:prstGeom prst="rect">
            <a:avLst/>
          </a:prstGeom>
          <a:solidFill>
            <a:srgbClr val="5F74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2400" b="1" dirty="0"/>
              <a:t>Q1 2020</a:t>
            </a:r>
          </a:p>
          <a:p>
            <a:pPr lvl="1"/>
            <a:r>
              <a:rPr lang="en-US" sz="2400" b="1" dirty="0"/>
              <a:t>KTRK PILOT &amp; COMMUNITY OUTREACH EFFORTS 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90600" cy="977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4" y="163683"/>
            <a:ext cx="505971" cy="65053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261" y="6414038"/>
            <a:ext cx="6789153" cy="2026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1735" y="977900"/>
            <a:ext cx="6164389" cy="6311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600" b="1" dirty="0"/>
              <a:t>                               </a:t>
            </a:r>
          </a:p>
          <a:p>
            <a:pPr marL="0" lvl="2"/>
            <a:r>
              <a:rPr lang="en-US" sz="1400" dirty="0"/>
              <a:t>                </a:t>
            </a:r>
            <a:r>
              <a:rPr lang="en-US" sz="1400" b="1" u="sng" dirty="0"/>
              <a:t>E-BLAST</a:t>
            </a:r>
            <a:r>
              <a:rPr lang="en-US" sz="1400" b="1" dirty="0"/>
              <a:t>	                  </a:t>
            </a:r>
            <a:r>
              <a:rPr lang="en-US" sz="1400" b="1" u="sng" dirty="0"/>
              <a:t>RECIPIENTS</a:t>
            </a:r>
            <a:r>
              <a:rPr lang="en-US" sz="1400" b="1" dirty="0"/>
              <a:t>       </a:t>
            </a:r>
            <a:r>
              <a:rPr lang="en-US" sz="1400" b="1" u="sng" dirty="0"/>
              <a:t>OPENED</a:t>
            </a:r>
            <a:r>
              <a:rPr lang="en-US" sz="1400" b="1" dirty="0"/>
              <a:t>                </a:t>
            </a:r>
            <a:r>
              <a:rPr lang="en-US" sz="1400" b="1" u="sng" dirty="0"/>
              <a:t>DATE</a:t>
            </a:r>
            <a:r>
              <a:rPr lang="en-US" sz="1400" b="1" dirty="0">
                <a:solidFill>
                  <a:prstClr val="black"/>
                </a:solidFill>
              </a:rPr>
              <a:t>    </a:t>
            </a:r>
            <a:br>
              <a:rPr lang="en-US" sz="1400" b="1" dirty="0">
                <a:solidFill>
                  <a:prstClr val="black"/>
                </a:solidFill>
              </a:rPr>
            </a:br>
            <a:r>
              <a:rPr lang="en-US" sz="1400" b="1" dirty="0">
                <a:solidFill>
                  <a:prstClr val="black"/>
                </a:solidFill>
              </a:rPr>
              <a:t> March Community Outreach	     963	    50%	   03/23/2020</a:t>
            </a:r>
            <a:br>
              <a:rPr lang="en-US" sz="1400" b="1" dirty="0">
                <a:solidFill>
                  <a:prstClr val="black"/>
                </a:solidFill>
              </a:rPr>
            </a:br>
            <a:r>
              <a:rPr lang="en-US" sz="1400" b="1" dirty="0">
                <a:solidFill>
                  <a:prstClr val="black"/>
                </a:solidFill>
              </a:rPr>
              <a:t> January Community Outreach	     961               48%               01/21/2020</a:t>
            </a:r>
            <a:br>
              <a:rPr lang="en-US" sz="1400" b="1" dirty="0">
                <a:solidFill>
                  <a:prstClr val="black"/>
                </a:solidFill>
              </a:rPr>
            </a:br>
            <a:r>
              <a:rPr lang="en-US" sz="1400" b="1" dirty="0">
                <a:solidFill>
                  <a:prstClr val="black"/>
                </a:solidFill>
              </a:rPr>
              <a:t>  </a:t>
            </a:r>
            <a:br>
              <a:rPr lang="en-US" sz="1400" b="1" dirty="0">
                <a:solidFill>
                  <a:prstClr val="black"/>
                </a:solidFill>
              </a:rPr>
            </a:br>
            <a:r>
              <a:rPr lang="en-US" sz="1400" dirty="0"/>
              <a:t>     </a:t>
            </a:r>
            <a:r>
              <a:rPr lang="en-US" sz="1400" b="1" u="sng" dirty="0"/>
              <a:t>KTRK FAMILIARIZATION PROGRAM</a:t>
            </a:r>
            <a:r>
              <a:rPr lang="en-US" sz="1400" b="1" dirty="0"/>
              <a:t>             </a:t>
            </a:r>
            <a:r>
              <a:rPr lang="en-US" sz="1400" b="1" u="sng" dirty="0"/>
              <a:t># FLOWN</a:t>
            </a:r>
            <a:r>
              <a:rPr lang="en-US" sz="1400" b="1" dirty="0"/>
              <a:t>                        </a:t>
            </a:r>
            <a:r>
              <a:rPr lang="en-US" sz="1400" b="1" u="sng" dirty="0"/>
              <a:t>DATE</a:t>
            </a:r>
            <a:br>
              <a:rPr lang="en-US" sz="1400" b="1" u="sng" dirty="0"/>
            </a:br>
            <a:r>
              <a:rPr lang="en-US" sz="1400" b="1" dirty="0"/>
              <a:t> Local Instructor Familiarization Flights                   2	           Q4</a:t>
            </a:r>
          </a:p>
          <a:p>
            <a:pPr marL="0" lvl="1"/>
            <a:br>
              <a:rPr lang="en-US" sz="1400" b="1" dirty="0">
                <a:solidFill>
                  <a:prstClr val="black"/>
                </a:solidFill>
              </a:rPr>
            </a:br>
            <a:r>
              <a:rPr lang="en-US" sz="1400" b="1" dirty="0">
                <a:solidFill>
                  <a:prstClr val="black"/>
                </a:solidFill>
              </a:rPr>
              <a:t>           </a:t>
            </a:r>
            <a:r>
              <a:rPr lang="en-US" sz="1400" b="1" u="sng" dirty="0">
                <a:solidFill>
                  <a:prstClr val="black"/>
                </a:solidFill>
              </a:rPr>
              <a:t>SPEAKER EVENT(S)</a:t>
            </a:r>
            <a:r>
              <a:rPr lang="en-US" sz="1400" b="1" dirty="0">
                <a:solidFill>
                  <a:prstClr val="black"/>
                </a:solidFill>
              </a:rPr>
              <a:t>                                   </a:t>
            </a:r>
            <a:r>
              <a:rPr lang="en-US" sz="1400" b="1" u="sng" dirty="0">
                <a:solidFill>
                  <a:prstClr val="black"/>
                </a:solidFill>
              </a:rPr>
              <a:t># ATTENTED</a:t>
            </a:r>
            <a:r>
              <a:rPr lang="en-US" sz="1400" b="1" dirty="0">
                <a:solidFill>
                  <a:prstClr val="black"/>
                </a:solidFill>
              </a:rPr>
              <a:t>                     </a:t>
            </a:r>
            <a:r>
              <a:rPr lang="en-US" sz="1400" b="1" u="sng" dirty="0">
                <a:solidFill>
                  <a:prstClr val="black"/>
                </a:solidFill>
              </a:rPr>
              <a:t>DATE</a:t>
            </a:r>
          </a:p>
          <a:p>
            <a:pPr>
              <a:spcBef>
                <a:spcPts val="100"/>
              </a:spcBef>
              <a:spcAft>
                <a:spcPts val="100"/>
              </a:spcAft>
              <a:defRPr/>
            </a:pPr>
            <a:r>
              <a:rPr lang="en-US" sz="1400" b="1" dirty="0">
                <a:solidFill>
                  <a:prstClr val="black"/>
                </a:solidFill>
              </a:rPr>
              <a:t>Boys &amp; Girls Club NLT (Youth STEM)                       24     	   03/06/2020</a:t>
            </a:r>
          </a:p>
          <a:p>
            <a:pPr>
              <a:spcBef>
                <a:spcPts val="100"/>
              </a:spcBef>
              <a:spcAft>
                <a:spcPts val="100"/>
              </a:spcAft>
              <a:defRPr/>
            </a:pPr>
            <a:r>
              <a:rPr lang="en-US" sz="1400" b="1" dirty="0">
                <a:solidFill>
                  <a:prstClr val="black"/>
                </a:solidFill>
              </a:rPr>
              <a:t>Forest Charter School		                   18	   02/11/2020 </a:t>
            </a:r>
          </a:p>
          <a:p>
            <a:pPr>
              <a:spcBef>
                <a:spcPts val="100"/>
              </a:spcBef>
              <a:spcAft>
                <a:spcPts val="100"/>
              </a:spcAft>
              <a:defRPr/>
            </a:pPr>
            <a:r>
              <a:rPr lang="en-US" sz="1400" b="1" dirty="0">
                <a:solidFill>
                  <a:prstClr val="black"/>
                </a:solidFill>
              </a:rPr>
              <a:t>Pathways To Aviation  (Youth STEM) </a:t>
            </a:r>
            <a:r>
              <a:rPr lang="en-US" sz="1400" b="1" dirty="0"/>
              <a:t>                     14                     1/30, 2/13, 3/12</a:t>
            </a:r>
          </a:p>
          <a:p>
            <a:pPr>
              <a:spcBef>
                <a:spcPts val="100"/>
              </a:spcBef>
              <a:spcAft>
                <a:spcPts val="100"/>
              </a:spcAft>
              <a:defRPr/>
            </a:pPr>
            <a:r>
              <a:rPr lang="en-US" sz="1400" b="1" dirty="0">
                <a:solidFill>
                  <a:prstClr val="black"/>
                </a:solidFill>
              </a:rPr>
              <a:t> </a:t>
            </a:r>
            <a:r>
              <a:rPr lang="en-US" sz="1400" b="1" dirty="0"/>
              <a:t>  </a:t>
            </a:r>
            <a:br>
              <a:rPr lang="en-US" sz="1400" b="1" dirty="0">
                <a:solidFill>
                  <a:prstClr val="black"/>
                </a:solidFill>
              </a:rPr>
            </a:br>
            <a:r>
              <a:rPr lang="en-US" sz="1400" b="1" dirty="0">
                <a:solidFill>
                  <a:prstClr val="black"/>
                </a:solidFill>
              </a:rPr>
              <a:t>       </a:t>
            </a:r>
            <a:r>
              <a:rPr lang="en-US" sz="1400" b="1" u="sng" dirty="0">
                <a:solidFill>
                  <a:prstClr val="black"/>
                </a:solidFill>
              </a:rPr>
              <a:t>PUBLICATIONS IN-HOUSE</a:t>
            </a:r>
            <a:r>
              <a:rPr lang="en-US" sz="1400" b="1" dirty="0">
                <a:solidFill>
                  <a:prstClr val="black"/>
                </a:solidFill>
              </a:rPr>
              <a:t>                            </a:t>
            </a:r>
            <a:r>
              <a:rPr lang="en-US" sz="1400" b="1" u="sng" dirty="0">
                <a:solidFill>
                  <a:prstClr val="black"/>
                </a:solidFill>
              </a:rPr>
              <a:t># PRINTED</a:t>
            </a:r>
            <a:r>
              <a:rPr lang="en-US" sz="1400" b="1" dirty="0">
                <a:solidFill>
                  <a:prstClr val="black"/>
                </a:solidFill>
              </a:rPr>
              <a:t>                      </a:t>
            </a:r>
            <a:r>
              <a:rPr lang="en-US" sz="1400" b="1" u="sng" dirty="0">
                <a:solidFill>
                  <a:prstClr val="black"/>
                </a:solidFill>
              </a:rPr>
              <a:t>DATE</a:t>
            </a:r>
            <a:br>
              <a:rPr lang="en-US" sz="1400" b="1" u="sng" dirty="0">
                <a:solidFill>
                  <a:prstClr val="black"/>
                </a:solidFill>
              </a:rPr>
            </a:br>
            <a:r>
              <a:rPr lang="en-US" sz="1400" b="1" dirty="0">
                <a:solidFill>
                  <a:prstClr val="black"/>
                </a:solidFill>
              </a:rPr>
              <a:t> “Connected” Winter/Spring 2020                  20,000 copies             02/24/2020</a:t>
            </a:r>
            <a:br>
              <a:rPr lang="en-US" sz="1400" b="1" dirty="0">
                <a:solidFill>
                  <a:prstClr val="black"/>
                </a:solidFill>
              </a:rPr>
            </a:br>
            <a:br>
              <a:rPr lang="en-US" sz="1400" b="1" dirty="0">
                <a:solidFill>
                  <a:prstClr val="black"/>
                </a:solidFill>
              </a:rPr>
            </a:br>
            <a:r>
              <a:rPr lang="en-US" sz="1400" b="1" dirty="0">
                <a:solidFill>
                  <a:srgbClr val="FF0000"/>
                </a:solidFill>
              </a:rPr>
              <a:t>                 </a:t>
            </a:r>
            <a:r>
              <a:rPr lang="en-US" sz="1400" b="1" u="sng" dirty="0"/>
              <a:t>PILOT OUTREACH</a:t>
            </a:r>
            <a:r>
              <a:rPr lang="en-US" sz="1400" b="1" dirty="0"/>
              <a:t>                                                                          </a:t>
            </a:r>
            <a:r>
              <a:rPr lang="en-US" sz="1400" b="1" u="sng" dirty="0"/>
              <a:t>DATE</a:t>
            </a:r>
            <a:r>
              <a:rPr lang="en-US" sz="1400" b="1" dirty="0"/>
              <a:t>  </a:t>
            </a:r>
            <a:br>
              <a:rPr lang="en-US" sz="1400" b="1" dirty="0"/>
            </a:br>
            <a:r>
              <a:rPr lang="en-US" sz="1400" b="1" dirty="0"/>
              <a:t>  Airfield Construction 2020 (web page)            	                               Daily   </a:t>
            </a:r>
          </a:p>
          <a:p>
            <a:pPr>
              <a:spcBef>
                <a:spcPts val="100"/>
              </a:spcBef>
              <a:spcAft>
                <a:spcPts val="100"/>
              </a:spcAft>
              <a:defRPr/>
            </a:pPr>
            <a:r>
              <a:rPr lang="en-US" sz="1400" b="1" dirty="0"/>
              <a:t>  Snow Day Winter 2019-2020 (web page) 	                               Daily  </a:t>
            </a:r>
          </a:p>
          <a:p>
            <a:pPr lvl="0">
              <a:spcBef>
                <a:spcPts val="100"/>
              </a:spcBef>
              <a:spcAft>
                <a:spcPts val="100"/>
              </a:spcAft>
              <a:defRPr/>
            </a:pPr>
            <a:r>
              <a:rPr lang="en-US" sz="1400" b="1" dirty="0"/>
              <a:t>  Pilot &amp; Pax Outreach on ramp, NAP &amp; Curfew Compliance               Daily </a:t>
            </a:r>
          </a:p>
          <a:p>
            <a:pPr lvl="0">
              <a:spcBef>
                <a:spcPts val="100"/>
              </a:spcBef>
              <a:spcAft>
                <a:spcPts val="100"/>
              </a:spcAft>
              <a:defRPr/>
            </a:pPr>
            <a:r>
              <a:rPr lang="en-US" sz="1400" b="1" dirty="0"/>
              <a:t>  55  – DOI (Daily Operating Info) E-blasts to airport users                   Daily     </a:t>
            </a:r>
          </a:p>
          <a:p>
            <a:pPr lvl="0">
              <a:spcBef>
                <a:spcPts val="100"/>
              </a:spcBef>
              <a:spcAft>
                <a:spcPts val="100"/>
              </a:spcAft>
              <a:defRPr/>
            </a:pPr>
            <a:r>
              <a:rPr lang="en-US" sz="1400" b="1" dirty="0"/>
              <a:t>  Regular FICON (Field Condition) and NOTAMS posted	    As Needed</a:t>
            </a:r>
          </a:p>
          <a:p>
            <a:pPr marL="0" lvl="1"/>
            <a:r>
              <a:rPr lang="en-US" sz="1600" b="1" dirty="0"/>
              <a:t>  </a:t>
            </a:r>
            <a:r>
              <a:rPr lang="en-US" sz="1400" b="1" dirty="0"/>
              <a:t>Partnered with Solarius Aviation - Flt Procedures &amp; NAPS           02/02/2020</a:t>
            </a:r>
            <a:br>
              <a:rPr lang="en-US" sz="1600" b="1" dirty="0"/>
            </a:br>
            <a:r>
              <a:rPr lang="en-US" sz="1600" b="1" dirty="0"/>
              <a:t>          </a:t>
            </a:r>
            <a:br>
              <a:rPr lang="en-US" sz="1600" b="1" dirty="0"/>
            </a:br>
            <a:r>
              <a:rPr lang="en-US" sz="1600" b="1" dirty="0">
                <a:solidFill>
                  <a:prstClr val="black"/>
                </a:solidFill>
              </a:rPr>
              <a:t>	</a:t>
            </a:r>
          </a:p>
          <a:p>
            <a:pPr>
              <a:spcBef>
                <a:spcPts val="100"/>
              </a:spcBef>
              <a:spcAft>
                <a:spcPts val="100"/>
              </a:spcAft>
              <a:defRPr/>
            </a:pPr>
            <a:r>
              <a:rPr lang="en-US" sz="1600" b="1" dirty="0">
                <a:solidFill>
                  <a:prstClr val="black"/>
                </a:solidFill>
              </a:rPr>
              <a:t>       </a:t>
            </a:r>
            <a:br>
              <a:rPr lang="en-US" sz="1600" b="1" dirty="0">
                <a:solidFill>
                  <a:prstClr val="black"/>
                </a:solidFill>
              </a:rPr>
            </a:br>
            <a:r>
              <a:rPr lang="en-US" sz="1600" b="1" dirty="0">
                <a:solidFill>
                  <a:prstClr val="black"/>
                </a:solidFill>
              </a:rPr>
              <a:t>                    </a:t>
            </a:r>
            <a:endParaRPr lang="en-US" sz="1600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9205" y="4077312"/>
            <a:ext cx="3120521" cy="20866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2977" y="1164004"/>
            <a:ext cx="5807288" cy="21137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689" y="1102945"/>
            <a:ext cx="2444576" cy="22523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693" y="3512608"/>
            <a:ext cx="2984572" cy="223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9894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92200" y="0"/>
            <a:ext cx="11099800" cy="977900"/>
          </a:xfrm>
          <a:prstGeom prst="rect">
            <a:avLst/>
          </a:prstGeom>
          <a:solidFill>
            <a:srgbClr val="5F74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>
              <a:tabLst>
                <a:tab pos="457200" algn="l"/>
              </a:tabLst>
            </a:pPr>
            <a:r>
              <a:rPr lang="en-US" sz="2400" b="1" dirty="0"/>
              <a:t>Q1 2020</a:t>
            </a:r>
          </a:p>
          <a:p>
            <a:pPr lvl="1">
              <a:tabLst>
                <a:tab pos="457200" algn="l"/>
              </a:tabLst>
            </a:pPr>
            <a:r>
              <a:rPr lang="en-US" sz="2400" b="1" dirty="0"/>
              <a:t>SCHEDULED SUMMER “GOING GREEN” AD CAMPAIGN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90600" cy="977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4" y="163683"/>
            <a:ext cx="505971" cy="65053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261" y="6414038"/>
            <a:ext cx="6789153" cy="2026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4435" y="977900"/>
            <a:ext cx="5611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/>
            <a:endParaRPr lang="en-US" sz="800" b="1" dirty="0">
              <a:cs typeface="Arial"/>
            </a:endParaRPr>
          </a:p>
          <a:p>
            <a:pPr marL="29845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en-US" sz="1400" b="1" dirty="0">
              <a:cs typeface="Arial"/>
            </a:endParaRPr>
          </a:p>
          <a:p>
            <a:pPr marL="12700">
              <a:lnSpc>
                <a:spcPct val="100000"/>
              </a:lnSpc>
            </a:pPr>
            <a:endParaRPr lang="en-US" sz="1400" b="1" dirty="0">
              <a:cs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EA7B7CC-4BC6-4F5B-B224-7EF48430A5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435" y="1141583"/>
            <a:ext cx="4211526" cy="55704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C46107-08E5-4549-989F-409F30FDA1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0640" y="1263968"/>
            <a:ext cx="1739860" cy="22752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B2EA86-3AB8-49EF-BEC2-5FF584BBA5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4419" y="3926822"/>
            <a:ext cx="1757763" cy="22721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DC082B3-EAF5-40CA-87B3-C4B3B2A928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38868" y="1249662"/>
            <a:ext cx="1696114" cy="227215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111BEB9-D781-4ADF-AE15-2E1E7E246C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95875" y="1257105"/>
            <a:ext cx="1759855" cy="227520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2154285-299E-4694-9D37-42505E13B14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56577" y="3910063"/>
            <a:ext cx="1672483" cy="227989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0F58E82-5008-4757-968C-2AC7CE55609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56577" y="1249662"/>
            <a:ext cx="1696115" cy="234756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BC67BEB-76B3-4B8E-A593-3C211CB7703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10640" y="3903579"/>
            <a:ext cx="1757763" cy="2272153"/>
          </a:xfrm>
          <a:prstGeom prst="rect">
            <a:avLst/>
          </a:prstGeom>
        </p:spPr>
      </p:pic>
      <p:pic>
        <p:nvPicPr>
          <p:cNvPr id="29" name="Picture 28" descr="A close up of a dog&#10;&#10;Description automatically generated">
            <a:extLst>
              <a:ext uri="{FF2B5EF4-FFF2-40B4-BE49-F238E27FC236}">
                <a16:creationId xmlns:a16="http://schemas.microsoft.com/office/drawing/2014/main" id="{A7D76649-2530-4077-9489-10632CAD839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95874" y="3899544"/>
            <a:ext cx="1759855" cy="229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384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6359578" y="1886645"/>
            <a:ext cx="3187624" cy="239071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92200" y="0"/>
            <a:ext cx="11099800" cy="977900"/>
          </a:xfrm>
          <a:prstGeom prst="rect">
            <a:avLst/>
          </a:prstGeom>
          <a:solidFill>
            <a:srgbClr val="5F74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39725"/>
            <a:r>
              <a:rPr lang="en-US" sz="2400" b="1" dirty="0"/>
              <a:t>Q1 2020 </a:t>
            </a:r>
          </a:p>
          <a:p>
            <a:pPr marL="339725"/>
            <a:r>
              <a:rPr lang="en-US" sz="2400" b="1" dirty="0"/>
              <a:t>AIRPORT SPACE PROVIDED FOR NON-PROFITS (16)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90600" cy="977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4" y="163683"/>
            <a:ext cx="505971" cy="65053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261" y="6414038"/>
            <a:ext cx="6789153" cy="2026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3264" y="977900"/>
            <a:ext cx="5215511" cy="6140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09650"/>
            <a:endParaRPr lang="en-US" sz="600" dirty="0">
              <a:solidFill>
                <a:srgbClr val="000000"/>
              </a:solidFill>
            </a:endParaRPr>
          </a:p>
          <a:p>
            <a:pPr marL="285750" indent="-285750" defTabSz="1009650"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3311525" algn="l"/>
              </a:tabLst>
            </a:pPr>
            <a:r>
              <a:rPr lang="en-US" sz="1600" b="1" dirty="0"/>
              <a:t>American Red Cross</a:t>
            </a:r>
          </a:p>
          <a:p>
            <a:pPr marL="285750" indent="-285750" defTabSz="1009650"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3311525" algn="l"/>
              </a:tabLst>
            </a:pPr>
            <a:r>
              <a:rPr lang="en-US" sz="1600" b="1" dirty="0"/>
              <a:t>Civil Air Patrol</a:t>
            </a:r>
          </a:p>
          <a:p>
            <a:pPr marL="285750" indent="-285750" defTabSz="1009650"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3311525" algn="l"/>
              </a:tabLst>
            </a:pPr>
            <a:r>
              <a:rPr lang="en-US" sz="1600" b="1" dirty="0">
                <a:solidFill>
                  <a:srgbClr val="00B0F0"/>
                </a:solidFill>
              </a:rPr>
              <a:t>Donner Party Mountain Runners</a:t>
            </a:r>
          </a:p>
          <a:p>
            <a:pPr marL="285750" indent="-285750" defTabSz="1009650"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3311525" algn="l"/>
              </a:tabLst>
            </a:pPr>
            <a:r>
              <a:rPr lang="en-US" sz="1600" b="1" dirty="0"/>
              <a:t>Experimental Aircraft Association</a:t>
            </a:r>
          </a:p>
          <a:p>
            <a:pPr marL="285750" indent="-285750" defTabSz="1009650"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3311525" algn="l"/>
              </a:tabLst>
            </a:pPr>
            <a:r>
              <a:rPr lang="en-US" sz="1600" b="1" dirty="0"/>
              <a:t>Foster the Sierra</a:t>
            </a:r>
          </a:p>
          <a:p>
            <a:pPr marL="285750" indent="-285750" defTabSz="1009650"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3311525" algn="l"/>
              </a:tabLst>
            </a:pPr>
            <a:r>
              <a:rPr lang="en-US" sz="1600" b="1" dirty="0"/>
              <a:t>Friends of the Truckee Library</a:t>
            </a:r>
          </a:p>
          <a:p>
            <a:pPr marL="285750" indent="-285750" defTabSz="1009650"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3311525" algn="l"/>
              </a:tabLst>
            </a:pPr>
            <a:r>
              <a:rPr lang="en-US" sz="1600" b="1" dirty="0"/>
              <a:t>KidZone Museum</a:t>
            </a:r>
          </a:p>
          <a:p>
            <a:pPr marL="285750" indent="-285750" defTabSz="1009650"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3427413" algn="l"/>
              </a:tabLst>
            </a:pPr>
            <a:r>
              <a:rPr lang="en-US" sz="1600" b="1" dirty="0">
                <a:solidFill>
                  <a:srgbClr val="00B0F0"/>
                </a:solidFill>
              </a:rPr>
              <a:t>Sierra Watershed Education Partnerships (SWEP)</a:t>
            </a:r>
          </a:p>
          <a:p>
            <a:pPr marL="285750" indent="-285750" defTabSz="1009650"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3427413" algn="l"/>
              </a:tabLst>
            </a:pPr>
            <a:r>
              <a:rPr lang="en-US" sz="1600" b="1" dirty="0"/>
              <a:t>Tahoe Forest Hospital EMS</a:t>
            </a:r>
          </a:p>
          <a:p>
            <a:pPr marL="285750" indent="-285750" defTabSz="1009650"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3427413" algn="l"/>
              </a:tabLst>
            </a:pPr>
            <a:r>
              <a:rPr lang="en-US" sz="1600" b="1" dirty="0">
                <a:solidFill>
                  <a:srgbClr val="00B0F0"/>
                </a:solidFill>
              </a:rPr>
              <a:t>Tahoe Nordic Search + Rescue</a:t>
            </a:r>
          </a:p>
          <a:p>
            <a:pPr marL="285750" indent="-285750" defTabSz="1009650"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3427413" algn="l"/>
              </a:tabLst>
            </a:pPr>
            <a:r>
              <a:rPr lang="en-US" sz="1600" b="1" dirty="0">
                <a:solidFill>
                  <a:srgbClr val="00B0F0"/>
                </a:solidFill>
              </a:rPr>
              <a:t>TCPUD - Lake Tahoe Music Festival</a:t>
            </a:r>
          </a:p>
          <a:p>
            <a:pPr marL="285750" indent="-285750" defTabSz="1009650"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3427413" algn="l"/>
              </a:tabLst>
            </a:pPr>
            <a:r>
              <a:rPr lang="en-US" sz="1600" b="1" dirty="0"/>
              <a:t>TNT Junior Development Cycling</a:t>
            </a:r>
          </a:p>
          <a:p>
            <a:pPr marL="285750" indent="-285750" defTabSz="1009650"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3427413" algn="l"/>
              </a:tabLst>
            </a:pPr>
            <a:r>
              <a:rPr lang="en-US" sz="1600" b="1" dirty="0">
                <a:solidFill>
                  <a:srgbClr val="00B0F0"/>
                </a:solidFill>
              </a:rPr>
              <a:t>Trails &amp; Vistas</a:t>
            </a:r>
          </a:p>
          <a:p>
            <a:pPr marL="285750" indent="-285750" defTabSz="1009650"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3427413" algn="l"/>
              </a:tabLst>
            </a:pPr>
            <a:r>
              <a:rPr lang="en-US" sz="1600" b="1" dirty="0"/>
              <a:t>Truckee Donner Land Trust</a:t>
            </a:r>
          </a:p>
          <a:p>
            <a:pPr marL="285750" indent="-285750" defTabSz="1009650"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3427413" algn="l"/>
              </a:tabLst>
            </a:pPr>
            <a:r>
              <a:rPr lang="en-US" sz="1600" b="1" dirty="0"/>
              <a:t>Truckee Optimist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3427413" algn="l"/>
              </a:tabLst>
            </a:pPr>
            <a:r>
              <a:rPr lang="en-US" sz="1600" b="1" dirty="0"/>
              <a:t>Truckee River Watershed Council</a:t>
            </a:r>
            <a:r>
              <a:rPr lang="en-US" sz="800" b="1" dirty="0"/>
              <a:t>             </a:t>
            </a:r>
          </a:p>
          <a:p>
            <a:pPr>
              <a:spcAft>
                <a:spcPts val="600"/>
              </a:spcAft>
              <a:tabLst>
                <a:tab pos="3427413" algn="l"/>
              </a:tabLst>
            </a:pPr>
            <a:r>
              <a:rPr lang="en-US" sz="800" b="1" dirty="0"/>
              <a:t>              * TTAD offers reduced rent spaces to some non-profits that are not included in the above list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3427413" algn="l"/>
              </a:tabLst>
            </a:pPr>
            <a:endParaRPr lang="en-US" sz="1400" b="1" dirty="0"/>
          </a:p>
          <a:p>
            <a:pPr>
              <a:spcAft>
                <a:spcPts val="600"/>
              </a:spcAft>
              <a:tabLst>
                <a:tab pos="3427413" algn="l"/>
              </a:tabLst>
            </a:pPr>
            <a:endParaRPr lang="en-US" sz="800" b="1" dirty="0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US" sz="6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2604" y="3936855"/>
            <a:ext cx="4730412" cy="22579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06131" y="1904804"/>
            <a:ext cx="2481283" cy="33083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686" y="1127509"/>
            <a:ext cx="2904345" cy="217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1335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92200" y="-33339"/>
            <a:ext cx="11099800" cy="977900"/>
          </a:xfrm>
          <a:prstGeom prst="rect">
            <a:avLst/>
          </a:prstGeom>
          <a:solidFill>
            <a:srgbClr val="5F74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>
              <a:tabLst>
                <a:tab pos="461963" algn="l"/>
              </a:tabLst>
            </a:pPr>
            <a:r>
              <a:rPr lang="en-US" sz="2400" b="1" dirty="0"/>
              <a:t>Q1 2020</a:t>
            </a:r>
          </a:p>
          <a:p>
            <a:pPr lvl="1">
              <a:tabLst>
                <a:tab pos="461963" algn="l"/>
              </a:tabLst>
            </a:pPr>
            <a:r>
              <a:rPr lang="en-US" sz="2400" b="1" dirty="0"/>
              <a:t>USE OF AIRPORT COMMUNITY ROOMS </a:t>
            </a:r>
          </a:p>
        </p:txBody>
      </p:sp>
      <p:sp>
        <p:nvSpPr>
          <p:cNvPr id="5" name="Rectangle 4"/>
          <p:cNvSpPr/>
          <p:nvPr/>
        </p:nvSpPr>
        <p:spPr>
          <a:xfrm>
            <a:off x="6177" y="-33339"/>
            <a:ext cx="990600" cy="977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4" y="163683"/>
            <a:ext cx="505971" cy="65053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261" y="6414038"/>
            <a:ext cx="6789153" cy="2026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2387" y="1251283"/>
            <a:ext cx="3764284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8450" indent="-285750">
              <a:buFont typeface="Wingdings" panose="05000000000000000000" pitchFamily="2" charset="2"/>
              <a:buChar char="Ø"/>
              <a:tabLst>
                <a:tab pos="299720" algn="l"/>
              </a:tabLst>
            </a:pPr>
            <a:endParaRPr lang="en-US" sz="1400" b="1" spc="-10" dirty="0">
              <a:solidFill>
                <a:srgbClr val="FF0000"/>
              </a:solidFill>
            </a:endParaRPr>
          </a:p>
          <a:p>
            <a:pPr marL="298450" indent="-285750">
              <a:buFont typeface="Wingdings" panose="05000000000000000000" pitchFamily="2" charset="2"/>
              <a:buChar char="Ø"/>
              <a:tabLst>
                <a:tab pos="299720" algn="l"/>
              </a:tabLst>
            </a:pPr>
            <a:r>
              <a:rPr lang="en-US" sz="1400" b="1" spc="-10" dirty="0"/>
              <a:t>Adventure Risk Challenge</a:t>
            </a:r>
          </a:p>
          <a:p>
            <a:pPr marL="298450" indent="-285750">
              <a:buFont typeface="Wingdings" panose="05000000000000000000" pitchFamily="2" charset="2"/>
              <a:buChar char="Ø"/>
              <a:tabLst>
                <a:tab pos="299720" algn="l"/>
              </a:tabLst>
            </a:pPr>
            <a:r>
              <a:rPr lang="en-US" sz="1400" b="1" spc="-10" dirty="0"/>
              <a:t>American Red Cross</a:t>
            </a:r>
          </a:p>
          <a:p>
            <a:pPr marL="298450" indent="-285750">
              <a:buFont typeface="Wingdings" panose="05000000000000000000" pitchFamily="2" charset="2"/>
              <a:buChar char="Ø"/>
              <a:tabLst>
                <a:tab pos="299720" algn="l"/>
              </a:tabLst>
            </a:pPr>
            <a:r>
              <a:rPr lang="en-US" sz="1400" b="1" spc="-10" dirty="0"/>
              <a:t>Check Ride – David Diamond</a:t>
            </a:r>
          </a:p>
          <a:p>
            <a:pPr marL="298450" indent="-285750">
              <a:buFont typeface="Wingdings" panose="05000000000000000000" pitchFamily="2" charset="2"/>
              <a:buChar char="Ø"/>
              <a:tabLst>
                <a:tab pos="299720" algn="l"/>
              </a:tabLst>
            </a:pPr>
            <a:r>
              <a:rPr lang="en-US" sz="1400" b="1" spc="-10" dirty="0"/>
              <a:t>Check Ride – Kevin Sloane </a:t>
            </a:r>
          </a:p>
          <a:p>
            <a:pPr marL="299085" indent="-286385">
              <a:buFont typeface="Wingdings" panose="05000000000000000000" pitchFamily="2" charset="2"/>
              <a:buChar char="Ø"/>
              <a:tabLst>
                <a:tab pos="299720" algn="l"/>
              </a:tabLst>
            </a:pPr>
            <a:r>
              <a:rPr lang="en-US" sz="1400" b="1" spc="-10" dirty="0"/>
              <a:t>Citizens Climate Lobby</a:t>
            </a:r>
          </a:p>
          <a:p>
            <a:pPr marL="299085" indent="-286385">
              <a:buFont typeface="Wingdings" panose="05000000000000000000" pitchFamily="2" charset="2"/>
              <a:buChar char="Ø"/>
              <a:tabLst>
                <a:tab pos="299720" algn="l"/>
              </a:tabLst>
            </a:pPr>
            <a:r>
              <a:rPr lang="en-US" sz="1400" b="1" spc="-10" dirty="0"/>
              <a:t>Forest Charter School </a:t>
            </a:r>
          </a:p>
          <a:p>
            <a:pPr marL="299085" indent="-286385">
              <a:buFont typeface="Wingdings" panose="05000000000000000000" pitchFamily="2" charset="2"/>
              <a:buChar char="Ø"/>
              <a:tabLst>
                <a:tab pos="299720" algn="l"/>
              </a:tabLst>
            </a:pPr>
            <a:r>
              <a:rPr lang="en-US" sz="1400" b="1" spc="-10" dirty="0"/>
              <a:t>Jibboom Street Toastmasters</a:t>
            </a:r>
          </a:p>
          <a:p>
            <a:pPr marL="299085" indent="-286385">
              <a:buFont typeface="Wingdings" panose="05000000000000000000" pitchFamily="2" charset="2"/>
              <a:buChar char="Ø"/>
              <a:tabLst>
                <a:tab pos="299720" algn="l"/>
              </a:tabLst>
            </a:pPr>
            <a:r>
              <a:rPr lang="en-US" sz="1400" b="1" spc="-10" dirty="0"/>
              <a:t>Mountain Belles</a:t>
            </a:r>
          </a:p>
          <a:p>
            <a:pPr marL="299085" indent="-286385">
              <a:buFont typeface="Wingdings" panose="05000000000000000000" pitchFamily="2" charset="2"/>
              <a:buChar char="Ø"/>
              <a:tabLst>
                <a:tab pos="299720" algn="l"/>
              </a:tabLst>
            </a:pPr>
            <a:r>
              <a:rPr lang="en-US" sz="1400" b="1" spc="-10" dirty="0"/>
              <a:t>Midwest ATC Training</a:t>
            </a:r>
          </a:p>
          <a:p>
            <a:pPr marL="299085" indent="-286385">
              <a:buFont typeface="Wingdings" panose="05000000000000000000" pitchFamily="2" charset="2"/>
              <a:buChar char="Ø"/>
              <a:tabLst>
                <a:tab pos="299720" algn="l"/>
              </a:tabLst>
            </a:pPr>
            <a:r>
              <a:rPr lang="en-US" sz="1400" b="1" spc="-10" dirty="0"/>
              <a:t>Pathways to Aviation</a:t>
            </a:r>
          </a:p>
          <a:p>
            <a:pPr marL="299085" indent="-286385">
              <a:buFont typeface="Wingdings" panose="05000000000000000000" pitchFamily="2" charset="2"/>
              <a:buChar char="Ø"/>
              <a:tabLst>
                <a:tab pos="299720" algn="l"/>
              </a:tabLst>
            </a:pPr>
            <a:r>
              <a:rPr lang="en-US" sz="1400" b="1" spc="-10" dirty="0"/>
              <a:t>Pine Forest HOA</a:t>
            </a:r>
          </a:p>
          <a:p>
            <a:pPr marL="299085" indent="-286385">
              <a:buFont typeface="Wingdings" panose="05000000000000000000" pitchFamily="2" charset="2"/>
              <a:buChar char="Ø"/>
              <a:tabLst>
                <a:tab pos="299720" algn="l"/>
              </a:tabLst>
            </a:pPr>
            <a:r>
              <a:rPr lang="en-US" sz="1400" b="1" spc="-10" dirty="0"/>
              <a:t>Sierra Avalanche Center</a:t>
            </a:r>
          </a:p>
          <a:p>
            <a:pPr marL="299085" indent="-286385">
              <a:buFont typeface="Wingdings" panose="05000000000000000000" pitchFamily="2" charset="2"/>
              <a:buChar char="Ø"/>
              <a:tabLst>
                <a:tab pos="299720" algn="l"/>
              </a:tabLst>
            </a:pPr>
            <a:r>
              <a:rPr lang="en-US" sz="1400" b="1" spc="-10" dirty="0"/>
              <a:t>Sierra Community Services </a:t>
            </a:r>
          </a:p>
          <a:p>
            <a:pPr marL="299085" indent="-286385">
              <a:buFont typeface="Wingdings" panose="05000000000000000000" pitchFamily="2" charset="2"/>
              <a:buChar char="Ø"/>
              <a:tabLst>
                <a:tab pos="299720" algn="l"/>
              </a:tabLst>
            </a:pPr>
            <a:r>
              <a:rPr lang="en-US" sz="1400" b="1" spc="-10" dirty="0"/>
              <a:t>Sierra Expeditionary Academy</a:t>
            </a:r>
          </a:p>
          <a:p>
            <a:pPr marL="299085" indent="-286385">
              <a:buFont typeface="Wingdings" panose="05000000000000000000" pitchFamily="2" charset="2"/>
              <a:buChar char="Ø"/>
              <a:tabLst>
                <a:tab pos="299720" algn="l"/>
              </a:tabLst>
            </a:pPr>
            <a:r>
              <a:rPr lang="en-US" sz="1400" b="1" spc="-10" dirty="0"/>
              <a:t>Sierra Senior Services</a:t>
            </a:r>
          </a:p>
          <a:p>
            <a:pPr marL="299085" indent="-286385">
              <a:buFont typeface="Wingdings" panose="05000000000000000000" pitchFamily="2" charset="2"/>
              <a:buChar char="Ø"/>
              <a:tabLst>
                <a:tab pos="299720" algn="l"/>
              </a:tabLst>
            </a:pPr>
            <a:r>
              <a:rPr lang="en-US" sz="1400" b="1" spc="-10" dirty="0"/>
              <a:t>Sugar Bowl Academy</a:t>
            </a:r>
          </a:p>
          <a:p>
            <a:pPr marL="299085" indent="-286385">
              <a:buFont typeface="Wingdings" panose="05000000000000000000" pitchFamily="2" charset="2"/>
              <a:buChar char="Ø"/>
              <a:tabLst>
                <a:tab pos="299720" algn="l"/>
              </a:tabLst>
            </a:pPr>
            <a:r>
              <a:rPr lang="en-US" sz="1400" b="1" spc="-10" dirty="0"/>
              <a:t>SWEP </a:t>
            </a:r>
          </a:p>
          <a:p>
            <a:pPr marL="299085" indent="-286385">
              <a:buFont typeface="Wingdings" panose="05000000000000000000" pitchFamily="2" charset="2"/>
              <a:buChar char="Ø"/>
              <a:tabLst>
                <a:tab pos="299720" algn="l"/>
              </a:tabLst>
            </a:pPr>
            <a:r>
              <a:rPr lang="en-US" sz="1400" b="1" spc="-10" dirty="0"/>
              <a:t>Tahoe Backcountry Ski Patrol</a:t>
            </a:r>
          </a:p>
          <a:p>
            <a:pPr marL="299085" indent="-286385">
              <a:buFont typeface="Wingdings" panose="05000000000000000000" pitchFamily="2" charset="2"/>
              <a:buChar char="Ø"/>
              <a:tabLst>
                <a:tab pos="299720" algn="l"/>
              </a:tabLst>
            </a:pPr>
            <a:r>
              <a:rPr lang="en-US" sz="1400" b="1" spc="-10" dirty="0"/>
              <a:t>Tahoe Expedition Academy (TEA)</a:t>
            </a:r>
          </a:p>
          <a:p>
            <a:pPr marL="299085" indent="-286385">
              <a:buFont typeface="Wingdings" panose="05000000000000000000" pitchFamily="2" charset="2"/>
              <a:buChar char="Ø"/>
              <a:tabLst>
                <a:tab pos="299720" algn="l"/>
              </a:tabLst>
            </a:pPr>
            <a:r>
              <a:rPr lang="en-US" sz="1400" b="1" spc="-10" dirty="0"/>
              <a:t>Tahoe Regional Arts Foundation</a:t>
            </a:r>
          </a:p>
          <a:p>
            <a:pPr marL="299085" indent="-286385">
              <a:buFont typeface="Wingdings" panose="05000000000000000000" pitchFamily="2" charset="2"/>
              <a:buChar char="Ø"/>
              <a:tabLst>
                <a:tab pos="299720" algn="l"/>
              </a:tabLst>
            </a:pPr>
            <a:endParaRPr lang="en-US" sz="1400" b="1" spc="-10" dirty="0">
              <a:solidFill>
                <a:srgbClr val="FF0000"/>
              </a:solidFill>
            </a:endParaRPr>
          </a:p>
          <a:p>
            <a:pPr marL="299085" indent="-286385">
              <a:buFont typeface="Arial"/>
              <a:buChar char="•"/>
              <a:tabLst>
                <a:tab pos="299720" algn="l"/>
              </a:tabLst>
            </a:pPr>
            <a:endParaRPr lang="en-US" sz="800" b="1" spc="-10" dirty="0"/>
          </a:p>
        </p:txBody>
      </p:sp>
      <p:sp>
        <p:nvSpPr>
          <p:cNvPr id="12" name="Rectangle 11"/>
          <p:cNvSpPr/>
          <p:nvPr/>
        </p:nvSpPr>
        <p:spPr>
          <a:xfrm flipH="1">
            <a:off x="9009246" y="1501541"/>
            <a:ext cx="3172116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9085" indent="-286385">
              <a:buFont typeface="Wingdings" panose="05000000000000000000" pitchFamily="2" charset="2"/>
              <a:buChar char="Ø"/>
              <a:tabLst>
                <a:tab pos="299720" algn="l"/>
              </a:tabLst>
            </a:pPr>
            <a:r>
              <a:rPr lang="en-US" sz="1400" b="1" spc="-10" dirty="0"/>
              <a:t>Tahoe Truckee FWDD</a:t>
            </a:r>
          </a:p>
          <a:p>
            <a:pPr marL="299085" indent="-286385">
              <a:buFont typeface="Wingdings" panose="05000000000000000000" pitchFamily="2" charset="2"/>
              <a:buChar char="Ø"/>
              <a:tabLst>
                <a:tab pos="299720" algn="l"/>
              </a:tabLst>
            </a:pPr>
            <a:r>
              <a:rPr lang="en-US" sz="1400" b="1" spc="-10" dirty="0"/>
              <a:t>Tahoe Expeditionary Academy </a:t>
            </a:r>
          </a:p>
          <a:p>
            <a:pPr marL="299085" lvl="0" indent="-286385">
              <a:buFont typeface="Wingdings" panose="05000000000000000000" pitchFamily="2" charset="2"/>
              <a:buChar char="Ø"/>
              <a:tabLst>
                <a:tab pos="299720" algn="l"/>
              </a:tabLst>
            </a:pPr>
            <a:r>
              <a:rPr lang="en-US" sz="1400" b="1" spc="-10" dirty="0"/>
              <a:t>TNT TMA Regional Transportation</a:t>
            </a:r>
          </a:p>
          <a:p>
            <a:pPr marL="299085" lvl="0" indent="-286385">
              <a:buFont typeface="Wingdings" panose="05000000000000000000" pitchFamily="2" charset="2"/>
              <a:buChar char="Ø"/>
              <a:tabLst>
                <a:tab pos="299720" algn="l"/>
              </a:tabLst>
            </a:pPr>
            <a:r>
              <a:rPr lang="en-US" sz="1400" b="1" spc="-10" dirty="0"/>
              <a:t>TNT Jr. Development Cycling </a:t>
            </a:r>
          </a:p>
          <a:p>
            <a:pPr marL="299085" lvl="0" indent="-286385">
              <a:buFont typeface="Wingdings" panose="05000000000000000000" pitchFamily="2" charset="2"/>
              <a:buChar char="Ø"/>
              <a:tabLst>
                <a:tab pos="299720" algn="l"/>
              </a:tabLst>
            </a:pPr>
            <a:r>
              <a:rPr lang="en-US" sz="1400" b="1" spc="-10" dirty="0"/>
              <a:t>Trails and Vistas</a:t>
            </a:r>
          </a:p>
          <a:p>
            <a:pPr marL="299085" lvl="0" indent="-286385">
              <a:buFont typeface="Wingdings" panose="05000000000000000000" pitchFamily="2" charset="2"/>
              <a:buChar char="Ø"/>
              <a:tabLst>
                <a:tab pos="299720" algn="l"/>
              </a:tabLst>
            </a:pPr>
            <a:r>
              <a:rPr lang="en-US" sz="1400" b="1" spc="-10" dirty="0"/>
              <a:t>Truckee Baseball Foundation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b="1" dirty="0"/>
              <a:t>Truckee Chamber of Commerce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b="1" dirty="0"/>
              <a:t>Truckee Fire Protection District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b="1" dirty="0"/>
              <a:t>Truckee Little League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b="1" dirty="0"/>
              <a:t>Truckee Optimist Club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b="1" dirty="0"/>
              <a:t>Truckee River United FC Soccer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b="1" u="sng" dirty="0"/>
              <a:t>Truckee Tahoe Airport District </a:t>
            </a:r>
            <a:endParaRPr lang="en-US" sz="1400" b="1" dirty="0"/>
          </a:p>
          <a:p>
            <a:r>
              <a:rPr lang="en-US" sz="1400" b="1" dirty="0"/>
              <a:t>       ACAT, Board &amp; Staff meetings,         </a:t>
            </a:r>
          </a:p>
          <a:p>
            <a:r>
              <a:rPr lang="en-US" sz="1400" b="1" dirty="0"/>
              <a:t>       Airshow Committee, Community </a:t>
            </a:r>
          </a:p>
          <a:p>
            <a:r>
              <a:rPr lang="en-US" sz="1400" b="1" dirty="0"/>
              <a:t>       Events, Construction Projects,        </a:t>
            </a:r>
          </a:p>
          <a:p>
            <a:r>
              <a:rPr lang="en-US" sz="1400" b="1" dirty="0"/>
              <a:t>       Safety Meetings 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b="1" dirty="0"/>
              <a:t>Truckee Tahoe Housing JPA   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b="1" dirty="0"/>
              <a:t>Winter Creek HOA</a:t>
            </a:r>
          </a:p>
          <a:p>
            <a:endParaRPr lang="en-US" sz="1600" b="1" dirty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400" b="1" dirty="0"/>
          </a:p>
          <a:p>
            <a:endParaRPr lang="en-US" sz="1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513221" y="5133975"/>
            <a:ext cx="513989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34 organizations held 91 meetings in TTAD Boardrooms in Q1 2020</a:t>
            </a:r>
          </a:p>
          <a:p>
            <a:pPr algn="ctr"/>
            <a:r>
              <a:rPr lang="en-US" sz="1400" b="1" dirty="0"/>
              <a:t>(Q1 2019 36 organizations held 106 meetings)</a:t>
            </a:r>
          </a:p>
          <a:p>
            <a:pPr algn="ctr"/>
            <a:endParaRPr lang="en-US" sz="800" b="1" dirty="0"/>
          </a:p>
          <a:p>
            <a:pPr algn="ctr"/>
            <a:r>
              <a:rPr lang="en-US" sz="1400" b="1" dirty="0"/>
              <a:t>BOARD ROOMS CLOSED TO PUBLIC USE DUE TO COVID-19 PANDEMIC STARTING MARCH 16, 2020 </a:t>
            </a:r>
          </a:p>
          <a:p>
            <a:pPr algn="ctr"/>
            <a:endParaRPr lang="en-US" sz="14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3221" y="1465322"/>
            <a:ext cx="5139890" cy="352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0933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TASD Color Palett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F4E2A"/>
      </a:accent1>
      <a:accent2>
        <a:srgbClr val="559642"/>
      </a:accent2>
      <a:accent3>
        <a:srgbClr val="C35E38"/>
      </a:accent3>
      <a:accent4>
        <a:srgbClr val="8F4E2A"/>
      </a:accent4>
      <a:accent5>
        <a:srgbClr val="8C5188"/>
      </a:accent5>
      <a:accent6>
        <a:srgbClr val="5F91BF"/>
      </a:accent6>
      <a:hlink>
        <a:srgbClr val="C7923D"/>
      </a:hlink>
      <a:folHlink>
        <a:srgbClr val="C7923D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15844</TotalTime>
  <Words>1357</Words>
  <Application>Microsoft Office PowerPoint</Application>
  <PresentationFormat>Widescreen</PresentationFormat>
  <Paragraphs>204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Truckee Tahoe Airport District</dc:title>
  <dc:creator>Microsoft Office User</dc:creator>
  <cp:lastModifiedBy>Marc Lamb</cp:lastModifiedBy>
  <cp:revision>834</cp:revision>
  <cp:lastPrinted>2020-04-16T17:32:06Z</cp:lastPrinted>
  <dcterms:created xsi:type="dcterms:W3CDTF">2017-05-09T15:11:05Z</dcterms:created>
  <dcterms:modified xsi:type="dcterms:W3CDTF">2020-04-16T18:14:30Z</dcterms:modified>
</cp:coreProperties>
</file>