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62" r:id="rId5"/>
    <p:sldId id="261" r:id="rId6"/>
    <p:sldId id="260" r:id="rId7"/>
    <p:sldId id="269" r:id="rId8"/>
    <p:sldId id="259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9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627CD4-0B7C-F748-8C04-D5E0886A6883}" type="doc">
      <dgm:prSet loTypeId="urn:microsoft.com/office/officeart/2008/layout/CircleAccentTimeline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9AB9F2-A799-D94C-A589-D3A10A0317AE}">
      <dgm:prSet phldrT="[Text]"/>
      <dgm:spPr/>
      <dgm:t>
        <a:bodyPr/>
        <a:lstStyle/>
        <a:p>
          <a:pPr algn="ctr"/>
          <a:r>
            <a:rPr lang="en-US" dirty="0"/>
            <a:t>No growth</a:t>
          </a:r>
        </a:p>
      </dgm:t>
    </dgm:pt>
    <dgm:pt modelId="{8427B99C-8F11-F747-A82C-1BF0F4AA22C3}" type="parTrans" cxnId="{132914AE-352F-D34E-AAB6-C0C1304CCBAD}">
      <dgm:prSet/>
      <dgm:spPr/>
      <dgm:t>
        <a:bodyPr/>
        <a:lstStyle/>
        <a:p>
          <a:pPr algn="ctr"/>
          <a:endParaRPr lang="en-US"/>
        </a:p>
      </dgm:t>
    </dgm:pt>
    <dgm:pt modelId="{33CFF9A4-4B0D-7947-9380-9D4733BC06D2}" type="sibTrans" cxnId="{132914AE-352F-D34E-AAB6-C0C1304CCBAD}">
      <dgm:prSet/>
      <dgm:spPr/>
      <dgm:t>
        <a:bodyPr/>
        <a:lstStyle/>
        <a:p>
          <a:pPr algn="ctr"/>
          <a:endParaRPr lang="en-US"/>
        </a:p>
      </dgm:t>
    </dgm:pt>
    <dgm:pt modelId="{11C811A5-186E-314E-B022-8F563D9EC2A7}">
      <dgm:prSet phldrT="[Text]"/>
      <dgm:spPr/>
      <dgm:t>
        <a:bodyPr/>
        <a:lstStyle/>
        <a:p>
          <a:pPr algn="ctr"/>
          <a:r>
            <a:rPr lang="en-US" dirty="0"/>
            <a:t>Managed growth</a:t>
          </a:r>
        </a:p>
      </dgm:t>
    </dgm:pt>
    <dgm:pt modelId="{0EE324A6-938C-7941-A40A-9B35626805C3}" type="parTrans" cxnId="{A2A2588D-340A-1D46-9482-768F2E1C14F5}">
      <dgm:prSet/>
      <dgm:spPr/>
      <dgm:t>
        <a:bodyPr/>
        <a:lstStyle/>
        <a:p>
          <a:pPr algn="ctr"/>
          <a:endParaRPr lang="en-US"/>
        </a:p>
      </dgm:t>
    </dgm:pt>
    <dgm:pt modelId="{C8A332B4-64CE-8340-BCCB-71A81DD03979}" type="sibTrans" cxnId="{A2A2588D-340A-1D46-9482-768F2E1C14F5}">
      <dgm:prSet/>
      <dgm:spPr/>
      <dgm:t>
        <a:bodyPr/>
        <a:lstStyle/>
        <a:p>
          <a:pPr algn="ctr"/>
          <a:endParaRPr lang="en-US"/>
        </a:p>
      </dgm:t>
    </dgm:pt>
    <dgm:pt modelId="{48EAE3B4-35FF-BE49-9CEF-81F847E6872B}">
      <dgm:prSet phldrT="[Text]"/>
      <dgm:spPr/>
      <dgm:t>
        <a:bodyPr/>
        <a:lstStyle/>
        <a:p>
          <a:pPr algn="ctr"/>
          <a:r>
            <a:rPr lang="en-US" dirty="0" smtClean="0"/>
            <a:t>Aggressive </a:t>
          </a:r>
          <a:r>
            <a:rPr lang="en-US" dirty="0"/>
            <a:t>Growth</a:t>
          </a:r>
        </a:p>
      </dgm:t>
    </dgm:pt>
    <dgm:pt modelId="{CBC268A7-06A9-C74D-BC74-EB54C03B6C2E}" type="parTrans" cxnId="{EEEEBEAC-CB5D-054A-97D0-B1283D51EFCF}">
      <dgm:prSet/>
      <dgm:spPr/>
      <dgm:t>
        <a:bodyPr/>
        <a:lstStyle/>
        <a:p>
          <a:pPr algn="ctr"/>
          <a:endParaRPr lang="en-US"/>
        </a:p>
      </dgm:t>
    </dgm:pt>
    <dgm:pt modelId="{BB2025E2-79EE-CE4B-AA8D-2528D3BAF721}" type="sibTrans" cxnId="{EEEEBEAC-CB5D-054A-97D0-B1283D51EFCF}">
      <dgm:prSet/>
      <dgm:spPr/>
      <dgm:t>
        <a:bodyPr/>
        <a:lstStyle/>
        <a:p>
          <a:pPr algn="ctr"/>
          <a:endParaRPr lang="en-US"/>
        </a:p>
      </dgm:t>
    </dgm:pt>
    <dgm:pt modelId="{6B5FACFA-F002-534A-8BED-FFCCFF1B6ADD}">
      <dgm:prSet phldrT="[Text]"/>
      <dgm:spPr/>
      <dgm:t>
        <a:bodyPr/>
        <a:lstStyle/>
        <a:p>
          <a:pPr algn="ctr"/>
          <a:endParaRPr lang="en-US" dirty="0"/>
        </a:p>
      </dgm:t>
    </dgm:pt>
    <dgm:pt modelId="{3A6E491D-F5A8-204D-A0EF-90EF453C2FB1}" type="parTrans" cxnId="{B375BA5E-7B72-4D4F-BBEC-DB46A0BB25E9}">
      <dgm:prSet/>
      <dgm:spPr/>
      <dgm:t>
        <a:bodyPr/>
        <a:lstStyle/>
        <a:p>
          <a:pPr algn="ctr"/>
          <a:endParaRPr lang="en-US"/>
        </a:p>
      </dgm:t>
    </dgm:pt>
    <dgm:pt modelId="{53E7B6AC-10A1-B44A-B271-3832405B09F8}" type="sibTrans" cxnId="{B375BA5E-7B72-4D4F-BBEC-DB46A0BB25E9}">
      <dgm:prSet/>
      <dgm:spPr/>
      <dgm:t>
        <a:bodyPr/>
        <a:lstStyle/>
        <a:p>
          <a:pPr algn="ctr"/>
          <a:endParaRPr lang="en-US"/>
        </a:p>
      </dgm:t>
    </dgm:pt>
    <dgm:pt modelId="{72964F40-0662-3740-9482-D5370093A710}">
      <dgm:prSet phldrT="[Text]"/>
      <dgm:spPr/>
      <dgm:t>
        <a:bodyPr/>
        <a:lstStyle/>
        <a:p>
          <a:pPr algn="ctr"/>
          <a:endParaRPr lang="en-US" dirty="0"/>
        </a:p>
      </dgm:t>
    </dgm:pt>
    <dgm:pt modelId="{214C093F-B36D-7B40-A407-B71814B0149C}" type="parTrans" cxnId="{6131DBA6-5ED5-4A40-80BC-B5717CDCAE14}">
      <dgm:prSet/>
      <dgm:spPr/>
      <dgm:t>
        <a:bodyPr/>
        <a:lstStyle/>
        <a:p>
          <a:pPr algn="ctr"/>
          <a:endParaRPr lang="en-US"/>
        </a:p>
      </dgm:t>
    </dgm:pt>
    <dgm:pt modelId="{E6361065-4298-304E-8529-C10E308351E7}" type="sibTrans" cxnId="{6131DBA6-5ED5-4A40-80BC-B5717CDCAE14}">
      <dgm:prSet/>
      <dgm:spPr/>
      <dgm:t>
        <a:bodyPr/>
        <a:lstStyle/>
        <a:p>
          <a:pPr algn="ctr"/>
          <a:endParaRPr lang="en-US"/>
        </a:p>
      </dgm:t>
    </dgm:pt>
    <dgm:pt modelId="{2E2B6D7F-82B7-884A-9E52-C086529D3D7D}" type="pres">
      <dgm:prSet presAssocID="{58627CD4-0B7C-F748-8C04-D5E0886A6883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F08654B4-CFAF-E64D-8320-19425DF012FA}" type="pres">
      <dgm:prSet presAssocID="{AC9AB9F2-A799-D94C-A589-D3A10A0317AE}" presName="parComposite" presStyleCnt="0"/>
      <dgm:spPr/>
    </dgm:pt>
    <dgm:pt modelId="{E1E54438-2D56-0E43-8B8B-30881B96AFB9}" type="pres">
      <dgm:prSet presAssocID="{AC9AB9F2-A799-D94C-A589-D3A10A0317AE}" presName="parBigCircle" presStyleLbl="node0" presStyleIdx="0" presStyleCnt="3"/>
      <dgm:spPr/>
    </dgm:pt>
    <dgm:pt modelId="{1DEC0844-6277-0A4B-9DFB-55840423C49F}" type="pres">
      <dgm:prSet presAssocID="{AC9AB9F2-A799-D94C-A589-D3A10A0317AE}" presName="parTx" presStyleLbl="revTx" presStyleIdx="0" presStyleCnt="7"/>
      <dgm:spPr/>
      <dgm:t>
        <a:bodyPr/>
        <a:lstStyle/>
        <a:p>
          <a:endParaRPr lang="en-US"/>
        </a:p>
      </dgm:t>
    </dgm:pt>
    <dgm:pt modelId="{82F63E11-E3F9-A944-94BE-403A62731697}" type="pres">
      <dgm:prSet presAssocID="{AC9AB9F2-A799-D94C-A589-D3A10A0317AE}" presName="bSpace" presStyleCnt="0"/>
      <dgm:spPr/>
    </dgm:pt>
    <dgm:pt modelId="{77BCC1F7-7F72-C245-B3F1-89331516837E}" type="pres">
      <dgm:prSet presAssocID="{AC9AB9F2-A799-D94C-A589-D3A10A0317AE}" presName="parBackupNorm" presStyleCnt="0"/>
      <dgm:spPr/>
    </dgm:pt>
    <dgm:pt modelId="{E92DC992-6142-FE41-B56D-C5EE0F65DDBB}" type="pres">
      <dgm:prSet presAssocID="{33CFF9A4-4B0D-7947-9380-9D4733BC06D2}" presName="parSpace" presStyleCnt="0"/>
      <dgm:spPr/>
    </dgm:pt>
    <dgm:pt modelId="{2F2E5DD5-D102-F340-86C8-17C277C722AF}" type="pres">
      <dgm:prSet presAssocID="{72964F40-0662-3740-9482-D5370093A710}" presName="desBackupLeftNorm" presStyleCnt="0"/>
      <dgm:spPr/>
    </dgm:pt>
    <dgm:pt modelId="{A44B468E-8693-1341-94BD-647E7700841E}" type="pres">
      <dgm:prSet presAssocID="{72964F40-0662-3740-9482-D5370093A710}" presName="desComposite" presStyleCnt="0"/>
      <dgm:spPr/>
    </dgm:pt>
    <dgm:pt modelId="{7063083D-A208-A44D-9627-C80A49AC6580}" type="pres">
      <dgm:prSet presAssocID="{72964F40-0662-3740-9482-D5370093A710}" presName="desCircle" presStyleLbl="node1" presStyleIdx="0" presStyleCnt="2"/>
      <dgm:spPr/>
    </dgm:pt>
    <dgm:pt modelId="{218E8397-6848-444F-9D7E-9CE23FB7653A}" type="pres">
      <dgm:prSet presAssocID="{72964F40-0662-3740-9482-D5370093A710}" presName="chTx" presStyleLbl="revTx" presStyleIdx="1" presStyleCnt="7"/>
      <dgm:spPr/>
      <dgm:t>
        <a:bodyPr/>
        <a:lstStyle/>
        <a:p>
          <a:endParaRPr lang="en-US"/>
        </a:p>
      </dgm:t>
    </dgm:pt>
    <dgm:pt modelId="{F895AFAE-F979-D843-BE1E-D779AF26BF5D}" type="pres">
      <dgm:prSet presAssocID="{72964F40-0662-3740-9482-D5370093A710}" presName="desTx" presStyleLbl="revTx" presStyleIdx="2" presStyleCnt="7">
        <dgm:presLayoutVars>
          <dgm:bulletEnabled val="1"/>
        </dgm:presLayoutVars>
      </dgm:prSet>
      <dgm:spPr/>
    </dgm:pt>
    <dgm:pt modelId="{D00591B2-C241-F946-A18D-BC8314AA6215}" type="pres">
      <dgm:prSet presAssocID="{72964F40-0662-3740-9482-D5370093A710}" presName="desBackupRightNorm" presStyleCnt="0"/>
      <dgm:spPr/>
    </dgm:pt>
    <dgm:pt modelId="{5CCE1FFD-C90F-614A-BBEE-EE7DE0FF9808}" type="pres">
      <dgm:prSet presAssocID="{E6361065-4298-304E-8529-C10E308351E7}" presName="desSpace" presStyleCnt="0"/>
      <dgm:spPr/>
    </dgm:pt>
    <dgm:pt modelId="{16DD0AE8-76BC-2F40-84CA-33F30C8DDA6C}" type="pres">
      <dgm:prSet presAssocID="{11C811A5-186E-314E-B022-8F563D9EC2A7}" presName="parComposite" presStyleCnt="0"/>
      <dgm:spPr/>
    </dgm:pt>
    <dgm:pt modelId="{C1B8F3D7-E2E9-D14C-991A-FCF31E92A971}" type="pres">
      <dgm:prSet presAssocID="{11C811A5-186E-314E-B022-8F563D9EC2A7}" presName="parBigCircle" presStyleLbl="node0" presStyleIdx="1" presStyleCnt="3"/>
      <dgm:spPr/>
    </dgm:pt>
    <dgm:pt modelId="{E7525DF4-4517-194A-B84A-C23C9B8E3B31}" type="pres">
      <dgm:prSet presAssocID="{11C811A5-186E-314E-B022-8F563D9EC2A7}" presName="parTx" presStyleLbl="revTx" presStyleIdx="3" presStyleCnt="7"/>
      <dgm:spPr/>
      <dgm:t>
        <a:bodyPr/>
        <a:lstStyle/>
        <a:p>
          <a:endParaRPr lang="en-US"/>
        </a:p>
      </dgm:t>
    </dgm:pt>
    <dgm:pt modelId="{F2CB3B98-E367-1249-86E6-B2EDBABE6696}" type="pres">
      <dgm:prSet presAssocID="{11C811A5-186E-314E-B022-8F563D9EC2A7}" presName="bSpace" presStyleCnt="0"/>
      <dgm:spPr/>
    </dgm:pt>
    <dgm:pt modelId="{43844DD7-508F-9A4C-ADC5-DBF94983B6FF}" type="pres">
      <dgm:prSet presAssocID="{11C811A5-186E-314E-B022-8F563D9EC2A7}" presName="parBackupNorm" presStyleCnt="0"/>
      <dgm:spPr/>
    </dgm:pt>
    <dgm:pt modelId="{25363AD4-4DC4-284B-8B85-03961ECDBFA0}" type="pres">
      <dgm:prSet presAssocID="{C8A332B4-64CE-8340-BCCB-71A81DD03979}" presName="parSpace" presStyleCnt="0"/>
      <dgm:spPr/>
    </dgm:pt>
    <dgm:pt modelId="{37CD61AF-FDFB-7145-B536-0DCB96357C5A}" type="pres">
      <dgm:prSet presAssocID="{6B5FACFA-F002-534A-8BED-FFCCFF1B6ADD}" presName="desBackupLeftNorm" presStyleCnt="0"/>
      <dgm:spPr/>
    </dgm:pt>
    <dgm:pt modelId="{8D441268-8367-644A-911A-F9E04E398E5C}" type="pres">
      <dgm:prSet presAssocID="{6B5FACFA-F002-534A-8BED-FFCCFF1B6ADD}" presName="desComposite" presStyleCnt="0"/>
      <dgm:spPr/>
    </dgm:pt>
    <dgm:pt modelId="{9364314D-AFEF-5D4E-83A3-07FFB24368FC}" type="pres">
      <dgm:prSet presAssocID="{6B5FACFA-F002-534A-8BED-FFCCFF1B6ADD}" presName="desCircle" presStyleLbl="node1" presStyleIdx="1" presStyleCnt="2"/>
      <dgm:spPr/>
    </dgm:pt>
    <dgm:pt modelId="{328D65CB-B8B6-CA44-A87B-FDE22C9736B5}" type="pres">
      <dgm:prSet presAssocID="{6B5FACFA-F002-534A-8BED-FFCCFF1B6ADD}" presName="chTx" presStyleLbl="revTx" presStyleIdx="4" presStyleCnt="7"/>
      <dgm:spPr>
        <a:prstGeom prst="leftBrace">
          <a:avLst/>
        </a:prstGeom>
      </dgm:spPr>
      <dgm:t>
        <a:bodyPr/>
        <a:lstStyle/>
        <a:p>
          <a:endParaRPr lang="en-US"/>
        </a:p>
      </dgm:t>
    </dgm:pt>
    <dgm:pt modelId="{8C8585DF-56FB-4D45-9EAC-28674134EC78}" type="pres">
      <dgm:prSet presAssocID="{6B5FACFA-F002-534A-8BED-FFCCFF1B6ADD}" presName="desTx" presStyleLbl="revTx" presStyleIdx="5" presStyleCnt="7">
        <dgm:presLayoutVars>
          <dgm:bulletEnabled val="1"/>
        </dgm:presLayoutVars>
      </dgm:prSet>
      <dgm:spPr/>
    </dgm:pt>
    <dgm:pt modelId="{09563DC6-177A-D945-96CC-BF06B5B35D28}" type="pres">
      <dgm:prSet presAssocID="{6B5FACFA-F002-534A-8BED-FFCCFF1B6ADD}" presName="desBackupRightNorm" presStyleCnt="0"/>
      <dgm:spPr/>
    </dgm:pt>
    <dgm:pt modelId="{E34B9648-02DC-C840-B4A7-223025868AFA}" type="pres">
      <dgm:prSet presAssocID="{53E7B6AC-10A1-B44A-B271-3832405B09F8}" presName="desSpace" presStyleCnt="0"/>
      <dgm:spPr/>
    </dgm:pt>
    <dgm:pt modelId="{3F3801AD-4DB6-2140-B751-F86D2AD2BC95}" type="pres">
      <dgm:prSet presAssocID="{48EAE3B4-35FF-BE49-9CEF-81F847E6872B}" presName="parComposite" presStyleCnt="0"/>
      <dgm:spPr/>
    </dgm:pt>
    <dgm:pt modelId="{AFF05519-3151-4741-B8B3-01CF945EF69D}" type="pres">
      <dgm:prSet presAssocID="{48EAE3B4-35FF-BE49-9CEF-81F847E6872B}" presName="parBigCircle" presStyleLbl="node0" presStyleIdx="2" presStyleCnt="3"/>
      <dgm:spPr/>
    </dgm:pt>
    <dgm:pt modelId="{17131143-01C7-0543-BEC2-C9740BBA7984}" type="pres">
      <dgm:prSet presAssocID="{48EAE3B4-35FF-BE49-9CEF-81F847E6872B}" presName="parTx" presStyleLbl="revTx" presStyleIdx="6" presStyleCnt="7"/>
      <dgm:spPr/>
      <dgm:t>
        <a:bodyPr/>
        <a:lstStyle/>
        <a:p>
          <a:endParaRPr lang="en-US"/>
        </a:p>
      </dgm:t>
    </dgm:pt>
    <dgm:pt modelId="{C5312B27-D76A-2D4D-90CA-6289F3E9ADDB}" type="pres">
      <dgm:prSet presAssocID="{48EAE3B4-35FF-BE49-9CEF-81F847E6872B}" presName="bSpace" presStyleCnt="0"/>
      <dgm:spPr/>
    </dgm:pt>
    <dgm:pt modelId="{56757971-E006-BD4B-8D8B-2B250572143C}" type="pres">
      <dgm:prSet presAssocID="{48EAE3B4-35FF-BE49-9CEF-81F847E6872B}" presName="parBackupNorm" presStyleCnt="0"/>
      <dgm:spPr/>
    </dgm:pt>
    <dgm:pt modelId="{E6DA65EB-DE12-924D-BF11-609D88CC0C29}" type="pres">
      <dgm:prSet presAssocID="{BB2025E2-79EE-CE4B-AA8D-2528D3BAF721}" presName="parSpace" presStyleCnt="0"/>
      <dgm:spPr/>
    </dgm:pt>
  </dgm:ptLst>
  <dgm:cxnLst>
    <dgm:cxn modelId="{EEEEBEAC-CB5D-054A-97D0-B1283D51EFCF}" srcId="{58627CD4-0B7C-F748-8C04-D5E0886A6883}" destId="{48EAE3B4-35FF-BE49-9CEF-81F847E6872B}" srcOrd="2" destOrd="0" parTransId="{CBC268A7-06A9-C74D-BC74-EB54C03B6C2E}" sibTransId="{BB2025E2-79EE-CE4B-AA8D-2528D3BAF721}"/>
    <dgm:cxn modelId="{A2A2588D-340A-1D46-9482-768F2E1C14F5}" srcId="{58627CD4-0B7C-F748-8C04-D5E0886A6883}" destId="{11C811A5-186E-314E-B022-8F563D9EC2A7}" srcOrd="1" destOrd="0" parTransId="{0EE324A6-938C-7941-A40A-9B35626805C3}" sibTransId="{C8A332B4-64CE-8340-BCCB-71A81DD03979}"/>
    <dgm:cxn modelId="{B375BA5E-7B72-4D4F-BBEC-DB46A0BB25E9}" srcId="{11C811A5-186E-314E-B022-8F563D9EC2A7}" destId="{6B5FACFA-F002-534A-8BED-FFCCFF1B6ADD}" srcOrd="0" destOrd="0" parTransId="{3A6E491D-F5A8-204D-A0EF-90EF453C2FB1}" sibTransId="{53E7B6AC-10A1-B44A-B271-3832405B09F8}"/>
    <dgm:cxn modelId="{6131DBA6-5ED5-4A40-80BC-B5717CDCAE14}" srcId="{AC9AB9F2-A799-D94C-A589-D3A10A0317AE}" destId="{72964F40-0662-3740-9482-D5370093A710}" srcOrd="0" destOrd="0" parTransId="{214C093F-B36D-7B40-A407-B71814B0149C}" sibTransId="{E6361065-4298-304E-8529-C10E308351E7}"/>
    <dgm:cxn modelId="{3B533277-834D-A64C-819F-3BDBD2231846}" type="presOf" srcId="{48EAE3B4-35FF-BE49-9CEF-81F847E6872B}" destId="{17131143-01C7-0543-BEC2-C9740BBA7984}" srcOrd="0" destOrd="0" presId="urn:microsoft.com/office/officeart/2008/layout/CircleAccentTimeline"/>
    <dgm:cxn modelId="{9749806F-EC98-C94D-9E27-DC2A1F200CF9}" type="presOf" srcId="{6B5FACFA-F002-534A-8BED-FFCCFF1B6ADD}" destId="{328D65CB-B8B6-CA44-A87B-FDE22C9736B5}" srcOrd="0" destOrd="0" presId="urn:microsoft.com/office/officeart/2008/layout/CircleAccentTimeline"/>
    <dgm:cxn modelId="{132914AE-352F-D34E-AAB6-C0C1304CCBAD}" srcId="{58627CD4-0B7C-F748-8C04-D5E0886A6883}" destId="{AC9AB9F2-A799-D94C-A589-D3A10A0317AE}" srcOrd="0" destOrd="0" parTransId="{8427B99C-8F11-F747-A82C-1BF0F4AA22C3}" sibTransId="{33CFF9A4-4B0D-7947-9380-9D4733BC06D2}"/>
    <dgm:cxn modelId="{F4EFCDDB-63D5-3344-A7D2-AB18788A47A2}" type="presOf" srcId="{AC9AB9F2-A799-D94C-A589-D3A10A0317AE}" destId="{1DEC0844-6277-0A4B-9DFB-55840423C49F}" srcOrd="0" destOrd="0" presId="urn:microsoft.com/office/officeart/2008/layout/CircleAccentTimeline"/>
    <dgm:cxn modelId="{F81ADC1D-2DA3-1B42-93CA-76B2522E9543}" type="presOf" srcId="{58627CD4-0B7C-F748-8C04-D5E0886A6883}" destId="{2E2B6D7F-82B7-884A-9E52-C086529D3D7D}" srcOrd="0" destOrd="0" presId="urn:microsoft.com/office/officeart/2008/layout/CircleAccentTimeline"/>
    <dgm:cxn modelId="{726FD974-AAF2-DB47-AB21-E8222C40E3CD}" type="presOf" srcId="{72964F40-0662-3740-9482-D5370093A710}" destId="{218E8397-6848-444F-9D7E-9CE23FB7653A}" srcOrd="0" destOrd="0" presId="urn:microsoft.com/office/officeart/2008/layout/CircleAccentTimeline"/>
    <dgm:cxn modelId="{0B67E378-8F99-8F40-BCFC-44DD600EFF26}" type="presOf" srcId="{11C811A5-186E-314E-B022-8F563D9EC2A7}" destId="{E7525DF4-4517-194A-B84A-C23C9B8E3B31}" srcOrd="0" destOrd="0" presId="urn:microsoft.com/office/officeart/2008/layout/CircleAccentTimeline"/>
    <dgm:cxn modelId="{227B615A-AD36-6341-9F07-EF1A103EA4B5}" type="presParOf" srcId="{2E2B6D7F-82B7-884A-9E52-C086529D3D7D}" destId="{F08654B4-CFAF-E64D-8320-19425DF012FA}" srcOrd="0" destOrd="0" presId="urn:microsoft.com/office/officeart/2008/layout/CircleAccentTimeline"/>
    <dgm:cxn modelId="{52134374-E2EC-B146-9015-061426D6FA65}" type="presParOf" srcId="{F08654B4-CFAF-E64D-8320-19425DF012FA}" destId="{E1E54438-2D56-0E43-8B8B-30881B96AFB9}" srcOrd="0" destOrd="0" presId="urn:microsoft.com/office/officeart/2008/layout/CircleAccentTimeline"/>
    <dgm:cxn modelId="{6EC83B88-DCFE-6246-8294-6095D54A1625}" type="presParOf" srcId="{F08654B4-CFAF-E64D-8320-19425DF012FA}" destId="{1DEC0844-6277-0A4B-9DFB-55840423C49F}" srcOrd="1" destOrd="0" presId="urn:microsoft.com/office/officeart/2008/layout/CircleAccentTimeline"/>
    <dgm:cxn modelId="{A7471C77-738D-CB49-AAA0-4061DADC3C22}" type="presParOf" srcId="{F08654B4-CFAF-E64D-8320-19425DF012FA}" destId="{82F63E11-E3F9-A944-94BE-403A62731697}" srcOrd="2" destOrd="0" presId="urn:microsoft.com/office/officeart/2008/layout/CircleAccentTimeline"/>
    <dgm:cxn modelId="{04CFC98F-A32F-1442-80DF-FEEBB1ACF1A5}" type="presParOf" srcId="{2E2B6D7F-82B7-884A-9E52-C086529D3D7D}" destId="{77BCC1F7-7F72-C245-B3F1-89331516837E}" srcOrd="1" destOrd="0" presId="urn:microsoft.com/office/officeart/2008/layout/CircleAccentTimeline"/>
    <dgm:cxn modelId="{9130797E-56FD-9F4B-9A67-A7BA8B9C3557}" type="presParOf" srcId="{2E2B6D7F-82B7-884A-9E52-C086529D3D7D}" destId="{E92DC992-6142-FE41-B56D-C5EE0F65DDBB}" srcOrd="2" destOrd="0" presId="urn:microsoft.com/office/officeart/2008/layout/CircleAccentTimeline"/>
    <dgm:cxn modelId="{EC07B9F1-CC69-4248-B4CF-E6F0D0B4ED10}" type="presParOf" srcId="{2E2B6D7F-82B7-884A-9E52-C086529D3D7D}" destId="{2F2E5DD5-D102-F340-86C8-17C277C722AF}" srcOrd="3" destOrd="0" presId="urn:microsoft.com/office/officeart/2008/layout/CircleAccentTimeline"/>
    <dgm:cxn modelId="{F7A8279F-7936-1E4D-967F-078413FEDC38}" type="presParOf" srcId="{2E2B6D7F-82B7-884A-9E52-C086529D3D7D}" destId="{A44B468E-8693-1341-94BD-647E7700841E}" srcOrd="4" destOrd="0" presId="urn:microsoft.com/office/officeart/2008/layout/CircleAccentTimeline"/>
    <dgm:cxn modelId="{E7DFE9B4-7BB4-4A4D-9E22-ADB83BB9A24A}" type="presParOf" srcId="{A44B468E-8693-1341-94BD-647E7700841E}" destId="{7063083D-A208-A44D-9627-C80A49AC6580}" srcOrd="0" destOrd="0" presId="urn:microsoft.com/office/officeart/2008/layout/CircleAccentTimeline"/>
    <dgm:cxn modelId="{656FFB5C-7F35-334F-A29A-1F28C9ECA607}" type="presParOf" srcId="{A44B468E-8693-1341-94BD-647E7700841E}" destId="{218E8397-6848-444F-9D7E-9CE23FB7653A}" srcOrd="1" destOrd="0" presId="urn:microsoft.com/office/officeart/2008/layout/CircleAccentTimeline"/>
    <dgm:cxn modelId="{0CAB15F6-55F4-6347-9B78-C549F8469853}" type="presParOf" srcId="{A44B468E-8693-1341-94BD-647E7700841E}" destId="{F895AFAE-F979-D843-BE1E-D779AF26BF5D}" srcOrd="2" destOrd="0" presId="urn:microsoft.com/office/officeart/2008/layout/CircleAccentTimeline"/>
    <dgm:cxn modelId="{25CF874F-425A-6748-BF18-8F23C3FF63D6}" type="presParOf" srcId="{2E2B6D7F-82B7-884A-9E52-C086529D3D7D}" destId="{D00591B2-C241-F946-A18D-BC8314AA6215}" srcOrd="5" destOrd="0" presId="urn:microsoft.com/office/officeart/2008/layout/CircleAccentTimeline"/>
    <dgm:cxn modelId="{2E946A44-A8A8-3149-9002-451B4D24FD6A}" type="presParOf" srcId="{2E2B6D7F-82B7-884A-9E52-C086529D3D7D}" destId="{5CCE1FFD-C90F-614A-BBEE-EE7DE0FF9808}" srcOrd="6" destOrd="0" presId="urn:microsoft.com/office/officeart/2008/layout/CircleAccentTimeline"/>
    <dgm:cxn modelId="{70FB9CD8-C597-C342-846D-95DF8F2909F2}" type="presParOf" srcId="{2E2B6D7F-82B7-884A-9E52-C086529D3D7D}" destId="{16DD0AE8-76BC-2F40-84CA-33F30C8DDA6C}" srcOrd="7" destOrd="0" presId="urn:microsoft.com/office/officeart/2008/layout/CircleAccentTimeline"/>
    <dgm:cxn modelId="{30E5EA9E-FB94-3848-AD8D-FCB53226850F}" type="presParOf" srcId="{16DD0AE8-76BC-2F40-84CA-33F30C8DDA6C}" destId="{C1B8F3D7-E2E9-D14C-991A-FCF31E92A971}" srcOrd="0" destOrd="0" presId="urn:microsoft.com/office/officeart/2008/layout/CircleAccentTimeline"/>
    <dgm:cxn modelId="{21FA69FF-F034-8943-8DBE-C58524D4BDBA}" type="presParOf" srcId="{16DD0AE8-76BC-2F40-84CA-33F30C8DDA6C}" destId="{E7525DF4-4517-194A-B84A-C23C9B8E3B31}" srcOrd="1" destOrd="0" presId="urn:microsoft.com/office/officeart/2008/layout/CircleAccentTimeline"/>
    <dgm:cxn modelId="{E14E7D5C-6B25-8D45-9CDC-A64836A1CADE}" type="presParOf" srcId="{16DD0AE8-76BC-2F40-84CA-33F30C8DDA6C}" destId="{F2CB3B98-E367-1249-86E6-B2EDBABE6696}" srcOrd="2" destOrd="0" presId="urn:microsoft.com/office/officeart/2008/layout/CircleAccentTimeline"/>
    <dgm:cxn modelId="{632A9FA9-9DE8-E14C-83A2-2463C40AFAD7}" type="presParOf" srcId="{2E2B6D7F-82B7-884A-9E52-C086529D3D7D}" destId="{43844DD7-508F-9A4C-ADC5-DBF94983B6FF}" srcOrd="8" destOrd="0" presId="urn:microsoft.com/office/officeart/2008/layout/CircleAccentTimeline"/>
    <dgm:cxn modelId="{44D0E42A-459F-2B43-93C8-CC6B77BAEA19}" type="presParOf" srcId="{2E2B6D7F-82B7-884A-9E52-C086529D3D7D}" destId="{25363AD4-4DC4-284B-8B85-03961ECDBFA0}" srcOrd="9" destOrd="0" presId="urn:microsoft.com/office/officeart/2008/layout/CircleAccentTimeline"/>
    <dgm:cxn modelId="{71389B81-5CDF-3F43-8E01-02BA47D674A2}" type="presParOf" srcId="{2E2B6D7F-82B7-884A-9E52-C086529D3D7D}" destId="{37CD61AF-FDFB-7145-B536-0DCB96357C5A}" srcOrd="10" destOrd="0" presId="urn:microsoft.com/office/officeart/2008/layout/CircleAccentTimeline"/>
    <dgm:cxn modelId="{568557D2-B7E9-D648-97C7-215528C16408}" type="presParOf" srcId="{2E2B6D7F-82B7-884A-9E52-C086529D3D7D}" destId="{8D441268-8367-644A-911A-F9E04E398E5C}" srcOrd="11" destOrd="0" presId="urn:microsoft.com/office/officeart/2008/layout/CircleAccentTimeline"/>
    <dgm:cxn modelId="{DEE46204-57E8-D445-BFD0-96C8B244B9D1}" type="presParOf" srcId="{8D441268-8367-644A-911A-F9E04E398E5C}" destId="{9364314D-AFEF-5D4E-83A3-07FFB24368FC}" srcOrd="0" destOrd="0" presId="urn:microsoft.com/office/officeart/2008/layout/CircleAccentTimeline"/>
    <dgm:cxn modelId="{A9F14CE4-C474-1640-8B36-6C93C4A5B87D}" type="presParOf" srcId="{8D441268-8367-644A-911A-F9E04E398E5C}" destId="{328D65CB-B8B6-CA44-A87B-FDE22C9736B5}" srcOrd="1" destOrd="0" presId="urn:microsoft.com/office/officeart/2008/layout/CircleAccentTimeline"/>
    <dgm:cxn modelId="{786A0D1F-D381-FE4F-8D4F-2C0959345D05}" type="presParOf" srcId="{8D441268-8367-644A-911A-F9E04E398E5C}" destId="{8C8585DF-56FB-4D45-9EAC-28674134EC78}" srcOrd="2" destOrd="0" presId="urn:microsoft.com/office/officeart/2008/layout/CircleAccentTimeline"/>
    <dgm:cxn modelId="{E0234174-1559-4C4B-9FE2-6C22A5FB63B4}" type="presParOf" srcId="{2E2B6D7F-82B7-884A-9E52-C086529D3D7D}" destId="{09563DC6-177A-D945-96CC-BF06B5B35D28}" srcOrd="12" destOrd="0" presId="urn:microsoft.com/office/officeart/2008/layout/CircleAccentTimeline"/>
    <dgm:cxn modelId="{1BFE7837-A30D-794D-B37F-79FC751DFC52}" type="presParOf" srcId="{2E2B6D7F-82B7-884A-9E52-C086529D3D7D}" destId="{E34B9648-02DC-C840-B4A7-223025868AFA}" srcOrd="13" destOrd="0" presId="urn:microsoft.com/office/officeart/2008/layout/CircleAccentTimeline"/>
    <dgm:cxn modelId="{6913792C-CCAB-6E4D-B3E5-62BF2D0EA533}" type="presParOf" srcId="{2E2B6D7F-82B7-884A-9E52-C086529D3D7D}" destId="{3F3801AD-4DB6-2140-B751-F86D2AD2BC95}" srcOrd="14" destOrd="0" presId="urn:microsoft.com/office/officeart/2008/layout/CircleAccentTimeline"/>
    <dgm:cxn modelId="{B41B2B48-5B9C-0B40-BE8A-ABBF2D1ACC88}" type="presParOf" srcId="{3F3801AD-4DB6-2140-B751-F86D2AD2BC95}" destId="{AFF05519-3151-4741-B8B3-01CF945EF69D}" srcOrd="0" destOrd="0" presId="urn:microsoft.com/office/officeart/2008/layout/CircleAccentTimeline"/>
    <dgm:cxn modelId="{68AC2C85-D469-3C4E-9A91-AB9FB0944E02}" type="presParOf" srcId="{3F3801AD-4DB6-2140-B751-F86D2AD2BC95}" destId="{17131143-01C7-0543-BEC2-C9740BBA7984}" srcOrd="1" destOrd="0" presId="urn:microsoft.com/office/officeart/2008/layout/CircleAccentTimeline"/>
    <dgm:cxn modelId="{6399D9F2-D25D-4149-82DC-CCB39D1786B1}" type="presParOf" srcId="{3F3801AD-4DB6-2140-B751-F86D2AD2BC95}" destId="{C5312B27-D76A-2D4D-90CA-6289F3E9ADDB}" srcOrd="2" destOrd="0" presId="urn:microsoft.com/office/officeart/2008/layout/CircleAccentTimeline"/>
    <dgm:cxn modelId="{4862A7C7-CA78-D44C-B248-61D505976F3B}" type="presParOf" srcId="{2E2B6D7F-82B7-884A-9E52-C086529D3D7D}" destId="{56757971-E006-BD4B-8D8B-2B250572143C}" srcOrd="15" destOrd="0" presId="urn:microsoft.com/office/officeart/2008/layout/CircleAccentTimeline"/>
    <dgm:cxn modelId="{DA7643E8-3158-1444-8A74-3C0136AC2665}" type="presParOf" srcId="{2E2B6D7F-82B7-884A-9E52-C086529D3D7D}" destId="{E6DA65EB-DE12-924D-BF11-609D88CC0C29}" srcOrd="16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E54438-2D56-0E43-8B8B-30881B96AFB9}">
      <dsp:nvSpPr>
        <dsp:cNvPr id="0" name=""/>
        <dsp:cNvSpPr/>
      </dsp:nvSpPr>
      <dsp:spPr>
        <a:xfrm>
          <a:off x="206813" y="1943839"/>
          <a:ext cx="1612375" cy="1612375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EC0844-6277-0A4B-9DFB-55840423C49F}">
      <dsp:nvSpPr>
        <dsp:cNvPr id="0" name=""/>
        <dsp:cNvSpPr/>
      </dsp:nvSpPr>
      <dsp:spPr>
        <a:xfrm rot="17700000">
          <a:off x="774941" y="629424"/>
          <a:ext cx="2004362" cy="96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/>
            <a:t>No growth</a:t>
          </a:r>
        </a:p>
      </dsp:txBody>
      <dsp:txXfrm>
        <a:off x="774941" y="629424"/>
        <a:ext cx="2004362" cy="965947"/>
      </dsp:txXfrm>
    </dsp:sp>
    <dsp:sp modelId="{7063083D-A208-A44D-9627-C80A49AC6580}">
      <dsp:nvSpPr>
        <dsp:cNvPr id="0" name=""/>
        <dsp:cNvSpPr/>
      </dsp:nvSpPr>
      <dsp:spPr>
        <a:xfrm>
          <a:off x="1940638" y="2331564"/>
          <a:ext cx="836925" cy="836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8E8397-6848-444F-9D7E-9CE23FB7653A}">
      <dsp:nvSpPr>
        <dsp:cNvPr id="0" name=""/>
        <dsp:cNvSpPr/>
      </dsp:nvSpPr>
      <dsp:spPr>
        <a:xfrm rot="17700000">
          <a:off x="949415" y="3496432"/>
          <a:ext cx="1733867" cy="836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620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 dirty="0"/>
        </a:p>
      </dsp:txBody>
      <dsp:txXfrm>
        <a:off x="949415" y="3496432"/>
        <a:ext cx="1733867" cy="836005"/>
      </dsp:txXfrm>
    </dsp:sp>
    <dsp:sp modelId="{F895AFAE-F979-D843-BE1E-D779AF26BF5D}">
      <dsp:nvSpPr>
        <dsp:cNvPr id="0" name=""/>
        <dsp:cNvSpPr/>
      </dsp:nvSpPr>
      <dsp:spPr>
        <a:xfrm rot="17700000">
          <a:off x="2034919" y="1167616"/>
          <a:ext cx="1733867" cy="836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B8F3D7-E2E9-D14C-991A-FCF31E92A971}">
      <dsp:nvSpPr>
        <dsp:cNvPr id="0" name=""/>
        <dsp:cNvSpPr/>
      </dsp:nvSpPr>
      <dsp:spPr>
        <a:xfrm>
          <a:off x="2899013" y="1943839"/>
          <a:ext cx="1612375" cy="1612375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525DF4-4517-194A-B84A-C23C9B8E3B31}">
      <dsp:nvSpPr>
        <dsp:cNvPr id="0" name=""/>
        <dsp:cNvSpPr/>
      </dsp:nvSpPr>
      <dsp:spPr>
        <a:xfrm rot="17700000">
          <a:off x="3467142" y="629424"/>
          <a:ext cx="2004362" cy="96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/>
            <a:t>Managed growth</a:t>
          </a:r>
        </a:p>
      </dsp:txBody>
      <dsp:txXfrm>
        <a:off x="3467142" y="629424"/>
        <a:ext cx="2004362" cy="965947"/>
      </dsp:txXfrm>
    </dsp:sp>
    <dsp:sp modelId="{9364314D-AFEF-5D4E-83A3-07FFB24368FC}">
      <dsp:nvSpPr>
        <dsp:cNvPr id="0" name=""/>
        <dsp:cNvSpPr/>
      </dsp:nvSpPr>
      <dsp:spPr>
        <a:xfrm>
          <a:off x="4632839" y="2331564"/>
          <a:ext cx="836925" cy="83692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28D65CB-B8B6-CA44-A87B-FDE22C9736B5}">
      <dsp:nvSpPr>
        <dsp:cNvPr id="0" name=""/>
        <dsp:cNvSpPr/>
      </dsp:nvSpPr>
      <dsp:spPr>
        <a:xfrm rot="17700000">
          <a:off x="3641616" y="3496432"/>
          <a:ext cx="1733867" cy="836005"/>
        </a:xfrm>
        <a:prstGeom prst="leftBrace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620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000" kern="1200" dirty="0"/>
        </a:p>
      </dsp:txBody>
      <dsp:txXfrm>
        <a:off x="4438888" y="3008918"/>
        <a:ext cx="613015" cy="795197"/>
      </dsp:txXfrm>
    </dsp:sp>
    <dsp:sp modelId="{8C8585DF-56FB-4D45-9EAC-28674134EC78}">
      <dsp:nvSpPr>
        <dsp:cNvPr id="0" name=""/>
        <dsp:cNvSpPr/>
      </dsp:nvSpPr>
      <dsp:spPr>
        <a:xfrm rot="17700000">
          <a:off x="4727120" y="1167616"/>
          <a:ext cx="1733867" cy="8360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F05519-3151-4741-B8B3-01CF945EF69D}">
      <dsp:nvSpPr>
        <dsp:cNvPr id="0" name=""/>
        <dsp:cNvSpPr/>
      </dsp:nvSpPr>
      <dsp:spPr>
        <a:xfrm>
          <a:off x="5591214" y="1943839"/>
          <a:ext cx="1612375" cy="1612375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70000"/>
                <a:satMod val="15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shade val="70000"/>
                <a:satMod val="14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100000"/>
                <a:shade val="90000"/>
                <a:satMod val="14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7131143-01C7-0543-BEC2-C9740BBA7984}">
      <dsp:nvSpPr>
        <dsp:cNvPr id="0" name=""/>
        <dsp:cNvSpPr/>
      </dsp:nvSpPr>
      <dsp:spPr>
        <a:xfrm rot="17700000">
          <a:off x="6159342" y="629424"/>
          <a:ext cx="2004362" cy="9659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Aggressive </a:t>
          </a:r>
          <a:r>
            <a:rPr lang="en-US" sz="3000" kern="1200" dirty="0"/>
            <a:t>Growth</a:t>
          </a:r>
        </a:p>
      </dsp:txBody>
      <dsp:txXfrm>
        <a:off x="6159342" y="629424"/>
        <a:ext cx="2004362" cy="9659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B87886-085E-E942-8AFB-AA486BB688CE}" type="datetimeFigureOut">
              <a:rPr lang="en-US" smtClean="0"/>
              <a:t>4/2/15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1DF2508-7F71-A64F-881F-F092FAA8607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 descr="airport-logo_transparen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30" y="4945966"/>
            <a:ext cx="1409481" cy="17777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Board Workshop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4.2.15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6530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Section of 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</a:t>
            </a:r>
          </a:p>
          <a:p>
            <a:r>
              <a:rPr lang="en-US" dirty="0" smtClean="0"/>
              <a:t>Information from last workshop (Mead &amp; Hunt)</a:t>
            </a:r>
          </a:p>
          <a:p>
            <a:r>
              <a:rPr lang="en-US" dirty="0" smtClean="0"/>
              <a:t>Notes from discussion</a:t>
            </a:r>
          </a:p>
          <a:p>
            <a:endParaRPr lang="en-US" dirty="0" smtClean="0"/>
          </a:p>
          <a:p>
            <a:r>
              <a:rPr lang="en-US" dirty="0" smtClean="0"/>
              <a:t>Decide</a:t>
            </a:r>
          </a:p>
          <a:p>
            <a:pPr lvl="1"/>
            <a:r>
              <a:rPr lang="en-US" dirty="0" smtClean="0"/>
              <a:t>What language do we want to use to define managed growth?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656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from Last Session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13318"/>
            <a:ext cx="3931920" cy="639762"/>
          </a:xfrm>
        </p:spPr>
        <p:txBody>
          <a:bodyPr/>
          <a:lstStyle/>
          <a:p>
            <a:r>
              <a:rPr lang="en-US" dirty="0" smtClean="0"/>
              <a:t>Guiding Documents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dirty="0"/>
              <a:t>Master Plan</a:t>
            </a:r>
          </a:p>
          <a:p>
            <a:pPr lvl="0"/>
            <a:r>
              <a:rPr lang="en-US" dirty="0"/>
              <a:t>Strategic Plan</a:t>
            </a:r>
          </a:p>
          <a:p>
            <a:pPr lvl="0"/>
            <a:r>
              <a:rPr lang="en-US" dirty="0"/>
              <a:t>Godbe</a:t>
            </a:r>
            <a:r>
              <a:rPr lang="en-US" dirty="0"/>
              <a:t> Survey</a:t>
            </a:r>
          </a:p>
          <a:p>
            <a:pPr lvl="0"/>
            <a:r>
              <a:rPr lang="en-US" dirty="0"/>
              <a:t>Public Input</a:t>
            </a:r>
          </a:p>
          <a:p>
            <a:pPr lvl="0"/>
            <a:r>
              <a:rPr lang="en-US" dirty="0"/>
              <a:t>CLUP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54880" y="1356519"/>
            <a:ext cx="3931920" cy="639762"/>
          </a:xfrm>
        </p:spPr>
        <p:txBody>
          <a:bodyPr/>
          <a:lstStyle/>
          <a:p>
            <a:r>
              <a:rPr lang="en-US" dirty="0" smtClean="0"/>
              <a:t>Other Impacts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754880" y="1986875"/>
            <a:ext cx="3931920" cy="395128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Population growth trends in the Region</a:t>
            </a:r>
          </a:p>
          <a:p>
            <a:pPr lvl="0"/>
            <a:r>
              <a:rPr lang="en-US" dirty="0"/>
              <a:t>National aviation forecasts</a:t>
            </a:r>
          </a:p>
          <a:p>
            <a:pPr lvl="0"/>
            <a:r>
              <a:rPr lang="en-US" dirty="0"/>
              <a:t>Part 150161</a:t>
            </a:r>
          </a:p>
          <a:p>
            <a:pPr lvl="0"/>
            <a:r>
              <a:rPr lang="en-US" dirty="0"/>
              <a:t>Negotiation of Night Operations</a:t>
            </a:r>
          </a:p>
          <a:p>
            <a:pPr lvl="0"/>
            <a:r>
              <a:rPr lang="en-US" dirty="0"/>
              <a:t>20 year FAA grant assurances</a:t>
            </a:r>
          </a:p>
          <a:p>
            <a:pPr lvl="0"/>
            <a:r>
              <a:rPr lang="en-US" dirty="0"/>
              <a:t>Tower</a:t>
            </a:r>
          </a:p>
          <a:p>
            <a:pPr lvl="0"/>
            <a:r>
              <a:rPr lang="en-US" dirty="0"/>
              <a:t>Technology</a:t>
            </a:r>
          </a:p>
          <a:p>
            <a:pPr lvl="0"/>
            <a:r>
              <a:rPr lang="en-US" dirty="0"/>
              <a:t>Demand Driver Study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7425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TTAD Growth Language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876800"/>
          </a:xfrm>
        </p:spPr>
        <p:txBody>
          <a:bodyPr>
            <a:normAutofit lnSpcReduction="10000"/>
          </a:bodyPr>
          <a:lstStyle/>
          <a:p>
            <a:pPr>
              <a:buFont typeface="Wingdings" charset="2"/>
              <a:buChar char="Ø"/>
            </a:pPr>
            <a:r>
              <a:rPr lang="en-US" dirty="0" smtClean="0"/>
              <a:t>The Airport manages growth to be consistent with the community needs</a:t>
            </a:r>
          </a:p>
          <a:p>
            <a:pPr>
              <a:buFont typeface="Wingdings" charset="2"/>
              <a:buChar char="Ø"/>
            </a:pPr>
            <a:endParaRPr lang="en-US" dirty="0"/>
          </a:p>
          <a:p>
            <a:pPr lvl="1">
              <a:buFont typeface="Wingdings" charset="2"/>
              <a:buChar char="Ø"/>
            </a:pPr>
            <a:r>
              <a:rPr lang="en-US" dirty="0" smtClean="0"/>
              <a:t>Comments from Board: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What are community needs?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Based on what metric?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Do we want to grow as fast as projects as Town of Truckee General Plan (2% per year)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What are economic benefits of growth?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Need to look at how our growth strategy impacts local community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We don’t have to respond to regional growth—we can set out own pace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No matter what our growth policy---some won’t  agree---have to deal with this issue via mitigation—public benefits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Growth is about providing true benefits to community to offset inevitable </a:t>
            </a:r>
          </a:p>
          <a:p>
            <a:pPr lvl="2">
              <a:buFont typeface="Arial"/>
              <a:buChar char="•"/>
            </a:pPr>
            <a:r>
              <a:rPr lang="en-US" dirty="0" smtClean="0"/>
              <a:t>Growth that we can’t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50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Managed Growth on a Continuum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754273"/>
              </p:ext>
            </p:extLst>
          </p:nvPr>
        </p:nvGraphicFramePr>
        <p:xfrm>
          <a:off x="457200" y="1600200"/>
          <a:ext cx="82296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66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TTAD Growth Rate Below “community-need”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4" b="10494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6024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93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| Purpose of Session</a:t>
            </a:r>
          </a:p>
          <a:p>
            <a:pPr lvl="2">
              <a:buFont typeface="Wingdings" charset="2"/>
              <a:buChar char="§"/>
            </a:pPr>
            <a:r>
              <a:rPr lang="en-US" dirty="0" smtClean="0"/>
              <a:t>Review previous Workshop Notes</a:t>
            </a:r>
          </a:p>
          <a:p>
            <a:pPr lvl="2">
              <a:buFont typeface="Wingdings" charset="2"/>
              <a:buChar char="§"/>
            </a:pPr>
            <a:r>
              <a:rPr lang="en-US" dirty="0" smtClean="0"/>
              <a:t>Goal of this session + future workshops</a:t>
            </a:r>
          </a:p>
          <a:p>
            <a:pPr lvl="2">
              <a:buFont typeface="Wingdings" charset="2"/>
              <a:buChar char="§"/>
            </a:pPr>
            <a:r>
              <a:rPr lang="en-US" dirty="0" smtClean="0"/>
              <a:t>Agenda review/meeting agreements</a:t>
            </a:r>
          </a:p>
          <a:p>
            <a:pPr>
              <a:buFont typeface="Arial"/>
              <a:buChar char="•"/>
            </a:pPr>
            <a:r>
              <a:rPr lang="en-US" dirty="0" smtClean="0"/>
              <a:t>Topic 1: How| does TTAD define “community”</a:t>
            </a:r>
          </a:p>
          <a:p>
            <a:pPr>
              <a:buFont typeface="Arial"/>
              <a:buChar char="•"/>
            </a:pPr>
            <a:r>
              <a:rPr lang="en-US" dirty="0" smtClean="0"/>
              <a:t>Topic 2:  Managed Growth: Working Towards a Policy Directive</a:t>
            </a:r>
          </a:p>
          <a:p>
            <a:pPr>
              <a:buFont typeface="Arial"/>
              <a:buChar char="•"/>
            </a:pPr>
            <a:r>
              <a:rPr lang="en-US" dirty="0" smtClean="0"/>
              <a:t>Close | Next steps</a:t>
            </a:r>
          </a:p>
          <a:p>
            <a:pPr marL="27432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420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WHO is THIS?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36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this Section of Workshop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hat we mean by “community”</a:t>
            </a:r>
          </a:p>
          <a:p>
            <a:pPr lvl="1"/>
            <a:r>
              <a:rPr lang="en-US" dirty="0" smtClean="0"/>
              <a:t>Who is this?</a:t>
            </a:r>
          </a:p>
          <a:p>
            <a:pPr lvl="1"/>
            <a:r>
              <a:rPr lang="en-US" dirty="0" smtClean="0"/>
              <a:t>Implications to work, policy </a:t>
            </a:r>
          </a:p>
          <a:p>
            <a:endParaRPr lang="en-US" dirty="0" smtClean="0"/>
          </a:p>
          <a:p>
            <a:r>
              <a:rPr lang="en-US" dirty="0" smtClean="0"/>
              <a:t>Decide</a:t>
            </a:r>
          </a:p>
          <a:p>
            <a:pPr lvl="1"/>
            <a:r>
              <a:rPr lang="en-US" dirty="0" smtClean="0"/>
              <a:t>What language do we want to use to define TTAD community?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34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on “Community”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drive managed growth conversation</a:t>
            </a:r>
          </a:p>
          <a:p>
            <a:r>
              <a:rPr lang="en-US" dirty="0" smtClean="0"/>
              <a:t>Drives work: WHO are we working for, accountable to?</a:t>
            </a:r>
          </a:p>
          <a:p>
            <a:r>
              <a:rPr lang="en-US" dirty="0" smtClean="0"/>
              <a:t>In our mission:</a:t>
            </a:r>
          </a:p>
          <a:p>
            <a:endParaRPr lang="en-US" dirty="0"/>
          </a:p>
          <a:p>
            <a:r>
              <a:rPr lang="en-US" i="1" dirty="0" smtClean="0"/>
              <a:t>TTAD is a </a:t>
            </a:r>
            <a:r>
              <a:rPr lang="en-US" i="1" dirty="0" smtClean="0">
                <a:solidFill>
                  <a:srgbClr val="FF6600"/>
                </a:solidFill>
              </a:rPr>
              <a:t>community</a:t>
            </a:r>
            <a:r>
              <a:rPr lang="en-US" i="1" dirty="0" smtClean="0"/>
              <a:t> airport that provides high quality aviation facilities and services to </a:t>
            </a:r>
            <a:r>
              <a:rPr lang="en-US" i="1" dirty="0" smtClean="0">
                <a:solidFill>
                  <a:srgbClr val="FF6600"/>
                </a:solidFill>
              </a:rPr>
              <a:t>meet local needs. </a:t>
            </a:r>
            <a:r>
              <a:rPr lang="en-US" i="1" dirty="0" smtClean="0"/>
              <a:t>We strive for low impact on </a:t>
            </a:r>
            <a:r>
              <a:rPr lang="en-US" i="1" dirty="0" smtClean="0">
                <a:solidFill>
                  <a:srgbClr val="FF6600"/>
                </a:solidFill>
              </a:rPr>
              <a:t>our neighbors </a:t>
            </a:r>
            <a:r>
              <a:rPr lang="en-US" i="1" dirty="0" smtClean="0"/>
              <a:t>while enhancing the </a:t>
            </a:r>
            <a:r>
              <a:rPr lang="en-US" i="1" dirty="0" smtClean="0">
                <a:solidFill>
                  <a:srgbClr val="FF6600"/>
                </a:solidFill>
              </a:rPr>
              <a:t>benefits to the community-at-large.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171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 Last Session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sz="1800" u="sng" dirty="0"/>
              <a:t>WHO</a:t>
            </a:r>
            <a:r>
              <a:rPr lang="en-US" sz="1800" dirty="0"/>
              <a:t> is defined by “the community?”</a:t>
            </a:r>
          </a:p>
          <a:p>
            <a:pPr lvl="0"/>
            <a:r>
              <a:rPr lang="en-US" sz="1800" dirty="0"/>
              <a:t>What does it mean to be consistent with community need</a:t>
            </a:r>
            <a:r>
              <a:rPr lang="en-US" sz="1800" dirty="0" smtClean="0"/>
              <a:t>?</a:t>
            </a:r>
          </a:p>
          <a:p>
            <a:pPr lvl="0"/>
            <a:r>
              <a:rPr lang="en-US" sz="1800" dirty="0" smtClean="0"/>
              <a:t>Define by:</a:t>
            </a:r>
          </a:p>
          <a:p>
            <a:pPr lvl="1"/>
            <a:r>
              <a:rPr lang="en-US" sz="1400" dirty="0" smtClean="0"/>
              <a:t> Housing </a:t>
            </a:r>
            <a:r>
              <a:rPr lang="en-US" sz="1400" dirty="0"/>
              <a:t>Units in District </a:t>
            </a:r>
            <a:endParaRPr lang="en-US" sz="1400" dirty="0" smtClean="0"/>
          </a:p>
          <a:p>
            <a:pPr lvl="1"/>
            <a:r>
              <a:rPr lang="en-US" sz="1400" dirty="0" smtClean="0"/>
              <a:t>By those impacted by District</a:t>
            </a:r>
          </a:p>
          <a:p>
            <a:pPr lvl="1"/>
            <a:r>
              <a:rPr lang="en-US" sz="1400" dirty="0" smtClean="0"/>
              <a:t>Visitors</a:t>
            </a:r>
          </a:p>
          <a:p>
            <a:pPr lvl="1"/>
            <a:r>
              <a:rPr lang="en-US" sz="1400" dirty="0" smtClean="0"/>
              <a:t>Local pilots</a:t>
            </a:r>
          </a:p>
          <a:p>
            <a:pPr lvl="1"/>
            <a:r>
              <a:rPr lang="en-US" sz="1400" dirty="0" smtClean="0"/>
              <a:t>Itinerant pilots</a:t>
            </a:r>
          </a:p>
          <a:p>
            <a:pPr lvl="1"/>
            <a:r>
              <a:rPr lang="en-US" sz="1400" dirty="0" smtClean="0"/>
              <a:t>Business community</a:t>
            </a:r>
          </a:p>
          <a:p>
            <a:pPr lvl="1"/>
            <a:r>
              <a:rPr lang="en-US" sz="1400" dirty="0" smtClean="0"/>
              <a:t>Property owners (local + 2</a:t>
            </a:r>
            <a:r>
              <a:rPr lang="en-US" sz="1400" baseline="30000" dirty="0" smtClean="0"/>
              <a:t>nd</a:t>
            </a:r>
            <a:r>
              <a:rPr lang="en-US" sz="1400" dirty="0" smtClean="0"/>
              <a:t> home owners)</a:t>
            </a:r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91" b="6191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31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Community Defined…</a:t>
            </a:r>
            <a:endParaRPr lang="en-US" dirty="0"/>
          </a:p>
        </p:txBody>
      </p:sp>
      <p:pic>
        <p:nvPicPr>
          <p:cNvPr id="9" name="Content Placeholder 8" descr="Screen Shot 2015-04-02 at 10.04.18 A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07" r="540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55060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tad-infograph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" y="0"/>
            <a:ext cx="887505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713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1: Managed growth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Policy Directive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20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37</TotalTime>
  <Words>439</Words>
  <Application>Microsoft Macintosh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Board Workshop</vt:lpstr>
      <vt:lpstr>Agenda</vt:lpstr>
      <vt:lpstr>Community</vt:lpstr>
      <vt:lpstr>Goal of this Section of Workshop</vt:lpstr>
      <vt:lpstr>Clarification on “Community”</vt:lpstr>
      <vt:lpstr>Per Last Session</vt:lpstr>
      <vt:lpstr>Community Defined…</vt:lpstr>
      <vt:lpstr>PowerPoint Presentation</vt:lpstr>
      <vt:lpstr>Topic 1: Managed growth</vt:lpstr>
      <vt:lpstr>Goal of this Section of Workshop</vt:lpstr>
      <vt:lpstr>Notes from Last Session</vt:lpstr>
      <vt:lpstr>Current TTAD Growth Language</vt:lpstr>
      <vt:lpstr>Managed Growth on a Continuum</vt:lpstr>
      <vt:lpstr>TTAD Growth Rate Below “community-need”</vt:lpstr>
      <vt:lpstr>Discussion</vt:lpstr>
    </vt:vector>
  </TitlesOfParts>
  <Company>Freshtracks Communications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Workshop</dc:title>
  <dc:creator>Seana Doherty</dc:creator>
  <cp:lastModifiedBy>Seana Doherty</cp:lastModifiedBy>
  <cp:revision>5</cp:revision>
  <dcterms:created xsi:type="dcterms:W3CDTF">2015-04-02T16:31:56Z</dcterms:created>
  <dcterms:modified xsi:type="dcterms:W3CDTF">2015-04-02T17:09:48Z</dcterms:modified>
</cp:coreProperties>
</file>