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18"/>
  </p:notesMasterIdLst>
  <p:sldIdLst>
    <p:sldId id="272" r:id="rId3"/>
    <p:sldId id="274" r:id="rId4"/>
    <p:sldId id="273" r:id="rId5"/>
    <p:sldId id="282" r:id="rId6"/>
    <p:sldId id="281" r:id="rId7"/>
    <p:sldId id="284" r:id="rId8"/>
    <p:sldId id="285" r:id="rId9"/>
    <p:sldId id="286" r:id="rId10"/>
    <p:sldId id="287" r:id="rId11"/>
    <p:sldId id="288" r:id="rId12"/>
    <p:sldId id="292" r:id="rId13"/>
    <p:sldId id="289" r:id="rId14"/>
    <p:sldId id="290" r:id="rId15"/>
    <p:sldId id="291" r:id="rId16"/>
    <p:sldId id="29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9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5.0452664771070285E-2"/>
                  <c:y val="3.84081147536688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CE9888C-D748-4B6D-B853-1A066BFAD254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>
                        <a:solidFill>
                          <a:schemeClr val="tx1"/>
                        </a:solidFill>
                      </a:rPr>
                      <a:t> </a:t>
                    </a:r>
                    <a:fld id="{1B25DCF1-8316-479B-B96E-9631B8551794}" type="VALU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814D6699-3570-47DC-BA16-E341817046A8}" type="PERCENTAG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1.3567684242984801E-2"/>
                  <c:y val="-6.761870556956677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0713BB1-79C3-4DD3-96C6-D7E9D2E143CB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US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AD761F1B-788A-4589-BF14-098F1352E3D3}" type="VALU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A3B7CB82-380D-4A57-B225-11ADEC6D6316}" type="PERCENTAG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1.9734813444341567E-2"/>
                  <c:y val="-1.844167819271553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B36D6DD-169D-4CE7-9115-FE130FEFC332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fld id="{EA616B47-80C7-4525-A565-88636ACD2FFB}" type="VALU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1A623CC7-5024-4A6B-BE0F-C73D7CABD715}" type="PERCENTAG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2.466851680542617E-3"/>
                  <c:y val="3.87275242047026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519D7C8-26EA-4D5D-815A-4BE3A25286C3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>
                        <a:solidFill>
                          <a:schemeClr val="tx1"/>
                        </a:solidFill>
                      </a:rPr>
                      <a:t> </a:t>
                    </a:r>
                    <a:fld id="{2545BE2D-9BA6-40ED-A294-FE4985CD48EC}" type="VALU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F385596C-B175-4A30-A713-7175F98C3E67}" type="PERCENTAG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10991943715368908"/>
                  <c:y val="-5.421059693988090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45BCA32-B87F-4FF6-BB7A-900D9B8807B8}" type="CATEGORYNAM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US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8EC5442D-A334-4015-849C-DC86B8AA2C97}" type="VALU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3BB5EFEA-CDE8-42C4-95C2-BC3B9AFB2DA8}" type="PERCENTAG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5.407689924176149E-2"/>
                  <c:y val="1.84089667991589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7D4557E-6BA9-486C-9F10-97AA532A529C}" type="CATEGORYNAM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US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baseline="0"/>
                      <a:t> </a:t>
                    </a:r>
                    <a:fld id="{795C3F18-3C98-4F28-B507-8E6EBD7C97C8}" type="VALU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80229CAA-F208-4C01-B66E-E4348FF3C5E6}" type="PERCENTAG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6.7053623505395246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25DC70-8819-406C-946F-4C80F19A8BE3}" type="CATEGORYNAME">
                      <a:rPr lang="en-US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US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D7F0C3B7-D472-447B-84C1-16C51277EA2E}" type="VALU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baseline="0"/>
                      <a:t>.4%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Sheet2!$A$3:$A$9</c:f>
              <c:strCache>
                <c:ptCount val="7"/>
                <c:pt idx="0">
                  <c:v>        Total Airside Operating Revenue</c:v>
                </c:pt>
                <c:pt idx="1">
                  <c:v>        Total Hangar</c:v>
                </c:pt>
                <c:pt idx="2">
                  <c:v>    Other Business Leasing Income</c:v>
                </c:pt>
                <c:pt idx="3">
                  <c:v>    Warehouse Space Rental Income</c:v>
                </c:pt>
                <c:pt idx="4">
                  <c:v>Property Tax Revenue</c:v>
                </c:pt>
                <c:pt idx="5">
                  <c:v>Grants</c:v>
                </c:pt>
                <c:pt idx="6">
                  <c:v>Other</c:v>
                </c:pt>
              </c:strCache>
            </c:strRef>
          </c:cat>
          <c:val>
            <c:numRef>
              <c:f>Sheet2!$B$3:$B$9</c:f>
              <c:numCache>
                <c:formatCode>_("$"* #,##0_);_("$"* \(#,##0\);_("$"* "-"_);_(@_)</c:formatCode>
                <c:ptCount val="7"/>
                <c:pt idx="0">
                  <c:v>2258000</c:v>
                </c:pt>
                <c:pt idx="1">
                  <c:v>1347000</c:v>
                </c:pt>
                <c:pt idx="2">
                  <c:v>186000</c:v>
                </c:pt>
                <c:pt idx="3">
                  <c:v>280000</c:v>
                </c:pt>
                <c:pt idx="4">
                  <c:v>4765000</c:v>
                </c:pt>
                <c:pt idx="5">
                  <c:v>3060000</c:v>
                </c:pt>
                <c:pt idx="6">
                  <c:v>52000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Sheet2!$A$3:$A$9</c:f>
              <c:strCache>
                <c:ptCount val="7"/>
                <c:pt idx="0">
                  <c:v>        Total Airside Operating Revenue</c:v>
                </c:pt>
                <c:pt idx="1">
                  <c:v>        Total Hangar</c:v>
                </c:pt>
                <c:pt idx="2">
                  <c:v>    Other Business Leasing Income</c:v>
                </c:pt>
                <c:pt idx="3">
                  <c:v>    Warehouse Space Rental Income</c:v>
                </c:pt>
                <c:pt idx="4">
                  <c:v>Property Tax Revenue</c:v>
                </c:pt>
                <c:pt idx="5">
                  <c:v>Grants</c:v>
                </c:pt>
                <c:pt idx="6">
                  <c:v>Other</c:v>
                </c:pt>
              </c:strCache>
            </c:strRef>
          </c:cat>
          <c:val>
            <c:numRef>
              <c:f>Sheet2!$C$3:$C$9</c:f>
              <c:numCache>
                <c:formatCode>0.0%</c:formatCode>
                <c:ptCount val="7"/>
                <c:pt idx="0">
                  <c:v>0.18898560428523603</c:v>
                </c:pt>
                <c:pt idx="1">
                  <c:v>0.11273853364579846</c:v>
                </c:pt>
                <c:pt idx="2">
                  <c:v>1.5567458988952126E-2</c:v>
                </c:pt>
                <c:pt idx="3">
                  <c:v>2.3434884499497825E-2</c:v>
                </c:pt>
                <c:pt idx="4">
                  <c:v>0.39881151657181119</c:v>
                </c:pt>
                <c:pt idx="5">
                  <c:v>0.25610980917308335</c:v>
                </c:pt>
                <c:pt idx="6">
                  <c:v>4.3521928356210242E-3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2.2197558268590455E-2"/>
                  <c:y val="1.46520146520146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F040917-29C8-4C84-85A0-7967421EFB5A}" type="CATEGORYNAM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 </a:t>
                    </a:r>
                    <a:fld id="{BD26BEB6-226A-4A24-8EDC-1E9BC9FA2FBF}" type="VALU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767B62F3-FDA8-4AD2-98B8-297EB46BE4A2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66103274026206"/>
                      <c:h val="0.1325650093026175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A314EB6-0998-4577-A9C6-0B015FA1B135}" type="CATEGORYNAM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ysClr val="windowText" lastClr="000000"/>
                        </a:solidFill>
                      </a:rPr>
                      <a:t> </a:t>
                    </a:r>
                    <a:endParaRPr lang="en-US" baseline="0" dirty="0" smtClean="0">
                      <a:solidFill>
                        <a:sysClr val="windowText" lastClr="000000"/>
                      </a:solidFill>
                    </a:endParaRP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3C7D48EC-C69F-46F8-8F75-D1E402A42F41}" type="VALUE">
                      <a:rPr lang="en-US" baseline="0" smtClean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endParaRPr lang="en-US" baseline="0" dirty="0">
                      <a:solidFill>
                        <a:sysClr val="windowText" lastClr="000000"/>
                      </a:solidFill>
                    </a:endParaRP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1242E31F-BF5B-4694-82F0-402D3F6E1C2B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7.1135615503609015E-2"/>
                  <c:y val="-1.78235514040296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EC2AAE-12FD-4116-88B5-F4679D56235B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</a:t>
                    </a:r>
                    <a:endParaRPr lang="en-US" baseline="0" dirty="0" smtClean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22CAA0A4-2BA0-4F58-86F9-8475D630D94C}" type="VALU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0D92A98D-D88D-4C2E-B1E3-00CA05E3FFF9}" type="PERCENTAG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30236585010207"/>
                      <c:h val="0.1343529933337692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"/>
                  <c:y val="-8.71910241988982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B9A6CC7-E5CC-4810-8D4F-067A9AB59D0E}" type="CATEGORYNAME">
                      <a:rPr lang="en-U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endParaRPr lang="en-US" baseline="0" dirty="0" smtClean="0"/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fld id="{4AF3A93A-ED1B-41C8-B6C4-EBA4615F9A57}" type="VALUE">
                      <a:rPr lang="en-US" baseline="0" smtClean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endParaRPr lang="en-US" baseline="0" dirty="0"/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r>
                      <a:rPr lang="en-US" baseline="0" dirty="0"/>
                      <a:t> </a:t>
                    </a:r>
                    <a:fld id="{3400D157-F28B-4961-90BE-9059551453BA}" type="PERCENTAGE">
                      <a:rPr lang="en-U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Sheet3!$A$1:$A$4</c:f>
              <c:strCache>
                <c:ptCount val="4"/>
                <c:pt idx="0">
                  <c:v>Cost of Goods Sold</c:v>
                </c:pt>
                <c:pt idx="1">
                  <c:v>Payroll, Benefits </c:v>
                </c:pt>
                <c:pt idx="2">
                  <c:v>Operating , General &amp; Administrative</c:v>
                </c:pt>
                <c:pt idx="3">
                  <c:v>Repairs &amp; Maintenance</c:v>
                </c:pt>
              </c:strCache>
            </c:strRef>
          </c:cat>
          <c:val>
            <c:numRef>
              <c:f>Sheet3!$B$1:$B$4</c:f>
              <c:numCache>
                <c:formatCode>_("$"* #,##0_);_("$"* \(#,##0\);_("$"* "-"_);_(@_)</c:formatCode>
                <c:ptCount val="4"/>
                <c:pt idx="0">
                  <c:v>1055000</c:v>
                </c:pt>
                <c:pt idx="1">
                  <c:v>2236000</c:v>
                </c:pt>
                <c:pt idx="2">
                  <c:v>3471000</c:v>
                </c:pt>
                <c:pt idx="3">
                  <c:v>4537000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Sheet3!$A$1:$A$4</c:f>
              <c:strCache>
                <c:ptCount val="4"/>
                <c:pt idx="0">
                  <c:v>Cost of Goods Sold</c:v>
                </c:pt>
                <c:pt idx="1">
                  <c:v>Payroll, Benefits </c:v>
                </c:pt>
                <c:pt idx="2">
                  <c:v>Operating , General &amp; Administrative</c:v>
                </c:pt>
                <c:pt idx="3">
                  <c:v>Repairs &amp; Maintenance</c:v>
                </c:pt>
              </c:strCache>
            </c:strRef>
          </c:cat>
          <c:val>
            <c:numRef>
              <c:f>Sheet3!$C$1:$C$4</c:f>
              <c:numCache>
                <c:formatCode>0.0%</c:formatCode>
                <c:ptCount val="4"/>
                <c:pt idx="0">
                  <c:v>9.3371094787149306E-2</c:v>
                </c:pt>
                <c:pt idx="1">
                  <c:v>0.19789361890432783</c:v>
                </c:pt>
                <c:pt idx="2">
                  <c:v>0.30719532702009028</c:v>
                </c:pt>
                <c:pt idx="3">
                  <c:v>0.40153995928843261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284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75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22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30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204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77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4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3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6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06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10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55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05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90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8/26/2015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8/26/2015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8/26/2015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8/26/2015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t>8/26/2015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Sally Lyon and Staff</a:t>
            </a:r>
          </a:p>
          <a:p>
            <a:r>
              <a:rPr lang="en-US" dirty="0" smtClean="0"/>
              <a:t>August 26, 2015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Budget Workshop</a:t>
            </a:r>
            <a:endParaRPr lang="en-US" dirty="0"/>
          </a:p>
        </p:txBody>
      </p:sp>
      <p:pic>
        <p:nvPicPr>
          <p:cNvPr id="6" name="Picture 5" descr="ttad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752" y="178308"/>
            <a:ext cx="1500759" cy="19065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6552" y="1780032"/>
            <a:ext cx="10972800" cy="412699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6. Community/Agency </a:t>
            </a:r>
            <a:r>
              <a:rPr lang="en-US" b="1" i="1" dirty="0"/>
              <a:t>Partnerships (3.4/1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New collaboration program currently in development by the Ad Hoc committee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Current examples: Boys and Girls Club of NLT, TART, Fire District and the TD Rec and Park District.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New branch of the District’s sponsorship program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Staff has created a separate line item in the Budget for this program.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Budget includes: $215,000 (already committed: $50,000 to the BGCNLT and $65,000 to TART)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Staff proposes to flag this item, pending a process and application procedure </a:t>
            </a:r>
          </a:p>
          <a:p>
            <a:pPr>
              <a:spcAft>
                <a:spcPts val="1200"/>
              </a:spcAft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5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 txBox="1">
            <a:spLocks/>
          </p:cNvSpPr>
          <p:nvPr/>
        </p:nvSpPr>
        <p:spPr>
          <a:xfrm>
            <a:off x="615696" y="1810512"/>
            <a:ext cx="10972800" cy="392277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7</a:t>
            </a:r>
            <a:r>
              <a:rPr lang="en-US" b="1" i="1" dirty="0" smtClean="0"/>
              <a:t>. </a:t>
            </a:r>
            <a:r>
              <a:rPr lang="en-US" b="1" i="1" dirty="0"/>
              <a:t>Tahoe Nordic Collaboration-</a:t>
            </a:r>
            <a:r>
              <a:rPr lang="en-US" b="1" i="1" dirty="0" err="1"/>
              <a:t>Snowcat</a:t>
            </a:r>
            <a:r>
              <a:rPr lang="en-US" b="1" i="1" dirty="0"/>
              <a:t> &amp; Trailer and Radios (3.4/1)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sz="2000" dirty="0" smtClean="0"/>
              <a:t>Staff considering a partnership with the Tahoe Nordic Search and Rescue Team (TNSRT)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Will provide access to remote beacons and navigation aides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TNSRT are one of the primary responders in aircraft search and rescue incidents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Enhanced level of safety for staff while providing general community benefit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Estimated cost: $</a:t>
            </a:r>
            <a:r>
              <a:rPr lang="en-US" sz="2000" dirty="0"/>
              <a:t>278,000 </a:t>
            </a:r>
            <a:r>
              <a:rPr lang="en-US" sz="2000" dirty="0" smtClean="0"/>
              <a:t>(</a:t>
            </a:r>
            <a:r>
              <a:rPr lang="en-US" sz="2000" dirty="0"/>
              <a:t>currently not included in FY 2016 Budget, could be a flagged item as more information becomes </a:t>
            </a:r>
            <a:r>
              <a:rPr lang="en-US" sz="2000" dirty="0" smtClean="0"/>
              <a:t>available)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Tahoe Nordic Search and Rescue is willing to make a presentation on this item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8409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7032" y="1798320"/>
            <a:ext cx="10972800" cy="3678936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8. Open </a:t>
            </a:r>
            <a:r>
              <a:rPr lang="en-US" b="1" i="1" dirty="0"/>
              <a:t>Space Endowment (3.2/1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Set up an endowment for future forest management of District land and recreational opportunities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Partnership with the Tahoe Truckee Community Foundation to set up a perpetual funding source for forest management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If the Board would like to move forward with this project, staff recommends flagging this item and inviting the Community Foundation to conduct a presentation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Initial investment: $</a:t>
            </a:r>
            <a:r>
              <a:rPr lang="en-US" sz="2000" dirty="0" smtClean="0"/>
              <a:t>100,000 (included in the Budget)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6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578608"/>
            <a:ext cx="10972800" cy="3566160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9. Rideshare </a:t>
            </a:r>
            <a:r>
              <a:rPr lang="en-US" b="1" i="1" dirty="0"/>
              <a:t>Bicycle Program Coordinated with Agencies (4.1/1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Develop a “Check – Out” bike program partnered with several agencies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Town of Truckee and other local agencies have expressed interest in the program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Could be expanded into the Tahoe Basin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Potential cost: $100,000 (dependent on agency collaboration) 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0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sz="2000" dirty="0" smtClean="0"/>
              <a:t>This item is not currently </a:t>
            </a:r>
            <a:r>
              <a:rPr lang="en-US" sz="2000" dirty="0"/>
              <a:t>included in FY 2016 Budget, </a:t>
            </a:r>
            <a:r>
              <a:rPr lang="en-US" sz="2000" dirty="0" smtClean="0"/>
              <a:t>but could </a:t>
            </a:r>
            <a:r>
              <a:rPr lang="en-US" sz="2000" dirty="0"/>
              <a:t>be a flagged item as more information becomes available</a:t>
            </a:r>
            <a:r>
              <a:rPr lang="en-US" sz="2000" dirty="0" smtClean="0"/>
              <a:t>.</a:t>
            </a:r>
          </a:p>
          <a:p>
            <a:pPr>
              <a:spcAft>
                <a:spcPts val="1200"/>
              </a:spcAft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133856"/>
            <a:ext cx="10972800" cy="114300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</a:t>
            </a:r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4: COMMUNICATION AND COMMUNITY OUTREACH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901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5592" y="2392680"/>
            <a:ext cx="10972800" cy="438912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10. Airport </a:t>
            </a:r>
            <a:r>
              <a:rPr lang="en-US" b="1" i="1" dirty="0"/>
              <a:t>Economic Impact Study (5, 6/1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Prepare a study to evaluate an economic value the Airport brings to the District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Provide valuable insight for decision making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Needs to be carefully prepared to assure the validity of results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Estimate: $</a:t>
            </a:r>
            <a:r>
              <a:rPr lang="en-US" sz="2000" dirty="0" smtClean="0"/>
              <a:t>50,000 (included in the Budget)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5592" y="1133856"/>
            <a:ext cx="109728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</a:t>
            </a:r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5: DISTRICT FINANCES </a:t>
            </a:r>
            <a:b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6: BOARD GOVERNANCE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277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770632"/>
            <a:ext cx="10972800" cy="35539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Prepare for budget adoption on September 30, 2015 regular Board meeting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Any other items relevant to budget planning for FY </a:t>
            </a:r>
            <a:r>
              <a:rPr lang="en-US" sz="2000" dirty="0" smtClean="0"/>
              <a:t>2016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Is there specific information </a:t>
            </a:r>
            <a:r>
              <a:rPr lang="en-US" sz="2000" dirty="0" smtClean="0"/>
              <a:t>needed </a:t>
            </a:r>
            <a:r>
              <a:rPr lang="en-US" sz="2000" dirty="0" smtClean="0"/>
              <a:t>on items prior to the final adoption of the FY 2016 Budget?</a:t>
            </a:r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417320"/>
            <a:ext cx="109728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NEXT STEPS…</a:t>
            </a:r>
            <a:endParaRPr lang="en-US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88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63448"/>
            <a:ext cx="10972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OPERATING REVENUES AND OTHER INCOME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BUDGET FY 2016</a:t>
            </a:r>
            <a:endParaRPr lang="en-US" sz="31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235561"/>
              </p:ext>
            </p:extLst>
          </p:nvPr>
        </p:nvGraphicFramePr>
        <p:xfrm>
          <a:off x="609600" y="1935163"/>
          <a:ext cx="109728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OPERATING EXPENDITURES</a:t>
            </a:r>
            <a:br>
              <a:rPr lang="en-US" sz="4400" dirty="0" smtClean="0"/>
            </a:br>
            <a:r>
              <a:rPr lang="en-US" sz="3100" dirty="0" smtClean="0"/>
              <a:t>BUDGET FY 2016</a:t>
            </a:r>
            <a:endParaRPr lang="en-US" sz="31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586472"/>
              </p:ext>
            </p:extLst>
          </p:nvPr>
        </p:nvGraphicFramePr>
        <p:xfrm>
          <a:off x="609600" y="1847088"/>
          <a:ext cx="109728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145792"/>
            <a:ext cx="10972800" cy="43891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Objective for the meeting is to review budget assumptions and the draft FY 2016 Budget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Staff has additional information on the ten budget opportunities that </a:t>
            </a:r>
            <a:r>
              <a:rPr lang="en-US" dirty="0" smtClean="0"/>
              <a:t>were </a:t>
            </a:r>
            <a:r>
              <a:rPr lang="en-US" dirty="0" smtClean="0"/>
              <a:t>discussed at the May Budget Workshop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Provide direction to staff on flagged budget items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Other items the Board will like to discuss before adoption of the Budget at the September 30, 2015 regular Board meeting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FY 2016 BUDGET OPPORTUNITIES DISCUSSION</a:t>
            </a:r>
            <a:endParaRPr lang="en-US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22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90928"/>
            <a:ext cx="10972800" cy="438912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1. Warehouse </a:t>
            </a:r>
            <a:r>
              <a:rPr lang="en-US" b="1" i="1" dirty="0"/>
              <a:t>Building Upgrades (1.1 &amp; 3.4) </a:t>
            </a:r>
            <a:endParaRPr lang="en-US" b="1" i="1" dirty="0" smtClean="0"/>
          </a:p>
          <a:p>
            <a:pPr>
              <a:spcAft>
                <a:spcPts val="1200"/>
              </a:spcAft>
            </a:pPr>
            <a:r>
              <a:rPr lang="en-US" sz="2000" dirty="0" smtClean="0"/>
              <a:t>Effort to make building more viable and marketable to future tenants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Removed funding for esthetic upgrades (building was recently painted)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Project now focuses on enhanced utility and safety of building (including: ADA, Fire Suppression improvements)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Reduced Budget estimate to $250,000 </a:t>
            </a:r>
            <a:r>
              <a:rPr lang="en-US" sz="2000" dirty="0" smtClean="0"/>
              <a:t>down (included in the Budget) </a:t>
            </a:r>
            <a:r>
              <a:rPr lang="en-US" sz="2000" dirty="0" smtClean="0"/>
              <a:t>from  $500,000 - $700,000 proposed in May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1: SITE AND FACILITIES</a:t>
            </a:r>
            <a:endParaRPr lang="en-US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63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0456" y="1664207"/>
            <a:ext cx="10972800" cy="3922777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2. Maintenance </a:t>
            </a:r>
            <a:r>
              <a:rPr lang="en-US" b="1" i="1" dirty="0"/>
              <a:t>Building Addition (1.1/1)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sz="2000" dirty="0" smtClean="0"/>
              <a:t>Current maintenance shop is 19 years old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Equipment currently stored in multiple locations (two T-hangars)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Multiple locations make maintenance challenging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Enhances safety by a more efficient layout of equipment and tools (recommendation by SMS consultant)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Projected Cost</a:t>
            </a:r>
            <a:r>
              <a:rPr lang="en-US" sz="2000" dirty="0"/>
              <a:t> </a:t>
            </a:r>
            <a:r>
              <a:rPr lang="en-US" sz="2000" dirty="0" smtClean="0"/>
              <a:t>in May was $750,000. After refining by </a:t>
            </a:r>
            <a:r>
              <a:rPr lang="en-US" sz="2000" dirty="0" smtClean="0"/>
              <a:t>Project Manager, </a:t>
            </a:r>
            <a:r>
              <a:rPr lang="en-US" sz="2000" dirty="0" smtClean="0"/>
              <a:t>project estimate: $</a:t>
            </a:r>
            <a:r>
              <a:rPr lang="en-US" sz="2000" dirty="0" smtClean="0"/>
              <a:t>420,000 (included in the Budget)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651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7888" y="1652016"/>
            <a:ext cx="10972800" cy="440131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3. Sustainability </a:t>
            </a:r>
            <a:r>
              <a:rPr lang="en-US" b="1" i="1" dirty="0"/>
              <a:t>Management Plan (1.1/1, 5, 7, 8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Staff proposes Phase 1: Greenhouse Gas Inventory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A Greenhouse Gas Inventory will establish a baseline for the District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Potential to reduce our current carbon footprint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May Budget </a:t>
            </a:r>
            <a:r>
              <a:rPr lang="en-US" sz="2000" dirty="0" smtClean="0"/>
              <a:t>estimate: $100,000. Current plan estimate of $35,000 (quotes from the Sierra Business Council with assistance from Mead &amp; Hunt or other Aviation Planning Consultant)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Budget </a:t>
            </a:r>
            <a:r>
              <a:rPr lang="en-US" sz="2000" dirty="0" smtClean="0"/>
              <a:t>also </a:t>
            </a:r>
            <a:r>
              <a:rPr lang="en-US" sz="2000" dirty="0"/>
              <a:t>includes upgrades to Airport lighting to high efficiency LED lights. ($54,000</a:t>
            </a:r>
            <a:r>
              <a:rPr lang="en-US" sz="2000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Both items are included in the Budget</a:t>
            </a:r>
            <a:endParaRPr lang="en-US" sz="2000" dirty="0"/>
          </a:p>
          <a:p>
            <a:pPr marL="0" indent="0">
              <a:spcAft>
                <a:spcPts val="1200"/>
              </a:spcAft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3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4. Public </a:t>
            </a:r>
            <a:r>
              <a:rPr lang="en-US" b="1" i="1" dirty="0"/>
              <a:t>Information and Outreach Manager (2, 3, 4/multiple</a:t>
            </a:r>
            <a:r>
              <a:rPr lang="en-US" b="1" i="1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Will allow for consolidation of many public communication outreach services which are currently outsourced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Will assist in successful launch into social media platforms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Will manage website, newsletters, and public communication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Will conduct pilot outreach and Airport user education programs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At least 50% of the cost of the position is covered by an outside consultant, which would no longer be needed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Full time benefited FTE: $95,000 (full </a:t>
            </a:r>
            <a:r>
              <a:rPr lang="en-US" sz="2000" dirty="0" smtClean="0"/>
              <a:t>cost included in the Budget)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</a:t>
            </a:r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2: STANDARDS OF SERVICE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3918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55676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 smtClean="0"/>
              <a:t>5. Diesel </a:t>
            </a:r>
            <a:r>
              <a:rPr lang="en-US" b="1" i="1" dirty="0"/>
              <a:t>Aircraft Technology for Home-based Rental Aircraft (3.3)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sz="2000" dirty="0" smtClean="0"/>
              <a:t>Would remove 68F </a:t>
            </a:r>
            <a:r>
              <a:rPr lang="en-US" sz="2000" dirty="0" smtClean="0"/>
              <a:t>or 10H from </a:t>
            </a:r>
            <a:r>
              <a:rPr lang="en-US" sz="2000" dirty="0" smtClean="0"/>
              <a:t>regular training operations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Fueled by </a:t>
            </a:r>
            <a:r>
              <a:rPr lang="en-US" sz="2000" dirty="0" err="1" smtClean="0"/>
              <a:t>JetA</a:t>
            </a:r>
            <a:r>
              <a:rPr lang="en-US" sz="2000" dirty="0" smtClean="0"/>
              <a:t>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Would be a quiet training aircraft, which could reduce community noise annoyance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Flight test was conducted in </a:t>
            </a:r>
            <a:r>
              <a:rPr lang="en-US" sz="2000" dirty="0" smtClean="0"/>
              <a:t>June; </a:t>
            </a:r>
            <a:r>
              <a:rPr lang="en-US" sz="2000" dirty="0" smtClean="0"/>
              <a:t>staff </a:t>
            </a:r>
            <a:r>
              <a:rPr lang="en-US" sz="2000" dirty="0" smtClean="0"/>
              <a:t>sent test results to the Board in early July. </a:t>
            </a:r>
            <a:r>
              <a:rPr lang="en-US" sz="2000" dirty="0" smtClean="0"/>
              <a:t>While test data shows the aircraft as quieter than </a:t>
            </a:r>
            <a:r>
              <a:rPr lang="en-US" sz="2000" dirty="0" smtClean="0"/>
              <a:t>100 LL aircraft, </a:t>
            </a:r>
            <a:r>
              <a:rPr lang="en-US" sz="2000" dirty="0" smtClean="0"/>
              <a:t>the </a:t>
            </a:r>
            <a:r>
              <a:rPr lang="en-US" sz="2000" dirty="0" smtClean="0"/>
              <a:t>perceived annoyance </a:t>
            </a:r>
            <a:r>
              <a:rPr lang="en-US" sz="2000" dirty="0" smtClean="0"/>
              <a:t>reduction benefits are </a:t>
            </a:r>
            <a:r>
              <a:rPr lang="en-US" sz="2000" dirty="0" smtClean="0"/>
              <a:t>debatable</a:t>
            </a:r>
            <a:endParaRPr lang="en-US" sz="2000" dirty="0" smtClean="0"/>
          </a:p>
          <a:p>
            <a:pPr>
              <a:spcAft>
                <a:spcPts val="1200"/>
              </a:spcAft>
            </a:pPr>
            <a:r>
              <a:rPr lang="en-US" sz="2000" dirty="0" smtClean="0"/>
              <a:t>Sierra Aero is optimistic about financial viability of the aircraft as a rental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Substantial upfront cost to the District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Cost: $275,000 (currently not included in FY 2016 Budget, could be a flagged item as more information becomes available.)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STRATEGY </a:t>
            </a:r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3: COMMUNITY BENEFIT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3176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on brainstorming" id="{C229246F-E851-40FB-8E1D-535DCA6AFD71}" vid="{8D346C02-FE09-4A8E-BC58-EB73E373F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BE57A2-D666-4652-B423-3EEF5C79D9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0</TotalTime>
  <Words>1065</Words>
  <Application>Microsoft Office PowerPoint</Application>
  <PresentationFormat>Widescreen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Palatino Linotype</vt:lpstr>
      <vt:lpstr>Wingdings 2</vt:lpstr>
      <vt:lpstr>Presentation on brainstorming</vt:lpstr>
      <vt:lpstr>Budget Workshop</vt:lpstr>
      <vt:lpstr>OPERATING REVENUES AND OTHER INCOME BUDGET FY 2016</vt:lpstr>
      <vt:lpstr>OPERATING EXPENDITURES BUDGET FY 2016</vt:lpstr>
      <vt:lpstr>FY 2016 BUDGET OPPORTUNITIES DISCUSSION</vt:lpstr>
      <vt:lpstr>STRATEGY 1: SITE AND FACILITIES</vt:lpstr>
      <vt:lpstr>PowerPoint Presentation</vt:lpstr>
      <vt:lpstr>PowerPoint Presentation</vt:lpstr>
      <vt:lpstr>STRATEGY 2: STANDARDS OF SERVICE</vt:lpstr>
      <vt:lpstr>STRATEGY 3: COMMUNITY BENEFIT</vt:lpstr>
      <vt:lpstr>PowerPoint Presentation</vt:lpstr>
      <vt:lpstr>PowerPoint Presentation</vt:lpstr>
      <vt:lpstr>PowerPoint Presentation</vt:lpstr>
      <vt:lpstr>STRATEGY 4: COMMUNICATION AND COMMUNITY OUTREACH</vt:lpstr>
      <vt:lpstr>STRATEGY 5: DISTRICT FINANCES  STRATEGY 6: BOARD GOVERNANCE</vt:lpstr>
      <vt:lpstr>NEXT STEPS…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2015-05-21T16:42:47Z</dcterms:created>
  <dcterms:modified xsi:type="dcterms:W3CDTF">2015-08-26T17:52:59Z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TC034606379991</vt:lpwstr>
  </property>
</Properties>
</file>