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63" r:id="rId2"/>
    <p:sldId id="529" r:id="rId3"/>
    <p:sldId id="530" r:id="rId4"/>
    <p:sldId id="532" r:id="rId5"/>
    <p:sldId id="531" r:id="rId6"/>
    <p:sldId id="551" r:id="rId7"/>
    <p:sldId id="497" r:id="rId8"/>
    <p:sldId id="533" r:id="rId9"/>
    <p:sldId id="534" r:id="rId10"/>
    <p:sldId id="535" r:id="rId11"/>
    <p:sldId id="536" r:id="rId12"/>
    <p:sldId id="455" r:id="rId13"/>
    <p:sldId id="540" r:id="rId14"/>
    <p:sldId id="541" r:id="rId15"/>
    <p:sldId id="542" r:id="rId16"/>
    <p:sldId id="543" r:id="rId17"/>
    <p:sldId id="544" r:id="rId18"/>
    <p:sldId id="537" r:id="rId19"/>
    <p:sldId id="538" r:id="rId20"/>
    <p:sldId id="546" r:id="rId21"/>
    <p:sldId id="547" r:id="rId22"/>
    <p:sldId id="545" r:id="rId23"/>
    <p:sldId id="550" r:id="rId24"/>
    <p:sldId id="549" r:id="rId25"/>
    <p:sldId id="346" r:id="rId26"/>
  </p:sldIdLst>
  <p:sldSz cx="9144000" cy="6858000" type="screen4x3"/>
  <p:notesSz cx="7315200" cy="9601200"/>
  <p:embeddedFontLst>
    <p:embeddedFont>
      <p:font typeface="Century Gothic" panose="020B0502020202020204" pitchFamily="34" charset="0"/>
      <p:regular r:id="rId29"/>
      <p:bold r:id="rId30"/>
      <p:italic r:id="rId31"/>
      <p:boldItalic r:id="rId32"/>
    </p:embeddedFont>
    <p:embeddedFont>
      <p:font typeface="Swis721 Blk BT" panose="020B0904030502020204"/>
      <p:regular r:id="rId33"/>
      <p:italic r:id="rId34"/>
    </p:embeddedFont>
    <p:embeddedFont>
      <p:font typeface="Calibri" panose="020F0502020204030204" pitchFamily="34" charset="0"/>
      <p:regular r:id="rId35"/>
      <p:bold r:id="rId36"/>
      <p:italic r:id="rId37"/>
      <p:boldItalic r:id="rId3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3300"/>
    <a:srgbClr val="D27272"/>
    <a:srgbClr val="FFCC00"/>
    <a:srgbClr val="2B412D"/>
    <a:srgbClr val="FFFF99"/>
    <a:srgbClr val="2C402E"/>
    <a:srgbClr val="7DAB81"/>
    <a:srgbClr val="FFCC66"/>
    <a:srgbClr val="800000"/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612" autoAdjust="0"/>
    <p:restoredTop sz="88101" autoAdjust="0"/>
  </p:normalViewPr>
  <p:slideViewPr>
    <p:cSldViewPr>
      <p:cViewPr varScale="1">
        <p:scale>
          <a:sx n="82" d="100"/>
          <a:sy n="82" d="100"/>
        </p:scale>
        <p:origin x="1116" y="1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4" d="100"/>
          <a:sy n="64" d="100"/>
        </p:scale>
        <p:origin x="-2784" y="-11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6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5.fntdata"/><Relationship Id="rId38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36" Type="http://schemas.openxmlformats.org/officeDocument/2006/relationships/font" Target="fonts/font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2.fntdata"/><Relationship Id="rId35" Type="http://schemas.openxmlformats.org/officeDocument/2006/relationships/font" Target="fonts/font7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" y="4"/>
            <a:ext cx="3170238" cy="479425"/>
          </a:xfrm>
          <a:prstGeom prst="rect">
            <a:avLst/>
          </a:prstGeom>
        </p:spPr>
        <p:txBody>
          <a:bodyPr vert="horz" lIns="91390" tIns="45696" rIns="91390" bIns="4569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7" y="4"/>
            <a:ext cx="3170238" cy="479425"/>
          </a:xfrm>
          <a:prstGeom prst="rect">
            <a:avLst/>
          </a:prstGeom>
        </p:spPr>
        <p:txBody>
          <a:bodyPr vert="horz" lIns="91390" tIns="45696" rIns="91390" bIns="45696" rtlCol="0"/>
          <a:lstStyle>
            <a:lvl1pPr algn="r">
              <a:defRPr sz="1200"/>
            </a:lvl1pPr>
          </a:lstStyle>
          <a:p>
            <a:fld id="{FC618262-F19C-4C9B-8908-48390112307C}" type="datetimeFigureOut">
              <a:rPr lang="en-US" smtClean="0"/>
              <a:t>11/12/2015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4" y="9120193"/>
            <a:ext cx="3170238" cy="479425"/>
          </a:xfrm>
          <a:prstGeom prst="rect">
            <a:avLst/>
          </a:prstGeom>
        </p:spPr>
        <p:txBody>
          <a:bodyPr vert="horz" lIns="91390" tIns="45696" rIns="91390" bIns="4569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7" y="9120193"/>
            <a:ext cx="3170238" cy="479425"/>
          </a:xfrm>
          <a:prstGeom prst="rect">
            <a:avLst/>
          </a:prstGeom>
        </p:spPr>
        <p:txBody>
          <a:bodyPr vert="horz" lIns="91390" tIns="45696" rIns="91390" bIns="45696" rtlCol="0" anchor="b"/>
          <a:lstStyle>
            <a:lvl1pPr algn="r">
              <a:defRPr sz="1200"/>
            </a:lvl1pPr>
          </a:lstStyle>
          <a:p>
            <a:fld id="{75388D63-02D8-4526-807A-206424A7294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48913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5"/>
            <a:ext cx="3169920" cy="480060"/>
          </a:xfrm>
          <a:prstGeom prst="rect">
            <a:avLst/>
          </a:prstGeom>
        </p:spPr>
        <p:txBody>
          <a:bodyPr vert="horz" lIns="96604" tIns="48302" rIns="96604" bIns="48302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8" y="5"/>
            <a:ext cx="3169920" cy="480060"/>
          </a:xfrm>
          <a:prstGeom prst="rect">
            <a:avLst/>
          </a:prstGeom>
        </p:spPr>
        <p:txBody>
          <a:bodyPr vert="horz" lIns="96604" tIns="48302" rIns="96604" bIns="48302" rtlCol="0"/>
          <a:lstStyle>
            <a:lvl1pPr algn="r">
              <a:defRPr sz="1200"/>
            </a:lvl1pPr>
          </a:lstStyle>
          <a:p>
            <a:fld id="{1A99DFB8-CFF4-4AC1-851F-4A64167A8C4C}" type="datetimeFigureOut">
              <a:rPr lang="en-US" smtClean="0"/>
              <a:t>11/12/2015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04" tIns="48302" rIns="96604" bIns="48302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1"/>
            <a:ext cx="5852160" cy="4320540"/>
          </a:xfrm>
          <a:prstGeom prst="rect">
            <a:avLst/>
          </a:prstGeom>
        </p:spPr>
        <p:txBody>
          <a:bodyPr vert="horz" lIns="96604" tIns="48302" rIns="96604" bIns="48302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8"/>
            <a:ext cx="3169920" cy="480060"/>
          </a:xfrm>
          <a:prstGeom prst="rect">
            <a:avLst/>
          </a:prstGeom>
        </p:spPr>
        <p:txBody>
          <a:bodyPr vert="horz" lIns="96604" tIns="48302" rIns="96604" bIns="48302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8" y="9119478"/>
            <a:ext cx="3169920" cy="480060"/>
          </a:xfrm>
          <a:prstGeom prst="rect">
            <a:avLst/>
          </a:prstGeom>
        </p:spPr>
        <p:txBody>
          <a:bodyPr vert="horz" lIns="96604" tIns="48302" rIns="96604" bIns="48302" rtlCol="0" anchor="b"/>
          <a:lstStyle>
            <a:lvl1pPr algn="r">
              <a:defRPr sz="1200"/>
            </a:lvl1pPr>
          </a:lstStyle>
          <a:p>
            <a:fld id="{724E0DE1-7D84-4C2D-A527-53E26B030C1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1829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Mitch – welcome, intros</a:t>
            </a:r>
            <a:r>
              <a:rPr lang="en-US" baseline="0" dirty="0" smtClean="0"/>
              <a:t> to team. </a:t>
            </a:r>
          </a:p>
          <a:p>
            <a:r>
              <a:rPr lang="en-US" baseline="0" dirty="0" smtClean="0"/>
              <a:t>M&amp;H on project management, study coordination, results analysis, and document assembly </a:t>
            </a:r>
          </a:p>
          <a:p>
            <a:r>
              <a:rPr lang="en-US" baseline="0" dirty="0" smtClean="0"/>
              <a:t>AMCG on Aviation side, pilots interviews and surveys, statistical analysis,  </a:t>
            </a:r>
          </a:p>
          <a:p>
            <a:r>
              <a:rPr lang="en-US" baseline="0" dirty="0" err="1" smtClean="0"/>
              <a:t>Seana</a:t>
            </a:r>
            <a:r>
              <a:rPr lang="en-US" baseline="0" dirty="0" smtClean="0"/>
              <a:t> and Mark </a:t>
            </a:r>
            <a:r>
              <a:rPr lang="en-US" baseline="0" dirty="0" err="1" smtClean="0"/>
              <a:t>Wasley</a:t>
            </a:r>
            <a:r>
              <a:rPr lang="en-US" baseline="0" dirty="0" smtClean="0"/>
              <a:t> on non-aviation side: non-av. stakeholder interviews, data collection, local </a:t>
            </a:r>
            <a:r>
              <a:rPr lang="en-US" baseline="0" dirty="0" err="1" smtClean="0"/>
              <a:t>perspectice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4E0DE1-7D84-4C2D-A527-53E26B030C11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74014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Core data gathering elements</a:t>
            </a:r>
          </a:p>
          <a:p>
            <a:pPr marL="0" indent="0">
              <a:buFontTx/>
              <a:buNone/>
            </a:pPr>
            <a:r>
              <a:rPr lang="en-US" dirty="0" smtClean="0"/>
              <a:t>- Primary</a:t>
            </a:r>
            <a:r>
              <a:rPr lang="en-US" baseline="0" dirty="0" smtClean="0"/>
              <a:t> sources:</a:t>
            </a:r>
            <a:r>
              <a:rPr lang="en-US" dirty="0" smtClean="0"/>
              <a:t> interviews and survey</a:t>
            </a:r>
          </a:p>
          <a:p>
            <a:pPr marL="0" indent="0">
              <a:buFontTx/>
              <a:buNone/>
            </a:pPr>
            <a:r>
              <a:rPr lang="en-US" baseline="0" dirty="0" smtClean="0"/>
              <a:t>- Secondary sources: Airport records (activity levels), databases (government and third party),</a:t>
            </a:r>
          </a:p>
          <a:p>
            <a:pPr marL="0" indent="0">
              <a:buFontTx/>
              <a:buNone/>
            </a:pPr>
            <a:r>
              <a:rPr lang="en-US" baseline="0" dirty="0" smtClean="0"/>
              <a:t>- Tertiary sources: market intelligence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69C270-CD8F-3D41-AE37-6918B0D9B0B8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05933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Information that</a:t>
            </a:r>
            <a:r>
              <a:rPr lang="en-US" baseline="0" dirty="0" smtClean="0"/>
              <a:t> supports report findings and data collection results are included in appendices.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69C270-CD8F-3D41-AE37-6918B0D9B0B8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01464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“Influencers” and “drivers” appear throughout.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69C270-CD8F-3D41-AE37-6918B0D9B0B8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42383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Aviation activity in the region is not spread evenly across the airports, and TRK sees less traffic than five of the seven airports studied.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The most important reason for using TRK is proximity to where the pilots and passengers want to go, be it  recreational or residential.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Aviation operations at TRK perform in line with national trends, suggesting that demand is driven by factors impacting the region and the County, not only the local level.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Survey responses show that there are changes to pricing and service availability that could make users more or less likely to use TRK.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69C270-CD8F-3D41-AE37-6918B0D9B0B8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98664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My trip</a:t>
            </a:r>
            <a:r>
              <a:rPr lang="en-US" baseline="0" dirty="0" smtClean="0"/>
              <a:t> – 6am to 1am, 2,000 miles, 4 flights, 45 minute drive</a:t>
            </a:r>
          </a:p>
          <a:p>
            <a:r>
              <a:rPr lang="en-US" baseline="0" dirty="0" smtClean="0"/>
              <a:t>GA trip – 11am to 5pm, 2 flights, 940 miles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69C270-CD8F-3D41-AE37-6918B0D9B0B8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9516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Single Engine Piston New Aircraft Deliveries</a:t>
            </a:r>
          </a:p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Business Jet New Aircraft Deliveries</a:t>
            </a:r>
          </a:p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California and United States Active Pilots</a:t>
            </a:r>
          </a:p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General Aviation and On-Demand 14 CFR Part 135 Active Aircraft (California and United States)</a:t>
            </a:r>
          </a:p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General Aviation and On-Demand 14 CFR Part 135 Hours Flown (California and United States)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69C270-CD8F-3D41-AE37-6918B0D9B0B8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22623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Primary reason for basing (or operating) at TRK is the proximity to aircraft owners (or passengers) homes and business.</a:t>
            </a:r>
          </a:p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Proximity to recreational areas and resorts in the Truckee-Tahoe region drives TRK activity.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69C270-CD8F-3D41-AE37-6918B0D9B0B8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0756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survey found that 17 of the based aircraft respondents are on the TTAD-maintained wait list</a:t>
            </a:r>
          </a:p>
          <a:p>
            <a:r>
              <a:rPr lang="en-US" dirty="0" smtClean="0"/>
              <a:t>for aircraft storage and 13 of the 17 are waiting for a box hangar. This may indicate that current</a:t>
            </a:r>
          </a:p>
          <a:p>
            <a:r>
              <a:rPr lang="en-US" dirty="0" smtClean="0"/>
              <a:t>users of TRK will operate here, even when their preferred type of aircraft storage is not available.</a:t>
            </a:r>
          </a:p>
          <a:p>
            <a:r>
              <a:rPr lang="en-US" dirty="0" smtClean="0"/>
              <a:t>This is evidence that there are draws outside of airport facilities driving users to the region.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69C270-CD8F-3D41-AE37-6918B0D9B0B8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41605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Total Residential Housing Units</a:t>
            </a:r>
          </a:p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Number of Households</a:t>
            </a:r>
          </a:p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Population</a:t>
            </a:r>
          </a:p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Median Age</a:t>
            </a:r>
          </a:p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Average Household Income</a:t>
            </a:r>
          </a:p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Median Household Income</a:t>
            </a:r>
          </a:p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Visitor Spending</a:t>
            </a:r>
          </a:p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Total Revenue</a:t>
            </a:r>
          </a:p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Average Crude Oil Spot Price</a:t>
            </a:r>
          </a:p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U. S. Gross Domestic Product (GDP)</a:t>
            </a:r>
          </a:p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S&amp;P 500 Average Close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69C270-CD8F-3D41-AE37-6918B0D9B0B8}" type="slidenum">
              <a:rPr lang="en-US" smtClean="0">
                <a:solidFill>
                  <a:prstClr val="black"/>
                </a:solidFill>
              </a:rPr>
              <a:pPr/>
              <a:t>10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8802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Customer Base:  Generally affluent, second homeowners, from the Bay Area. Ages range from young families to retirees. </a:t>
            </a:r>
          </a:p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Visitor Demand:  Recreation activities associated with the mountains and the Lake, plus easy access from the Bay Area.</a:t>
            </a:r>
          </a:p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Area Access:  Interviewees described an increase in Airport use by their constituents. This includes some resorts and associations seeing 25 percent of constituents using TRK.</a:t>
            </a:r>
          </a:p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Affluent people have chosen to build homes here, and have the means to utilize TRK, if they choose to.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69C270-CD8F-3D41-AE37-6918B0D9B0B8}" type="slidenum">
              <a:rPr lang="en-US" smtClean="0">
                <a:solidFill>
                  <a:prstClr val="black"/>
                </a:solidFill>
              </a:rPr>
              <a:pPr/>
              <a:t>11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20745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Jeff / AMCG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69C270-CD8F-3D41-AE37-6918B0D9B0B8}" type="slidenum">
              <a:rPr lang="en-US" smtClean="0">
                <a:solidFill>
                  <a:prstClr val="black"/>
                </a:solidFill>
              </a:rPr>
              <a:pPr/>
              <a:t>12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17444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Jeff / AMCG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69C270-CD8F-3D41-AE37-6918B0D9B0B8}" type="slidenum">
              <a:rPr lang="en-US" smtClean="0">
                <a:solidFill>
                  <a:prstClr val="black"/>
                </a:solidFill>
              </a:rPr>
              <a:pPr/>
              <a:t>13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32172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Jeff / AMCG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69C270-CD8F-3D41-AE37-6918B0D9B0B8}" type="slidenum">
              <a:rPr lang="en-US" smtClean="0">
                <a:solidFill>
                  <a:prstClr val="black"/>
                </a:solidFill>
              </a:rPr>
              <a:pPr/>
              <a:t>14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89943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Jeff / AMCG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69C270-CD8F-3D41-AE37-6918B0D9B0B8}" type="slidenum">
              <a:rPr lang="en-US" smtClean="0">
                <a:solidFill>
                  <a:prstClr val="black"/>
                </a:solidFill>
              </a:rPr>
              <a:pPr/>
              <a:t>15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027828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Jeff / AMCG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69C270-CD8F-3D41-AE37-6918B0D9B0B8}" type="slidenum">
              <a:rPr lang="en-US" smtClean="0">
                <a:solidFill>
                  <a:prstClr val="black"/>
                </a:solidFill>
              </a:rPr>
              <a:pPr/>
              <a:t>16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80144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Jeff / AMCG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69C270-CD8F-3D41-AE37-6918B0D9B0B8}" type="slidenum">
              <a:rPr lang="en-US" smtClean="0">
                <a:solidFill>
                  <a:prstClr val="black"/>
                </a:solidFill>
              </a:rPr>
              <a:pPr/>
              <a:t>17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5254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69C270-CD8F-3D41-AE37-6918B0D9B0B8}" type="slidenum">
              <a:rPr lang="en-US" smtClean="0">
                <a:solidFill>
                  <a:prstClr val="black"/>
                </a:solidFill>
              </a:rPr>
              <a:pPr/>
              <a:t>18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88505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Mitch - Study area focuses on developed</a:t>
            </a:r>
            <a:r>
              <a:rPr lang="en-US" baseline="0" dirty="0" smtClean="0"/>
              <a:t> areas around TRK. </a:t>
            </a:r>
          </a:p>
          <a:p>
            <a:r>
              <a:rPr lang="en-US" baseline="0" dirty="0" smtClean="0"/>
              <a:t>Amended study area based on av.DD survey responses (Incline Village)</a:t>
            </a:r>
          </a:p>
          <a:p>
            <a:r>
              <a:rPr lang="en-US" baseline="0" dirty="0" smtClean="0"/>
              <a:t>Pulled housing and local demographic data from within this study area.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69C270-CD8F-3D41-AE37-6918B0D9B0B8}" type="slidenum">
              <a:rPr lang="en-US" smtClean="0">
                <a:solidFill>
                  <a:prstClr val="black"/>
                </a:solidFill>
              </a:rPr>
              <a:pPr/>
              <a:t>19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97414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Jeff / AMCG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69C270-CD8F-3D41-AE37-6918B0D9B0B8}" type="slidenum">
              <a:rPr lang="en-US" smtClean="0">
                <a:solidFill>
                  <a:prstClr val="black"/>
                </a:solidFill>
              </a:rPr>
              <a:pPr/>
              <a:t>20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451575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Jeff / AMCG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69C270-CD8F-3D41-AE37-6918B0D9B0B8}" type="slidenum">
              <a:rPr lang="en-US" smtClean="0">
                <a:solidFill>
                  <a:prstClr val="black"/>
                </a:solidFill>
              </a:rPr>
              <a:pPr/>
              <a:t>21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955250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Seana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69C270-CD8F-3D41-AE37-6918B0D9B0B8}" type="slidenum">
              <a:rPr lang="en-US" smtClean="0">
                <a:solidFill>
                  <a:prstClr val="black"/>
                </a:solidFill>
              </a:rPr>
              <a:pPr/>
              <a:t>22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32490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Seana</a:t>
            </a:r>
          </a:p>
          <a:p>
            <a:r>
              <a:rPr lang="en-US" dirty="0" smtClean="0"/>
              <a:t>-suggest just keeping the main bullets on</a:t>
            </a:r>
            <a:r>
              <a:rPr lang="en-US" baseline="0" dirty="0" smtClean="0"/>
              <a:t> the </a:t>
            </a:r>
            <a:r>
              <a:rPr lang="en-US" baseline="0" dirty="0" err="1" smtClean="0"/>
              <a:t>pPT</a:t>
            </a:r>
            <a:r>
              <a:rPr lang="en-US" baseline="0" dirty="0" smtClean="0"/>
              <a:t> and using the sub bullets as your talking points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69C270-CD8F-3D41-AE37-6918B0D9B0B8}" type="slidenum">
              <a:rPr lang="en-US" smtClean="0">
                <a:solidFill>
                  <a:prstClr val="black"/>
                </a:solidFill>
              </a:rPr>
              <a:pPr/>
              <a:t>23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34474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Seana</a:t>
            </a:r>
          </a:p>
          <a:p>
            <a:r>
              <a:rPr lang="en-US" dirty="0" smtClean="0"/>
              <a:t>-suggest just keeping the main bullets on</a:t>
            </a:r>
            <a:r>
              <a:rPr lang="en-US" baseline="0" dirty="0" smtClean="0"/>
              <a:t> the </a:t>
            </a:r>
            <a:r>
              <a:rPr lang="en-US" baseline="0" dirty="0" err="1" smtClean="0"/>
              <a:t>pPT</a:t>
            </a:r>
            <a:r>
              <a:rPr lang="en-US" baseline="0" dirty="0" smtClean="0"/>
              <a:t> and using the sub bullets as your talking points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69C270-CD8F-3D41-AE37-6918B0D9B0B8}" type="slidenum">
              <a:rPr lang="en-US" smtClean="0">
                <a:solidFill>
                  <a:prstClr val="black"/>
                </a:solidFill>
              </a:rPr>
              <a:pPr/>
              <a:t>24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236503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4E0DE1-7D84-4C2D-A527-53E26B030C11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74014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42A44-045A-4033-9DFC-AB35EDAB417E}" type="datetimeFigureOut">
              <a:rPr lang="en-US" smtClean="0"/>
              <a:t>11/12/2015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960FB-0326-46A5-BE22-69921235766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3850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42A44-045A-4033-9DFC-AB35EDAB417E}" type="datetimeFigureOut">
              <a:rPr lang="en-US" smtClean="0"/>
              <a:t>11/12/2015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960FB-0326-46A5-BE22-69921235766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8943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42A44-045A-4033-9DFC-AB35EDAB417E}" type="datetimeFigureOut">
              <a:rPr lang="en-US" smtClean="0"/>
              <a:t>11/12/2015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960FB-0326-46A5-BE22-69921235766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1860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42A44-045A-4033-9DFC-AB35EDAB417E}" type="datetimeFigureOut">
              <a:rPr lang="en-US" smtClean="0"/>
              <a:t>11/12/2015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960FB-0326-46A5-BE22-69921235766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00440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42A44-045A-4033-9DFC-AB35EDAB417E}" type="datetimeFigureOut">
              <a:rPr lang="en-US" smtClean="0"/>
              <a:t>11/12/2015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960FB-0326-46A5-BE22-69921235766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49277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42A44-045A-4033-9DFC-AB35EDAB417E}" type="datetimeFigureOut">
              <a:rPr lang="en-US" smtClean="0"/>
              <a:t>11/12/2015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960FB-0326-46A5-BE22-69921235766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98077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42A44-045A-4033-9DFC-AB35EDAB417E}" type="datetimeFigureOut">
              <a:rPr lang="en-US" smtClean="0"/>
              <a:t>11/12/2015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960FB-0326-46A5-BE22-69921235766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4244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42A44-045A-4033-9DFC-AB35EDAB417E}" type="datetimeFigureOut">
              <a:rPr lang="en-US" smtClean="0"/>
              <a:t>11/12/2015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960FB-0326-46A5-BE22-69921235766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4888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42A44-045A-4033-9DFC-AB35EDAB417E}" type="datetimeFigureOut">
              <a:rPr lang="en-US" smtClean="0"/>
              <a:t>11/12/2015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960FB-0326-46A5-BE22-69921235766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71256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42A44-045A-4033-9DFC-AB35EDAB417E}" type="datetimeFigureOut">
              <a:rPr lang="en-US" smtClean="0"/>
              <a:t>11/12/2015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960FB-0326-46A5-BE22-69921235766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245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42A44-045A-4033-9DFC-AB35EDAB417E}" type="datetimeFigureOut">
              <a:rPr lang="en-US" smtClean="0"/>
              <a:t>11/12/2015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960FB-0326-46A5-BE22-69921235766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956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0000">
              <a:srgbClr val="2B412D"/>
            </a:gs>
            <a:gs pos="11000">
              <a:schemeClr val="accent1">
                <a:lumMod val="45000"/>
                <a:lumOff val="55000"/>
              </a:schemeClr>
            </a:gs>
            <a:gs pos="30000">
              <a:schemeClr val="accent1">
                <a:lumMod val="75000"/>
              </a:schemeClr>
            </a:gs>
          </a:gsLst>
          <a:lin ang="7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A42A44-045A-4033-9DFC-AB35EDAB417E}" type="datetimeFigureOut">
              <a:rPr lang="en-US" smtClean="0"/>
              <a:t>11/12/2015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960FB-0326-46A5-BE22-69921235766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3819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>
              <a:lumMod val="50000"/>
              <a:lumOff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microsoft.com/office/2007/relationships/hdphoto" Target="../media/hdphoto2.wd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02" b="14247"/>
          <a:stretch/>
        </p:blipFill>
        <p:spPr>
          <a:xfrm>
            <a:off x="-106680" y="-152400"/>
            <a:ext cx="9326880" cy="49260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/>
          <p:cNvSpPr txBox="1"/>
          <p:nvPr/>
        </p:nvSpPr>
        <p:spPr>
          <a:xfrm>
            <a:off x="126495" y="6248400"/>
            <a:ext cx="8865105" cy="457200"/>
          </a:xfrm>
          <a:prstGeom prst="roundRect">
            <a:avLst/>
          </a:prstGeom>
          <a:gradFill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 wrap="square" rtlCol="0">
            <a:spAutoFit/>
          </a:bodyPr>
          <a:lstStyle/>
          <a:p>
            <a:pPr algn="r"/>
            <a:endParaRPr lang="en-US" sz="1400" dirty="0">
              <a:solidFill>
                <a:prstClr val="white"/>
              </a:solidFill>
            </a:endParaRPr>
          </a:p>
          <a:p>
            <a:pPr algn="r"/>
            <a:endParaRPr lang="en-US" sz="1400" dirty="0" smtClean="0">
              <a:solidFill>
                <a:prstClr val="white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365436" y="5638800"/>
            <a:ext cx="777563" cy="1188482"/>
          </a:xfrm>
          <a:prstGeom prst="roundRect">
            <a:avLst>
              <a:gd name="adj" fmla="val 22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863347" y="4773659"/>
            <a:ext cx="7391400" cy="20436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3500"/>
              </a:lnSpc>
            </a:pPr>
            <a:r>
              <a:rPr lang="en-US" sz="3700" spc="100" dirty="0" smtClean="0">
                <a:solidFill>
                  <a:schemeClr val="bg1">
                    <a:lumMod val="95000"/>
                  </a:schemeClr>
                </a:solidFill>
                <a:latin typeface="Swis721 Blk BT" pitchFamily="34" charset="0"/>
                <a:cs typeface="Arial" pitchFamily="34" charset="0"/>
              </a:rPr>
              <a:t>WELCOME</a:t>
            </a:r>
          </a:p>
          <a:p>
            <a:pPr>
              <a:lnSpc>
                <a:spcPts val="3500"/>
              </a:lnSpc>
              <a:spcBef>
                <a:spcPts val="1200"/>
              </a:spcBef>
            </a:pPr>
            <a:r>
              <a:rPr lang="en-US" sz="3700" b="1" cap="small" dirty="0" smtClean="0">
                <a:solidFill>
                  <a:schemeClr val="bg1">
                    <a:lumMod val="95000"/>
                  </a:schemeClr>
                </a:solidFill>
                <a:latin typeface="+mn-lt"/>
                <a:ea typeface="+mn-ea"/>
                <a:cs typeface="+mn-cs"/>
              </a:rPr>
              <a:t>Demand Drivers Study</a:t>
            </a:r>
            <a:endParaRPr lang="en-US" sz="3700" b="1" cap="small" dirty="0">
              <a:solidFill>
                <a:schemeClr val="bg1">
                  <a:lumMod val="95000"/>
                </a:schemeClr>
              </a:solidFill>
              <a:latin typeface="+mn-lt"/>
              <a:ea typeface="+mn-ea"/>
              <a:cs typeface="+mn-cs"/>
            </a:endParaRPr>
          </a:p>
          <a:p>
            <a:pPr>
              <a:lnSpc>
                <a:spcPts val="3500"/>
              </a:lnSpc>
            </a:pPr>
            <a:endParaRPr lang="en-US" sz="2900" b="1" spc="210" dirty="0">
              <a:solidFill>
                <a:schemeClr val="bg1">
                  <a:lumMod val="95000"/>
                </a:schemeClr>
              </a:solidFill>
              <a:latin typeface="Century Gothic"/>
              <a:cs typeface="Century Gothic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16" y="5486400"/>
            <a:ext cx="1087484" cy="1371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367318" y="6233862"/>
            <a:ext cx="3238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November 12, 2015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305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126495" y="6248400"/>
            <a:ext cx="8865105" cy="457200"/>
          </a:xfrm>
          <a:prstGeom prst="roundRect">
            <a:avLst/>
          </a:prstGeom>
          <a:gradFill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 wrap="square" rtlCol="0">
            <a:spAutoFit/>
          </a:bodyPr>
          <a:lstStyle/>
          <a:p>
            <a:pPr algn="r"/>
            <a:endParaRPr lang="en-US" sz="1400" dirty="0">
              <a:solidFill>
                <a:prstClr val="white"/>
              </a:solidFill>
            </a:endParaRPr>
          </a:p>
          <a:p>
            <a:pPr algn="r"/>
            <a:endParaRPr lang="en-US" sz="1400" dirty="0" smtClean="0">
              <a:solidFill>
                <a:prstClr val="white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365436" y="5638800"/>
            <a:ext cx="777563" cy="1188482"/>
          </a:xfrm>
          <a:prstGeom prst="roundRect">
            <a:avLst>
              <a:gd name="adj" fmla="val 22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16" y="5486400"/>
            <a:ext cx="1087484" cy="1371600"/>
          </a:xfrm>
          <a:prstGeom prst="rect">
            <a:avLst/>
          </a:prstGeom>
        </p:spPr>
      </p:pic>
      <p:sp>
        <p:nvSpPr>
          <p:cNvPr id="16" name="Title 1"/>
          <p:cNvSpPr txBox="1">
            <a:spLocks/>
          </p:cNvSpPr>
          <p:nvPr/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 cap="sm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Demand Drivers Study</a:t>
            </a:r>
            <a:endParaRPr lang="en-US" sz="3200" b="1" cap="small" spc="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Arial" pitchFamily="34" charset="0"/>
            </a:endParaRPr>
          </a:p>
        </p:txBody>
      </p:sp>
      <p:sp>
        <p:nvSpPr>
          <p:cNvPr id="17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143000"/>
            <a:ext cx="7607047" cy="480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>
                <a:solidFill>
                  <a:schemeClr val="bg1">
                    <a:lumMod val="95000"/>
                  </a:schemeClr>
                </a:solidFill>
              </a:rPr>
              <a:t>Aviation Demand Drivers</a:t>
            </a:r>
          </a:p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Interviews &amp; Pilot’s Survey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Correlation Analysis</a:t>
            </a:r>
          </a:p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Market Assessment</a:t>
            </a:r>
          </a:p>
          <a:p>
            <a:pPr marL="0" indent="0">
              <a:buNone/>
            </a:pPr>
            <a:endParaRPr lang="en-US" sz="1200" dirty="0" smtClean="0">
              <a:solidFill>
                <a:schemeClr val="bg1">
                  <a:lumMod val="95000"/>
                </a:schemeClr>
              </a:solidFill>
            </a:endParaRPr>
          </a:p>
          <a:p>
            <a:pPr marL="0" indent="0">
              <a:buNone/>
            </a:pPr>
            <a:r>
              <a:rPr lang="en-US" b="1" u="sng" dirty="0" smtClean="0">
                <a:solidFill>
                  <a:schemeClr val="bg1">
                    <a:lumMod val="95000"/>
                  </a:schemeClr>
                </a:solidFill>
              </a:rPr>
              <a:t>Non-Aviation Demand Drivers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Interviews</a:t>
            </a:r>
          </a:p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Correlation Analysis</a:t>
            </a:r>
          </a:p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Market Assessment</a:t>
            </a:r>
          </a:p>
          <a:p>
            <a:endParaRPr lang="en-US" dirty="0" smtClean="0">
              <a:solidFill>
                <a:schemeClr val="bg1">
                  <a:lumMod val="95000"/>
                </a:schemeClr>
              </a:solidFill>
            </a:endParaRPr>
          </a:p>
          <a:p>
            <a:pPr marL="0" indent="0">
              <a:buNone/>
            </a:pPr>
            <a:endParaRPr lang="en-US" dirty="0" smtClean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2095500"/>
            <a:ext cx="2975317" cy="3848100"/>
          </a:xfrm>
          <a:prstGeom prst="rect">
            <a:avLst/>
          </a:prstGeom>
          <a:effectLst>
            <a:outerShdw blurRad="50800" dist="127000" dir="18900000" algn="b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63816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126495" y="6248400"/>
            <a:ext cx="8865105" cy="457200"/>
          </a:xfrm>
          <a:prstGeom prst="roundRect">
            <a:avLst/>
          </a:prstGeom>
          <a:gradFill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 wrap="square" rtlCol="0">
            <a:spAutoFit/>
          </a:bodyPr>
          <a:lstStyle/>
          <a:p>
            <a:pPr algn="r"/>
            <a:endParaRPr lang="en-US" sz="1400" dirty="0">
              <a:solidFill>
                <a:prstClr val="white"/>
              </a:solidFill>
            </a:endParaRPr>
          </a:p>
          <a:p>
            <a:pPr algn="r"/>
            <a:endParaRPr lang="en-US" sz="1400" dirty="0" smtClean="0">
              <a:solidFill>
                <a:prstClr val="white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365436" y="5638800"/>
            <a:ext cx="777563" cy="1188482"/>
          </a:xfrm>
          <a:prstGeom prst="roundRect">
            <a:avLst>
              <a:gd name="adj" fmla="val 22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16" y="5486400"/>
            <a:ext cx="1087484" cy="1371600"/>
          </a:xfrm>
          <a:prstGeom prst="rect">
            <a:avLst/>
          </a:prstGeom>
        </p:spPr>
      </p:pic>
      <p:sp>
        <p:nvSpPr>
          <p:cNvPr id="16" name="Title 1"/>
          <p:cNvSpPr txBox="1">
            <a:spLocks/>
          </p:cNvSpPr>
          <p:nvPr/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 cap="sm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Demand Drivers Study</a:t>
            </a:r>
            <a:endParaRPr lang="en-US" sz="3200" b="1" cap="small" spc="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Arial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2095500"/>
            <a:ext cx="2975317" cy="3848100"/>
          </a:xfrm>
          <a:prstGeom prst="rect">
            <a:avLst/>
          </a:prstGeom>
          <a:effectLst>
            <a:outerShdw blurRad="50800" dist="1270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17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143000"/>
            <a:ext cx="7607047" cy="480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 smtClean="0">
                <a:solidFill>
                  <a:schemeClr val="bg1">
                    <a:lumMod val="95000"/>
                  </a:schemeClr>
                </a:solidFill>
              </a:rPr>
              <a:t>Appendices</a:t>
            </a:r>
          </a:p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Aviation Demand Background</a:t>
            </a:r>
          </a:p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Aviation Interview Questionnaire</a:t>
            </a:r>
          </a:p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Aviation Survey Results</a:t>
            </a:r>
          </a:p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Non-aviation Market Assessment</a:t>
            </a:r>
          </a:p>
          <a:p>
            <a:endParaRPr lang="en-US" sz="1200" dirty="0">
              <a:solidFill>
                <a:schemeClr val="bg1">
                  <a:lumMod val="95000"/>
                </a:schemeClr>
              </a:solidFill>
            </a:endParaRPr>
          </a:p>
          <a:p>
            <a:endParaRPr lang="en-US" sz="1200" dirty="0" smtClean="0">
              <a:solidFill>
                <a:schemeClr val="bg1">
                  <a:lumMod val="95000"/>
                </a:schemeClr>
              </a:solidFill>
            </a:endParaRPr>
          </a:p>
          <a:p>
            <a:endParaRPr lang="en-US" dirty="0" smtClean="0">
              <a:solidFill>
                <a:schemeClr val="bg1">
                  <a:lumMod val="95000"/>
                </a:schemeClr>
              </a:solidFill>
            </a:endParaRPr>
          </a:p>
          <a:p>
            <a:pPr marL="0" indent="0">
              <a:buNone/>
            </a:pPr>
            <a:endParaRPr lang="en-US" dirty="0" smtClean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282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382000" cy="1143000"/>
          </a:xfrm>
        </p:spPr>
        <p:txBody>
          <a:bodyPr>
            <a:normAutofit/>
          </a:bodyPr>
          <a:lstStyle/>
          <a:p>
            <a:pPr algn="l"/>
            <a:r>
              <a:rPr lang="en-US" sz="3600" b="1" cap="sm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Demand Influencers and Demand Drivers</a:t>
            </a:r>
            <a:endParaRPr lang="en-US" sz="3600" b="1" cap="small" spc="5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Arial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500" y="1433036"/>
            <a:ext cx="8001000" cy="451056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3200" b="1" u="sng" dirty="0" smtClean="0">
                <a:solidFill>
                  <a:schemeClr val="bg1">
                    <a:lumMod val="95000"/>
                  </a:schemeClr>
                </a:solidFill>
              </a:rPr>
              <a:t>Influencers</a:t>
            </a:r>
            <a:r>
              <a:rPr lang="en-US" sz="3200" dirty="0" smtClean="0">
                <a:solidFill>
                  <a:schemeClr val="bg1">
                    <a:lumMod val="95000"/>
                  </a:schemeClr>
                </a:solidFill>
              </a:rPr>
              <a:t>:  Indirectly cause changes in demand</a:t>
            </a:r>
          </a:p>
          <a:p>
            <a:pPr marL="0" indent="0">
              <a:buNone/>
            </a:pPr>
            <a:r>
              <a:rPr lang="en-US" sz="3200" dirty="0" smtClean="0">
                <a:solidFill>
                  <a:schemeClr val="bg1">
                    <a:lumMod val="95000"/>
                  </a:schemeClr>
                </a:solidFill>
              </a:rPr>
              <a:t>(ex. Aircraft Deliveries, Pilot Age, Stock Market)</a:t>
            </a:r>
          </a:p>
          <a:p>
            <a:pPr marL="0" indent="0">
              <a:buNone/>
            </a:pPr>
            <a:endParaRPr lang="en-US" sz="3200" dirty="0">
              <a:solidFill>
                <a:schemeClr val="bg1">
                  <a:lumMod val="95000"/>
                </a:schemeClr>
              </a:solidFill>
            </a:endParaRPr>
          </a:p>
          <a:p>
            <a:pPr marL="0" indent="0">
              <a:buNone/>
            </a:pPr>
            <a:r>
              <a:rPr lang="en-US" sz="3200" b="1" u="sng" dirty="0" smtClean="0">
                <a:solidFill>
                  <a:schemeClr val="bg1">
                    <a:lumMod val="95000"/>
                  </a:schemeClr>
                </a:solidFill>
              </a:rPr>
              <a:t>Drivers</a:t>
            </a:r>
            <a:r>
              <a:rPr lang="en-US" sz="3200" dirty="0" smtClean="0">
                <a:solidFill>
                  <a:schemeClr val="bg1">
                    <a:lumMod val="95000"/>
                  </a:schemeClr>
                </a:solidFill>
              </a:rPr>
              <a:t>:  directly cause changes </a:t>
            </a:r>
            <a:r>
              <a:rPr lang="en-US" sz="3200" dirty="0">
                <a:solidFill>
                  <a:schemeClr val="bg1">
                    <a:lumMod val="95000"/>
                  </a:schemeClr>
                </a:solidFill>
              </a:rPr>
              <a:t>in </a:t>
            </a:r>
            <a:r>
              <a:rPr lang="en-US" sz="3200" dirty="0" smtClean="0">
                <a:solidFill>
                  <a:schemeClr val="bg1">
                    <a:lumMod val="95000"/>
                  </a:schemeClr>
                </a:solidFill>
              </a:rPr>
              <a:t>demand</a:t>
            </a:r>
          </a:p>
          <a:p>
            <a:pPr marL="0" indent="0">
              <a:buNone/>
            </a:pPr>
            <a:r>
              <a:rPr lang="en-US" sz="3200" dirty="0" smtClean="0">
                <a:solidFill>
                  <a:schemeClr val="bg1">
                    <a:lumMod val="95000"/>
                  </a:schemeClr>
                </a:solidFill>
              </a:rPr>
              <a:t>(ex. Home Sales, Snow Removal and Deicing)	</a:t>
            </a:r>
            <a:endParaRPr lang="en-US" sz="3200" dirty="0">
              <a:solidFill>
                <a:schemeClr val="bg1">
                  <a:lumMod val="95000"/>
                </a:schemeClr>
              </a:solidFill>
            </a:endParaRPr>
          </a:p>
          <a:p>
            <a:pPr marL="0" indent="0">
              <a:buNone/>
            </a:pPr>
            <a:endParaRPr lang="en-US" sz="3200" dirty="0" smtClean="0">
              <a:solidFill>
                <a:schemeClr val="bg1">
                  <a:lumMod val="95000"/>
                </a:schemeClr>
              </a:solidFill>
            </a:endParaRPr>
          </a:p>
          <a:p>
            <a:pPr marL="0" indent="0">
              <a:buNone/>
            </a:pPr>
            <a:r>
              <a:rPr lang="en-US" sz="3200" dirty="0" smtClean="0">
                <a:solidFill>
                  <a:schemeClr val="bg1">
                    <a:lumMod val="95000"/>
                  </a:schemeClr>
                </a:solidFill>
              </a:rPr>
              <a:t>May </a:t>
            </a:r>
            <a:r>
              <a:rPr lang="en-US" sz="3200" dirty="0">
                <a:solidFill>
                  <a:schemeClr val="bg1">
                    <a:lumMod val="95000"/>
                  </a:schemeClr>
                </a:solidFill>
              </a:rPr>
              <a:t>or </a:t>
            </a:r>
            <a:r>
              <a:rPr lang="en-US" sz="3200" dirty="0" smtClean="0">
                <a:solidFill>
                  <a:schemeClr val="bg1">
                    <a:lumMod val="95000"/>
                  </a:schemeClr>
                </a:solidFill>
              </a:rPr>
              <a:t>may not </a:t>
            </a:r>
            <a:r>
              <a:rPr lang="en-US" sz="3200" dirty="0">
                <a:solidFill>
                  <a:schemeClr val="bg1">
                    <a:lumMod val="95000"/>
                  </a:schemeClr>
                </a:solidFill>
              </a:rPr>
              <a:t>be under the control of </a:t>
            </a:r>
            <a:r>
              <a:rPr lang="en-US" sz="3200" dirty="0" smtClean="0">
                <a:solidFill>
                  <a:schemeClr val="bg1">
                    <a:lumMod val="95000"/>
                  </a:schemeClr>
                </a:solidFill>
              </a:rPr>
              <a:t>TTAD</a:t>
            </a:r>
            <a:endParaRPr lang="en-US" sz="3200" dirty="0">
              <a:solidFill>
                <a:schemeClr val="bg1">
                  <a:lumMod val="95000"/>
                </a:schemeClr>
              </a:solidFill>
            </a:endParaRPr>
          </a:p>
          <a:p>
            <a:pPr marL="0" indent="0">
              <a:buNone/>
            </a:pPr>
            <a:endParaRPr lang="en-US" dirty="0" smtClean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6495" y="6248400"/>
            <a:ext cx="8865105" cy="457200"/>
          </a:xfrm>
          <a:prstGeom prst="roundRect">
            <a:avLst/>
          </a:prstGeom>
          <a:gradFill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 wrap="square" rtlCol="0">
            <a:spAutoFit/>
          </a:bodyPr>
          <a:lstStyle/>
          <a:p>
            <a:pPr algn="r"/>
            <a:endParaRPr lang="en-US" sz="1400" dirty="0">
              <a:solidFill>
                <a:prstClr val="white"/>
              </a:solidFill>
            </a:endParaRPr>
          </a:p>
          <a:p>
            <a:pPr algn="r"/>
            <a:endParaRPr lang="en-US" sz="1400" dirty="0" smtClean="0">
              <a:solidFill>
                <a:prstClr val="white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65436" y="5638800"/>
            <a:ext cx="777563" cy="1188482"/>
          </a:xfrm>
          <a:prstGeom prst="roundRect">
            <a:avLst>
              <a:gd name="adj" fmla="val 22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16" y="5486400"/>
            <a:ext cx="1087484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109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3600" b="1" cap="sm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Summary of Findings</a:t>
            </a:r>
            <a:endParaRPr lang="en-US" sz="3600" b="1" cap="small" spc="5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Arial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1295400"/>
            <a:ext cx="7924799" cy="35052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3200" dirty="0" smtClean="0">
                <a:solidFill>
                  <a:schemeClr val="bg1">
                    <a:lumMod val="95000"/>
                  </a:schemeClr>
                </a:solidFill>
              </a:rPr>
              <a:t>Activity </a:t>
            </a:r>
            <a:r>
              <a:rPr lang="en-US" sz="3200" dirty="0">
                <a:solidFill>
                  <a:schemeClr val="bg1">
                    <a:lumMod val="95000"/>
                  </a:schemeClr>
                </a:solidFill>
              </a:rPr>
              <a:t>in the region is not spread </a:t>
            </a:r>
            <a:r>
              <a:rPr lang="en-US" sz="3200" dirty="0" smtClean="0">
                <a:solidFill>
                  <a:schemeClr val="bg1">
                    <a:lumMod val="95000"/>
                  </a:schemeClr>
                </a:solidFill>
              </a:rPr>
              <a:t>evenly</a:t>
            </a:r>
            <a:endParaRPr lang="en-US" sz="3200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sz="3200" dirty="0" smtClean="0">
                <a:solidFill>
                  <a:schemeClr val="bg1">
                    <a:lumMod val="95000"/>
                  </a:schemeClr>
                </a:solidFill>
              </a:rPr>
              <a:t>Activity at </a:t>
            </a:r>
            <a:r>
              <a:rPr lang="en-US" sz="3200" dirty="0">
                <a:solidFill>
                  <a:schemeClr val="bg1">
                    <a:lumMod val="95000"/>
                  </a:schemeClr>
                </a:solidFill>
              </a:rPr>
              <a:t>TRK </a:t>
            </a:r>
            <a:r>
              <a:rPr lang="en-US" sz="3200" dirty="0" smtClean="0">
                <a:solidFill>
                  <a:schemeClr val="bg1">
                    <a:lumMod val="95000"/>
                  </a:schemeClr>
                </a:solidFill>
              </a:rPr>
              <a:t>in </a:t>
            </a:r>
            <a:r>
              <a:rPr lang="en-US" sz="3200" dirty="0">
                <a:solidFill>
                  <a:schemeClr val="bg1">
                    <a:lumMod val="95000"/>
                  </a:schemeClr>
                </a:solidFill>
              </a:rPr>
              <a:t>line with national </a:t>
            </a:r>
            <a:r>
              <a:rPr lang="en-US" sz="3200" dirty="0" smtClean="0">
                <a:solidFill>
                  <a:schemeClr val="bg1">
                    <a:lumMod val="95000"/>
                  </a:schemeClr>
                </a:solidFill>
              </a:rPr>
              <a:t>trends</a:t>
            </a:r>
            <a:endParaRPr lang="en-US" sz="3200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sz="3200" dirty="0" smtClean="0">
                <a:solidFill>
                  <a:schemeClr val="bg1">
                    <a:lumMod val="95000"/>
                  </a:schemeClr>
                </a:solidFill>
              </a:rPr>
              <a:t>Pricing </a:t>
            </a:r>
            <a:r>
              <a:rPr lang="en-US" sz="3200" dirty="0">
                <a:solidFill>
                  <a:schemeClr val="bg1">
                    <a:lumMod val="95000"/>
                  </a:schemeClr>
                </a:solidFill>
              </a:rPr>
              <a:t>and </a:t>
            </a:r>
            <a:r>
              <a:rPr lang="en-US" sz="3200" dirty="0" smtClean="0">
                <a:solidFill>
                  <a:schemeClr val="bg1">
                    <a:lumMod val="95000"/>
                  </a:schemeClr>
                </a:solidFill>
              </a:rPr>
              <a:t>services may influence usage</a:t>
            </a:r>
          </a:p>
          <a:p>
            <a:pPr>
              <a:lnSpc>
                <a:spcPct val="150000"/>
              </a:lnSpc>
            </a:pPr>
            <a:r>
              <a:rPr lang="en-US" sz="3200" b="1" u="sng" dirty="0" smtClean="0">
                <a:solidFill>
                  <a:schemeClr val="bg1">
                    <a:lumMod val="95000"/>
                  </a:schemeClr>
                </a:solidFill>
              </a:rPr>
              <a:t>Primary </a:t>
            </a:r>
            <a:r>
              <a:rPr lang="en-US" sz="3200" b="1" u="sng" dirty="0">
                <a:solidFill>
                  <a:schemeClr val="bg1">
                    <a:lumMod val="95000"/>
                  </a:schemeClr>
                </a:solidFill>
              </a:rPr>
              <a:t>demand driver for TRK is </a:t>
            </a:r>
            <a:r>
              <a:rPr lang="en-US" sz="3200" b="1" u="sng" dirty="0" smtClean="0">
                <a:solidFill>
                  <a:schemeClr val="bg1">
                    <a:lumMod val="95000"/>
                  </a:schemeClr>
                </a:solidFill>
              </a:rPr>
              <a:t>proximity</a:t>
            </a:r>
            <a:endParaRPr lang="en-US" sz="3200" b="1" u="sng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lnSpc>
                <a:spcPct val="150000"/>
              </a:lnSpc>
            </a:pPr>
            <a:endParaRPr lang="en-US" sz="32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6495" y="6248400"/>
            <a:ext cx="8865105" cy="457200"/>
          </a:xfrm>
          <a:prstGeom prst="roundRect">
            <a:avLst/>
          </a:prstGeom>
          <a:gradFill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 wrap="square" rtlCol="0">
            <a:spAutoFit/>
          </a:bodyPr>
          <a:lstStyle/>
          <a:p>
            <a:pPr algn="r"/>
            <a:endParaRPr lang="en-US" sz="1400" dirty="0">
              <a:solidFill>
                <a:prstClr val="white"/>
              </a:solidFill>
            </a:endParaRPr>
          </a:p>
          <a:p>
            <a:pPr algn="r"/>
            <a:endParaRPr lang="en-US" sz="1400" dirty="0" smtClean="0">
              <a:solidFill>
                <a:prstClr val="white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65436" y="5638800"/>
            <a:ext cx="777563" cy="1188482"/>
          </a:xfrm>
          <a:prstGeom prst="roundRect">
            <a:avLst>
              <a:gd name="adj" fmla="val 22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16" y="5486400"/>
            <a:ext cx="1087484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406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3600" b="1" cap="sm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Summary of Findings</a:t>
            </a:r>
            <a:endParaRPr lang="en-US" sz="3600" b="1" cap="small" spc="5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6495" y="6248400"/>
            <a:ext cx="8865105" cy="457200"/>
          </a:xfrm>
          <a:prstGeom prst="roundRect">
            <a:avLst/>
          </a:prstGeom>
          <a:gradFill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 wrap="square" rtlCol="0">
            <a:spAutoFit/>
          </a:bodyPr>
          <a:lstStyle/>
          <a:p>
            <a:pPr algn="r"/>
            <a:endParaRPr lang="en-US" sz="1400" dirty="0">
              <a:solidFill>
                <a:prstClr val="white"/>
              </a:solidFill>
            </a:endParaRPr>
          </a:p>
          <a:p>
            <a:pPr algn="r"/>
            <a:endParaRPr lang="en-US" sz="1400" dirty="0" smtClean="0">
              <a:solidFill>
                <a:prstClr val="white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65436" y="5638800"/>
            <a:ext cx="777563" cy="1188482"/>
          </a:xfrm>
          <a:prstGeom prst="roundRect">
            <a:avLst>
              <a:gd name="adj" fmla="val 22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16" y="5486400"/>
            <a:ext cx="1087484" cy="1371600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6647" y="925418"/>
            <a:ext cx="7924799" cy="10668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sz="3200" dirty="0" smtClean="0">
                <a:solidFill>
                  <a:schemeClr val="bg1">
                    <a:lumMod val="95000"/>
                  </a:schemeClr>
                </a:solidFill>
              </a:rPr>
              <a:t>Primary </a:t>
            </a:r>
            <a:r>
              <a:rPr lang="en-US" sz="3200" dirty="0">
                <a:solidFill>
                  <a:schemeClr val="bg1">
                    <a:lumMod val="95000"/>
                  </a:schemeClr>
                </a:solidFill>
              </a:rPr>
              <a:t>demand driver for TRK is </a:t>
            </a:r>
            <a:r>
              <a:rPr lang="en-US" sz="3200" dirty="0" smtClean="0">
                <a:solidFill>
                  <a:schemeClr val="bg1">
                    <a:lumMod val="95000"/>
                  </a:schemeClr>
                </a:solidFill>
              </a:rPr>
              <a:t>proximity</a:t>
            </a:r>
            <a:endParaRPr lang="en-US" sz="3200" dirty="0">
              <a:solidFill>
                <a:schemeClr val="bg1">
                  <a:lumMod val="95000"/>
                </a:schemeClr>
              </a:solidFill>
            </a:endParaRPr>
          </a:p>
          <a:p>
            <a:pPr>
              <a:lnSpc>
                <a:spcPct val="150000"/>
              </a:lnSpc>
            </a:pPr>
            <a:endParaRPr lang="en-US" sz="3200" dirty="0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734263" y="1617432"/>
            <a:ext cx="7675474" cy="4279053"/>
            <a:chOff x="1087526" y="1617432"/>
            <a:chExt cx="7675474" cy="4279053"/>
          </a:xfrm>
        </p:grpSpPr>
        <p:pic>
          <p:nvPicPr>
            <p:cNvPr id="1028" name="Picture 4" descr="map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333" t="4445" r="11111" b="8483"/>
            <a:stretch/>
          </p:blipFill>
          <p:spPr bwMode="auto">
            <a:xfrm>
              <a:off x="1087526" y="1617432"/>
              <a:ext cx="3713074" cy="4279053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map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11" t="6665" r="18798" b="8890"/>
            <a:stretch/>
          </p:blipFill>
          <p:spPr bwMode="auto">
            <a:xfrm>
              <a:off x="4876800" y="1617432"/>
              <a:ext cx="3886200" cy="4279053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" name="5-Point Star 5"/>
          <p:cNvSpPr/>
          <p:nvPr/>
        </p:nvSpPr>
        <p:spPr>
          <a:xfrm>
            <a:off x="1828800" y="4343400"/>
            <a:ext cx="304800" cy="205442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5-Point Star 11"/>
          <p:cNvSpPr/>
          <p:nvPr/>
        </p:nvSpPr>
        <p:spPr>
          <a:xfrm>
            <a:off x="2502427" y="4152867"/>
            <a:ext cx="304800" cy="205442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5-Point Star 13"/>
          <p:cNvSpPr/>
          <p:nvPr/>
        </p:nvSpPr>
        <p:spPr>
          <a:xfrm>
            <a:off x="1828800" y="2396376"/>
            <a:ext cx="304800" cy="205442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44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3600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Summary of </a:t>
            </a:r>
            <a:r>
              <a:rPr lang="en-US" sz="3600" b="1" cap="sm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Findings - Aviation</a:t>
            </a:r>
            <a:endParaRPr lang="en-US" sz="3600" b="1" cap="small" spc="5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Arial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" y="1295400"/>
            <a:ext cx="8915400" cy="451056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b="1" u="sng" dirty="0">
                <a:solidFill>
                  <a:schemeClr val="bg1">
                    <a:lumMod val="95000"/>
                  </a:schemeClr>
                </a:solidFill>
              </a:rPr>
              <a:t>Based Aircraft and Itinerant Operations Correlation</a:t>
            </a:r>
          </a:p>
          <a:p>
            <a:r>
              <a:rPr lang="en-US" sz="3200" dirty="0" smtClean="0">
                <a:solidFill>
                  <a:schemeClr val="bg1">
                    <a:lumMod val="95000"/>
                  </a:schemeClr>
                </a:solidFill>
              </a:rPr>
              <a:t>Aircraft Deliveries</a:t>
            </a:r>
          </a:p>
          <a:p>
            <a:pPr lvl="1"/>
            <a:r>
              <a:rPr lang="en-US" sz="2800" dirty="0" smtClean="0">
                <a:solidFill>
                  <a:schemeClr val="bg1">
                    <a:lumMod val="95000"/>
                  </a:schemeClr>
                </a:solidFill>
              </a:rPr>
              <a:t>Single 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Engine </a:t>
            </a:r>
            <a:r>
              <a:rPr lang="en-US" sz="2800" dirty="0" smtClean="0">
                <a:solidFill>
                  <a:schemeClr val="bg1">
                    <a:lumMod val="95000"/>
                  </a:schemeClr>
                </a:solidFill>
              </a:rPr>
              <a:t>and Jet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en-US" sz="3200" dirty="0" smtClean="0">
                <a:solidFill>
                  <a:schemeClr val="bg1">
                    <a:lumMod val="95000"/>
                  </a:schemeClr>
                </a:solidFill>
              </a:rPr>
              <a:t>Active Pilots</a:t>
            </a:r>
          </a:p>
          <a:p>
            <a:pPr lvl="1"/>
            <a:r>
              <a:rPr lang="en-US" sz="2800" dirty="0" smtClean="0">
                <a:solidFill>
                  <a:schemeClr val="bg1">
                    <a:lumMod val="95000"/>
                  </a:schemeClr>
                </a:solidFill>
              </a:rPr>
              <a:t>California and the U.S.</a:t>
            </a:r>
            <a:endParaRPr lang="en-US" sz="28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en-US" sz="3200" dirty="0" smtClean="0">
                <a:solidFill>
                  <a:schemeClr val="bg1">
                    <a:lumMod val="95000"/>
                  </a:schemeClr>
                </a:solidFill>
              </a:rPr>
              <a:t>General </a:t>
            </a:r>
            <a:r>
              <a:rPr lang="en-US" sz="3200" dirty="0">
                <a:solidFill>
                  <a:schemeClr val="bg1">
                    <a:lumMod val="95000"/>
                  </a:schemeClr>
                </a:solidFill>
              </a:rPr>
              <a:t>Aviation and </a:t>
            </a:r>
            <a:r>
              <a:rPr lang="en-US" sz="3200" dirty="0" smtClean="0">
                <a:solidFill>
                  <a:schemeClr val="bg1">
                    <a:lumMod val="95000"/>
                  </a:schemeClr>
                </a:solidFill>
              </a:rPr>
              <a:t>On-Demand Activity</a:t>
            </a:r>
          </a:p>
          <a:p>
            <a:pPr lvl="1"/>
            <a:r>
              <a:rPr lang="en-US" sz="2800" dirty="0" smtClean="0">
                <a:solidFill>
                  <a:schemeClr val="bg1">
                    <a:lumMod val="95000"/>
                  </a:schemeClr>
                </a:solidFill>
              </a:rPr>
              <a:t>Active Aircraft and Hours Flown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6495" y="6248400"/>
            <a:ext cx="8865105" cy="457200"/>
          </a:xfrm>
          <a:prstGeom prst="roundRect">
            <a:avLst/>
          </a:prstGeom>
          <a:gradFill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 wrap="square" rtlCol="0">
            <a:spAutoFit/>
          </a:bodyPr>
          <a:lstStyle/>
          <a:p>
            <a:pPr algn="r"/>
            <a:endParaRPr lang="en-US" sz="1400" dirty="0">
              <a:solidFill>
                <a:prstClr val="white"/>
              </a:solidFill>
            </a:endParaRPr>
          </a:p>
          <a:p>
            <a:pPr algn="r"/>
            <a:endParaRPr lang="en-US" sz="1400" dirty="0" smtClean="0">
              <a:solidFill>
                <a:prstClr val="white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65436" y="5638800"/>
            <a:ext cx="777563" cy="1188482"/>
          </a:xfrm>
          <a:prstGeom prst="roundRect">
            <a:avLst>
              <a:gd name="adj" fmla="val 22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16" y="5486400"/>
            <a:ext cx="1087484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183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3600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Summary of </a:t>
            </a:r>
            <a:r>
              <a:rPr lang="en-US" sz="3600" b="1" cap="sm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Findings - Aviation</a:t>
            </a:r>
            <a:endParaRPr lang="en-US" sz="3600" b="1" cap="small" spc="5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Arial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2690" y="1295400"/>
            <a:ext cx="7914110" cy="45105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u="sng" dirty="0">
                <a:solidFill>
                  <a:schemeClr val="bg1">
                    <a:lumMod val="95000"/>
                  </a:schemeClr>
                </a:solidFill>
              </a:rPr>
              <a:t>Aviation </a:t>
            </a:r>
            <a:r>
              <a:rPr lang="en-US" sz="3200" b="1" u="sng" dirty="0" smtClean="0">
                <a:solidFill>
                  <a:schemeClr val="bg1">
                    <a:lumMod val="95000"/>
                  </a:schemeClr>
                </a:solidFill>
              </a:rPr>
              <a:t>Interviews</a:t>
            </a:r>
          </a:p>
          <a:p>
            <a:r>
              <a:rPr lang="en-US" sz="3200" dirty="0" smtClean="0">
                <a:solidFill>
                  <a:schemeClr val="bg1">
                    <a:lumMod val="95000"/>
                  </a:schemeClr>
                </a:solidFill>
              </a:rPr>
              <a:t>Common driver for operating </a:t>
            </a:r>
            <a:r>
              <a:rPr lang="en-US" sz="3200" dirty="0">
                <a:solidFill>
                  <a:schemeClr val="bg1">
                    <a:lumMod val="95000"/>
                  </a:schemeClr>
                </a:solidFill>
              </a:rPr>
              <a:t>at TRK </a:t>
            </a:r>
            <a:endParaRPr lang="en-US" sz="3200" dirty="0" smtClean="0">
              <a:solidFill>
                <a:schemeClr val="bg1">
                  <a:lumMod val="95000"/>
                </a:schemeClr>
              </a:solidFill>
            </a:endParaRPr>
          </a:p>
          <a:p>
            <a:pPr lvl="1"/>
            <a:r>
              <a:rPr lang="en-US" sz="2800" dirty="0" smtClean="0">
                <a:solidFill>
                  <a:schemeClr val="bg1">
                    <a:lumMod val="95000"/>
                  </a:schemeClr>
                </a:solidFill>
              </a:rPr>
              <a:t>Proximity 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to </a:t>
            </a:r>
            <a:r>
              <a:rPr lang="en-US" sz="2800" dirty="0" smtClean="0">
                <a:solidFill>
                  <a:schemeClr val="bg1">
                    <a:lumMod val="95000"/>
                  </a:schemeClr>
                </a:solidFill>
              </a:rPr>
              <a:t>users homes 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and </a:t>
            </a:r>
            <a:r>
              <a:rPr lang="en-US" sz="2800" dirty="0" smtClean="0">
                <a:solidFill>
                  <a:schemeClr val="bg1">
                    <a:lumMod val="95000"/>
                  </a:schemeClr>
                </a:solidFill>
              </a:rPr>
              <a:t>business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en-US" sz="3200" dirty="0" smtClean="0">
                <a:solidFill>
                  <a:schemeClr val="bg1">
                    <a:lumMod val="95000"/>
                  </a:schemeClr>
                </a:solidFill>
              </a:rPr>
              <a:t>Users driven to area for local characteristics</a:t>
            </a:r>
          </a:p>
          <a:p>
            <a:pPr lvl="1"/>
            <a:r>
              <a:rPr lang="en-US" sz="2800" dirty="0" smtClean="0">
                <a:solidFill>
                  <a:schemeClr val="bg1">
                    <a:lumMod val="95000"/>
                  </a:schemeClr>
                </a:solidFill>
              </a:rPr>
              <a:t>Recreational areas, resorts</a:t>
            </a:r>
            <a:endParaRPr lang="en-US" dirty="0" smtClean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6495" y="6248400"/>
            <a:ext cx="8865105" cy="457200"/>
          </a:xfrm>
          <a:prstGeom prst="roundRect">
            <a:avLst/>
          </a:prstGeom>
          <a:gradFill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 wrap="square" rtlCol="0">
            <a:spAutoFit/>
          </a:bodyPr>
          <a:lstStyle/>
          <a:p>
            <a:pPr algn="r"/>
            <a:endParaRPr lang="en-US" sz="1400" dirty="0">
              <a:solidFill>
                <a:prstClr val="white"/>
              </a:solidFill>
            </a:endParaRPr>
          </a:p>
          <a:p>
            <a:pPr algn="r"/>
            <a:endParaRPr lang="en-US" sz="1400" dirty="0" smtClean="0">
              <a:solidFill>
                <a:prstClr val="white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65436" y="5638800"/>
            <a:ext cx="777563" cy="1188482"/>
          </a:xfrm>
          <a:prstGeom prst="roundRect">
            <a:avLst>
              <a:gd name="adj" fmla="val 22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16" y="5486400"/>
            <a:ext cx="1087484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431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3600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Summary of </a:t>
            </a:r>
            <a:r>
              <a:rPr lang="en-US" sz="3600" b="1" cap="sm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Findings - Aviation</a:t>
            </a:r>
            <a:endParaRPr lang="en-US" sz="3600" b="1" cap="small" spc="5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Arial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2690" y="1295400"/>
            <a:ext cx="7914110" cy="451056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b="1" u="sng" dirty="0">
                <a:solidFill>
                  <a:schemeClr val="bg1">
                    <a:lumMod val="95000"/>
                  </a:schemeClr>
                </a:solidFill>
              </a:rPr>
              <a:t>Aviation </a:t>
            </a:r>
            <a:r>
              <a:rPr lang="en-US" sz="3200" b="1" u="sng" dirty="0" smtClean="0">
                <a:solidFill>
                  <a:schemeClr val="bg1">
                    <a:lumMod val="95000"/>
                  </a:schemeClr>
                </a:solidFill>
              </a:rPr>
              <a:t>Survey</a:t>
            </a:r>
          </a:p>
          <a:p>
            <a:r>
              <a:rPr lang="en-US" sz="3200" dirty="0" smtClean="0">
                <a:solidFill>
                  <a:schemeClr val="bg1">
                    <a:lumMod val="95000"/>
                  </a:schemeClr>
                </a:solidFill>
              </a:rPr>
              <a:t>Location </a:t>
            </a:r>
            <a:r>
              <a:rPr lang="en-US" sz="3200" dirty="0">
                <a:solidFill>
                  <a:schemeClr val="bg1">
                    <a:lumMod val="95000"/>
                  </a:schemeClr>
                </a:solidFill>
              </a:rPr>
              <a:t>of an airport is a </a:t>
            </a:r>
            <a:r>
              <a:rPr lang="en-US" sz="3200" dirty="0" smtClean="0">
                <a:solidFill>
                  <a:schemeClr val="bg1">
                    <a:lumMod val="95000"/>
                  </a:schemeClr>
                </a:solidFill>
              </a:rPr>
              <a:t>demand driver</a:t>
            </a:r>
          </a:p>
          <a:p>
            <a:r>
              <a:rPr lang="en-US" sz="3200" dirty="0" smtClean="0">
                <a:solidFill>
                  <a:schemeClr val="bg1">
                    <a:lumMod val="95000"/>
                  </a:schemeClr>
                </a:solidFill>
              </a:rPr>
              <a:t>17 of 76 based respondents are </a:t>
            </a:r>
            <a:r>
              <a:rPr lang="en-US" sz="3200" dirty="0">
                <a:solidFill>
                  <a:schemeClr val="bg1">
                    <a:lumMod val="95000"/>
                  </a:schemeClr>
                </a:solidFill>
              </a:rPr>
              <a:t>on </a:t>
            </a:r>
            <a:r>
              <a:rPr lang="en-US" sz="3200" dirty="0" smtClean="0">
                <a:solidFill>
                  <a:schemeClr val="bg1">
                    <a:lumMod val="95000"/>
                  </a:schemeClr>
                </a:solidFill>
              </a:rPr>
              <a:t>hangar wait list</a:t>
            </a:r>
          </a:p>
          <a:p>
            <a:pPr lvl="1"/>
            <a:r>
              <a:rPr lang="en-US" sz="3200" dirty="0" smtClean="0">
                <a:solidFill>
                  <a:schemeClr val="bg1">
                    <a:lumMod val="95000"/>
                  </a:schemeClr>
                </a:solidFill>
              </a:rPr>
              <a:t>13 </a:t>
            </a:r>
            <a:r>
              <a:rPr lang="en-US" sz="3200" dirty="0">
                <a:solidFill>
                  <a:schemeClr val="bg1">
                    <a:lumMod val="95000"/>
                  </a:schemeClr>
                </a:solidFill>
              </a:rPr>
              <a:t>of </a:t>
            </a:r>
            <a:r>
              <a:rPr lang="en-US" sz="3200" dirty="0" smtClean="0">
                <a:solidFill>
                  <a:schemeClr val="bg1">
                    <a:lumMod val="95000"/>
                  </a:schemeClr>
                </a:solidFill>
              </a:rPr>
              <a:t>17 waiting </a:t>
            </a:r>
            <a:r>
              <a:rPr lang="en-US" sz="3200" dirty="0">
                <a:solidFill>
                  <a:schemeClr val="bg1">
                    <a:lumMod val="95000"/>
                  </a:schemeClr>
                </a:solidFill>
              </a:rPr>
              <a:t>for </a:t>
            </a:r>
            <a:r>
              <a:rPr lang="en-US" sz="3200" dirty="0" smtClean="0">
                <a:solidFill>
                  <a:schemeClr val="bg1">
                    <a:lumMod val="95000"/>
                  </a:schemeClr>
                </a:solidFill>
              </a:rPr>
              <a:t>box hangar</a:t>
            </a:r>
            <a:r>
              <a:rPr lang="en-US" sz="2800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endParaRPr lang="en-US" dirty="0" smtClean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en-US" sz="3200" dirty="0" smtClean="0">
                <a:solidFill>
                  <a:schemeClr val="bg1">
                    <a:lumMod val="95000"/>
                  </a:schemeClr>
                </a:solidFill>
              </a:rPr>
              <a:t>Activities that may increase traffic</a:t>
            </a:r>
          </a:p>
          <a:p>
            <a:pPr lvl="1"/>
            <a:r>
              <a:rPr lang="en-US" sz="2800" dirty="0" smtClean="0">
                <a:solidFill>
                  <a:schemeClr val="bg1">
                    <a:lumMod val="95000"/>
                  </a:schemeClr>
                </a:solidFill>
              </a:rPr>
              <a:t>instrument </a:t>
            </a:r>
            <a:r>
              <a:rPr lang="en-US" sz="2800" dirty="0">
                <a:solidFill>
                  <a:schemeClr val="bg1">
                    <a:lumMod val="95000"/>
                  </a:schemeClr>
                </a:solidFill>
              </a:rPr>
              <a:t>procedures, </a:t>
            </a:r>
            <a:r>
              <a:rPr lang="en-US" sz="2800" dirty="0" smtClean="0">
                <a:solidFill>
                  <a:schemeClr val="bg1">
                    <a:lumMod val="95000"/>
                  </a:schemeClr>
                </a:solidFill>
              </a:rPr>
              <a:t>deicing, cheaper fuel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6495" y="6248400"/>
            <a:ext cx="8865105" cy="457200"/>
          </a:xfrm>
          <a:prstGeom prst="roundRect">
            <a:avLst/>
          </a:prstGeom>
          <a:gradFill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 wrap="square" rtlCol="0">
            <a:spAutoFit/>
          </a:bodyPr>
          <a:lstStyle/>
          <a:p>
            <a:pPr algn="r"/>
            <a:endParaRPr lang="en-US" sz="1400" dirty="0">
              <a:solidFill>
                <a:prstClr val="white"/>
              </a:solidFill>
            </a:endParaRPr>
          </a:p>
          <a:p>
            <a:pPr algn="r"/>
            <a:endParaRPr lang="en-US" sz="1400" dirty="0" smtClean="0">
              <a:solidFill>
                <a:prstClr val="white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65436" y="5638800"/>
            <a:ext cx="777563" cy="1188482"/>
          </a:xfrm>
          <a:prstGeom prst="roundRect">
            <a:avLst>
              <a:gd name="adj" fmla="val 22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16" y="5486400"/>
            <a:ext cx="1087484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0265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3600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Summary of </a:t>
            </a:r>
            <a:r>
              <a:rPr lang="en-US" sz="3600" b="1" cap="sm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Findings – Non-Aviation</a:t>
            </a:r>
            <a:endParaRPr lang="en-US" sz="3600" b="1" cap="small" spc="5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Arial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618" y="1295400"/>
            <a:ext cx="8854764" cy="451056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b="1" u="sng" dirty="0" smtClean="0">
                <a:solidFill>
                  <a:schemeClr val="bg1">
                    <a:lumMod val="95000"/>
                  </a:schemeClr>
                </a:solidFill>
              </a:rPr>
              <a:t>Based Aircraft and Itinerant Operations Correlation</a:t>
            </a:r>
          </a:p>
          <a:p>
            <a:r>
              <a:rPr lang="en-US" sz="3200" dirty="0" smtClean="0">
                <a:solidFill>
                  <a:schemeClr val="bg1">
                    <a:lumMod val="95000"/>
                  </a:schemeClr>
                </a:solidFill>
              </a:rPr>
              <a:t>Community Growth</a:t>
            </a:r>
          </a:p>
          <a:p>
            <a:pPr lvl="1"/>
            <a:r>
              <a:rPr lang="en-US" sz="2800" dirty="0" smtClean="0">
                <a:solidFill>
                  <a:schemeClr val="bg1">
                    <a:lumMod val="95000"/>
                  </a:schemeClr>
                </a:solidFill>
              </a:rPr>
              <a:t>Income, Housing Supply, Population</a:t>
            </a:r>
          </a:p>
          <a:p>
            <a:r>
              <a:rPr lang="en-US" sz="3200" dirty="0" smtClean="0">
                <a:solidFill>
                  <a:schemeClr val="bg1">
                    <a:lumMod val="95000"/>
                  </a:schemeClr>
                </a:solidFill>
              </a:rPr>
              <a:t>Local Economic Growth </a:t>
            </a:r>
          </a:p>
          <a:p>
            <a:pPr lvl="1"/>
            <a:r>
              <a:rPr lang="en-US" sz="2800" dirty="0" smtClean="0">
                <a:solidFill>
                  <a:schemeClr val="bg1">
                    <a:lumMod val="95000"/>
                  </a:schemeClr>
                </a:solidFill>
              </a:rPr>
              <a:t>Visitor Spending, Total Tax Revenue</a:t>
            </a:r>
          </a:p>
          <a:p>
            <a:r>
              <a:rPr lang="en-US" sz="3200" dirty="0" smtClean="0">
                <a:solidFill>
                  <a:schemeClr val="bg1">
                    <a:lumMod val="95000"/>
                  </a:schemeClr>
                </a:solidFill>
              </a:rPr>
              <a:t>National Economic Growth</a:t>
            </a:r>
          </a:p>
          <a:p>
            <a:pPr lvl="1"/>
            <a:r>
              <a:rPr lang="en-US" sz="2800" dirty="0" smtClean="0">
                <a:solidFill>
                  <a:schemeClr val="bg1">
                    <a:lumMod val="95000"/>
                  </a:schemeClr>
                </a:solidFill>
              </a:rPr>
              <a:t>Oil Price, Gross Domestic Product, Stock Market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6495" y="6248400"/>
            <a:ext cx="8865105" cy="457200"/>
          </a:xfrm>
          <a:prstGeom prst="roundRect">
            <a:avLst/>
          </a:prstGeom>
          <a:gradFill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 wrap="square" rtlCol="0">
            <a:spAutoFit/>
          </a:bodyPr>
          <a:lstStyle/>
          <a:p>
            <a:pPr algn="r"/>
            <a:endParaRPr lang="en-US" sz="1400" dirty="0">
              <a:solidFill>
                <a:prstClr val="white"/>
              </a:solidFill>
            </a:endParaRPr>
          </a:p>
          <a:p>
            <a:pPr algn="r"/>
            <a:endParaRPr lang="en-US" sz="1400" dirty="0" smtClean="0">
              <a:solidFill>
                <a:prstClr val="white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65436" y="5638800"/>
            <a:ext cx="777563" cy="1188482"/>
          </a:xfrm>
          <a:prstGeom prst="roundRect">
            <a:avLst>
              <a:gd name="adj" fmla="val 22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16" y="5486400"/>
            <a:ext cx="1087484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467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3600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Summary of Findings – Non-Aviation</a:t>
            </a:r>
            <a:endParaRPr lang="en-US" sz="3600" b="1" cap="small" spc="5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Arial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72690" y="1143000"/>
            <a:ext cx="7914110" cy="4953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u="sng" dirty="0">
                <a:solidFill>
                  <a:schemeClr val="bg1">
                    <a:lumMod val="95000"/>
                  </a:schemeClr>
                </a:solidFill>
              </a:rPr>
              <a:t>Non-Aviation Market </a:t>
            </a:r>
            <a:r>
              <a:rPr lang="en-US" sz="3200" b="1" u="sng" dirty="0" smtClean="0">
                <a:solidFill>
                  <a:schemeClr val="bg1">
                    <a:lumMod val="95000"/>
                  </a:schemeClr>
                </a:solidFill>
              </a:rPr>
              <a:t>Assessment</a:t>
            </a:r>
          </a:p>
          <a:p>
            <a:r>
              <a:rPr lang="en-US" sz="3200" dirty="0" smtClean="0">
                <a:solidFill>
                  <a:schemeClr val="bg1">
                    <a:lumMod val="95000"/>
                  </a:schemeClr>
                </a:solidFill>
              </a:rPr>
              <a:t>Primarily Affluent Bay Area Residents</a:t>
            </a:r>
          </a:p>
          <a:p>
            <a:r>
              <a:rPr lang="en-US" sz="3200" dirty="0" smtClean="0">
                <a:solidFill>
                  <a:schemeClr val="bg1">
                    <a:lumMod val="95000"/>
                  </a:schemeClr>
                </a:solidFill>
              </a:rPr>
              <a:t>Coming for recreational activities and proximity to primary and secondary home</a:t>
            </a:r>
          </a:p>
          <a:p>
            <a:r>
              <a:rPr lang="en-US" sz="3200" dirty="0" smtClean="0">
                <a:solidFill>
                  <a:schemeClr val="bg1">
                    <a:lumMod val="95000"/>
                  </a:schemeClr>
                </a:solidFill>
              </a:rPr>
              <a:t>Affluent </a:t>
            </a:r>
            <a:r>
              <a:rPr lang="en-US" sz="3200" dirty="0">
                <a:solidFill>
                  <a:schemeClr val="bg1">
                    <a:lumMod val="95000"/>
                  </a:schemeClr>
                </a:solidFill>
              </a:rPr>
              <a:t>people have chosen to </a:t>
            </a:r>
            <a:r>
              <a:rPr lang="en-US" sz="3200" dirty="0" smtClean="0">
                <a:solidFill>
                  <a:schemeClr val="bg1">
                    <a:lumMod val="95000"/>
                  </a:schemeClr>
                </a:solidFill>
              </a:rPr>
              <a:t>build homes </a:t>
            </a:r>
            <a:r>
              <a:rPr lang="en-US" sz="3200" dirty="0">
                <a:solidFill>
                  <a:schemeClr val="bg1">
                    <a:lumMod val="95000"/>
                  </a:schemeClr>
                </a:solidFill>
              </a:rPr>
              <a:t>here, and have the means to utilize TRK, if they choose to.</a:t>
            </a:r>
            <a:endParaRPr lang="en-US" sz="3200" dirty="0" smtClean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6495" y="6248400"/>
            <a:ext cx="8865105" cy="457200"/>
          </a:xfrm>
          <a:prstGeom prst="roundRect">
            <a:avLst/>
          </a:prstGeom>
          <a:gradFill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 wrap="square" rtlCol="0">
            <a:spAutoFit/>
          </a:bodyPr>
          <a:lstStyle/>
          <a:p>
            <a:pPr algn="r"/>
            <a:endParaRPr lang="en-US" sz="1400" dirty="0">
              <a:solidFill>
                <a:prstClr val="white"/>
              </a:solidFill>
            </a:endParaRPr>
          </a:p>
          <a:p>
            <a:pPr algn="r"/>
            <a:endParaRPr lang="en-US" sz="1400" dirty="0" smtClean="0">
              <a:solidFill>
                <a:prstClr val="white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65436" y="5638800"/>
            <a:ext cx="777563" cy="1188482"/>
          </a:xfrm>
          <a:prstGeom prst="roundRect">
            <a:avLst>
              <a:gd name="adj" fmla="val 22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16" y="5486400"/>
            <a:ext cx="1087484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453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3600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Aviation Demand Drivers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6495" y="6248400"/>
            <a:ext cx="8865105" cy="457200"/>
          </a:xfrm>
          <a:prstGeom prst="roundRect">
            <a:avLst/>
          </a:prstGeom>
          <a:gradFill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 wrap="square" rtlCol="0">
            <a:spAutoFit/>
          </a:bodyPr>
          <a:lstStyle/>
          <a:p>
            <a:pPr algn="r"/>
            <a:endParaRPr lang="en-US" sz="1400" dirty="0">
              <a:solidFill>
                <a:prstClr val="white"/>
              </a:solidFill>
            </a:endParaRPr>
          </a:p>
          <a:p>
            <a:pPr algn="r"/>
            <a:endParaRPr lang="en-US" sz="1400" dirty="0" smtClean="0">
              <a:solidFill>
                <a:prstClr val="white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65436" y="5638800"/>
            <a:ext cx="777563" cy="1188482"/>
          </a:xfrm>
          <a:prstGeom prst="roundRect">
            <a:avLst>
              <a:gd name="adj" fmla="val 22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16" y="5486400"/>
            <a:ext cx="1087484" cy="1371600"/>
          </a:xfrm>
          <a:prstGeom prst="rect">
            <a:avLst/>
          </a:prstGeom>
        </p:spPr>
      </p:pic>
      <p:sp>
        <p:nvSpPr>
          <p:cNvPr id="10" name="Content Placeholder 3"/>
          <p:cNvSpPr>
            <a:spLocks noGrp="1"/>
          </p:cNvSpPr>
          <p:nvPr>
            <p:ph sz="half" idx="2"/>
          </p:nvPr>
        </p:nvSpPr>
        <p:spPr>
          <a:xfrm>
            <a:off x="394454" y="1600200"/>
            <a:ext cx="8355092" cy="3855482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chemeClr val="bg1">
                    <a:lumMod val="95000"/>
                  </a:schemeClr>
                </a:solidFill>
              </a:rPr>
              <a:t>Research Approach and Methodology</a:t>
            </a:r>
          </a:p>
          <a:p>
            <a:r>
              <a:rPr lang="en-US" sz="3200" dirty="0" smtClean="0">
                <a:solidFill>
                  <a:schemeClr val="bg1">
                    <a:lumMod val="95000"/>
                  </a:schemeClr>
                </a:solidFill>
              </a:rPr>
              <a:t>Correlation Analysis</a:t>
            </a:r>
          </a:p>
          <a:p>
            <a:r>
              <a:rPr lang="en-US" sz="3200" dirty="0" smtClean="0">
                <a:solidFill>
                  <a:schemeClr val="bg1">
                    <a:lumMod val="95000"/>
                  </a:schemeClr>
                </a:solidFill>
              </a:rPr>
              <a:t>Aviation Market Assessment</a:t>
            </a:r>
          </a:p>
          <a:p>
            <a:r>
              <a:rPr lang="en-US" sz="3200" dirty="0">
                <a:solidFill>
                  <a:schemeClr val="bg1">
                    <a:lumMod val="95000"/>
                  </a:schemeClr>
                </a:solidFill>
              </a:rPr>
              <a:t>Aviation </a:t>
            </a:r>
            <a:r>
              <a:rPr lang="en-US" sz="3200" dirty="0" smtClean="0">
                <a:solidFill>
                  <a:schemeClr val="bg1">
                    <a:lumMod val="95000"/>
                  </a:schemeClr>
                </a:solidFill>
              </a:rPr>
              <a:t>Interview</a:t>
            </a:r>
          </a:p>
          <a:p>
            <a:r>
              <a:rPr lang="en-US" sz="3200" dirty="0">
                <a:solidFill>
                  <a:schemeClr val="bg1">
                    <a:lumMod val="95000"/>
                  </a:schemeClr>
                </a:solidFill>
              </a:rPr>
              <a:t>Aviation </a:t>
            </a:r>
            <a:r>
              <a:rPr lang="en-US" sz="3200" dirty="0" smtClean="0">
                <a:solidFill>
                  <a:schemeClr val="bg1">
                    <a:lumMod val="95000"/>
                  </a:schemeClr>
                </a:solidFill>
              </a:rPr>
              <a:t>Survey</a:t>
            </a:r>
          </a:p>
          <a:p>
            <a:endParaRPr lang="en-US" dirty="0">
              <a:solidFill>
                <a:schemeClr val="bg1">
                  <a:lumMod val="95000"/>
                </a:schemeClr>
              </a:solidFill>
            </a:endParaRPr>
          </a:p>
          <a:p>
            <a:endParaRPr lang="en-US" dirty="0" smtClean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2712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7181" y="1524000"/>
            <a:ext cx="8969639" cy="38407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80" y="1508641"/>
            <a:ext cx="8969640" cy="3840718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extBox 12"/>
          <p:cNvSpPr txBox="1"/>
          <p:nvPr/>
        </p:nvSpPr>
        <p:spPr>
          <a:xfrm>
            <a:off x="126495" y="6248400"/>
            <a:ext cx="8865105" cy="457200"/>
          </a:xfrm>
          <a:prstGeom prst="roundRect">
            <a:avLst/>
          </a:prstGeom>
          <a:gradFill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 wrap="square" rtlCol="0">
            <a:spAutoFit/>
          </a:bodyPr>
          <a:lstStyle/>
          <a:p>
            <a:pPr algn="r"/>
            <a:endParaRPr lang="en-US" sz="1400" dirty="0">
              <a:solidFill>
                <a:prstClr val="white"/>
              </a:solidFill>
            </a:endParaRPr>
          </a:p>
          <a:p>
            <a:pPr algn="r"/>
            <a:endParaRPr lang="en-US" sz="1400" dirty="0" smtClean="0">
              <a:solidFill>
                <a:prstClr val="white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65436" y="5638800"/>
            <a:ext cx="777563" cy="1188482"/>
          </a:xfrm>
          <a:prstGeom prst="roundRect">
            <a:avLst>
              <a:gd name="adj" fmla="val 22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16" y="5486400"/>
            <a:ext cx="1087484" cy="1371600"/>
          </a:xfrm>
          <a:prstGeom prst="rect">
            <a:avLst/>
          </a:prstGeom>
        </p:spPr>
      </p:pic>
      <p:sp>
        <p:nvSpPr>
          <p:cNvPr id="10" name="Content Placeholder 3"/>
          <p:cNvSpPr>
            <a:spLocks noGrp="1"/>
          </p:cNvSpPr>
          <p:nvPr>
            <p:ph sz="half" idx="2"/>
          </p:nvPr>
        </p:nvSpPr>
        <p:spPr>
          <a:xfrm>
            <a:off x="394454" y="944999"/>
            <a:ext cx="8355092" cy="31850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Correlation Analysis: Based Aircraft  </a:t>
            </a: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dirty="0" smtClean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3600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Aviation Demand Drivers</a:t>
            </a:r>
          </a:p>
        </p:txBody>
      </p:sp>
    </p:spTree>
    <p:extLst>
      <p:ext uri="{BB962C8B-B14F-4D97-AF65-F5344CB8AC3E}">
        <p14:creationId xmlns:p14="http://schemas.microsoft.com/office/powerpoint/2010/main" val="323720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54802" y="1470541"/>
            <a:ext cx="9034397" cy="38407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26495" y="6248400"/>
            <a:ext cx="8865105" cy="457200"/>
          </a:xfrm>
          <a:prstGeom prst="roundRect">
            <a:avLst/>
          </a:prstGeom>
          <a:gradFill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 wrap="square" rtlCol="0">
            <a:spAutoFit/>
          </a:bodyPr>
          <a:lstStyle/>
          <a:p>
            <a:pPr algn="r"/>
            <a:endParaRPr lang="en-US" sz="1400" dirty="0">
              <a:solidFill>
                <a:prstClr val="white"/>
              </a:solidFill>
            </a:endParaRPr>
          </a:p>
          <a:p>
            <a:pPr algn="r"/>
            <a:endParaRPr lang="en-US" sz="1400" dirty="0" smtClean="0">
              <a:solidFill>
                <a:prstClr val="white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65436" y="5638800"/>
            <a:ext cx="777563" cy="1188482"/>
          </a:xfrm>
          <a:prstGeom prst="roundRect">
            <a:avLst>
              <a:gd name="adj" fmla="val 22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16" y="5486400"/>
            <a:ext cx="1087484" cy="1371600"/>
          </a:xfrm>
          <a:prstGeom prst="rect">
            <a:avLst/>
          </a:prstGeom>
        </p:spPr>
      </p:pic>
      <p:sp>
        <p:nvSpPr>
          <p:cNvPr id="10" name="Content Placeholder 3"/>
          <p:cNvSpPr>
            <a:spLocks noGrp="1"/>
          </p:cNvSpPr>
          <p:nvPr>
            <p:ph sz="half" idx="2"/>
          </p:nvPr>
        </p:nvSpPr>
        <p:spPr>
          <a:xfrm>
            <a:off x="394454" y="944999"/>
            <a:ext cx="8355092" cy="31850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Correlation Analysis: Itinerant Operations</a:t>
            </a:r>
          </a:p>
        </p:txBody>
      </p:sp>
      <p:pic>
        <p:nvPicPr>
          <p:cNvPr id="11" name="Picture 10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02" y="1470541"/>
            <a:ext cx="9034397" cy="385573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3600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Aviation Demand Drivers</a:t>
            </a:r>
          </a:p>
        </p:txBody>
      </p:sp>
    </p:spTree>
    <p:extLst>
      <p:ext uri="{BB962C8B-B14F-4D97-AF65-F5344CB8AC3E}">
        <p14:creationId xmlns:p14="http://schemas.microsoft.com/office/powerpoint/2010/main" val="4286087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3600" b="1" cap="sm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Aviation Demand Drivers</a:t>
            </a:r>
            <a:endParaRPr lang="en-US" sz="3600" b="1" cap="small" spc="5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6495" y="6248400"/>
            <a:ext cx="8865105" cy="457200"/>
          </a:xfrm>
          <a:prstGeom prst="roundRect">
            <a:avLst/>
          </a:prstGeom>
          <a:gradFill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 wrap="square" rtlCol="0">
            <a:spAutoFit/>
          </a:bodyPr>
          <a:lstStyle/>
          <a:p>
            <a:pPr algn="r"/>
            <a:endParaRPr lang="en-US" sz="1400" dirty="0">
              <a:solidFill>
                <a:prstClr val="white"/>
              </a:solidFill>
            </a:endParaRPr>
          </a:p>
          <a:p>
            <a:pPr algn="r"/>
            <a:endParaRPr lang="en-US" sz="1400" dirty="0" smtClean="0">
              <a:solidFill>
                <a:prstClr val="white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65436" y="5638800"/>
            <a:ext cx="777563" cy="1188482"/>
          </a:xfrm>
          <a:prstGeom prst="roundRect">
            <a:avLst>
              <a:gd name="adj" fmla="val 22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16" y="5486400"/>
            <a:ext cx="1087484" cy="1371600"/>
          </a:xfrm>
          <a:prstGeom prst="rect">
            <a:avLst/>
          </a:prstGeom>
        </p:spPr>
      </p:pic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394454" y="944999"/>
            <a:ext cx="8355092" cy="45106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Aviation Market Assessment</a:t>
            </a:r>
          </a:p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Looked 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at 7 competitive airports within 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a 60 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minute driving distance from 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TRK.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While TRK ranked 6</a:t>
            </a:r>
            <a:r>
              <a:rPr lang="en-US" baseline="30000" dirty="0">
                <a:solidFill>
                  <a:schemeClr val="bg1">
                    <a:lumMod val="95000"/>
                  </a:schemeClr>
                </a:solidFill>
              </a:rPr>
              <a:t>th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 in itinerant operations*, TRK ranked 4</a:t>
            </a:r>
            <a:r>
              <a:rPr lang="en-US" baseline="30000" dirty="0">
                <a:solidFill>
                  <a:schemeClr val="bg1">
                    <a:lumMod val="95000"/>
                  </a:schemeClr>
                </a:solidFill>
              </a:rPr>
              <a:t>th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 in fuel volumes and 1</a:t>
            </a:r>
            <a:r>
              <a:rPr lang="en-US" baseline="30000" dirty="0">
                <a:solidFill>
                  <a:schemeClr val="bg1">
                    <a:lumMod val="95000"/>
                  </a:schemeClr>
                </a:solidFill>
              </a:rPr>
              <a:t>st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 in based 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aircraft.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Many 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of the competitive 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airports 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have 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a broader range of general aviation products, services, and 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facilities.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4 of the competitive airports 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have 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longer 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runways.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  <a:p>
            <a:pPr marL="0" indent="0">
              <a:buNone/>
            </a:pPr>
            <a:endParaRPr lang="en-US" dirty="0" smtClean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8665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126495" y="6248400"/>
            <a:ext cx="8865105" cy="457200"/>
          </a:xfrm>
          <a:prstGeom prst="roundRect">
            <a:avLst/>
          </a:prstGeom>
          <a:gradFill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 wrap="square" rtlCol="0">
            <a:spAutoFit/>
          </a:bodyPr>
          <a:lstStyle/>
          <a:p>
            <a:pPr algn="r"/>
            <a:endParaRPr lang="en-US" sz="1400" dirty="0">
              <a:solidFill>
                <a:prstClr val="white"/>
              </a:solidFill>
            </a:endParaRPr>
          </a:p>
          <a:p>
            <a:pPr algn="r"/>
            <a:endParaRPr lang="en-US" sz="1400" dirty="0" smtClean="0">
              <a:solidFill>
                <a:prstClr val="white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65436" y="5638800"/>
            <a:ext cx="777563" cy="1188482"/>
          </a:xfrm>
          <a:prstGeom prst="roundRect">
            <a:avLst>
              <a:gd name="adj" fmla="val 22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16" y="5486400"/>
            <a:ext cx="1087484" cy="137160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3600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Aviation Demand Drivers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2"/>
          </p:nvPr>
        </p:nvSpPr>
        <p:spPr>
          <a:xfrm>
            <a:off x="394454" y="944999"/>
            <a:ext cx="8355092" cy="484620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Aviation 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Interviews</a:t>
            </a:r>
          </a:p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10 based and transient TRK customers.</a:t>
            </a:r>
          </a:p>
          <a:p>
            <a:pPr lvl="1"/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Based customers had a primary or second home within 45 minutes of TRK.</a:t>
            </a:r>
          </a:p>
          <a:p>
            <a:pPr lvl="1"/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Transient customers mix of Part 91, Part 135, and fractional aircraft operators.</a:t>
            </a:r>
          </a:p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Using TRK due to location, location, location.</a:t>
            </a:r>
          </a:p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Desire to increase safety with aircraft deicing services/facilities and instrument approaches.</a:t>
            </a:r>
          </a:p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Do not want to see flight restrictions.</a:t>
            </a:r>
          </a:p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Concerns regarding cost of fuel and aircraft storage.</a:t>
            </a:r>
          </a:p>
          <a:p>
            <a:endParaRPr lang="en-US" dirty="0">
              <a:solidFill>
                <a:schemeClr val="bg1">
                  <a:lumMod val="95000"/>
                </a:schemeClr>
              </a:solidFill>
            </a:endParaRPr>
          </a:p>
          <a:p>
            <a:pPr marL="0" indent="0">
              <a:buNone/>
            </a:pPr>
            <a:endParaRPr lang="en-US" dirty="0" smtClean="0">
              <a:solidFill>
                <a:schemeClr val="bg1">
                  <a:lumMod val="95000"/>
                </a:schemeClr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>
                  <a:lumMod val="95000"/>
                </a:schemeClr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2034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126495" y="6248400"/>
            <a:ext cx="8865105" cy="457200"/>
          </a:xfrm>
          <a:prstGeom prst="roundRect">
            <a:avLst/>
          </a:prstGeom>
          <a:gradFill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 wrap="square" rtlCol="0">
            <a:spAutoFit/>
          </a:bodyPr>
          <a:lstStyle/>
          <a:p>
            <a:pPr algn="r"/>
            <a:endParaRPr lang="en-US" sz="1400" dirty="0">
              <a:solidFill>
                <a:prstClr val="white"/>
              </a:solidFill>
            </a:endParaRPr>
          </a:p>
          <a:p>
            <a:pPr algn="r"/>
            <a:endParaRPr lang="en-US" sz="1400" dirty="0" smtClean="0">
              <a:solidFill>
                <a:prstClr val="white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65436" y="5638800"/>
            <a:ext cx="777563" cy="1188482"/>
          </a:xfrm>
          <a:prstGeom prst="roundRect">
            <a:avLst>
              <a:gd name="adj" fmla="val 22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16" y="5486400"/>
            <a:ext cx="1087484" cy="1371600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3600" b="1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Aviation Demand Drivers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2"/>
          </p:nvPr>
        </p:nvSpPr>
        <p:spPr>
          <a:xfrm>
            <a:off x="394454" y="944999"/>
            <a:ext cx="8520946" cy="499860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000" dirty="0">
                <a:solidFill>
                  <a:schemeClr val="bg1">
                    <a:lumMod val="95000"/>
                  </a:schemeClr>
                </a:solidFill>
              </a:rPr>
              <a:t>Aviation </a:t>
            </a:r>
            <a:r>
              <a:rPr lang="en-US" sz="3000" dirty="0" smtClean="0">
                <a:solidFill>
                  <a:schemeClr val="bg1">
                    <a:lumMod val="95000"/>
                  </a:schemeClr>
                </a:solidFill>
              </a:rPr>
              <a:t>Survey</a:t>
            </a:r>
          </a:p>
          <a:p>
            <a:r>
              <a:rPr lang="en-US" sz="3000" dirty="0" smtClean="0">
                <a:solidFill>
                  <a:schemeClr val="bg1">
                    <a:lumMod val="95000"/>
                  </a:schemeClr>
                </a:solidFill>
              </a:rPr>
              <a:t>451 based and transient aircraft customers surveyed.</a:t>
            </a:r>
            <a:endParaRPr lang="en-US" sz="3000" dirty="0">
              <a:solidFill>
                <a:schemeClr val="bg1">
                  <a:lumMod val="95000"/>
                </a:schemeClr>
              </a:solidFill>
            </a:endParaRPr>
          </a:p>
          <a:p>
            <a:pPr lvl="1"/>
            <a:r>
              <a:rPr lang="en-US" sz="2200" dirty="0" smtClean="0">
                <a:solidFill>
                  <a:schemeClr val="bg1">
                    <a:lumMod val="95000"/>
                  </a:schemeClr>
                </a:solidFill>
              </a:rPr>
              <a:t>22.84% response rate, 95% confidence, 4.25% margin of error</a:t>
            </a:r>
          </a:p>
          <a:p>
            <a:r>
              <a:rPr lang="en-US" sz="3000" dirty="0" smtClean="0">
                <a:solidFill>
                  <a:schemeClr val="bg1">
                    <a:lumMod val="95000"/>
                  </a:schemeClr>
                </a:solidFill>
              </a:rPr>
              <a:t>TRK preferred airport – location, </a:t>
            </a:r>
            <a:r>
              <a:rPr lang="en-US" sz="3000" dirty="0">
                <a:solidFill>
                  <a:schemeClr val="bg1">
                    <a:lumMod val="95000"/>
                  </a:schemeClr>
                </a:solidFill>
              </a:rPr>
              <a:t>location, </a:t>
            </a:r>
            <a:r>
              <a:rPr lang="en-US" sz="3000" dirty="0" smtClean="0">
                <a:solidFill>
                  <a:schemeClr val="bg1">
                    <a:lumMod val="95000"/>
                  </a:schemeClr>
                </a:solidFill>
              </a:rPr>
              <a:t>location.</a:t>
            </a:r>
          </a:p>
          <a:p>
            <a:r>
              <a:rPr lang="en-US" sz="3000" dirty="0" smtClean="0">
                <a:solidFill>
                  <a:schemeClr val="bg1">
                    <a:lumMod val="95000"/>
                  </a:schemeClr>
                </a:solidFill>
              </a:rPr>
              <a:t>The General Aviation Terminal is most important to transient aircraft customers and aircraft storage (and pricing) is most important to based aircraft customers.</a:t>
            </a:r>
          </a:p>
          <a:p>
            <a:r>
              <a:rPr lang="en-US" sz="3000" dirty="0" smtClean="0">
                <a:solidFill>
                  <a:schemeClr val="bg1">
                    <a:lumMod val="95000"/>
                  </a:schemeClr>
                </a:solidFill>
              </a:rPr>
              <a:t>Instrument procedures, aircraft deicing services &amp; facilities, and cheaper fuel would increase operations.</a:t>
            </a:r>
          </a:p>
          <a:p>
            <a:r>
              <a:rPr lang="en-US" sz="3000" dirty="0" smtClean="0">
                <a:solidFill>
                  <a:schemeClr val="bg1">
                    <a:lumMod val="95000"/>
                  </a:schemeClr>
                </a:solidFill>
              </a:rPr>
              <a:t>Decreased runway length, elimination of fueling services, and increased fuel pricing would decrease operations.</a:t>
            </a:r>
            <a:endParaRPr lang="en-US" sz="30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2719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3600" b="1" cap="sm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Non-Aviation Demand Drivers</a:t>
            </a:r>
            <a:endParaRPr lang="en-US" sz="3600" b="1" cap="small" spc="5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6495" y="6248400"/>
            <a:ext cx="8865105" cy="457200"/>
          </a:xfrm>
          <a:prstGeom prst="roundRect">
            <a:avLst/>
          </a:prstGeom>
          <a:gradFill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 wrap="square" rtlCol="0">
            <a:spAutoFit/>
          </a:bodyPr>
          <a:lstStyle/>
          <a:p>
            <a:pPr algn="r"/>
            <a:endParaRPr lang="en-US" sz="1400" dirty="0">
              <a:solidFill>
                <a:prstClr val="white"/>
              </a:solidFill>
            </a:endParaRPr>
          </a:p>
          <a:p>
            <a:pPr algn="r"/>
            <a:endParaRPr lang="en-US" sz="1400" dirty="0" smtClean="0">
              <a:solidFill>
                <a:prstClr val="white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65436" y="5638800"/>
            <a:ext cx="777563" cy="1188482"/>
          </a:xfrm>
          <a:prstGeom prst="roundRect">
            <a:avLst>
              <a:gd name="adj" fmla="val 22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16" y="5486400"/>
            <a:ext cx="1087484" cy="1371600"/>
          </a:xfrm>
          <a:prstGeom prst="rect">
            <a:avLst/>
          </a:prstGeom>
        </p:spPr>
      </p:pic>
      <p:sp>
        <p:nvSpPr>
          <p:cNvPr id="10" name="Content Placeholder 3"/>
          <p:cNvSpPr>
            <a:spLocks noGrp="1"/>
          </p:cNvSpPr>
          <p:nvPr>
            <p:ph sz="half" idx="2"/>
          </p:nvPr>
        </p:nvSpPr>
        <p:spPr>
          <a:xfrm>
            <a:off x="394454" y="1600200"/>
            <a:ext cx="8355092" cy="3185041"/>
          </a:xfrm>
        </p:spPr>
        <p:txBody>
          <a:bodyPr>
            <a:normAutofit/>
          </a:bodyPr>
          <a:lstStyle/>
          <a:p>
            <a:r>
              <a:rPr lang="en-US" sz="3200" dirty="0" smtClean="0">
                <a:solidFill>
                  <a:schemeClr val="bg1">
                    <a:lumMod val="95000"/>
                  </a:schemeClr>
                </a:solidFill>
              </a:rPr>
              <a:t>Research Approach and Methodology</a:t>
            </a:r>
          </a:p>
          <a:p>
            <a:r>
              <a:rPr lang="en-US" sz="3200" dirty="0" smtClean="0">
                <a:solidFill>
                  <a:schemeClr val="bg1">
                    <a:lumMod val="95000"/>
                  </a:schemeClr>
                </a:solidFill>
              </a:rPr>
              <a:t>Correlation Analysis</a:t>
            </a:r>
          </a:p>
          <a:p>
            <a:r>
              <a:rPr lang="en-US" sz="3200" dirty="0" smtClean="0">
                <a:solidFill>
                  <a:schemeClr val="bg1">
                    <a:lumMod val="95000"/>
                  </a:schemeClr>
                </a:solidFill>
              </a:rPr>
              <a:t>Non-Aviation Market Assessment and Survey</a:t>
            </a:r>
          </a:p>
        </p:txBody>
      </p:sp>
    </p:spTree>
    <p:extLst>
      <p:ext uri="{BB962C8B-B14F-4D97-AF65-F5344CB8AC3E}">
        <p14:creationId xmlns:p14="http://schemas.microsoft.com/office/powerpoint/2010/main" val="1861641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1724" y="1028859"/>
            <a:ext cx="7480553" cy="4800283"/>
          </a:xfrm>
          <a:prstGeom prst="rect">
            <a:avLst/>
          </a:prstGeom>
          <a:noFill/>
          <a:ln w="12700">
            <a:solidFill>
              <a:srgbClr val="000000"/>
            </a:solidFill>
          </a:ln>
        </p:spPr>
      </p:pic>
      <p:sp>
        <p:nvSpPr>
          <p:cNvPr id="13" name="TextBox 12"/>
          <p:cNvSpPr txBox="1"/>
          <p:nvPr/>
        </p:nvSpPr>
        <p:spPr>
          <a:xfrm>
            <a:off x="126495" y="6248400"/>
            <a:ext cx="8865105" cy="457200"/>
          </a:xfrm>
          <a:prstGeom prst="roundRect">
            <a:avLst/>
          </a:prstGeom>
          <a:gradFill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 wrap="square" rtlCol="0">
            <a:spAutoFit/>
          </a:bodyPr>
          <a:lstStyle/>
          <a:p>
            <a:pPr algn="r"/>
            <a:endParaRPr lang="en-US" sz="1400" dirty="0">
              <a:solidFill>
                <a:prstClr val="white"/>
              </a:solidFill>
            </a:endParaRPr>
          </a:p>
          <a:p>
            <a:pPr algn="r"/>
            <a:endParaRPr lang="en-US" sz="1400" dirty="0" smtClean="0">
              <a:solidFill>
                <a:prstClr val="white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65436" y="5638800"/>
            <a:ext cx="777563" cy="1188482"/>
          </a:xfrm>
          <a:prstGeom prst="roundRect">
            <a:avLst>
              <a:gd name="adj" fmla="val 22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16" y="5486400"/>
            <a:ext cx="1087484" cy="13716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3600" b="1" cap="sm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Non-Aviation Demand Drivers</a:t>
            </a:r>
            <a:endParaRPr lang="en-US" sz="3600" b="1" cap="small" spc="5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0385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87181" y="1470600"/>
            <a:ext cx="8992811" cy="563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26495" y="6248400"/>
            <a:ext cx="8865105" cy="457200"/>
          </a:xfrm>
          <a:prstGeom prst="roundRect">
            <a:avLst/>
          </a:prstGeom>
          <a:gradFill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 wrap="square" rtlCol="0">
            <a:spAutoFit/>
          </a:bodyPr>
          <a:lstStyle/>
          <a:p>
            <a:pPr algn="r"/>
            <a:endParaRPr lang="en-US" sz="1400" dirty="0">
              <a:solidFill>
                <a:prstClr val="white"/>
              </a:solidFill>
            </a:endParaRPr>
          </a:p>
          <a:p>
            <a:pPr algn="r"/>
            <a:endParaRPr lang="en-US" sz="1400" dirty="0" smtClean="0">
              <a:solidFill>
                <a:prstClr val="white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65436" y="5638800"/>
            <a:ext cx="777563" cy="1188482"/>
          </a:xfrm>
          <a:prstGeom prst="roundRect">
            <a:avLst>
              <a:gd name="adj" fmla="val 22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16" y="5486400"/>
            <a:ext cx="1087484" cy="1371600"/>
          </a:xfrm>
          <a:prstGeom prst="rect">
            <a:avLst/>
          </a:prstGeom>
        </p:spPr>
      </p:pic>
      <p:sp>
        <p:nvSpPr>
          <p:cNvPr id="10" name="Content Placeholder 3"/>
          <p:cNvSpPr>
            <a:spLocks noGrp="1"/>
          </p:cNvSpPr>
          <p:nvPr>
            <p:ph sz="half" idx="2"/>
          </p:nvPr>
        </p:nvSpPr>
        <p:spPr>
          <a:xfrm>
            <a:off x="394454" y="944999"/>
            <a:ext cx="8355092" cy="31850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Correlation Analysis: Based Aircraft</a:t>
            </a:r>
          </a:p>
        </p:txBody>
      </p:sp>
      <p:pic>
        <p:nvPicPr>
          <p:cNvPr id="9" name="Picture 8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" y="1371600"/>
            <a:ext cx="9015984" cy="4114800"/>
          </a:xfrm>
          <a:prstGeom prst="rect">
            <a:avLst/>
          </a:prstGeom>
          <a:noFill/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3600" b="1" cap="sm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Non-Aviation Demand Drivers</a:t>
            </a:r>
            <a:endParaRPr lang="en-US" sz="3600" b="1" cap="small" spc="5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5543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87181" y="1470600"/>
            <a:ext cx="8992811" cy="563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8" y="1402318"/>
            <a:ext cx="9017505" cy="41148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extBox 12"/>
          <p:cNvSpPr txBox="1"/>
          <p:nvPr/>
        </p:nvSpPr>
        <p:spPr>
          <a:xfrm>
            <a:off x="126495" y="6248400"/>
            <a:ext cx="8865105" cy="457200"/>
          </a:xfrm>
          <a:prstGeom prst="roundRect">
            <a:avLst/>
          </a:prstGeom>
          <a:gradFill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 wrap="square" rtlCol="0">
            <a:spAutoFit/>
          </a:bodyPr>
          <a:lstStyle/>
          <a:p>
            <a:pPr algn="r"/>
            <a:endParaRPr lang="en-US" sz="1400" dirty="0">
              <a:solidFill>
                <a:prstClr val="white"/>
              </a:solidFill>
            </a:endParaRPr>
          </a:p>
          <a:p>
            <a:pPr algn="r"/>
            <a:endParaRPr lang="en-US" sz="1400" dirty="0" smtClean="0">
              <a:solidFill>
                <a:prstClr val="white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65436" y="5638800"/>
            <a:ext cx="777563" cy="1188482"/>
          </a:xfrm>
          <a:prstGeom prst="roundRect">
            <a:avLst>
              <a:gd name="adj" fmla="val 22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16" y="5486400"/>
            <a:ext cx="1087484" cy="1371600"/>
          </a:xfrm>
          <a:prstGeom prst="rect">
            <a:avLst/>
          </a:prstGeom>
        </p:spPr>
      </p:pic>
      <p:sp>
        <p:nvSpPr>
          <p:cNvPr id="10" name="Content Placeholder 3"/>
          <p:cNvSpPr>
            <a:spLocks noGrp="1"/>
          </p:cNvSpPr>
          <p:nvPr>
            <p:ph sz="half" idx="2"/>
          </p:nvPr>
        </p:nvSpPr>
        <p:spPr>
          <a:xfrm>
            <a:off x="394454" y="944999"/>
            <a:ext cx="8355092" cy="31850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Correlation Analysis: Itinerant Operations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3600" b="1" cap="sm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Non-Aviation Demand Drivers</a:t>
            </a:r>
            <a:endParaRPr lang="en-US" sz="3600" b="1" cap="small" spc="5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5805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126495" y="6248400"/>
            <a:ext cx="8865105" cy="457200"/>
          </a:xfrm>
          <a:prstGeom prst="roundRect">
            <a:avLst/>
          </a:prstGeom>
          <a:gradFill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 wrap="square" rtlCol="0">
            <a:spAutoFit/>
          </a:bodyPr>
          <a:lstStyle/>
          <a:p>
            <a:pPr algn="r"/>
            <a:endParaRPr lang="en-US" sz="1400" dirty="0">
              <a:solidFill>
                <a:prstClr val="white"/>
              </a:solidFill>
            </a:endParaRPr>
          </a:p>
          <a:p>
            <a:pPr algn="r"/>
            <a:endParaRPr lang="en-US" sz="1400" dirty="0" smtClean="0">
              <a:solidFill>
                <a:prstClr val="white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65436" y="5638800"/>
            <a:ext cx="777563" cy="1188482"/>
          </a:xfrm>
          <a:prstGeom prst="roundRect">
            <a:avLst>
              <a:gd name="adj" fmla="val 22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16" y="5486400"/>
            <a:ext cx="1087484" cy="1371600"/>
          </a:xfrm>
          <a:prstGeom prst="rect">
            <a:avLst/>
          </a:prstGeom>
        </p:spPr>
      </p:pic>
      <p:sp>
        <p:nvSpPr>
          <p:cNvPr id="10" name="Content Placeholder 3"/>
          <p:cNvSpPr>
            <a:spLocks noGrp="1"/>
          </p:cNvSpPr>
          <p:nvPr>
            <p:ph sz="half" idx="2"/>
          </p:nvPr>
        </p:nvSpPr>
        <p:spPr>
          <a:xfrm>
            <a:off x="394454" y="944999"/>
            <a:ext cx="8355092" cy="469380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Non-Aviation Market Assessment and Survey</a:t>
            </a:r>
          </a:p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Interviewees represented local business leaders and developers, plus on-the-ground TRK staff.</a:t>
            </a:r>
          </a:p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Questions asked:</a:t>
            </a:r>
          </a:p>
          <a:p>
            <a:pPr lvl="1"/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Who 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their constituency or customer base is?</a:t>
            </a:r>
          </a:p>
          <a:p>
            <a:pPr lvl="1"/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Why 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they visit the Truckee/Tahoe region?</a:t>
            </a:r>
          </a:p>
          <a:p>
            <a:pPr lvl="1"/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How 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they get to the area?</a:t>
            </a:r>
          </a:p>
          <a:p>
            <a:pPr lvl="1"/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If 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their constituency use TRK?</a:t>
            </a:r>
          </a:p>
          <a:p>
            <a:pPr lvl="1"/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If 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their constituency use TRK more or less than 10 years ago, what has driven that trend (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internal or 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external to TTAD)</a:t>
            </a:r>
          </a:p>
          <a:p>
            <a:pPr lvl="1"/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What 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might drive an increase or decrease in operations at TRK in the future?</a:t>
            </a:r>
          </a:p>
          <a:p>
            <a:pPr marL="0" indent="0">
              <a:buNone/>
            </a:pPr>
            <a:endParaRPr lang="en-US" dirty="0" smtClean="0">
              <a:solidFill>
                <a:schemeClr val="bg1">
                  <a:lumMod val="95000"/>
                </a:schemeClr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3600" b="1" cap="sm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Non-Aviation Demand Drivers</a:t>
            </a:r>
            <a:endParaRPr lang="en-US" sz="3600" b="1" cap="small" spc="5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3222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126495" y="6248400"/>
            <a:ext cx="8865105" cy="457200"/>
          </a:xfrm>
          <a:prstGeom prst="roundRect">
            <a:avLst/>
          </a:prstGeom>
          <a:gradFill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 wrap="square" rtlCol="0">
            <a:spAutoFit/>
          </a:bodyPr>
          <a:lstStyle/>
          <a:p>
            <a:pPr algn="r"/>
            <a:endParaRPr lang="en-US" sz="1400" dirty="0">
              <a:solidFill>
                <a:prstClr val="white"/>
              </a:solidFill>
            </a:endParaRPr>
          </a:p>
          <a:p>
            <a:pPr algn="r"/>
            <a:endParaRPr lang="en-US" sz="1400" dirty="0" smtClean="0">
              <a:solidFill>
                <a:prstClr val="white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65436" y="5638800"/>
            <a:ext cx="777563" cy="1188482"/>
          </a:xfrm>
          <a:prstGeom prst="roundRect">
            <a:avLst>
              <a:gd name="adj" fmla="val 22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16" y="5486400"/>
            <a:ext cx="1087484" cy="1371600"/>
          </a:xfrm>
          <a:prstGeom prst="rect">
            <a:avLst/>
          </a:prstGeom>
        </p:spPr>
      </p:pic>
      <p:sp>
        <p:nvSpPr>
          <p:cNvPr id="10" name="Content Placeholder 3"/>
          <p:cNvSpPr>
            <a:spLocks noGrp="1"/>
          </p:cNvSpPr>
          <p:nvPr>
            <p:ph sz="half" idx="2"/>
          </p:nvPr>
        </p:nvSpPr>
        <p:spPr>
          <a:xfrm>
            <a:off x="394454" y="944999"/>
            <a:ext cx="8355092" cy="49986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Non-Aviation Market Assessment and Survey</a:t>
            </a: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Constituency or Customer 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Base</a:t>
            </a:r>
          </a:p>
          <a:p>
            <a:pPr lvl="1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Second homeowners </a:t>
            </a:r>
          </a:p>
          <a:p>
            <a:pPr lvl="1"/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Tourists</a:t>
            </a:r>
          </a:p>
          <a:p>
            <a:pPr lvl="1"/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Primarily Bay Area</a:t>
            </a:r>
          </a:p>
          <a:p>
            <a:pPr lvl="1"/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Young families to retirees 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Visitors to the Truckee-Tahoe 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Region</a:t>
            </a:r>
          </a:p>
          <a:p>
            <a:pPr lvl="1"/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Recreation and mountain lifestyle</a:t>
            </a:r>
          </a:p>
          <a:p>
            <a:pPr lvl="1"/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Ease of access to Bay Area (driving and flying)</a:t>
            </a: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3600" b="1" cap="sm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Non-Aviation Demand Drivers</a:t>
            </a:r>
            <a:endParaRPr lang="en-US" sz="3600" b="1" cap="small" spc="5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1918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126495" y="6248400"/>
            <a:ext cx="8865105" cy="457200"/>
          </a:xfrm>
          <a:prstGeom prst="roundRect">
            <a:avLst/>
          </a:prstGeom>
          <a:gradFill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 wrap="square" rtlCol="0">
            <a:spAutoFit/>
          </a:bodyPr>
          <a:lstStyle/>
          <a:p>
            <a:pPr algn="r"/>
            <a:endParaRPr lang="en-US" sz="1400" dirty="0">
              <a:solidFill>
                <a:prstClr val="white"/>
              </a:solidFill>
            </a:endParaRPr>
          </a:p>
          <a:p>
            <a:pPr algn="r"/>
            <a:endParaRPr lang="en-US" sz="1400" dirty="0" smtClean="0">
              <a:solidFill>
                <a:prstClr val="white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65436" y="5638800"/>
            <a:ext cx="777563" cy="1188482"/>
          </a:xfrm>
          <a:prstGeom prst="roundRect">
            <a:avLst>
              <a:gd name="adj" fmla="val 22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16" y="5486400"/>
            <a:ext cx="1087484" cy="1371600"/>
          </a:xfrm>
          <a:prstGeom prst="rect">
            <a:avLst/>
          </a:prstGeom>
        </p:spPr>
      </p:pic>
      <p:sp>
        <p:nvSpPr>
          <p:cNvPr id="10" name="Content Placeholder 3"/>
          <p:cNvSpPr>
            <a:spLocks noGrp="1"/>
          </p:cNvSpPr>
          <p:nvPr>
            <p:ph sz="half" idx="2"/>
          </p:nvPr>
        </p:nvSpPr>
        <p:spPr>
          <a:xfrm>
            <a:off x="394454" y="944999"/>
            <a:ext cx="8355092" cy="499860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Non-Aviation Market Assessment and Survey</a:t>
            </a:r>
          </a:p>
          <a:p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Access 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to the 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Area</a:t>
            </a:r>
          </a:p>
          <a:p>
            <a:pPr lvl="1"/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Flying 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to 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TRK was a significant response, </a:t>
            </a:r>
          </a:p>
          <a:p>
            <a:pPr lvl="1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S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ome associations estimate 5%-25%, up to 40% of constituents utilize TRK to access the area</a:t>
            </a:r>
          </a:p>
          <a:p>
            <a:pPr lvl="1"/>
            <a:r>
              <a:rPr lang="en-US" dirty="0" err="1">
                <a:solidFill>
                  <a:schemeClr val="bg1">
                    <a:lumMod val="95000"/>
                  </a:schemeClr>
                </a:solidFill>
              </a:rPr>
              <a:t>Martis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 Camp estimated the completion of homes has directly resulted in an increase of activity at TRK</a:t>
            </a:r>
            <a:endParaRPr lang="en-US" dirty="0" smtClean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What has Driven Demand Recently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?</a:t>
            </a:r>
          </a:p>
          <a:p>
            <a:pPr lvl="1"/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Growth 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in the 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luxury real 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estate 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product</a:t>
            </a:r>
          </a:p>
          <a:p>
            <a:pPr lvl="1"/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I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mprovements </a:t>
            </a:r>
            <a:r>
              <a:rPr lang="en-US" dirty="0">
                <a:solidFill>
                  <a:schemeClr val="bg1">
                    <a:lumMod val="95000"/>
                  </a:schemeClr>
                </a:solidFill>
              </a:rPr>
              <a:t>in 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the Bat Area economy</a:t>
            </a:r>
          </a:p>
          <a:p>
            <a:pPr lvl="1"/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Truckee-Tahoe Region as a destination for events</a:t>
            </a:r>
          </a:p>
          <a:p>
            <a:pPr lvl="1"/>
            <a:r>
              <a:rPr lang="en-US" dirty="0" err="1" smtClean="0">
                <a:solidFill>
                  <a:schemeClr val="bg1">
                    <a:lumMod val="95000"/>
                  </a:schemeClr>
                </a:solidFill>
              </a:rPr>
              <a:t>NetJets</a:t>
            </a:r>
            <a:r>
              <a:rPr lang="en-US" dirty="0" smtClean="0">
                <a:solidFill>
                  <a:schemeClr val="bg1">
                    <a:lumMod val="95000"/>
                  </a:schemeClr>
                </a:solidFill>
              </a:rPr>
              <a:t> and Surf Air</a:t>
            </a:r>
            <a:endParaRPr lang="en-US" dirty="0">
              <a:solidFill>
                <a:schemeClr val="bg1">
                  <a:lumMod val="95000"/>
                </a:schemeClr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3600" b="1" cap="sm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Non-Aviation Demand Drivers</a:t>
            </a:r>
            <a:endParaRPr lang="en-US" sz="3600" b="1" cap="small" spc="5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2558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26495" y="6248400"/>
            <a:ext cx="8865105" cy="457200"/>
          </a:xfrm>
          <a:prstGeom prst="roundRect">
            <a:avLst/>
          </a:prstGeom>
          <a:gradFill>
            <a:gsLst>
              <a:gs pos="0">
                <a:schemeClr val="accent3">
                  <a:lumMod val="75000"/>
                </a:schemeClr>
              </a:gs>
              <a:gs pos="100000">
                <a:schemeClr val="accent3">
                  <a:lumMod val="50000"/>
                </a:schemeClr>
              </a:gs>
            </a:gsLst>
            <a:path path="circle">
              <a:fillToRect l="50000" t="50000" r="50000" b="50000"/>
            </a:path>
          </a:gradFill>
        </p:spPr>
        <p:txBody>
          <a:bodyPr wrap="square" rtlCol="0">
            <a:spAutoFit/>
          </a:bodyPr>
          <a:lstStyle/>
          <a:p>
            <a:pPr algn="r"/>
            <a:endParaRPr lang="en-US" sz="1400" dirty="0">
              <a:solidFill>
                <a:prstClr val="white"/>
              </a:solidFill>
            </a:endParaRPr>
          </a:p>
          <a:p>
            <a:pPr algn="r"/>
            <a:endParaRPr lang="en-US" sz="1400" dirty="0" smtClean="0">
              <a:solidFill>
                <a:prstClr val="white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365436" y="5638800"/>
            <a:ext cx="777563" cy="1188482"/>
          </a:xfrm>
          <a:prstGeom prst="roundRect">
            <a:avLst>
              <a:gd name="adj" fmla="val 22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0" y="5120640"/>
            <a:ext cx="9144000" cy="12423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500" cap="all" spc="1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wis721 Blk BT" pitchFamily="34" charset="0"/>
                <a:cs typeface="Arial" pitchFamily="34" charset="0"/>
              </a:rPr>
              <a:t>Thank you</a:t>
            </a:r>
            <a:endParaRPr lang="en-US" sz="4500" cap="all" spc="1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wis721 Blk BT" pitchFamily="34" charset="0"/>
              <a:cs typeface="Arial" pitchFamily="34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16" y="5486400"/>
            <a:ext cx="1087484" cy="13716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000"/>
          <a:stretch/>
        </p:blipFill>
        <p:spPr>
          <a:xfrm>
            <a:off x="0" y="0"/>
            <a:ext cx="9144000" cy="5120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474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13865</TotalTime>
  <Words>1516</Words>
  <Application>Microsoft Office PowerPoint</Application>
  <PresentationFormat>On-screen Show (4:3)</PresentationFormat>
  <Paragraphs>229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Century Gothic</vt:lpstr>
      <vt:lpstr>Swis721 Blk BT</vt:lpstr>
      <vt:lpstr>Calibri</vt:lpstr>
      <vt:lpstr>Arial</vt:lpstr>
      <vt:lpstr>Office Theme</vt:lpstr>
      <vt:lpstr>PowerPoint Presentation</vt:lpstr>
      <vt:lpstr>PowerPoint Presentation</vt:lpstr>
      <vt:lpstr>PowerPoint Presentation</vt:lpstr>
      <vt:lpstr>Demand Influencers and Demand Drivers</vt:lpstr>
      <vt:lpstr>Summary of Findings</vt:lpstr>
      <vt:lpstr>Summary of Findings</vt:lpstr>
      <vt:lpstr>Summary of Findings - Aviation</vt:lpstr>
      <vt:lpstr>Summary of Findings - Aviation</vt:lpstr>
      <vt:lpstr>Summary of Findings - Aviation</vt:lpstr>
      <vt:lpstr>Summary of Findings – Non-Aviation</vt:lpstr>
      <vt:lpstr>Summary of Findings – Non-Aviation</vt:lpstr>
      <vt:lpstr>Aviation Demand Drivers</vt:lpstr>
      <vt:lpstr>Aviation Demand Drivers</vt:lpstr>
      <vt:lpstr>Aviation Demand Drivers</vt:lpstr>
      <vt:lpstr>Aviation Demand Drivers</vt:lpstr>
      <vt:lpstr>Aviation Demand Drivers</vt:lpstr>
      <vt:lpstr>Aviation Demand Drivers</vt:lpstr>
      <vt:lpstr>Non-Aviation Demand Drivers</vt:lpstr>
      <vt:lpstr>Non-Aviation Demand Drivers</vt:lpstr>
      <vt:lpstr>Non-Aviation Demand Drivers</vt:lpstr>
      <vt:lpstr>Non-Aviation Demand Drivers</vt:lpstr>
      <vt:lpstr>Non-Aviation Demand Drivers</vt:lpstr>
      <vt:lpstr>Non-Aviation Demand Drivers</vt:lpstr>
      <vt:lpstr>Non-Aviation Demand Drivers</vt:lpstr>
      <vt:lpstr>PowerPoint Presentation</vt:lpstr>
    </vt:vector>
  </TitlesOfParts>
  <Company>Mead &amp; Hunt, Inc.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Susan Norvall</dc:creator>
  <cp:lastModifiedBy>Mitchell Hooper</cp:lastModifiedBy>
  <cp:revision>843</cp:revision>
  <cp:lastPrinted>2013-11-12T23:06:29Z</cp:lastPrinted>
  <dcterms:created xsi:type="dcterms:W3CDTF">2013-01-10T19:12:49Z</dcterms:created>
  <dcterms:modified xsi:type="dcterms:W3CDTF">2015-11-12T15:05:02Z</dcterms:modified>
</cp:coreProperties>
</file>