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77" r:id="rId4"/>
    <p:sldId id="278" r:id="rId5"/>
    <p:sldId id="279" r:id="rId6"/>
    <p:sldId id="280" r:id="rId7"/>
    <p:sldId id="281" r:id="rId8"/>
    <p:sldId id="282" r:id="rId9"/>
    <p:sldId id="285" r:id="rId10"/>
    <p:sldId id="284" r:id="rId11"/>
    <p:sldId id="283" r:id="rId12"/>
    <p:sldId id="286" r:id="rId13"/>
    <p:sldId id="291" r:id="rId14"/>
    <p:sldId id="288" r:id="rId15"/>
    <p:sldId id="287" r:id="rId16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6" autoAdjust="0"/>
    <p:restoredTop sz="94286" autoAdjust="0"/>
  </p:normalViewPr>
  <p:slideViewPr>
    <p:cSldViewPr>
      <p:cViewPr varScale="1">
        <p:scale>
          <a:sx n="130" d="100"/>
          <a:sy n="130" d="100"/>
        </p:scale>
        <p:origin x="40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4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lly.lyon\Desktop\info%20for%20graphs%202014%2020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tad-svr\Jane.Dykstra$\ACCOUNTING\BUDGET%202012-13\2012-13%20BUDGET%20(Autosaved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lly.lyon\Desktop\info%20for%20graphs%202014%202015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lly.lyon\Desktop\info%20for%20graphs%202014%202015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baseline="0" dirty="0" smtClean="0"/>
              <a:t>BUDGET REVENUES BY SOURCE 2014-2015</a:t>
            </a:r>
            <a:endParaRPr lang="en-US" sz="1500" b="1" i="0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8.8843617349185951E-3"/>
                  <c:y val="0.105820358491369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1223033619627E-3"/>
                  <c:y val="-5.06127761997610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680773481407954E-2"/>
                  <c:y val="-3.952626660303834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08154735696243"/>
                      <c:h val="0.1209910124870754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2363878131973738E-2"/>
                  <c:y val="-2.10470850234629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63847441459061E-3"/>
                  <c:y val="-1.00361533896233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Sheet1!$B$8:$G$8</c:f>
              <c:strCache>
                <c:ptCount val="6"/>
                <c:pt idx="0">
                  <c:v>Airside Operations </c:v>
                </c:pt>
                <c:pt idx="1">
                  <c:v>Hangars</c:v>
                </c:pt>
                <c:pt idx="2">
                  <c:v>Other Business Leasing</c:v>
                </c:pt>
                <c:pt idx="3">
                  <c:v>Warehouse</c:v>
                </c:pt>
                <c:pt idx="4">
                  <c:v>Taxes</c:v>
                </c:pt>
                <c:pt idx="5">
                  <c:v>Interest</c:v>
                </c:pt>
              </c:strCache>
            </c:strRef>
          </c:cat>
          <c:val>
            <c:numRef>
              <c:f>Sheet1!$B$10:$G$10</c:f>
              <c:numCache>
                <c:formatCode>#,##0_);\(#,##0\)</c:formatCode>
                <c:ptCount val="6"/>
                <c:pt idx="0">
                  <c:v>2791899</c:v>
                </c:pt>
                <c:pt idx="1">
                  <c:v>1341283</c:v>
                </c:pt>
                <c:pt idx="2">
                  <c:v>174000</c:v>
                </c:pt>
                <c:pt idx="3">
                  <c:v>304600</c:v>
                </c:pt>
                <c:pt idx="4">
                  <c:v>4585000</c:v>
                </c:pt>
                <c:pt idx="5">
                  <c:v>55000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04236089610246"/>
          <c:y val="0.93883102680346775"/>
          <c:w val="0.65310070617281801"/>
          <c:h val="5.275534516062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2012-2013 BUDGET</a:t>
            </a:r>
          </a:p>
        </c:rich>
      </c:tx>
      <c:layout>
        <c:manualLayout>
          <c:xMode val="edge"/>
          <c:yMode val="edge"/>
          <c:x val="3.9589618495866091E-2"/>
          <c:y val="2.02279751002348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9166736478288174"/>
          <c:y val="0.21386159292001172"/>
          <c:w val="0.4126592774629288"/>
          <c:h val="0.45305948644531324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469215949070195"/>
          <c:y val="0.33978201352409715"/>
          <c:w val="2.1511838945663695E-2"/>
          <c:h val="3.1320234739655929E-2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numRef>
              <c:f>'[1]graphing info'!$F$48:$I$48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cat>
          <c:val>
            <c:numRef>
              <c:f>'[1]graphing info'!$F$86:$I$86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33083636632486"/>
          <c:y val="0"/>
          <c:w val="0.50074667043060084"/>
          <c:h val="0.99512251808218632"/>
        </c:manualLayout>
      </c:layout>
      <c:pieChart>
        <c:varyColors val="1"/>
        <c:ser>
          <c:idx val="0"/>
          <c:order val="0"/>
          <c:tx>
            <c:strRef>
              <c:f>Sheet1!$A$4</c:f>
              <c:strCache>
                <c:ptCount val="1"/>
                <c:pt idx="0">
                  <c:v>FY 14-15 Budget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1.3035310406941769E-3"/>
                  <c:y val="9.2451229855810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854913782384116E-2"/>
                  <c:y val="-2.56825148764801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286532845366161E-2"/>
                  <c:y val="2.16267623035670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0486824550260283E-2"/>
                  <c:y val="5.93723494486853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308084728845519E-2"/>
                      <c:h val="8.810856658184902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Sheet1!$C$2:$F$2</c:f>
              <c:strCache>
                <c:ptCount val="4"/>
                <c:pt idx="0">
                  <c:v>Personnel</c:v>
                </c:pt>
                <c:pt idx="1">
                  <c:v>Operating, General &amp; Admin</c:v>
                </c:pt>
                <c:pt idx="2">
                  <c:v>Repair &amp; Maintenance, net of related Operating Grants</c:v>
                </c:pt>
                <c:pt idx="3">
                  <c:v>Cost of Sales</c:v>
                </c:pt>
              </c:strCache>
            </c:strRef>
          </c:cat>
          <c:val>
            <c:numRef>
              <c:f>Sheet1!$B$4:$F$4</c:f>
              <c:numCache>
                <c:formatCode>#,##0_);\(#,##0\)</c:formatCode>
                <c:ptCount val="5"/>
                <c:pt idx="1">
                  <c:v>2091615</c:v>
                </c:pt>
                <c:pt idx="2">
                  <c:v>3031648</c:v>
                </c:pt>
                <c:pt idx="3">
                  <c:v>3306331</c:v>
                </c:pt>
                <c:pt idx="4">
                  <c:v>1649450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1.9389234476292268E-2"/>
          <c:y val="0.40989548062217407"/>
          <c:w val="0.19923499157980976"/>
          <c:h val="0.54260663981887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0.29415</cdr:x>
      <cdr:y>0.00606</cdr:y>
    </cdr:from>
    <cdr:to>
      <cdr:x>0.38997</cdr:x>
      <cdr:y>0.07824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153" y="23594"/>
          <a:ext cx="712838" cy="281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 smtClean="0">
              <a:latin typeface="+mj-lt"/>
            </a:rPr>
            <a:t>Personnel</a:t>
          </a:r>
        </a:p>
        <a:p xmlns:a="http://schemas.openxmlformats.org/drawingml/2006/main">
          <a:r>
            <a:rPr lang="en-US" sz="1000" b="1" dirty="0">
              <a:latin typeface="+mj-lt"/>
            </a:rPr>
            <a:t>	</a:t>
          </a:r>
          <a:endParaRPr lang="en-US" sz="1000" b="1" dirty="0"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fld id="{E57C000C-E705-4887-BFCC-5EF332FA5C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26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fld id="{5D083DA8-C2CE-4A99-A90D-EE99C4D8C7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3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AF81C-EA71-42A6-B7C2-EE764C4D78EB}" type="slidenum">
              <a:rPr lang="en-US"/>
              <a:pPr/>
              <a:t>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97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C9121-FAD8-49A5-8A53-EF7D991D42BF}" type="slidenum">
              <a:rPr lang="en-US"/>
              <a:pPr/>
              <a:t>10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 that the CFP includes</a:t>
            </a:r>
            <a:r>
              <a:rPr lang="en-US" baseline="0" dirty="0" smtClean="0"/>
              <a:t> funding to work on Hangar #2 – which may not be performed.  Work on the beacons is not included, as the consultants report had not been received at the time.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87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C9121-FAD8-49A5-8A53-EF7D991D42BF}" type="slidenum">
              <a:rPr lang="en-US"/>
              <a:pPr/>
              <a:t>11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94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C9121-FAD8-49A5-8A53-EF7D991D42BF}" type="slidenum">
              <a:rPr lang="en-US"/>
              <a:pPr/>
              <a:t>12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cutoff-timing, etc.  Issue with tree removal.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55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C9121-FAD8-49A5-8A53-EF7D991D42BF}" type="slidenum">
              <a:rPr lang="en-US"/>
              <a:pPr/>
              <a:t>13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cutoff-timing, etc.  Issue with tree removal.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45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C9121-FAD8-49A5-8A53-EF7D991D42BF}" type="slidenum">
              <a:rPr lang="en-US"/>
              <a:pPr/>
              <a:t>14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849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C9121-FAD8-49A5-8A53-EF7D991D42BF}" type="slidenum">
              <a:rPr lang="en-US"/>
              <a:pPr/>
              <a:t>15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Valuations</a:t>
            </a:r>
            <a:r>
              <a:rPr lang="en-US" baseline="0" dirty="0" smtClean="0"/>
              <a:t> for Placer County have reached a new high.  Nevada County is still below 2009-10 levels.  In total the increase in total valuation was 2.85.</a:t>
            </a:r>
          </a:p>
        </p:txBody>
      </p:sp>
    </p:spTree>
    <p:extLst>
      <p:ext uri="{BB962C8B-B14F-4D97-AF65-F5344CB8AC3E}">
        <p14:creationId xmlns:p14="http://schemas.microsoft.com/office/powerpoint/2010/main" val="426894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C9121-FAD8-49A5-8A53-EF7D991D42BF}" type="slidenum">
              <a:rPr lang="en-US"/>
              <a:pPr/>
              <a:t>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8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C9121-FAD8-49A5-8A53-EF7D991D42BF}" type="slidenum">
              <a:rPr lang="en-US"/>
              <a:pPr/>
              <a:t>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06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C9121-FAD8-49A5-8A53-EF7D991D42BF}" type="slidenum">
              <a:rPr lang="en-US"/>
              <a:pPr/>
              <a:t>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have a handle</a:t>
            </a:r>
            <a:r>
              <a:rPr lang="en-US" baseline="0" dirty="0" smtClean="0"/>
              <a:t> on what percentage of visitors will purchase fuel and waive the roll fee.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4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C9121-FAD8-49A5-8A53-EF7D991D42BF}" type="slidenum">
              <a:rPr lang="en-US"/>
              <a:pPr/>
              <a:t>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09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C9121-FAD8-49A5-8A53-EF7D991D42BF}" type="slidenum">
              <a:rPr lang="en-US"/>
              <a:pPr/>
              <a:t>6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10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C9121-FAD8-49A5-8A53-EF7D991D42BF}" type="slidenum">
              <a:rPr lang="en-US"/>
              <a:pPr/>
              <a:t>7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3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C9121-FAD8-49A5-8A53-EF7D991D42BF}" type="slidenum">
              <a:rPr lang="en-US"/>
              <a:pPr/>
              <a:t>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To</a:t>
            </a:r>
            <a:r>
              <a:rPr lang="en-US" sz="1200" baseline="0" dirty="0" smtClean="0"/>
              <a:t> put this into perspective – I reviewed a few other agency benefit ratios.   A review of the T</a:t>
            </a:r>
            <a:r>
              <a:rPr lang="en-US" sz="1200" dirty="0" smtClean="0"/>
              <a:t>own of Truckee 2013 budget shows that their benefits range</a:t>
            </a:r>
            <a:r>
              <a:rPr lang="en-US" sz="1200" baseline="0" dirty="0" smtClean="0"/>
              <a:t> between 33% (Administrative </a:t>
            </a:r>
            <a:r>
              <a:rPr lang="en-US" sz="1200" baseline="0" dirty="0" err="1" smtClean="0"/>
              <a:t>Svcs</a:t>
            </a:r>
            <a:r>
              <a:rPr lang="en-US" sz="1200" baseline="0" dirty="0" smtClean="0"/>
              <a:t>) and 38%</a:t>
            </a:r>
            <a:r>
              <a:rPr lang="en-US" sz="1200" dirty="0" smtClean="0"/>
              <a:t> (Town Manager)</a:t>
            </a:r>
            <a:r>
              <a:rPr lang="en-US" sz="1200" baseline="0" dirty="0" smtClean="0"/>
              <a:t> of total payroll and benefits by department.  For TDPUD the rate is 46%</a:t>
            </a:r>
          </a:p>
          <a:p>
            <a:endParaRPr lang="en-US" sz="1200" baseline="0" dirty="0" smtClean="0"/>
          </a:p>
          <a:p>
            <a:r>
              <a:rPr lang="en-US" sz="1200" baseline="0" dirty="0" err="1" smtClean="0"/>
              <a:t>Perf</a:t>
            </a:r>
            <a:r>
              <a:rPr lang="en-US" sz="1200" baseline="0" dirty="0" smtClean="0"/>
              <a:t> awards includes:</a:t>
            </a:r>
          </a:p>
          <a:p>
            <a:r>
              <a:rPr lang="en-US" sz="1200" baseline="0" dirty="0" smtClean="0"/>
              <a:t>2500 cost savings</a:t>
            </a:r>
          </a:p>
          <a:p>
            <a:r>
              <a:rPr lang="en-US" sz="1200" baseline="0" dirty="0" smtClean="0"/>
              <a:t>2550 safety</a:t>
            </a:r>
          </a:p>
          <a:p>
            <a:r>
              <a:rPr lang="en-US" sz="1200" baseline="0" dirty="0" smtClean="0"/>
              <a:t>2400 add-on assignments</a:t>
            </a:r>
          </a:p>
          <a:p>
            <a:r>
              <a:rPr lang="en-US" sz="1200" baseline="0" dirty="0" smtClean="0"/>
              <a:t>7500 certification pay for new program</a:t>
            </a:r>
          </a:p>
          <a:p>
            <a:r>
              <a:rPr lang="en-US" sz="1200" baseline="0" dirty="0" smtClean="0"/>
              <a:t>5000 in regular</a:t>
            </a:r>
          </a:p>
        </p:txBody>
      </p:sp>
    </p:spTree>
    <p:extLst>
      <p:ext uri="{BB962C8B-B14F-4D97-AF65-F5344CB8AC3E}">
        <p14:creationId xmlns:p14="http://schemas.microsoft.com/office/powerpoint/2010/main" val="3999008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C9121-FAD8-49A5-8A53-EF7D991D42BF}" type="slidenum">
              <a:rPr lang="en-US"/>
              <a:pPr/>
              <a:t>9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6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DAD8-C03D-4ED6-AF04-01388C505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34B8-BE4E-4AB9-B18B-6C913AD89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414A-7A81-4AD8-82BA-FA806B22A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4F9F-476A-4BA3-AAE0-733762DA8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F0BB-32A2-4DF3-8B59-D2E3D292F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DBD7-04C1-498C-A5BC-6D126A8E5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F2E8-62CE-4F09-B9CA-5CC413B60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ACB-8F1B-4AC9-8148-0D65F6FCA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2439-A0A8-40D9-8D9C-EA4A09582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6C1C-72A9-438E-976C-F40660987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E3-DCEF-441B-8C2A-8ECDB31B6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C5BE-FF7A-4C0D-A31C-FF43EBA87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6629400" cy="441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542925"/>
          </a:xfrm>
          <a:prstGeom prst="rect">
            <a:avLst/>
          </a:prstGeom>
          <a:gradFill rotWithShape="1">
            <a:gsLst>
              <a:gs pos="0">
                <a:srgbClr val="76923C"/>
              </a:gs>
              <a:gs pos="100000">
                <a:srgbClr val="D6E3BC"/>
              </a:gs>
            </a:gsLst>
            <a:lin ang="5400000" scaled="1"/>
          </a:gradFill>
          <a:ln w="0">
            <a:solidFill>
              <a:srgbClr val="C2D69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638800"/>
            <a:ext cx="8229600" cy="1371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2014-2015 </a:t>
            </a:r>
            <a:r>
              <a:rPr lang="en-US" sz="3600" dirty="0">
                <a:solidFill>
                  <a:schemeClr val="tx2"/>
                </a:solidFill>
              </a:rPr>
              <a:t>Budget Workshop</a:t>
            </a:r>
          </a:p>
          <a:p>
            <a:r>
              <a:rPr lang="en-US" sz="2800" dirty="0">
                <a:solidFill>
                  <a:schemeClr val="tx2"/>
                </a:solidFill>
              </a:rPr>
              <a:t>September 3</a:t>
            </a:r>
            <a:r>
              <a:rPr lang="en-US" sz="2800" dirty="0" smtClean="0">
                <a:solidFill>
                  <a:schemeClr val="tx2"/>
                </a:solidFill>
              </a:rPr>
              <a:t>, 2014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95300" y="269875"/>
            <a:ext cx="3314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Truckee Tahoe Airport. Connected.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1295400"/>
            <a:ext cx="5536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Truckee Tahoe Airport District</a:t>
            </a:r>
          </a:p>
        </p:txBody>
      </p:sp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609600"/>
            <a:ext cx="9144000" cy="455613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666666">
                  <a:gamma/>
                  <a:tint val="20000"/>
                  <a:invGamma/>
                </a:srgbClr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100000">
                <a:srgbClr val="8DB3E2"/>
              </a:gs>
            </a:gsLst>
            <a:lin ang="5400000" scaled="1"/>
          </a:gradFill>
          <a:ln w="0">
            <a:solidFill>
              <a:srgbClr val="1F497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609600"/>
            <a:ext cx="9144000" cy="455613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666666">
                  <a:gamma/>
                  <a:tint val="20000"/>
                  <a:invGamma/>
                </a:srgbClr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382000" cy="1219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Repair and Maintenance Expenses were budgeted based on current expense levels, subject to the review of management, and specific projects scheduled for the upcoming year.   Many of the </a:t>
            </a:r>
            <a:r>
              <a:rPr lang="en-US" sz="2000" dirty="0" smtClean="0"/>
              <a:t>$</a:t>
            </a:r>
            <a:r>
              <a:rPr lang="en-US" sz="2000" dirty="0" smtClean="0"/>
              <a:t>3,306,331</a:t>
            </a:r>
            <a:r>
              <a:rPr lang="en-US" sz="2000" dirty="0" smtClean="0"/>
              <a:t> </a:t>
            </a:r>
            <a:r>
              <a:rPr lang="en-US" sz="2000" dirty="0" smtClean="0"/>
              <a:t>in expenses budgeted come from </a:t>
            </a:r>
            <a:r>
              <a:rPr lang="en-US" sz="2000" dirty="0" smtClean="0"/>
              <a:t>Facility and Equipment</a:t>
            </a:r>
            <a:r>
              <a:rPr lang="en-US" sz="2000" dirty="0" smtClean="0"/>
              <a:t> Maintenance and Land Management </a:t>
            </a:r>
            <a:r>
              <a:rPr lang="en-US" sz="2000" dirty="0" smtClean="0"/>
              <a:t>Plans.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5203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Operating Expenditures (3 of 3)</a:t>
            </a:r>
            <a:endParaRPr lang="en-US" sz="2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100000">
                <a:srgbClr val="8DB3E2"/>
              </a:gs>
            </a:gsLst>
            <a:lin ang="5400000" scaled="1"/>
          </a:gradFill>
          <a:ln w="0">
            <a:solidFill>
              <a:srgbClr val="1F497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3314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Truckee Tahoe Airport District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264522"/>
              </p:ext>
            </p:extLst>
          </p:nvPr>
        </p:nvGraphicFramePr>
        <p:xfrm>
          <a:off x="1295400" y="2971800"/>
          <a:ext cx="621792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Pavement</a:t>
                      </a:r>
                      <a:r>
                        <a:rPr lang="en-US" baseline="0" dirty="0" smtClean="0"/>
                        <a:t> Maintenance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Facilities Maintenance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Forest Management</a:t>
                      </a:r>
                    </a:p>
                    <a:p>
                      <a:r>
                        <a:rPr lang="en-US" dirty="0" smtClean="0"/>
                        <a:t>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$2,450,000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$452,930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$249,600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$3,152,530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4419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 </a:t>
            </a:r>
            <a:r>
              <a:rPr lang="en-US" sz="2000" dirty="0" smtClean="0">
                <a:latin typeface="+mj-lt"/>
              </a:rPr>
              <a:t>Although the pavement maintenance expenses may be grant fundable and funding may be pursued, the expenses are shown without </a:t>
            </a:r>
            <a:r>
              <a:rPr lang="en-US" sz="2000" dirty="0" smtClean="0">
                <a:latin typeface="+mj-lt"/>
              </a:rPr>
              <a:t>anticipated FAA </a:t>
            </a:r>
            <a:r>
              <a:rPr lang="en-US" sz="2000" dirty="0" smtClean="0">
                <a:latin typeface="+mj-lt"/>
              </a:rPr>
              <a:t>participation</a:t>
            </a:r>
            <a:r>
              <a:rPr lang="en-US" sz="2000" dirty="0" smtClean="0"/>
              <a:t>.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609600"/>
            <a:ext cx="9144000" cy="455613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666666">
                  <a:gamma/>
                  <a:tint val="20000"/>
                  <a:invGamma/>
                </a:srgbClr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143000"/>
            <a:ext cx="6927272" cy="820737"/>
          </a:xfrm>
        </p:spPr>
        <p:txBody>
          <a:bodyPr>
            <a:normAutofit fontScale="90000"/>
          </a:bodyPr>
          <a:lstStyle/>
          <a:p>
            <a:r>
              <a:rPr lang="en-US" sz="2670" dirty="0" smtClean="0"/>
              <a:t>Budgeted Operating Expenses</a:t>
            </a:r>
            <a:br>
              <a:rPr lang="en-US" sz="2670" dirty="0" smtClean="0"/>
            </a:br>
            <a:r>
              <a:rPr lang="en-US" sz="2670" dirty="0" smtClean="0"/>
              <a:t>2014-2015</a:t>
            </a:r>
            <a:endParaRPr lang="en-US" sz="267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100000">
                <a:srgbClr val="8DB3E2"/>
              </a:gs>
            </a:gsLst>
            <a:lin ang="5400000" scaled="1"/>
          </a:gradFill>
          <a:ln w="0">
            <a:solidFill>
              <a:srgbClr val="1F497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3314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Truckee Tahoe Airport District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295356"/>
              </p:ext>
            </p:extLst>
          </p:nvPr>
        </p:nvGraphicFramePr>
        <p:xfrm>
          <a:off x="1524000" y="2286000"/>
          <a:ext cx="5867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81409"/>
              </p:ext>
            </p:extLst>
          </p:nvPr>
        </p:nvGraphicFramePr>
        <p:xfrm>
          <a:off x="1676399" y="2209800"/>
          <a:ext cx="7003473" cy="438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547065"/>
              </p:ext>
            </p:extLst>
          </p:nvPr>
        </p:nvGraphicFramePr>
        <p:xfrm>
          <a:off x="381000" y="2133600"/>
          <a:ext cx="7416427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9600"/>
            <a:ext cx="9144000" cy="455613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666666">
                  <a:gamma/>
                  <a:tint val="20000"/>
                  <a:invGamma/>
                </a:srgbClr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Since this draft of the Budget was completed, it has become apparent that </a:t>
            </a:r>
            <a:r>
              <a:rPr lang="en-US" sz="2400" dirty="0" smtClean="0"/>
              <a:t>there are </a:t>
            </a:r>
            <a:r>
              <a:rPr lang="en-US" sz="2400" dirty="0" smtClean="0"/>
              <a:t>expenditures that had budgeted funds available in the current fiscal year will not be completed by year end and will have to be carried forward into the </a:t>
            </a:r>
            <a:r>
              <a:rPr lang="en-US" sz="2400" dirty="0" smtClean="0"/>
              <a:t>FY2015 </a:t>
            </a:r>
            <a:r>
              <a:rPr lang="en-US" sz="2400" dirty="0" smtClean="0"/>
              <a:t>budget :</a:t>
            </a:r>
          </a:p>
          <a:p>
            <a:pPr lvl="1"/>
            <a:r>
              <a:rPr lang="en-US" sz="2400" dirty="0" smtClean="0"/>
              <a:t>Utilities Maintenance Plan - $30,000</a:t>
            </a:r>
            <a:endParaRPr lang="en-US" sz="2400" dirty="0" smtClean="0"/>
          </a:p>
          <a:p>
            <a:pPr lvl="1"/>
            <a:r>
              <a:rPr lang="en-US" sz="2400" dirty="0" smtClean="0"/>
              <a:t>Facilities Maintenance- $252,400</a:t>
            </a:r>
            <a:endParaRPr lang="en-US" sz="2400" dirty="0" smtClean="0"/>
          </a:p>
          <a:p>
            <a:pPr lvl="1"/>
            <a:endParaRPr lang="en-US" sz="2000" dirty="0" smtClean="0"/>
          </a:p>
          <a:p>
            <a:pPr lvl="1">
              <a:buNone/>
            </a:pPr>
            <a:r>
              <a:rPr lang="en-US" sz="2400" dirty="0" smtClean="0"/>
              <a:t>When the budget is brought to the Board for approval on </a:t>
            </a:r>
            <a:r>
              <a:rPr lang="en-US" sz="2400" dirty="0" smtClean="0"/>
              <a:t>the September 24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these amounts will be included in the revised version.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892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Expenditures Budgeted in </a:t>
            </a:r>
            <a:r>
              <a:rPr lang="en-US" sz="2800" dirty="0" smtClean="0"/>
              <a:t>FY2014 </a:t>
            </a:r>
            <a:r>
              <a:rPr lang="en-US" sz="2800" dirty="0" smtClean="0"/>
              <a:t>– Rolling to </a:t>
            </a:r>
            <a:r>
              <a:rPr lang="en-US" sz="2800" dirty="0" smtClean="0"/>
              <a:t>FY2015</a:t>
            </a:r>
            <a:endParaRPr lang="en-US" sz="2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100000">
                <a:srgbClr val="8DB3E2"/>
              </a:gs>
            </a:gsLst>
            <a:lin ang="5400000" scaled="1"/>
          </a:gradFill>
          <a:ln w="0">
            <a:solidFill>
              <a:srgbClr val="1F497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3314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Truckee Tahoe Airport District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9600"/>
            <a:ext cx="9144000" cy="455613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666666">
                  <a:gamma/>
                  <a:tint val="20000"/>
                  <a:invGamma/>
                </a:srgbClr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the budget is brought before the Board September 24, 2015, the following items will be added:</a:t>
            </a:r>
            <a:endParaRPr lang="en-US" sz="2400" dirty="0" smtClean="0"/>
          </a:p>
          <a:p>
            <a:pPr lvl="1"/>
            <a:r>
              <a:rPr lang="en-US" sz="2400" dirty="0" smtClean="0"/>
              <a:t>STEM funding through the Boys and Girls Club - $45,000. </a:t>
            </a:r>
            <a:r>
              <a:rPr lang="en-US" sz="2400" dirty="0" smtClean="0"/>
              <a:t>This item will be flagged for future consideration.</a:t>
            </a:r>
            <a:endParaRPr lang="en-US" sz="2400" dirty="0" smtClean="0"/>
          </a:p>
          <a:p>
            <a:pPr lvl="1"/>
            <a:r>
              <a:rPr lang="en-US" sz="2400" dirty="0" smtClean="0"/>
              <a:t>POS software upgrade, $40,000</a:t>
            </a:r>
            <a:endParaRPr lang="en-US" sz="2400" dirty="0" smtClean="0"/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221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Expenditures </a:t>
            </a:r>
            <a:r>
              <a:rPr lang="en-US" sz="2800" dirty="0" smtClean="0"/>
              <a:t>I</a:t>
            </a:r>
            <a:r>
              <a:rPr lang="en-US" sz="2800" dirty="0" smtClean="0"/>
              <a:t>dentified to Consider Adding to the Budget</a:t>
            </a:r>
            <a:endParaRPr lang="en-US" sz="2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100000">
                <a:srgbClr val="8DB3E2"/>
              </a:gs>
            </a:gsLst>
            <a:lin ang="5400000" scaled="1"/>
          </a:gradFill>
          <a:ln w="0">
            <a:solidFill>
              <a:srgbClr val="1F497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3314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Truckee Tahoe Airport District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63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609600"/>
            <a:ext cx="9144000" cy="455613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666666">
                  <a:gamma/>
                  <a:tint val="20000"/>
                  <a:invGamma/>
                </a:srgbClr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Three major categories:</a:t>
            </a:r>
          </a:p>
          <a:p>
            <a:pPr lvl="1"/>
            <a:r>
              <a:rPr lang="en-US" dirty="0" smtClean="0"/>
              <a:t>FAA grant eligible</a:t>
            </a:r>
          </a:p>
          <a:p>
            <a:pPr lvl="1"/>
            <a:r>
              <a:rPr lang="en-US" dirty="0" smtClean="0"/>
              <a:t>Other (non-grant eligible) – Most significant project is the purchase of </a:t>
            </a:r>
            <a:r>
              <a:rPr lang="en-US" dirty="0" smtClean="0"/>
              <a:t>Plow Truck.</a:t>
            </a:r>
            <a:endParaRPr lang="en-US" dirty="0" smtClean="0"/>
          </a:p>
          <a:p>
            <a:pPr lvl="1"/>
            <a:r>
              <a:rPr lang="en-US" dirty="0" smtClean="0"/>
              <a:t>Land Purchase/Development – No additional funds were budgeted for land acquisitions as there will be $</a:t>
            </a:r>
            <a:r>
              <a:rPr lang="en-US" dirty="0" smtClean="0"/>
              <a:t>2.5 </a:t>
            </a:r>
            <a:r>
              <a:rPr lang="en-US" dirty="0" smtClean="0"/>
              <a:t>million of Unrestricted Net Assets designated for this purchase as of </a:t>
            </a:r>
            <a:r>
              <a:rPr lang="en-US" dirty="0" smtClean="0"/>
              <a:t>9/30/14.</a:t>
            </a:r>
            <a:endParaRPr lang="en-US" dirty="0" smtClean="0"/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81000" y="1219200"/>
            <a:ext cx="3504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Capital Expenditures</a:t>
            </a:r>
            <a:endParaRPr lang="en-US" sz="2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100000">
                <a:srgbClr val="8DB3E2"/>
              </a:gs>
            </a:gsLst>
            <a:lin ang="5400000" scaled="1"/>
          </a:gradFill>
          <a:ln w="0">
            <a:solidFill>
              <a:srgbClr val="1F497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3314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Truckee Tahoe Airport District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609600"/>
            <a:ext cx="9144000" cy="455613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666666">
                  <a:gamma/>
                  <a:tint val="20000"/>
                  <a:invGamma/>
                </a:srgbClr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219200"/>
            <a:ext cx="3916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Property Tax Revenues</a:t>
            </a:r>
            <a:endParaRPr lang="en-US" sz="28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100000">
                <a:srgbClr val="8DB3E2"/>
              </a:gs>
            </a:gsLst>
            <a:lin ang="5400000" scaled="1"/>
          </a:gradFill>
          <a:ln w="0">
            <a:solidFill>
              <a:srgbClr val="1F497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3314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Truckee Tahoe Airport District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81200"/>
            <a:ext cx="7772400" cy="42866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9600"/>
            <a:ext cx="9144000" cy="455613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666666">
                  <a:gamma/>
                  <a:tint val="20000"/>
                  <a:invGamma/>
                </a:srgbClr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772400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Revenue estimates do not take into account any changes to the rates and fees schedule. </a:t>
            </a:r>
            <a:r>
              <a:rPr lang="en-US" sz="2400" dirty="0"/>
              <a:t> </a:t>
            </a:r>
            <a:r>
              <a:rPr lang="en-US" sz="2400" dirty="0" smtClean="0"/>
              <a:t>Fee Schedule is under review.</a:t>
            </a:r>
            <a:endParaRPr lang="en-US" sz="2400" dirty="0" smtClean="0"/>
          </a:p>
          <a:p>
            <a:r>
              <a:rPr lang="en-US" sz="2400" dirty="0" smtClean="0"/>
              <a:t>The sale of “contract fuel” will be available in the new year, and </a:t>
            </a:r>
            <a:r>
              <a:rPr lang="en-US" sz="2400" dirty="0" err="1" smtClean="0"/>
              <a:t>Avfuel</a:t>
            </a:r>
            <a:r>
              <a:rPr lang="en-US" sz="2400" dirty="0" smtClean="0"/>
              <a:t>, our provider, is confident our sales volume will increase.  As the effect is unknown, no assumption is made in the budget.</a:t>
            </a:r>
          </a:p>
          <a:p>
            <a:r>
              <a:rPr lang="en-US" sz="2400" dirty="0" smtClean="0"/>
              <a:t>No revenues related to new land leasing projects are estimated.</a:t>
            </a:r>
          </a:p>
          <a:p>
            <a:r>
              <a:rPr lang="en-US" sz="2400" dirty="0" smtClean="0"/>
              <a:t>A CPI adjustment factor of 1.9% is applied to the appropriate leases.</a:t>
            </a:r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2504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General Notes</a:t>
            </a:r>
            <a:endParaRPr lang="en-US" sz="2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100000">
                <a:srgbClr val="8DB3E2"/>
              </a:gs>
            </a:gsLst>
            <a:lin ang="5400000" scaled="1"/>
          </a:gradFill>
          <a:ln w="0">
            <a:solidFill>
              <a:srgbClr val="1F497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3314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Truckee Tahoe Airport District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9600"/>
            <a:ext cx="9144000" cy="455613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666666">
                  <a:gamma/>
                  <a:tint val="20000"/>
                  <a:invGamma/>
                </a:srgbClr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057400"/>
            <a:ext cx="777240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Forecasting </a:t>
            </a:r>
            <a:r>
              <a:rPr lang="en-US" sz="2400" dirty="0"/>
              <a:t>to </a:t>
            </a:r>
            <a:r>
              <a:rPr lang="en-US" sz="2400" dirty="0" smtClean="0"/>
              <a:t>sell 5% more gallons </a:t>
            </a:r>
            <a:r>
              <a:rPr lang="en-US" sz="2400" dirty="0"/>
              <a:t>of </a:t>
            </a:r>
            <a:r>
              <a:rPr lang="en-US" sz="2400" dirty="0" smtClean="0"/>
              <a:t>100LL than </a:t>
            </a:r>
            <a:r>
              <a:rPr lang="en-US" sz="2400" dirty="0" smtClean="0"/>
              <a:t>we estimated </a:t>
            </a:r>
            <a:r>
              <a:rPr lang="en-US" sz="2400" dirty="0" smtClean="0"/>
              <a:t>to</a:t>
            </a:r>
            <a:r>
              <a:rPr lang="en-US" sz="2400" dirty="0" smtClean="0"/>
              <a:t> </a:t>
            </a:r>
            <a:r>
              <a:rPr lang="en-US" sz="2400" dirty="0" smtClean="0"/>
              <a:t>be sold in FY2014.</a:t>
            </a:r>
          </a:p>
          <a:p>
            <a:r>
              <a:rPr lang="en-US" sz="2400" dirty="0" smtClean="0"/>
              <a:t>Forecasting to sell 15% more gallons of </a:t>
            </a:r>
            <a:r>
              <a:rPr lang="en-US" sz="2400" dirty="0" smtClean="0"/>
              <a:t>Jet A </a:t>
            </a:r>
            <a:r>
              <a:rPr lang="en-US" sz="2400" dirty="0" smtClean="0"/>
              <a:t>than we </a:t>
            </a:r>
            <a:r>
              <a:rPr lang="en-US" sz="2400" dirty="0" smtClean="0"/>
              <a:t>estimated to </a:t>
            </a:r>
            <a:r>
              <a:rPr lang="en-US" sz="2400" dirty="0" smtClean="0"/>
              <a:t>be sold in FY2014.</a:t>
            </a:r>
            <a:endParaRPr lang="en-US" sz="2400" dirty="0"/>
          </a:p>
          <a:p>
            <a:r>
              <a:rPr lang="en-US" sz="2400" dirty="0"/>
              <a:t>Margins of $</a:t>
            </a:r>
            <a:r>
              <a:rPr lang="en-US" sz="2400" dirty="0" smtClean="0"/>
              <a:t>0.75 </a:t>
            </a:r>
            <a:r>
              <a:rPr lang="en-US" sz="2400" dirty="0"/>
              <a:t>for </a:t>
            </a:r>
            <a:r>
              <a:rPr lang="en-US" sz="2400" dirty="0" smtClean="0"/>
              <a:t>self-serve 100LL, $1.30 for full-serve 100LL </a:t>
            </a:r>
            <a:r>
              <a:rPr lang="en-US" sz="2400" dirty="0"/>
              <a:t>and $</a:t>
            </a:r>
            <a:r>
              <a:rPr lang="en-US" sz="2400" dirty="0" smtClean="0"/>
              <a:t>2.00 </a:t>
            </a:r>
            <a:r>
              <a:rPr lang="en-US" sz="2400" dirty="0"/>
              <a:t>for </a:t>
            </a:r>
            <a:r>
              <a:rPr lang="en-US" sz="2400" dirty="0" smtClean="0"/>
              <a:t>Jet A </a:t>
            </a:r>
            <a:r>
              <a:rPr lang="en-US" sz="2400" dirty="0"/>
              <a:t>were included.  </a:t>
            </a:r>
            <a:r>
              <a:rPr lang="en-US" sz="2400" dirty="0" smtClean="0"/>
              <a:t>Staff plans to change margin to $2.20 for final budget. The </a:t>
            </a:r>
            <a:r>
              <a:rPr lang="en-US" sz="2400" dirty="0" smtClean="0"/>
              <a:t>margin on gallons sold to tenants was adjusted to reflect their discount. </a:t>
            </a:r>
            <a:endParaRPr lang="en-US" sz="2400" dirty="0"/>
          </a:p>
          <a:p>
            <a:pPr>
              <a:buNone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2605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Fuel Revenues</a:t>
            </a:r>
            <a:endParaRPr lang="en-US" sz="2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100000">
                <a:srgbClr val="8DB3E2"/>
              </a:gs>
            </a:gsLst>
            <a:lin ang="5400000" scaled="1"/>
          </a:gradFill>
          <a:ln w="0">
            <a:solidFill>
              <a:srgbClr val="1F497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3314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Truckee Tahoe Airport District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9600"/>
            <a:ext cx="9144000" cy="455613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666666">
                  <a:gamma/>
                  <a:tint val="20000"/>
                  <a:invGamma/>
                </a:srgbClr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057400"/>
            <a:ext cx="7772400" cy="4419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Tiedowns</a:t>
            </a:r>
            <a:r>
              <a:rPr lang="en-US" sz="2400" dirty="0" smtClean="0"/>
              <a:t> and Transient Use Fees were forecasted using current rates and usage.  The policy of waiving roll fees based on a minimum fuel purchase will effect the accuracy of the estimate.  This is a speculative area as the contract fuel process will also impact the number of events. </a:t>
            </a:r>
          </a:p>
          <a:p>
            <a:r>
              <a:rPr lang="en-US" sz="2400" dirty="0" smtClean="0"/>
              <a:t>Other airside revenues were based on 7/1/13 -6/30/14 activity levels and rates.  </a:t>
            </a:r>
          </a:p>
          <a:p>
            <a:r>
              <a:rPr lang="en-US" sz="2400" dirty="0" smtClean="0"/>
              <a:t>The GPU fees were estimated based on historical data since the unit went into operation in February 2013.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3983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Other Airside Revenues</a:t>
            </a:r>
            <a:endParaRPr lang="en-US" sz="2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100000">
                <a:srgbClr val="8DB3E2"/>
              </a:gs>
            </a:gsLst>
            <a:lin ang="5400000" scaled="1"/>
          </a:gradFill>
          <a:ln w="0">
            <a:solidFill>
              <a:srgbClr val="1F497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3314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Truckee Tahoe Airport District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9600"/>
            <a:ext cx="9144000" cy="455613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666666">
                  <a:gamma/>
                  <a:tint val="20000"/>
                  <a:invGamma/>
                </a:srgbClr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057400"/>
            <a:ext cx="7772400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Revenue reflects hangars at current base rate.  The incentive discounts elected by the tenants are shown as expenses.</a:t>
            </a:r>
          </a:p>
          <a:p>
            <a:r>
              <a:rPr lang="en-US" sz="2400" dirty="0" smtClean="0"/>
              <a:t>Reduction to revenue for estimated annual prepayment discount.</a:t>
            </a:r>
          </a:p>
          <a:p>
            <a:r>
              <a:rPr lang="en-US" sz="2400" dirty="0" smtClean="0"/>
              <a:t>A vacancy rate of 12% was factored </a:t>
            </a:r>
            <a:r>
              <a:rPr lang="en-US" sz="2400" dirty="0" smtClean="0"/>
              <a:t>in.  Some non-aero leases are included.  With all non-aero leases to date, vacancy is 9%.  Future status of non-aero is uncertain.</a:t>
            </a:r>
            <a:endParaRPr lang="en-US" sz="24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3086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Hangar Revenues</a:t>
            </a:r>
            <a:endParaRPr lang="en-US" sz="2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100000">
                <a:srgbClr val="8DB3E2"/>
              </a:gs>
            </a:gsLst>
            <a:lin ang="5400000" scaled="1"/>
          </a:gradFill>
          <a:ln w="0">
            <a:solidFill>
              <a:srgbClr val="1F497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3314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Truckee Tahoe Airport District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09600"/>
            <a:ext cx="9144000" cy="455613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666666">
                  <a:gamma/>
                  <a:tint val="20000"/>
                  <a:invGamma/>
                </a:srgbClr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057400"/>
            <a:ext cx="7772400" cy="441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 has been a 1.9 % CPI adjustment included.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Relating to OBL Revenues:</a:t>
            </a:r>
          </a:p>
          <a:p>
            <a:pPr lvl="1"/>
            <a:r>
              <a:rPr lang="en-US" sz="2400" dirty="0" smtClean="0"/>
              <a:t>No revenues have been budgeted for Hangar #2.</a:t>
            </a:r>
          </a:p>
          <a:p>
            <a:pPr lvl="1"/>
            <a:r>
              <a:rPr lang="en-US" sz="2400" dirty="0" smtClean="0"/>
              <a:t>Auto Rental Concessions are budgeted at $70,000.</a:t>
            </a:r>
          </a:p>
          <a:p>
            <a:pPr lvl="1"/>
            <a:r>
              <a:rPr lang="en-US" sz="2400" dirty="0" smtClean="0"/>
              <a:t>Red Truck lease has been increased from an introductory $240 to $1200/month.</a:t>
            </a:r>
          </a:p>
          <a:p>
            <a:pPr lvl="1"/>
            <a:r>
              <a:rPr lang="en-US" sz="2400" dirty="0" smtClean="0"/>
              <a:t>EAA revenues are included at $1,143/month, and an offsetting expense is included in Other Public Relations-Community Outreach.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834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Other Business Leasing and Warehouse Revenues</a:t>
            </a:r>
            <a:endParaRPr lang="en-US" sz="28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100000">
                <a:srgbClr val="8DB3E2"/>
              </a:gs>
            </a:gsLst>
            <a:lin ang="5400000" scaled="1"/>
          </a:gradFill>
          <a:ln w="0">
            <a:solidFill>
              <a:srgbClr val="1F497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3314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Truckee Tahoe Airport District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609600"/>
            <a:ext cx="9144000" cy="455613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666666">
                  <a:gamma/>
                  <a:tint val="20000"/>
                  <a:invGamma/>
                </a:srgbClr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100000">
                <a:srgbClr val="8DB3E2"/>
              </a:gs>
            </a:gsLst>
            <a:lin ang="5400000" scaled="1"/>
          </a:gradFill>
          <a:ln w="0">
            <a:solidFill>
              <a:srgbClr val="1F497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3314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Truckee Tahoe Airport District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-57150"/>
            <a:ext cx="8229600" cy="1143000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578996"/>
              </p:ext>
            </p:extLst>
          </p:nvPr>
        </p:nvGraphicFramePr>
        <p:xfrm>
          <a:off x="838200" y="1295400"/>
          <a:ext cx="771286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9600"/>
            <a:ext cx="9144000" cy="455613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666666">
                  <a:gamma/>
                  <a:tint val="20000"/>
                  <a:invGamma/>
                </a:srgbClr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010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Cost of sales was budgeted based on the cost of fuel as of </a:t>
            </a:r>
            <a:r>
              <a:rPr lang="en-US" sz="2000" dirty="0"/>
              <a:t>7</a:t>
            </a:r>
            <a:r>
              <a:rPr lang="en-US" sz="2000" dirty="0" smtClean="0"/>
              <a:t>/31/14.  </a:t>
            </a: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Total Payroll and Employee Benefits are budgeted to </a:t>
            </a:r>
            <a:r>
              <a:rPr lang="en-US" sz="2000" dirty="0" smtClean="0"/>
              <a:t>de</a:t>
            </a:r>
            <a:r>
              <a:rPr lang="en-US" sz="2000" dirty="0" smtClean="0"/>
              <a:t>crease </a:t>
            </a:r>
            <a:r>
              <a:rPr lang="en-US" sz="2000" dirty="0"/>
              <a:t>4</a:t>
            </a:r>
            <a:r>
              <a:rPr lang="en-US" sz="2000" dirty="0" smtClean="0"/>
              <a:t>%  </a:t>
            </a:r>
            <a:r>
              <a:rPr lang="en-US" sz="2000" dirty="0" smtClean="0"/>
              <a:t>from the amount budgeted for </a:t>
            </a:r>
            <a:r>
              <a:rPr lang="en-US" sz="2000" dirty="0" smtClean="0"/>
              <a:t>2013-2014.  Staffing is based on 19 </a:t>
            </a:r>
            <a:r>
              <a:rPr lang="en-US" sz="2000" dirty="0" smtClean="0"/>
              <a:t>full-time</a:t>
            </a:r>
            <a:r>
              <a:rPr lang="en-US" sz="2000" dirty="0" smtClean="0"/>
              <a:t> positions, 1 full-time temporary and 1 temporary 4 month summer staff and </a:t>
            </a:r>
            <a:r>
              <a:rPr lang="en-US" sz="2000" dirty="0" smtClean="0"/>
              <a:t>a vacancy factor is used.  The increase associated with salaries and wages is </a:t>
            </a:r>
            <a:r>
              <a:rPr lang="en-US" sz="2000" dirty="0" smtClean="0"/>
              <a:t>5% over prior year budget, </a:t>
            </a:r>
            <a:r>
              <a:rPr lang="en-US" sz="2000" dirty="0" smtClean="0"/>
              <a:t>which includes the </a:t>
            </a:r>
            <a:r>
              <a:rPr lang="en-US" sz="2000" dirty="0" smtClean="0"/>
              <a:t>1.9% </a:t>
            </a:r>
            <a:r>
              <a:rPr lang="en-US" sz="2000" dirty="0" smtClean="0"/>
              <a:t>COLA, performance awards and merit </a:t>
            </a:r>
            <a:r>
              <a:rPr lang="en-US" sz="2000" dirty="0" smtClean="0"/>
              <a:t>increases (</a:t>
            </a:r>
            <a:r>
              <a:rPr lang="en-US" sz="2000" dirty="0" smtClean="0"/>
              <a:t>at the discretion of the General Manager).  Seasonal, snow plow help, as used in the past, is factored in.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Items identified in “benefits” section represent </a:t>
            </a:r>
            <a:r>
              <a:rPr lang="en-US" sz="2000" dirty="0" smtClean="0"/>
              <a:t>27</a:t>
            </a:r>
            <a:r>
              <a:rPr lang="en-US" sz="2000" dirty="0" smtClean="0"/>
              <a:t>% </a:t>
            </a:r>
            <a:r>
              <a:rPr lang="en-US" sz="2000" dirty="0" smtClean="0"/>
              <a:t>of total personnel costs – this is </a:t>
            </a:r>
            <a:r>
              <a:rPr lang="en-US" sz="2000" dirty="0" smtClean="0"/>
              <a:t>down from th</a:t>
            </a:r>
            <a:r>
              <a:rPr lang="en-US" sz="2000" dirty="0" smtClean="0"/>
              <a:t>e </a:t>
            </a:r>
            <a:r>
              <a:rPr lang="en-US" sz="2000" dirty="0" smtClean="0"/>
              <a:t>prior year.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Healthcare insurance premiums are budgeted to </a:t>
            </a:r>
            <a:r>
              <a:rPr lang="en-US" sz="2000" dirty="0" smtClean="0"/>
              <a:t>de</a:t>
            </a:r>
            <a:r>
              <a:rPr lang="en-US" sz="2000" dirty="0" smtClean="0"/>
              <a:t>crease 14% from prior year budget by changing insurance policies </a:t>
            </a:r>
            <a:r>
              <a:rPr lang="en-US" sz="2000" dirty="0" smtClean="0"/>
              <a:t>in August of </a:t>
            </a:r>
            <a:r>
              <a:rPr lang="en-US" sz="2000" dirty="0" smtClean="0"/>
              <a:t>2014. 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Workers Comp is budgeted to decrease from prior year budget with improved experience rating.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5203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Operating Expenditures (1 of 3)</a:t>
            </a:r>
            <a:endParaRPr lang="en-US" sz="2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100000">
                <a:srgbClr val="8DB3E2"/>
              </a:gs>
            </a:gsLst>
            <a:lin ang="5400000" scaled="1"/>
          </a:gradFill>
          <a:ln w="0">
            <a:solidFill>
              <a:srgbClr val="1F497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3314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Truckee Tahoe Airport District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609600"/>
            <a:ext cx="9144000" cy="455613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666666">
                  <a:gamma/>
                  <a:tint val="20000"/>
                  <a:invGamma/>
                </a:srgbClr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848600" cy="3657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Operating, General and Administrative Expenses increase </a:t>
            </a:r>
            <a:r>
              <a:rPr lang="en-US" sz="2000" dirty="0" smtClean="0"/>
              <a:t>25% </a:t>
            </a:r>
            <a:r>
              <a:rPr lang="en-US" sz="2000" dirty="0" smtClean="0"/>
              <a:t>over the prior year’s budget.  Expenses have been budgeted based on: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prior experience (12 months ended </a:t>
            </a:r>
            <a:r>
              <a:rPr lang="en-US" sz="2000" dirty="0" smtClean="0"/>
              <a:t>6/30/14 </a:t>
            </a:r>
            <a:r>
              <a:rPr lang="en-US" sz="2000" dirty="0" smtClean="0"/>
              <a:t>adjusted for known, specific circumstances, e.g. whether or not there is an election),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staff’s estimate of upcoming expenses - including computer purchases, potential consulting services, etc.,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consultation with outside resources (i.e. TDPUD, SW Gas, insurance brokers).</a:t>
            </a:r>
          </a:p>
          <a:p>
            <a:r>
              <a:rPr lang="en-US" sz="2000" dirty="0" smtClean="0"/>
              <a:t>The largest single line item line item is for Other Professional Fees, which includes the cost of the </a:t>
            </a:r>
            <a:r>
              <a:rPr lang="en-US" sz="2000" dirty="0" smtClean="0"/>
              <a:t>Hangar 3 design and CEQA for the </a:t>
            </a:r>
            <a:r>
              <a:rPr lang="en-US" sz="2000" dirty="0" smtClean="0"/>
              <a:t>Master Plan and other consulting projects summarized below: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5203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Operating Expenditures (2 of 3)</a:t>
            </a:r>
            <a:endParaRPr lang="en-US" sz="28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1F497D"/>
              </a:gs>
              <a:gs pos="100000">
                <a:srgbClr val="8DB3E2"/>
              </a:gs>
            </a:gsLst>
            <a:lin ang="5400000" scaled="1"/>
          </a:gradFill>
          <a:ln w="0">
            <a:solidFill>
              <a:srgbClr val="1F497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3314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Truckee Tahoe Airport District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089165"/>
              </p:ext>
            </p:extLst>
          </p:nvPr>
        </p:nvGraphicFramePr>
        <p:xfrm>
          <a:off x="685800" y="5257800"/>
          <a:ext cx="81534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Master </a:t>
                      </a:r>
                      <a:r>
                        <a:rPr lang="en-US" dirty="0" smtClean="0"/>
                        <a:t>Plan CEQA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Hangar 3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Charted</a:t>
                      </a:r>
                      <a:r>
                        <a:rPr lang="en-US" baseline="0" dirty="0" smtClean="0"/>
                        <a:t> Visuals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 Report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$164,000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$52,000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3979</TotalTime>
  <Words>1316</Words>
  <Application>Microsoft Office PowerPoint</Application>
  <PresentationFormat>On-screen Show (4:3)</PresentationFormat>
  <Paragraphs>143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Budgeted Operating Expenses 2014-2015</vt:lpstr>
      <vt:lpstr>PowerPoint Presentation</vt:lpstr>
      <vt:lpstr>PowerPoint Presentation</vt:lpstr>
      <vt:lpstr>PowerPoint Presentation</vt:lpstr>
      <vt:lpstr>PowerPoint Presentation</vt:lpstr>
    </vt:vector>
  </TitlesOfParts>
  <Company>Reno, NV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Truckee Tahoe Airport District</dc:title>
  <dc:creator>JANE E DYKSTRA</dc:creator>
  <cp:lastModifiedBy>Sally Lyon</cp:lastModifiedBy>
  <cp:revision>191</cp:revision>
  <cp:lastPrinted>2014-09-03T18:54:59Z</cp:lastPrinted>
  <dcterms:created xsi:type="dcterms:W3CDTF">2006-09-21T15:46:37Z</dcterms:created>
  <dcterms:modified xsi:type="dcterms:W3CDTF">2014-09-03T20:34:52Z</dcterms:modified>
</cp:coreProperties>
</file>