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2" r:id="rId4"/>
    <p:sldId id="272" r:id="rId5"/>
    <p:sldId id="273" r:id="rId6"/>
    <p:sldId id="266" r:id="rId7"/>
    <p:sldId id="278" r:id="rId8"/>
    <p:sldId id="279" r:id="rId9"/>
    <p:sldId id="274" r:id="rId10"/>
    <p:sldId id="257" r:id="rId11"/>
    <p:sldId id="258" r:id="rId12"/>
    <p:sldId id="261" r:id="rId13"/>
    <p:sldId id="264" r:id="rId14"/>
    <p:sldId id="276" r:id="rId15"/>
    <p:sldId id="277" r:id="rId16"/>
    <p:sldId id="269" r:id="rId17"/>
    <p:sldId id="271" r:id="rId18"/>
    <p:sldId id="259" r:id="rId19"/>
    <p:sldId id="260" r:id="rId20"/>
    <p:sldId id="275" r:id="rId21"/>
  </p:sldIdLst>
  <p:sldSz cx="12192000" cy="6858000"/>
  <p:notesSz cx="7077075" cy="9363075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Executive/Box Hangar Waiting List - 2014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explosion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Local Residents - 8</c:v>
                </c:pt>
                <c:pt idx="1">
                  <c:v>Wash. Residents - 1</c:v>
                </c:pt>
                <c:pt idx="2">
                  <c:v>Other CA Residents - 5</c:v>
                </c:pt>
                <c:pt idx="3">
                  <c:v>Bay Area Residents - 9</c:v>
                </c:pt>
                <c:pt idx="4">
                  <c:v>Arizona Residents - 1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5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Another View of the 24 on the Waiting List - 2014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Waiting No Hangar Currently - 15</c:v>
                </c:pt>
                <c:pt idx="1">
                  <c:v>Sharing Hangar - Net Increase - 3</c:v>
                </c:pt>
                <c:pt idx="2">
                  <c:v>Transfering From Small to Large - 6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FE8B0-17EF-4052-906A-29613892233E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9D872-D2A0-46B3-9EBC-7B44E3CEC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4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2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6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8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9D872-D2A0-46B3-9EBC-7B44E3CECB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E19D-8657-458E-8BAD-442248FCF41B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528-0F86-44B7-B796-00805362A2B0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233D-AE41-458F-B614-37DF4EF7C974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FDF-4F08-484E-91BF-26069906FEEF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4909-CE5E-48CA-9DF6-FDC0A8FD1337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CBAB-8E71-432B-A27D-FD5484B8C7AE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E254-ADA9-4DAE-8CC8-508A2273FA78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DF90-163F-4416-ABF7-DB9A54B107ED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9578-1CB9-465D-BE21-C69ADAF1352B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45AEB1-B661-42C6-828C-9A02A791BE2F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D12-2742-4679-ACAE-0DDBB2C5AE1E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BF055D-498B-4E86-ACBB-F2DC0210321C}" type="datetime1">
              <a:rPr lang="en-US" smtClean="0"/>
              <a:t>9/2/2014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4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6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498" y="758952"/>
            <a:ext cx="10577182" cy="3566160"/>
          </a:xfrm>
        </p:spPr>
        <p:txBody>
          <a:bodyPr/>
          <a:lstStyle/>
          <a:p>
            <a:r>
              <a:rPr lang="en-US" dirty="0" smtClean="0"/>
              <a:t>A Few Observations as We Discuss The FY 2015 TTAD Budget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SEPTEMBER 3, 2014</a:t>
            </a:r>
          </a:p>
          <a:p>
            <a:r>
              <a:rPr lang="en-US" dirty="0"/>
              <a:t>	</a:t>
            </a:r>
            <a:r>
              <a:rPr lang="en-US" dirty="0" smtClean="0"/>
              <a:t>			          	John B Jones Jr.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Hangar History at Truckee Tahoe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54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Source: TTAD Staff – Marc Lamb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057162"/>
              </p:ext>
            </p:extLst>
          </p:nvPr>
        </p:nvGraphicFramePr>
        <p:xfrm>
          <a:off x="1190445" y="1923691"/>
          <a:ext cx="9885872" cy="384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Worksheet" r:id="rId4" imgW="6964675" imgH="2148768" progId="Excel.Sheet.12">
                  <p:embed/>
                </p:oleObj>
              </mc:Choice>
              <mc:Fallback>
                <p:oleObj name="Worksheet" r:id="rId4" imgW="6964675" imgH="21487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0445" y="1923691"/>
                        <a:ext cx="9885872" cy="3847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Hangar Inventory &amp; Demand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4099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Source: TTAF Staff – Marc Lamb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91129"/>
              </p:ext>
            </p:extLst>
          </p:nvPr>
        </p:nvGraphicFramePr>
        <p:xfrm>
          <a:off x="1097280" y="1845734"/>
          <a:ext cx="10058399" cy="374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Worksheet" r:id="rId4" imgW="6964675" imgH="2331720" progId="Excel.Sheet.12">
                  <p:embed/>
                </p:oleObj>
              </mc:Choice>
              <mc:Fallback>
                <p:oleObj name="Worksheet" r:id="rId4" imgW="6964675" imgH="2331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7280" y="1845734"/>
                        <a:ext cx="10058399" cy="374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03"/>
            <a:ext cx="10820400" cy="1450757"/>
          </a:xfrm>
        </p:spPr>
        <p:txBody>
          <a:bodyPr/>
          <a:lstStyle/>
          <a:p>
            <a:r>
              <a:rPr lang="en-US" dirty="0" smtClean="0"/>
              <a:t>     So Why Do We Have This Imbalance?</a:t>
            </a:r>
            <a:br>
              <a:rPr lang="en-US" dirty="0" smtClean="0"/>
            </a:br>
            <a:r>
              <a:rPr lang="en-US" dirty="0" smtClean="0"/>
              <a:t>   Too Many T’s &amp; Not Enough Exec./Box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45733"/>
            <a:ext cx="10629900" cy="45809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  <a:r>
              <a:rPr lang="en-US" sz="1600" dirty="0" smtClean="0"/>
              <a:t>Source: Draft May 2014 TTAD Master Plan Page 2-3 &amp; TTAD 1998 Master Plan Exhibit 2A 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19410"/>
              </p:ext>
            </p:extLst>
          </p:nvPr>
        </p:nvGraphicFramePr>
        <p:xfrm>
          <a:off x="733425" y="1647645"/>
          <a:ext cx="10477499" cy="41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Worksheet" r:id="rId4" imgW="6408418" imgH="1798416" progId="Excel.Sheet.12">
                  <p:embed/>
                </p:oleObj>
              </mc:Choice>
              <mc:Fallback>
                <p:oleObj name="Worksheet" r:id="rId4" imgW="6408418" imgH="1798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425" y="1647645"/>
                        <a:ext cx="10477499" cy="419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1"/>
            <a:ext cx="12068175" cy="177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In 1998 Our Forecast Missed Twin/</a:t>
            </a:r>
            <a:r>
              <a:rPr lang="en-US" dirty="0" err="1" smtClean="0"/>
              <a:t>Trubo</a:t>
            </a:r>
            <a:r>
              <a:rPr lang="en-US" dirty="0" smtClean="0"/>
              <a:t>/Turbine Plane Growth. In 2014, we </a:t>
            </a:r>
            <a:r>
              <a:rPr lang="en-US" u="sng" dirty="0" smtClean="0"/>
              <a:t>Also </a:t>
            </a:r>
            <a:r>
              <a:rPr lang="en-US" u="sng" dirty="0"/>
              <a:t>N</a:t>
            </a:r>
            <a:r>
              <a:rPr lang="en-US" u="sng" dirty="0" smtClean="0"/>
              <a:t>eed to Focus </a:t>
            </a:r>
            <a:r>
              <a:rPr lang="en-US" dirty="0" smtClean="0"/>
              <a:t>on The </a:t>
            </a:r>
            <a:r>
              <a:rPr lang="en-US" u="sng" dirty="0" smtClean="0"/>
              <a:t>Activity</a:t>
            </a:r>
            <a:r>
              <a:rPr lang="en-US" sz="2400" dirty="0" smtClean="0"/>
              <a:t>(Hours Flown)</a:t>
            </a:r>
            <a:r>
              <a:rPr lang="en-US" dirty="0" smtClean="0"/>
              <a:t> for Multi-Engine, </a:t>
            </a:r>
            <a:r>
              <a:rPr lang="en-US" dirty="0" err="1" smtClean="0"/>
              <a:t>Turbo’s</a:t>
            </a:r>
            <a:r>
              <a:rPr lang="en-US" dirty="0"/>
              <a:t> </a:t>
            </a:r>
            <a:r>
              <a:rPr lang="en-US" dirty="0" smtClean="0"/>
              <a:t>&amp;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95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Source</a:t>
            </a:r>
            <a:r>
              <a:rPr lang="en-US" dirty="0"/>
              <a:t>: Draft May 2014 TTAD Master Plan Page 2-3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94626"/>
              </p:ext>
            </p:extLst>
          </p:nvPr>
        </p:nvGraphicFramePr>
        <p:xfrm>
          <a:off x="569343" y="1771652"/>
          <a:ext cx="10586337" cy="399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Worksheet" r:id="rId4" imgW="4076630" imgH="1813536" progId="Excel.Sheet.12">
                  <p:embed/>
                </p:oleObj>
              </mc:Choice>
              <mc:Fallback>
                <p:oleObj name="Worksheet" r:id="rId4" imgW="4076630" imgH="18135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9343" y="1771652"/>
                        <a:ext cx="10586337" cy="399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the Projections in 1998 and the Fleet Mix Missed the Mark Due </a:t>
            </a:r>
            <a:r>
              <a:rPr lang="en-US" dirty="0" smtClean="0"/>
              <a:t>to: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</a:t>
            </a:r>
            <a:r>
              <a:rPr lang="en-US" sz="3600" dirty="0" smtClean="0">
                <a:solidFill>
                  <a:srgbClr val="FF0000"/>
                </a:solidFill>
              </a:rPr>
              <a:t>These assumption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58528"/>
            <a:ext cx="4937760" cy="39767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“The fleet mix of permanently-based aircraft for existing and future years has been reflected in Exhibit 2C. For facility planning purposes, the </a:t>
            </a:r>
            <a:r>
              <a:rPr lang="en-US" sz="2400" u="sng" dirty="0" smtClean="0"/>
              <a:t>seasonally-based aircraft fleet mix</a:t>
            </a:r>
            <a:r>
              <a:rPr lang="en-US" sz="2400" dirty="0" smtClean="0"/>
              <a:t> is assumed to follow the same percentages as the </a:t>
            </a:r>
            <a:r>
              <a:rPr lang="en-US" sz="2400" u="sng" dirty="0" smtClean="0"/>
              <a:t>permanently-based aircraft fleet mix</a:t>
            </a:r>
            <a:r>
              <a:rPr lang="en-US" sz="2400" dirty="0" smtClean="0"/>
              <a:t>.”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Therefore they used SP at 75% vs the FAA National SP estimate of 71%.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</a:t>
            </a:r>
            <a:r>
              <a:rPr lang="en-US" sz="1800" dirty="0" smtClean="0">
                <a:solidFill>
                  <a:schemeClr val="tx1"/>
                </a:solidFill>
              </a:rPr>
              <a:t>Source: 1998 TTAD Master Plan page 2-6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1"/>
            <a:ext cx="4937760" cy="802257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TTAD 1998 Master Plan exhibit 2c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6699" y="2582334"/>
            <a:ext cx="4958026" cy="34561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IN 1998 EVERYONES FORCAST WAS</a:t>
            </a:r>
            <a:br>
              <a:rPr lang="en-US" dirty="0" smtClean="0"/>
            </a:br>
            <a:r>
              <a:rPr lang="en-US" dirty="0" smtClean="0"/>
              <a:t>    WRONG – BOTH FAA &amp; THE TTAD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OUTLOOK BY THE FAA &amp; </a:t>
            </a:r>
            <a:r>
              <a:rPr lang="en-US" sz="2400" b="1" dirty="0" err="1" smtClean="0">
                <a:solidFill>
                  <a:schemeClr val="tx1"/>
                </a:solidFill>
              </a:rPr>
              <a:t>ttad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83" y="2582334"/>
            <a:ext cx="5224157" cy="35769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FAA was calling for a Fleet Mix having 71% Single Engine-Piston &amp; 14% Twins/Turbo/Turbine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TTAD was calling for a Fleet Mix having 75% Single Engine-Piston &amp; over 75% in 2012, down from their 79% level of 1997. </a:t>
            </a:r>
            <a:r>
              <a:rPr lang="en-US" sz="1100" dirty="0" smtClean="0"/>
              <a:t>(Source: Exhibit 2C TTAD 1998 MP)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Both the FAA and TTAD missed the Twin/Turbo/Turbine demand. They also missed the Recession of 2008/2009 and the impact it had on Aviation Activity.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  <a:r>
              <a:rPr lang="en-US" sz="1400" dirty="0" smtClean="0"/>
              <a:t>Source: TTAD 1998 Master Plane – Exhibit 2A &amp; 2C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TTAD 1998 MASTER PLAN LANDSIDE REQUIREMENTS – EXHIBIT 3C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13171"/>
              </p:ext>
            </p:extLst>
          </p:nvPr>
        </p:nvGraphicFramePr>
        <p:xfrm>
          <a:off x="6217920" y="2582334"/>
          <a:ext cx="493776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Worksheet" r:id="rId4" imgW="3848206" imgH="1203984" progId="Excel.Sheet.12">
                  <p:embed/>
                </p:oleObj>
              </mc:Choice>
              <mc:Fallback>
                <p:oleObj name="Worksheet" r:id="rId4" imgW="3848206" imgH="1203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7920" y="2582334"/>
                        <a:ext cx="4937760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42875"/>
            <a:ext cx="11887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b="1" dirty="0" smtClean="0"/>
              <a:t>THERE ARE TWO MESSAGE </a:t>
            </a:r>
            <a:r>
              <a:rPr lang="en-US" b="1" dirty="0"/>
              <a:t>FROM THE 1998 MASTER PLAN I </a:t>
            </a:r>
            <a:r>
              <a:rPr lang="en-US" b="1" dirty="0" smtClean="0"/>
              <a:t>WOULD LIKE US TO EMBRACE IN OUR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845734"/>
            <a:ext cx="11430000" cy="4355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“PROPER MASTER PLANNING IMPLEMENTATION SUGGESTS THE USE OF AIRPROT ACTIVITY LEVELS RATHER THAN TIME AS GUIDANCE FOR DEVELOPMENT”.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“PLANNING HORIZONS ARE INTENDED TO REFLECTS </a:t>
            </a:r>
            <a:r>
              <a:rPr lang="en-US" sz="3200" dirty="0"/>
              <a:t>THE </a:t>
            </a:r>
            <a:r>
              <a:rPr lang="en-US" sz="3200" dirty="0" smtClean="0"/>
              <a:t>FACT </a:t>
            </a:r>
            <a:r>
              <a:rPr lang="en-US" sz="3200" dirty="0"/>
              <a:t>THAT MANY FUTURE IMPROVEMENTS FOR THE AIRPORT ARE </a:t>
            </a:r>
            <a:r>
              <a:rPr lang="en-US" sz="3200" u="sng" dirty="0" smtClean="0"/>
              <a:t>DEMAND-BASED </a:t>
            </a:r>
            <a:r>
              <a:rPr lang="en-US" sz="3200" dirty="0"/>
              <a:t>RATHER THAN </a:t>
            </a:r>
            <a:r>
              <a:rPr lang="en-US" sz="3200" u="sng" dirty="0" smtClean="0"/>
              <a:t>TIME-BASED,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 smtClean="0"/>
              <a:t>THAT THE ACTUAL </a:t>
            </a:r>
            <a:r>
              <a:rPr lang="en-US" sz="3200" dirty="0"/>
              <a:t>NEED TO IMPROVE </a:t>
            </a:r>
            <a:r>
              <a:rPr lang="en-US" sz="3200" dirty="0" smtClean="0"/>
              <a:t>FACILITIES WILL </a:t>
            </a:r>
            <a:r>
              <a:rPr lang="en-US" sz="3200" dirty="0"/>
              <a:t>BE LINKED TO SPECIFIC AND VERIFIABLE </a:t>
            </a:r>
            <a:r>
              <a:rPr lang="en-US" sz="3200" dirty="0" smtClean="0"/>
              <a:t>ACTIVITY”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                                                                       Source: (1998 TTAD Master Plan pages 6-1 &amp; 6-2)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02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1457864"/>
            <a:ext cx="11500338" cy="48652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dirty="0" smtClean="0"/>
              <a:t>LET’S REPRESENT </a:t>
            </a:r>
            <a:r>
              <a:rPr lang="en-US" sz="2800" u="sng" dirty="0" smtClean="0"/>
              <a:t>ALL OUR CONSTITUANTS</a:t>
            </a:r>
            <a:r>
              <a:rPr lang="en-US" sz="2800" dirty="0" smtClean="0"/>
              <a:t>. (RESIDENTS/NON-RESIDENTS/COMMERCIAL).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LET’S ALLOCATE TAXPAYER CONTRIBUTIONS TO TTAD IN SUPPORT OF TAXPAYER INTERESTS.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WE HAVE SPENT ENORMOUS AMOUNTS OF TIME AND MONEY OVER THE LAST 18 MONTHS GETTING TAXPAYER INPUT – </a:t>
            </a:r>
            <a:r>
              <a:rPr lang="en-US" sz="2800" u="sng" dirty="0" smtClean="0"/>
              <a:t>LET’S USE 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NEED TO STAY COGNIZANT OF OUR </a:t>
            </a:r>
            <a:r>
              <a:rPr lang="en-US" sz="2800" u="sng" dirty="0" smtClean="0"/>
              <a:t>DEMAND BASED USER NEEDS</a:t>
            </a:r>
            <a:r>
              <a:rPr lang="en-US" sz="28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WOULD LIKE TO SEE AUTHORIZATION FOR AN EXECUTIVE HANGAR FINANCIAL FEASABILITY STUDY.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2014 - Exec/Box Hangar Waiting List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45901"/>
              </p:ext>
            </p:extLst>
          </p:nvPr>
        </p:nvGraphicFramePr>
        <p:xfrm>
          <a:off x="1096963" y="1846263"/>
          <a:ext cx="10058400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86603"/>
            <a:ext cx="10487025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Waiting List by Type of User – New/Existing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41785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758951"/>
            <a:ext cx="11734799" cy="436355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Taxpayer Property Tax Revenue in FY 2015 for the TTAD is Estimated to be $4.585M. 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It Should Be Used to Support Our Taxpayers and Their Interests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" y="5562600"/>
            <a:ext cx="10374680" cy="447675"/>
          </a:xfrm>
        </p:spPr>
        <p:txBody>
          <a:bodyPr>
            <a:normAutofit/>
          </a:bodyPr>
          <a:lstStyle/>
          <a:p>
            <a:r>
              <a:rPr lang="en-US" b="1" dirty="0" smtClean="0"/>
              <a:t>BUT Who are our taxpayers and what our their interests?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Next 6 on the Exec/Box Hangar list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019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/>
              <a:t>Where do they live?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 </a:t>
            </a:r>
            <a:r>
              <a:rPr lang="en-US" dirty="0"/>
              <a:t>are Local Residents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3 </a:t>
            </a:r>
            <a:r>
              <a:rPr lang="en-US" dirty="0"/>
              <a:t>are Bay Area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 is Out of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What Kind of Planes are going into these Hangars?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 </a:t>
            </a:r>
            <a:r>
              <a:rPr lang="en-US" dirty="0"/>
              <a:t>2 King Airs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Pilatus PC-12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Citation Jet C14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Phenom 100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Aero Commander </a:t>
            </a:r>
            <a:r>
              <a:rPr lang="en-US" dirty="0" smtClean="0"/>
              <a:t>500B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Source of Plane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 coming from a shared TTAD hangar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4 needing a new TTAD hangar – no transferring from another TTAD hangar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70619"/>
              </p:ext>
            </p:extLst>
          </p:nvPr>
        </p:nvGraphicFramePr>
        <p:xfrm>
          <a:off x="0" y="-38100"/>
          <a:ext cx="12039600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Worksheet" r:id="rId4" imgW="7840987" imgH="2484216" progId="Excel.Sheet.12">
                  <p:embed/>
                </p:oleObj>
              </mc:Choice>
              <mc:Fallback>
                <p:oleObj name="Worksheet" r:id="rId4" imgW="7840987" imgH="2484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38100"/>
                        <a:ext cx="12039600" cy="630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92629"/>
              </p:ext>
            </p:extLst>
          </p:nvPr>
        </p:nvGraphicFramePr>
        <p:xfrm>
          <a:off x="69011" y="0"/>
          <a:ext cx="12122989" cy="639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Worksheet" r:id="rId4" imgW="7315200" imgH="1920240" progId="Excel.Sheet.12">
                  <p:embed/>
                </p:oleObj>
              </mc:Choice>
              <mc:Fallback>
                <p:oleObj name="Worksheet" r:id="rId4" imgW="7315200" imgH="1920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11" y="0"/>
                        <a:ext cx="12122989" cy="6392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Taxpayer Contribution to the Truckee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Tahoe Airport District in FY2015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Commercial Business Contribute an estimated $917,000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Hampton Inn; The Truckee Hotel; NorthStar; Squaw Valley; The Log Cabin; Safeway; Jake’s; Sunnyside; Christy Hill; The River Ranch; The Pfeifer House; The Bridgetender; The Ritz;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   </a:t>
            </a:r>
            <a:r>
              <a:rPr lang="en-US" sz="2800" dirty="0" smtClean="0"/>
              <a:t>Residents Contribute an estimated $1,834,000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 Truckee = 50%; Tahoe City = 15%; Kings Beach = 15%; Carnelian Bay = 7%; Tahoma = 5%.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 Second Home Owners Contribute an estimated $1,834,000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Includes Primary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Home Owners of approximately 11,259.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And a Large Rental Pool representing over 2,500 homes.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Total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Homes of 17,259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17231"/>
            <a:ext cx="12309231" cy="1910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GODBE SURVEYS (2005, 2009, 2013) REPRESENT OUR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ADULT CONSTITUANTS IN THE DISTRICT. </a:t>
            </a:r>
            <a:br>
              <a:rPr lang="en-US" dirty="0" smtClean="0"/>
            </a:br>
            <a:r>
              <a:rPr lang="en-US" dirty="0" smtClean="0"/>
              <a:t>  BOTH RESIDENTS and 2</a:t>
            </a:r>
            <a:r>
              <a:rPr lang="en-US" baseline="30000" dirty="0" smtClean="0"/>
              <a:t>ND</a:t>
            </a:r>
            <a:r>
              <a:rPr lang="en-US" dirty="0" smtClean="0"/>
              <a:t> HOME OWNERS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793631"/>
            <a:ext cx="11383108" cy="4501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sz="3600" dirty="0" smtClean="0"/>
              <a:t>SALIENT RESULTS FROM THE 2013 SURVEY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52% OF THOSE SURVEYED HAVE </a:t>
            </a:r>
            <a:r>
              <a:rPr lang="en-US" sz="2800" u="sng" dirty="0" smtClean="0"/>
              <a:t>USED</a:t>
            </a:r>
            <a:r>
              <a:rPr lang="en-US" sz="2800" dirty="0" smtClean="0"/>
              <a:t> THE TRUCKEE TAHOE AIRPORT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69% ARE EITHER STRONGLY </a:t>
            </a:r>
            <a:r>
              <a:rPr lang="en-US" sz="2800" u="sng" dirty="0" smtClean="0"/>
              <a:t>FAVORABLE</a:t>
            </a:r>
            <a:r>
              <a:rPr lang="en-US" sz="2800" dirty="0" smtClean="0"/>
              <a:t> OR SOMEWHAT </a:t>
            </a:r>
            <a:r>
              <a:rPr lang="en-US" sz="2800" u="sng" dirty="0" smtClean="0"/>
              <a:t>FAVORABLE</a:t>
            </a:r>
            <a:r>
              <a:rPr lang="en-US" sz="2800" dirty="0" smtClean="0"/>
              <a:t> OF THE TRUCKEE TAHOE AIRPORT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91% INDICATED THE AIRPORT IS AN </a:t>
            </a:r>
            <a:r>
              <a:rPr lang="en-US" sz="2800" u="sng" dirty="0" smtClean="0"/>
              <a:t>IMPORTANT COMPONENT </a:t>
            </a:r>
            <a:r>
              <a:rPr lang="en-US" sz="2800" dirty="0" smtClean="0"/>
              <a:t>OF THE AREA’S </a:t>
            </a:r>
            <a:r>
              <a:rPr lang="en-US" sz="2800" u="sng" dirty="0" smtClean="0"/>
              <a:t>ECONOMY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88% WANT US TO MANAGE THE GROWTH OF AIRPORT OPERATIONS TO BE </a:t>
            </a:r>
            <a:r>
              <a:rPr lang="en-US" sz="2800" u="sng" dirty="0" smtClean="0"/>
              <a:t>CONSISTENT WITH COMMUNITY NEEDS </a:t>
            </a:r>
            <a:r>
              <a:rPr lang="en-US" sz="2800" dirty="0" smtClean="0"/>
              <a:t>(</a:t>
            </a:r>
            <a:r>
              <a:rPr lang="en-US" sz="2000" dirty="0" smtClean="0"/>
              <a:t>RESIDENTS/2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HOMES/COMMERCIAL)</a:t>
            </a:r>
          </a:p>
          <a:p>
            <a:pPr marL="384048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Note: See Growth in Assessed Valuations for Placer County and Nevada County on next page.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 smtClean="0"/>
              <a:t>76% SUPPORT A </a:t>
            </a:r>
            <a:r>
              <a:rPr lang="en-US" sz="2800" u="sng" dirty="0" smtClean="0"/>
              <a:t>MULTIUSE</a:t>
            </a:r>
            <a:r>
              <a:rPr lang="en-US" sz="2800" dirty="0" smtClean="0"/>
              <a:t> HANGAR. </a:t>
            </a:r>
            <a:endParaRPr lang="en-US" sz="1800" dirty="0" smtClean="0"/>
          </a:p>
          <a:p>
            <a:pPr marL="384048" lvl="2" indent="0">
              <a:buNone/>
            </a:pPr>
            <a:r>
              <a:rPr lang="en-US" sz="1800" dirty="0" smtClean="0"/>
              <a:t>                                             Survey: (Telephone Interviews; 500 Residents; 65 Pilots; Margin of Error +/- 4.4%)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"/>
            <a:ext cx="10058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Assessed Valuations 2002 to 2015E Returning a CAGR of 6.63% over 13 Years</a:t>
            </a:r>
            <a:br>
              <a:rPr lang="en-US" dirty="0" smtClean="0"/>
            </a:br>
            <a:r>
              <a:rPr lang="en-US" sz="900" dirty="0"/>
              <a:t> </a:t>
            </a:r>
            <a:r>
              <a:rPr lang="en-US" sz="9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dirty="0" smtClean="0"/>
              <a:t>Source: TTAD Staff – Sally Lyons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7825" y="1362075"/>
            <a:ext cx="7800976" cy="49053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--Second Topic--</a:t>
            </a:r>
            <a:br>
              <a:rPr lang="en-US" dirty="0" smtClean="0"/>
            </a:br>
            <a:r>
              <a:rPr lang="en-US" dirty="0" smtClean="0"/>
              <a:t>What Did They/We Miss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Regarding Our Hangar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HAVE MORE THAN </a:t>
            </a:r>
            <a:r>
              <a:rPr lang="en-US" dirty="0" smtClean="0"/>
              <a:t>AN 8 to 10 </a:t>
            </a:r>
            <a:r>
              <a:rPr lang="en-US" dirty="0"/>
              <a:t>YEAR WAIT</a:t>
            </a:r>
            <a:br>
              <a:rPr lang="en-US" dirty="0"/>
            </a:br>
            <a:r>
              <a:rPr lang="en-US" dirty="0"/>
              <a:t>       LIST FOR EXEC/BOX HANGARS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389" y="1845734"/>
            <a:ext cx="10429335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CURRENTLY </a:t>
            </a:r>
            <a:r>
              <a:rPr lang="en-US" sz="3200" dirty="0"/>
              <a:t>WE HAVE 220 HANGARS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T-HANGARS = 198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EXEC/BOX = 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OTHER =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WE </a:t>
            </a:r>
            <a:r>
              <a:rPr lang="en-US" sz="2800" dirty="0"/>
              <a:t>HAVE 198 PLANES OCCUPYING HANGARS WITH 24 ON THE WAIT LIST – TOTAL 222.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sz="2800" dirty="0" smtClean="0"/>
              <a:t>TTAD HANGARS MAINTAIN AN UNBALANCED FLEET MIX. WE </a:t>
            </a:r>
            <a:r>
              <a:rPr lang="en-US" sz="2800" dirty="0"/>
              <a:t>HAVE </a:t>
            </a:r>
            <a:r>
              <a:rPr lang="en-US" sz="2800" dirty="0" smtClean="0"/>
              <a:t>PLANE OWNERS PARKING </a:t>
            </a:r>
            <a:r>
              <a:rPr lang="en-US" sz="2800" dirty="0"/>
              <a:t>PLANES IN </a:t>
            </a:r>
            <a:r>
              <a:rPr lang="en-US" sz="2800" dirty="0" smtClean="0"/>
              <a:t>UNHEALTHY/UNSAFE CONDITIONS. </a:t>
            </a:r>
            <a:r>
              <a:rPr lang="en-US" sz="2400" dirty="0" smtClean="0"/>
              <a:t>(SUN &amp; WIND IN THE SUMMER/SNOW &amp; WIND IN THE WINTER)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2826</TotalTime>
  <Words>986</Words>
  <Application>Microsoft Office PowerPoint</Application>
  <PresentationFormat>Widescreen</PresentationFormat>
  <Paragraphs>165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 Light</vt:lpstr>
      <vt:lpstr>Calibri</vt:lpstr>
      <vt:lpstr>Wingdings</vt:lpstr>
      <vt:lpstr>Retrospect</vt:lpstr>
      <vt:lpstr>Worksheet</vt:lpstr>
      <vt:lpstr>A Few Observations as We Discuss The FY 2015 TTAD Budget</vt:lpstr>
      <vt:lpstr>Taxpayer Property Tax Revenue in FY 2015 for the TTAD is Estimated to be $4.585M.   It Should Be Used to Support Our Taxpayers and Their Interests</vt:lpstr>
      <vt:lpstr>PowerPoint Presentation</vt:lpstr>
      <vt:lpstr>PowerPoint Presentation</vt:lpstr>
      <vt:lpstr>Taxpayer Contribution to the Truckee     Tahoe Airport District in FY2015</vt:lpstr>
      <vt:lpstr>  GODBE SURVEYS (2005, 2009, 2013) REPRESENT OUR   ADULT CONSTITUANTS IN THE DISTRICT.    BOTH RESIDENTS and 2ND HOME OWNERS </vt:lpstr>
      <vt:lpstr>   Assessed Valuations 2002 to 2015E Returning a CAGR of 6.63% over 13 Years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Source: TTAD Staff – Sally Lyons</vt:lpstr>
      <vt:lpstr>      --Second Topic-- What Did They/We Miss   Regarding Our Hangar             Planning</vt:lpstr>
      <vt:lpstr>WE HAVE MORE THAN AN 8 to 10 YEAR WAIT        LIST FOR EXEC/BOX HANGARS </vt:lpstr>
      <vt:lpstr>Hangar History at Truckee Tahoe Airport</vt:lpstr>
      <vt:lpstr>Hangar Inventory &amp; Demand - 2014</vt:lpstr>
      <vt:lpstr>     So Why Do We Have This Imbalance?    Too Many T’s &amp; Not Enough Exec./Box</vt:lpstr>
      <vt:lpstr>    In 1998 Our Forecast Missed Twin/Trubo/Turbine Plane Growth. In 2014, we Also Need to Focus on The Activity(Hours Flown) for Multi-Engine, Turbo’s &amp; Turbines</vt:lpstr>
      <vt:lpstr>Both the Projections in 1998 and the Fleet Mix Missed the Mark Due to:  </vt:lpstr>
      <vt:lpstr>   IN 1998 EVERYONES FORCAST WAS     WRONG – BOTH FAA &amp; THE TTAD</vt:lpstr>
      <vt:lpstr>    THERE ARE TWO MESSAGE FROM THE 1998 MASTER PLAN I WOULD LIKE US TO EMBRACE IN OUR PLANNING</vt:lpstr>
      <vt:lpstr>SUMMARY</vt:lpstr>
      <vt:lpstr>2014 - Exec/Box Hangar Waiting List</vt:lpstr>
      <vt:lpstr>Waiting List by Type of User – New/Existing </vt:lpstr>
      <vt:lpstr>Next 6 on the Exec/Box Hangar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in Support of More Exec/Box Hangars</dc:title>
  <dc:creator>John</dc:creator>
  <cp:lastModifiedBy>Denae Granger</cp:lastModifiedBy>
  <cp:revision>87</cp:revision>
  <cp:lastPrinted>2014-09-01T20:36:29Z</cp:lastPrinted>
  <dcterms:created xsi:type="dcterms:W3CDTF">2014-08-29T22:14:28Z</dcterms:created>
  <dcterms:modified xsi:type="dcterms:W3CDTF">2014-09-02T15:58:50Z</dcterms:modified>
</cp:coreProperties>
</file>