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4" r:id="rId1"/>
  </p:sldMasterIdLst>
  <p:notesMasterIdLst>
    <p:notesMasterId r:id="rId46"/>
  </p:notesMasterIdLst>
  <p:handoutMasterIdLst>
    <p:handoutMasterId r:id="rId47"/>
  </p:handoutMasterIdLst>
  <p:sldIdLst>
    <p:sldId id="256" r:id="rId2"/>
    <p:sldId id="292" r:id="rId3"/>
    <p:sldId id="293" r:id="rId4"/>
    <p:sldId id="295" r:id="rId5"/>
    <p:sldId id="294" r:id="rId6"/>
    <p:sldId id="304" r:id="rId7"/>
    <p:sldId id="257" r:id="rId8"/>
    <p:sldId id="270" r:id="rId9"/>
    <p:sldId id="271" r:id="rId10"/>
    <p:sldId id="283" r:id="rId11"/>
    <p:sldId id="305" r:id="rId12"/>
    <p:sldId id="281" r:id="rId13"/>
    <p:sldId id="275" r:id="rId14"/>
    <p:sldId id="284" r:id="rId15"/>
    <p:sldId id="306" r:id="rId16"/>
    <p:sldId id="307" r:id="rId17"/>
    <p:sldId id="299" r:id="rId18"/>
    <p:sldId id="297" r:id="rId19"/>
    <p:sldId id="296" r:id="rId20"/>
    <p:sldId id="308" r:id="rId21"/>
    <p:sldId id="312" r:id="rId22"/>
    <p:sldId id="311" r:id="rId23"/>
    <p:sldId id="309" r:id="rId24"/>
    <p:sldId id="320" r:id="rId25"/>
    <p:sldId id="319" r:id="rId26"/>
    <p:sldId id="313" r:id="rId27"/>
    <p:sldId id="314" r:id="rId28"/>
    <p:sldId id="310" r:id="rId29"/>
    <p:sldId id="315" r:id="rId30"/>
    <p:sldId id="316" r:id="rId31"/>
    <p:sldId id="317" r:id="rId32"/>
    <p:sldId id="322" r:id="rId33"/>
    <p:sldId id="323" r:id="rId34"/>
    <p:sldId id="324" r:id="rId35"/>
    <p:sldId id="325" r:id="rId36"/>
    <p:sldId id="326" r:id="rId37"/>
    <p:sldId id="327" r:id="rId38"/>
    <p:sldId id="321" r:id="rId39"/>
    <p:sldId id="318" r:id="rId40"/>
    <p:sldId id="328" r:id="rId41"/>
    <p:sldId id="329" r:id="rId42"/>
    <p:sldId id="330" r:id="rId43"/>
    <p:sldId id="303" r:id="rId44"/>
    <p:sldId id="263" r:id="rId45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hiddenSlides="1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848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wiebush:Desktop:Freshtracks:Hangar%203:Interview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wiebush:Desktop:Freshtracks:Hangar%203:Interview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awiebush:Desktop:Freshtracks:Hangar%203:Interview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wiebush:Desktop:Freshtracks:Hangar%203:Interview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2310469314079"/>
          <c:y val="0.0738636363636364"/>
          <c:w val="0.588447653429603"/>
          <c:h val="0.926136363636364"/>
        </c:manualLayout>
      </c:layout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'Likely to Use'!$A$1:$D$1</c:f>
              <c:strCache>
                <c:ptCount val="4"/>
                <c:pt idx="0">
                  <c:v>Yes/Absolutely!</c:v>
                </c:pt>
                <c:pt idx="1">
                  <c:v>Likely/Yes (conditionally)</c:v>
                </c:pt>
                <c:pt idx="2">
                  <c:v>Maybe</c:v>
                </c:pt>
                <c:pt idx="3">
                  <c:v>No</c:v>
                </c:pt>
              </c:strCache>
            </c:strRef>
          </c:cat>
          <c:val>
            <c:numRef>
              <c:f>'Likely to Use'!$A$3:$D$3</c:f>
              <c:numCache>
                <c:formatCode>0%</c:formatCode>
                <c:ptCount val="4"/>
                <c:pt idx="0">
                  <c:v>0.596153846153846</c:v>
                </c:pt>
                <c:pt idx="1">
                  <c:v>0.153846153846154</c:v>
                </c:pt>
                <c:pt idx="2">
                  <c:v>0.153846153846154</c:v>
                </c:pt>
                <c:pt idx="3">
                  <c:v>0.0769230769230769</c:v>
                </c:pt>
              </c:numCache>
            </c:numRef>
          </c:val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4"/>
    </mc:Choice>
    <mc:Fallback>
      <c:style val="14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400" dirty="0"/>
              <a:t>Sizes of Events (Current)</a:t>
            </a:r>
          </a:p>
        </c:rich>
      </c:tx>
      <c:layout>
        <c:manualLayout>
          <c:xMode val="edge"/>
          <c:yMode val="edge"/>
          <c:x val="0.284839724895499"/>
          <c:y val="0.0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Event size by frequency of occurrence</c:v>
          </c:tx>
          <c:invertIfNegative val="0"/>
          <c:cat>
            <c:strRef>
              <c:f>Sheet1!$D$2:$D$11</c:f>
              <c:strCache>
                <c:ptCount val="10"/>
                <c:pt idx="0">
                  <c:v>&lt; 100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  <c:pt idx="4">
                  <c:v>500</c:v>
                </c:pt>
                <c:pt idx="5">
                  <c:v>600</c:v>
                </c:pt>
                <c:pt idx="6">
                  <c:v>700</c:v>
                </c:pt>
                <c:pt idx="7">
                  <c:v>800</c:v>
                </c:pt>
                <c:pt idx="8">
                  <c:v>900</c:v>
                </c:pt>
                <c:pt idx="9">
                  <c:v>1000+</c:v>
                </c:pt>
              </c:strCache>
            </c:strRef>
          </c:cat>
          <c:val>
            <c:numRef>
              <c:f>Sheet1!$E$2:$E$11</c:f>
              <c:numCache>
                <c:formatCode>General</c:formatCode>
                <c:ptCount val="10"/>
                <c:pt idx="0">
                  <c:v>15.0</c:v>
                </c:pt>
                <c:pt idx="1">
                  <c:v>13.0</c:v>
                </c:pt>
                <c:pt idx="2">
                  <c:v>8.0</c:v>
                </c:pt>
                <c:pt idx="3">
                  <c:v>14.0</c:v>
                </c:pt>
                <c:pt idx="4">
                  <c:v>3.0</c:v>
                </c:pt>
                <c:pt idx="5">
                  <c:v>1.0</c:v>
                </c:pt>
                <c:pt idx="7">
                  <c:v>1.0</c:v>
                </c:pt>
                <c:pt idx="9">
                  <c:v>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5300456"/>
        <c:axId val="2115136360"/>
      </c:barChart>
      <c:catAx>
        <c:axId val="21153004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Extimated Event Size</a:t>
                </a:r>
              </a:p>
            </c:rich>
          </c:tx>
          <c:layout>
            <c:manualLayout>
              <c:xMode val="edge"/>
              <c:yMode val="edge"/>
              <c:x val="0.343627636823175"/>
              <c:y val="0.93624445608606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115136360"/>
        <c:crosses val="autoZero"/>
        <c:auto val="1"/>
        <c:lblAlgn val="ctr"/>
        <c:lblOffset val="100"/>
        <c:noMultiLvlLbl val="1"/>
      </c:catAx>
      <c:valAx>
        <c:axId val="211513636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Estimated Number of Events</a:t>
                </a:r>
              </a:p>
            </c:rich>
          </c:tx>
          <c:layout>
            <c:manualLayout>
              <c:xMode val="edge"/>
              <c:yMode val="edge"/>
              <c:x val="0.000861281228735296"/>
              <c:y val="0.17692365707534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115300456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6"/>
    </mc:Choice>
    <mc:Fallback>
      <c:style val="1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281691257579319"/>
          <c:y val="0.0"/>
        </c:manualLayout>
      </c:layout>
      <c:overlay val="0"/>
      <c:txPr>
        <a:bodyPr/>
        <a:lstStyle/>
        <a:p>
          <a:pPr>
            <a:defRPr sz="2400"/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Estimated Future Use </c:v>
          </c:tx>
          <c:invertIfNegative val="0"/>
          <c:cat>
            <c:strRef>
              <c:f>Sheet1!$C$18:$C$21</c:f>
              <c:strCache>
                <c:ptCount val="4"/>
                <c:pt idx="0">
                  <c:v>Spring</c:v>
                </c:pt>
                <c:pt idx="1">
                  <c:v>Summer</c:v>
                </c:pt>
                <c:pt idx="2">
                  <c:v>Fall</c:v>
                </c:pt>
                <c:pt idx="3">
                  <c:v>Winter</c:v>
                </c:pt>
              </c:strCache>
            </c:strRef>
          </c:cat>
          <c:val>
            <c:numRef>
              <c:f>Sheet1!$D$18:$D$21</c:f>
              <c:numCache>
                <c:formatCode>General</c:formatCode>
                <c:ptCount val="4"/>
                <c:pt idx="0">
                  <c:v>29.0</c:v>
                </c:pt>
                <c:pt idx="1">
                  <c:v>28.0</c:v>
                </c:pt>
                <c:pt idx="2">
                  <c:v>33.0</c:v>
                </c:pt>
                <c:pt idx="3">
                  <c:v>32.0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5035112"/>
        <c:axId val="2115040632"/>
      </c:barChart>
      <c:catAx>
        <c:axId val="21150351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Season</a:t>
                </a:r>
              </a:p>
            </c:rich>
          </c:tx>
          <c:layout>
            <c:manualLayout>
              <c:xMode val="edge"/>
              <c:yMode val="edge"/>
              <c:x val="0.434705211911126"/>
              <c:y val="0.938880588649459"/>
            </c:manualLayout>
          </c:layout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115040632"/>
        <c:crosses val="autoZero"/>
        <c:auto val="1"/>
        <c:lblAlgn val="ctr"/>
        <c:lblOffset val="100"/>
        <c:noMultiLvlLbl val="0"/>
      </c:catAx>
      <c:valAx>
        <c:axId val="211504063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dirty="0"/>
                  <a:t>Approximate Number of Events</a:t>
                </a:r>
              </a:p>
            </c:rich>
          </c:tx>
          <c:layout>
            <c:manualLayout>
              <c:xMode val="edge"/>
              <c:yMode val="edge"/>
              <c:x val="0.0"/>
              <c:y val="0.15804010186177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11503511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Airport Community Use Trends by Quarter 2011-2014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39066419690265"/>
          <c:y val="0.131881070881357"/>
          <c:w val="0.65767204133605"/>
          <c:h val="0.633527672942154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'Current Events data'!$X$1</c:f>
              <c:strCache>
                <c:ptCount val="1"/>
                <c:pt idx="0">
                  <c:v>Number of Organizations That Used Airport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'Current Events data'!$V$2:$V$15</c:f>
              <c:strCache>
                <c:ptCount val="14"/>
                <c:pt idx="0">
                  <c:v>Q1 2011</c:v>
                </c:pt>
                <c:pt idx="1">
                  <c:v>Q2 2011</c:v>
                </c:pt>
                <c:pt idx="2">
                  <c:v>Q3 2011</c:v>
                </c:pt>
                <c:pt idx="3">
                  <c:v>Q4 2011</c:v>
                </c:pt>
                <c:pt idx="4">
                  <c:v>Q1 2012</c:v>
                </c:pt>
                <c:pt idx="5">
                  <c:v>Q2 2012</c:v>
                </c:pt>
                <c:pt idx="6">
                  <c:v>Q3 2012</c:v>
                </c:pt>
                <c:pt idx="7">
                  <c:v>Q4 2012</c:v>
                </c:pt>
                <c:pt idx="8">
                  <c:v>Q3 2013</c:v>
                </c:pt>
                <c:pt idx="9">
                  <c:v>Q4 2013</c:v>
                </c:pt>
                <c:pt idx="10">
                  <c:v>Q1 2014</c:v>
                </c:pt>
                <c:pt idx="11">
                  <c:v>Q2 2014</c:v>
                </c:pt>
                <c:pt idx="12">
                  <c:v>Q3 2014</c:v>
                </c:pt>
                <c:pt idx="13">
                  <c:v>Q4 2014</c:v>
                </c:pt>
              </c:strCache>
            </c:strRef>
          </c:cat>
          <c:val>
            <c:numRef>
              <c:f>'Current Events data'!$X$2:$X$15</c:f>
              <c:numCache>
                <c:formatCode>General</c:formatCode>
                <c:ptCount val="14"/>
                <c:pt idx="5">
                  <c:v>25.0</c:v>
                </c:pt>
                <c:pt idx="6">
                  <c:v>29.0</c:v>
                </c:pt>
                <c:pt idx="7">
                  <c:v>26.0</c:v>
                </c:pt>
                <c:pt idx="8">
                  <c:v>26.0</c:v>
                </c:pt>
                <c:pt idx="9">
                  <c:v>30.0</c:v>
                </c:pt>
                <c:pt idx="10">
                  <c:v>26.0</c:v>
                </c:pt>
                <c:pt idx="11">
                  <c:v>41.0</c:v>
                </c:pt>
                <c:pt idx="12">
                  <c:v>38.0</c:v>
                </c:pt>
                <c:pt idx="13">
                  <c:v>36.0</c:v>
                </c:pt>
              </c:numCache>
            </c:numRef>
          </c:val>
        </c:ser>
        <c:ser>
          <c:idx val="0"/>
          <c:order val="1"/>
          <c:tx>
            <c:strRef>
              <c:f>'Current Events data'!$W$1</c:f>
              <c:strCache>
                <c:ptCount val="1"/>
                <c:pt idx="0">
                  <c:v>Number of Events at Airport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'Current Events data'!$V$2:$V$15</c:f>
              <c:strCache>
                <c:ptCount val="14"/>
                <c:pt idx="0">
                  <c:v>Q1 2011</c:v>
                </c:pt>
                <c:pt idx="1">
                  <c:v>Q2 2011</c:v>
                </c:pt>
                <c:pt idx="2">
                  <c:v>Q3 2011</c:v>
                </c:pt>
                <c:pt idx="3">
                  <c:v>Q4 2011</c:v>
                </c:pt>
                <c:pt idx="4">
                  <c:v>Q1 2012</c:v>
                </c:pt>
                <c:pt idx="5">
                  <c:v>Q2 2012</c:v>
                </c:pt>
                <c:pt idx="6">
                  <c:v>Q3 2012</c:v>
                </c:pt>
                <c:pt idx="7">
                  <c:v>Q4 2012</c:v>
                </c:pt>
                <c:pt idx="8">
                  <c:v>Q3 2013</c:v>
                </c:pt>
                <c:pt idx="9">
                  <c:v>Q4 2013</c:v>
                </c:pt>
                <c:pt idx="10">
                  <c:v>Q1 2014</c:v>
                </c:pt>
                <c:pt idx="11">
                  <c:v>Q2 2014</c:v>
                </c:pt>
                <c:pt idx="12">
                  <c:v>Q3 2014</c:v>
                </c:pt>
                <c:pt idx="13">
                  <c:v>Q4 2014</c:v>
                </c:pt>
              </c:strCache>
            </c:strRef>
          </c:cat>
          <c:val>
            <c:numRef>
              <c:f>'Current Events data'!$W$2:$W$15</c:f>
              <c:numCache>
                <c:formatCode>General</c:formatCode>
                <c:ptCount val="14"/>
                <c:pt idx="0">
                  <c:v>2.0</c:v>
                </c:pt>
                <c:pt idx="1">
                  <c:v>4.0</c:v>
                </c:pt>
                <c:pt idx="2">
                  <c:v>10.0</c:v>
                </c:pt>
                <c:pt idx="3">
                  <c:v>3.0</c:v>
                </c:pt>
                <c:pt idx="4">
                  <c:v>2.0</c:v>
                </c:pt>
                <c:pt idx="5">
                  <c:v>6.0</c:v>
                </c:pt>
                <c:pt idx="6">
                  <c:v>2.0</c:v>
                </c:pt>
                <c:pt idx="7">
                  <c:v>5.0</c:v>
                </c:pt>
                <c:pt idx="8">
                  <c:v>4.0</c:v>
                </c:pt>
                <c:pt idx="9">
                  <c:v>8.0</c:v>
                </c:pt>
                <c:pt idx="10">
                  <c:v>5.0</c:v>
                </c:pt>
                <c:pt idx="11">
                  <c:v>6.0</c:v>
                </c:pt>
                <c:pt idx="12">
                  <c:v>4.0</c:v>
                </c:pt>
                <c:pt idx="13">
                  <c:v>4.0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40"/>
        <c:axId val="-2134560488"/>
        <c:axId val="-2134431912"/>
      </c:barChart>
      <c:catAx>
        <c:axId val="-21345604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dirty="0" smtClean="0"/>
                  <a:t>Quarter</a:t>
                </a:r>
                <a:endParaRPr lang="en-US" sz="1800" dirty="0"/>
              </a:p>
            </c:rich>
          </c:tx>
          <c:layout>
            <c:manualLayout>
              <c:xMode val="edge"/>
              <c:yMode val="edge"/>
              <c:x val="0.405808385626924"/>
              <c:y val="0.940867267658027"/>
            </c:manualLayout>
          </c:layout>
          <c:overlay val="0"/>
        </c:title>
        <c:majorTickMark val="none"/>
        <c:minorTickMark val="none"/>
        <c:tickLblPos val="nextTo"/>
        <c:txPr>
          <a:bodyPr rot="-3720000" vert="horz"/>
          <a:lstStyle/>
          <a:p>
            <a:pPr>
              <a:defRPr sz="1400"/>
            </a:pPr>
            <a:endParaRPr lang="en-US"/>
          </a:p>
        </c:txPr>
        <c:crossAx val="-2134431912"/>
        <c:crosses val="autoZero"/>
        <c:auto val="1"/>
        <c:lblAlgn val="ctr"/>
        <c:lblOffset val="100"/>
        <c:noMultiLvlLbl val="0"/>
      </c:catAx>
      <c:valAx>
        <c:axId val="-213443191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Quantity</a:t>
                </a:r>
              </a:p>
            </c:rich>
          </c:tx>
          <c:layout>
            <c:manualLayout>
              <c:xMode val="edge"/>
              <c:yMode val="edge"/>
              <c:x val="0.0419898324349131"/>
              <c:y val="0.311765397848346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34560488"/>
        <c:crosses val="autoZero"/>
        <c:crossBetween val="between"/>
        <c:majorUnit val="10.0"/>
      </c:valAx>
    </c:plotArea>
    <c:legend>
      <c:legendPos val="r"/>
      <c:layout>
        <c:manualLayout>
          <c:xMode val="edge"/>
          <c:yMode val="edge"/>
          <c:x val="0.794041728286502"/>
          <c:y val="0.330226666161736"/>
          <c:w val="0.178039489987609"/>
          <c:h val="0.395525654293595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FB9C42-8A22-1C4A-A7FE-9A45702BFA11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AC0D6D3F-7005-4945-8575-622580736C3C}">
      <dgm:prSet phldrT="[Text]"/>
      <dgm:spPr/>
      <dgm:t>
        <a:bodyPr/>
        <a:lstStyle/>
        <a:p>
          <a:r>
            <a:rPr lang="en-US" dirty="0" err="1" smtClean="0"/>
            <a:t>Godbe</a:t>
          </a:r>
          <a:r>
            <a:rPr lang="en-US" dirty="0" smtClean="0"/>
            <a:t> Survey</a:t>
          </a:r>
          <a:endParaRPr lang="en-US" dirty="0"/>
        </a:p>
      </dgm:t>
    </dgm:pt>
    <dgm:pt modelId="{DA28999C-5612-5242-843F-0EB9293CD816}" type="parTrans" cxnId="{A5E26489-D088-4244-99DB-B33B9AE76F60}">
      <dgm:prSet/>
      <dgm:spPr/>
      <dgm:t>
        <a:bodyPr/>
        <a:lstStyle/>
        <a:p>
          <a:endParaRPr lang="en-US"/>
        </a:p>
      </dgm:t>
    </dgm:pt>
    <dgm:pt modelId="{1C005397-BA83-CE4D-8BE7-21A579B6042E}" type="sibTrans" cxnId="{A5E26489-D088-4244-99DB-B33B9AE76F60}">
      <dgm:prSet/>
      <dgm:spPr/>
      <dgm:t>
        <a:bodyPr/>
        <a:lstStyle/>
        <a:p>
          <a:endParaRPr lang="en-US"/>
        </a:p>
      </dgm:t>
    </dgm:pt>
    <dgm:pt modelId="{6C7E0163-C9A1-974E-8A57-B6DE4217A686}">
      <dgm:prSet phldrT="[Text]"/>
      <dgm:spPr/>
      <dgm:t>
        <a:bodyPr/>
        <a:lstStyle/>
        <a:p>
          <a:r>
            <a:rPr lang="en-US" dirty="0" smtClean="0"/>
            <a:t>TTAD Master Plan</a:t>
          </a:r>
          <a:endParaRPr lang="en-US" dirty="0"/>
        </a:p>
      </dgm:t>
    </dgm:pt>
    <dgm:pt modelId="{205A6A89-C4DB-E34A-B63D-6F050CAA7BE1}" type="parTrans" cxnId="{8C399D5C-6236-6F41-8E70-A926E2AAABEF}">
      <dgm:prSet/>
      <dgm:spPr/>
      <dgm:t>
        <a:bodyPr/>
        <a:lstStyle/>
        <a:p>
          <a:endParaRPr lang="en-US"/>
        </a:p>
      </dgm:t>
    </dgm:pt>
    <dgm:pt modelId="{414B67DC-69D9-5149-83FB-7C76E749A331}" type="sibTrans" cxnId="{8C399D5C-6236-6F41-8E70-A926E2AAABEF}">
      <dgm:prSet/>
      <dgm:spPr/>
      <dgm:t>
        <a:bodyPr/>
        <a:lstStyle/>
        <a:p>
          <a:endParaRPr lang="en-US"/>
        </a:p>
      </dgm:t>
    </dgm:pt>
    <dgm:pt modelId="{D7268E47-E135-DD44-A92E-D5688C998C91}">
      <dgm:prSet phldrT="[Text]"/>
      <dgm:spPr/>
      <dgm:t>
        <a:bodyPr/>
        <a:lstStyle/>
        <a:p>
          <a:r>
            <a:rPr lang="en-US" dirty="0" smtClean="0"/>
            <a:t>Multi-Use Hangar Workshops </a:t>
          </a:r>
          <a:endParaRPr lang="en-US" dirty="0"/>
        </a:p>
      </dgm:t>
    </dgm:pt>
    <dgm:pt modelId="{D4DB7BC4-F200-7F44-A4F1-563BBAC6031F}" type="parTrans" cxnId="{BD9A3A55-E2F4-784D-AB88-B300D6B2ED7C}">
      <dgm:prSet/>
      <dgm:spPr/>
      <dgm:t>
        <a:bodyPr/>
        <a:lstStyle/>
        <a:p>
          <a:endParaRPr lang="en-US"/>
        </a:p>
      </dgm:t>
    </dgm:pt>
    <dgm:pt modelId="{4A14C831-7DC7-CD43-8A28-9AC520C6BC0A}" type="sibTrans" cxnId="{BD9A3A55-E2F4-784D-AB88-B300D6B2ED7C}">
      <dgm:prSet/>
      <dgm:spPr/>
      <dgm:t>
        <a:bodyPr/>
        <a:lstStyle/>
        <a:p>
          <a:endParaRPr lang="en-US"/>
        </a:p>
      </dgm:t>
    </dgm:pt>
    <dgm:pt modelId="{48968484-52D3-064E-BAE4-E87E91AD53A9}" type="pres">
      <dgm:prSet presAssocID="{02FB9C42-8A22-1C4A-A7FE-9A45702BFA11}" presName="Name0" presStyleCnt="0">
        <dgm:presLayoutVars>
          <dgm:dir/>
          <dgm:resizeHandles val="exact"/>
        </dgm:presLayoutVars>
      </dgm:prSet>
      <dgm:spPr/>
    </dgm:pt>
    <dgm:pt modelId="{8D5B3D1B-C2CC-D34B-8853-CB5937E7212F}" type="pres">
      <dgm:prSet presAssocID="{AC0D6D3F-7005-4945-8575-622580736C3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94F388-9539-EF4D-A6EB-077BFB74920D}" type="pres">
      <dgm:prSet presAssocID="{1C005397-BA83-CE4D-8BE7-21A579B6042E}" presName="sibTrans" presStyleLbl="sibTrans2D1" presStyleIdx="0" presStyleCnt="2"/>
      <dgm:spPr/>
      <dgm:t>
        <a:bodyPr/>
        <a:lstStyle/>
        <a:p>
          <a:endParaRPr lang="en-US"/>
        </a:p>
      </dgm:t>
    </dgm:pt>
    <dgm:pt modelId="{4861F65C-37AA-FB47-AA87-38762E22D36A}" type="pres">
      <dgm:prSet presAssocID="{1C005397-BA83-CE4D-8BE7-21A579B6042E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FD8DE1E5-0EDA-DE46-96C8-6792AE835B9B}" type="pres">
      <dgm:prSet presAssocID="{6C7E0163-C9A1-974E-8A57-B6DE4217A68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7BA2D4-13B8-4040-B1B4-299E33286818}" type="pres">
      <dgm:prSet presAssocID="{414B67DC-69D9-5149-83FB-7C76E749A331}" presName="sibTrans" presStyleLbl="sibTrans2D1" presStyleIdx="1" presStyleCnt="2"/>
      <dgm:spPr/>
      <dgm:t>
        <a:bodyPr/>
        <a:lstStyle/>
        <a:p>
          <a:endParaRPr lang="en-US"/>
        </a:p>
      </dgm:t>
    </dgm:pt>
    <dgm:pt modelId="{3D5726DD-5F0D-4944-A61E-2032AC001ACC}" type="pres">
      <dgm:prSet presAssocID="{414B67DC-69D9-5149-83FB-7C76E749A331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437DC05F-354D-954B-84F8-289409E7F887}" type="pres">
      <dgm:prSet presAssocID="{D7268E47-E135-DD44-A92E-D5688C998C9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D9A3A55-E2F4-784D-AB88-B300D6B2ED7C}" srcId="{02FB9C42-8A22-1C4A-A7FE-9A45702BFA11}" destId="{D7268E47-E135-DD44-A92E-D5688C998C91}" srcOrd="2" destOrd="0" parTransId="{D4DB7BC4-F200-7F44-A4F1-563BBAC6031F}" sibTransId="{4A14C831-7DC7-CD43-8A28-9AC520C6BC0A}"/>
    <dgm:cxn modelId="{A5E26489-D088-4244-99DB-B33B9AE76F60}" srcId="{02FB9C42-8A22-1C4A-A7FE-9A45702BFA11}" destId="{AC0D6D3F-7005-4945-8575-622580736C3C}" srcOrd="0" destOrd="0" parTransId="{DA28999C-5612-5242-843F-0EB9293CD816}" sibTransId="{1C005397-BA83-CE4D-8BE7-21A579B6042E}"/>
    <dgm:cxn modelId="{5858CEEB-1369-0843-A71F-EC24A234CF1E}" type="presOf" srcId="{1C005397-BA83-CE4D-8BE7-21A579B6042E}" destId="{3B94F388-9539-EF4D-A6EB-077BFB74920D}" srcOrd="0" destOrd="0" presId="urn:microsoft.com/office/officeart/2005/8/layout/process1"/>
    <dgm:cxn modelId="{73C17B50-F6A1-2C43-83A7-44726F11972B}" type="presOf" srcId="{414B67DC-69D9-5149-83FB-7C76E749A331}" destId="{E87BA2D4-13B8-4040-B1B4-299E33286818}" srcOrd="0" destOrd="0" presId="urn:microsoft.com/office/officeart/2005/8/layout/process1"/>
    <dgm:cxn modelId="{52D43D2E-91A6-9A41-A162-5EA12C5E7A1A}" type="presOf" srcId="{414B67DC-69D9-5149-83FB-7C76E749A331}" destId="{3D5726DD-5F0D-4944-A61E-2032AC001ACC}" srcOrd="1" destOrd="0" presId="urn:microsoft.com/office/officeart/2005/8/layout/process1"/>
    <dgm:cxn modelId="{DBF92ACF-08EE-2646-80FD-44DDE3D532DC}" type="presOf" srcId="{6C7E0163-C9A1-974E-8A57-B6DE4217A686}" destId="{FD8DE1E5-0EDA-DE46-96C8-6792AE835B9B}" srcOrd="0" destOrd="0" presId="urn:microsoft.com/office/officeart/2005/8/layout/process1"/>
    <dgm:cxn modelId="{385FAA62-EBE7-C84C-BFCC-7CC4DCB209C1}" type="presOf" srcId="{1C005397-BA83-CE4D-8BE7-21A579B6042E}" destId="{4861F65C-37AA-FB47-AA87-38762E22D36A}" srcOrd="1" destOrd="0" presId="urn:microsoft.com/office/officeart/2005/8/layout/process1"/>
    <dgm:cxn modelId="{4E01B767-B86C-A747-8129-62A40B91C6D3}" type="presOf" srcId="{02FB9C42-8A22-1C4A-A7FE-9A45702BFA11}" destId="{48968484-52D3-064E-BAE4-E87E91AD53A9}" srcOrd="0" destOrd="0" presId="urn:microsoft.com/office/officeart/2005/8/layout/process1"/>
    <dgm:cxn modelId="{5907C169-E318-E148-B656-27601CFC5EEC}" type="presOf" srcId="{D7268E47-E135-DD44-A92E-D5688C998C91}" destId="{437DC05F-354D-954B-84F8-289409E7F887}" srcOrd="0" destOrd="0" presId="urn:microsoft.com/office/officeart/2005/8/layout/process1"/>
    <dgm:cxn modelId="{8C399D5C-6236-6F41-8E70-A926E2AAABEF}" srcId="{02FB9C42-8A22-1C4A-A7FE-9A45702BFA11}" destId="{6C7E0163-C9A1-974E-8A57-B6DE4217A686}" srcOrd="1" destOrd="0" parTransId="{205A6A89-C4DB-E34A-B63D-6F050CAA7BE1}" sibTransId="{414B67DC-69D9-5149-83FB-7C76E749A331}"/>
    <dgm:cxn modelId="{1538BD50-3B48-5B4C-9AEC-9E0B537BFEAE}" type="presOf" srcId="{AC0D6D3F-7005-4945-8575-622580736C3C}" destId="{8D5B3D1B-C2CC-D34B-8853-CB5937E7212F}" srcOrd="0" destOrd="0" presId="urn:microsoft.com/office/officeart/2005/8/layout/process1"/>
    <dgm:cxn modelId="{049208B6-2748-7A4C-BBDA-AE968E99E157}" type="presParOf" srcId="{48968484-52D3-064E-BAE4-E87E91AD53A9}" destId="{8D5B3D1B-C2CC-D34B-8853-CB5937E7212F}" srcOrd="0" destOrd="0" presId="urn:microsoft.com/office/officeart/2005/8/layout/process1"/>
    <dgm:cxn modelId="{3F6C9FED-01C8-A54A-B378-D1D16622436B}" type="presParOf" srcId="{48968484-52D3-064E-BAE4-E87E91AD53A9}" destId="{3B94F388-9539-EF4D-A6EB-077BFB74920D}" srcOrd="1" destOrd="0" presId="urn:microsoft.com/office/officeart/2005/8/layout/process1"/>
    <dgm:cxn modelId="{CF9EF90B-DE52-EE4F-9864-E3B04952CD20}" type="presParOf" srcId="{3B94F388-9539-EF4D-A6EB-077BFB74920D}" destId="{4861F65C-37AA-FB47-AA87-38762E22D36A}" srcOrd="0" destOrd="0" presId="urn:microsoft.com/office/officeart/2005/8/layout/process1"/>
    <dgm:cxn modelId="{74C1E6B9-647E-6A4D-89D6-9E2EC1870A52}" type="presParOf" srcId="{48968484-52D3-064E-BAE4-E87E91AD53A9}" destId="{FD8DE1E5-0EDA-DE46-96C8-6792AE835B9B}" srcOrd="2" destOrd="0" presId="urn:microsoft.com/office/officeart/2005/8/layout/process1"/>
    <dgm:cxn modelId="{7A363DCF-83F5-0540-810C-B1BC6E0EB88D}" type="presParOf" srcId="{48968484-52D3-064E-BAE4-E87E91AD53A9}" destId="{E87BA2D4-13B8-4040-B1B4-299E33286818}" srcOrd="3" destOrd="0" presId="urn:microsoft.com/office/officeart/2005/8/layout/process1"/>
    <dgm:cxn modelId="{B4DA6062-A99D-084C-BA2F-12E7D5E16F1F}" type="presParOf" srcId="{E87BA2D4-13B8-4040-B1B4-299E33286818}" destId="{3D5726DD-5F0D-4944-A61E-2032AC001ACC}" srcOrd="0" destOrd="0" presId="urn:microsoft.com/office/officeart/2005/8/layout/process1"/>
    <dgm:cxn modelId="{75272DE0-8976-3C44-A406-34A31AE6DF39}" type="presParOf" srcId="{48968484-52D3-064E-BAE4-E87E91AD53A9}" destId="{437DC05F-354D-954B-84F8-289409E7F88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5B3D1B-C2CC-D34B-8853-CB5937E7212F}">
      <dsp:nvSpPr>
        <dsp:cNvPr id="0" name=""/>
        <dsp:cNvSpPr/>
      </dsp:nvSpPr>
      <dsp:spPr>
        <a:xfrm>
          <a:off x="7366" y="389464"/>
          <a:ext cx="2201912" cy="13211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err="1" smtClean="0"/>
            <a:t>Godbe</a:t>
          </a:r>
          <a:r>
            <a:rPr lang="en-US" sz="2500" kern="1200" dirty="0" smtClean="0"/>
            <a:t> Survey</a:t>
          </a:r>
          <a:endParaRPr lang="en-US" sz="2500" kern="1200" dirty="0"/>
        </a:p>
      </dsp:txBody>
      <dsp:txXfrm>
        <a:off x="46061" y="428159"/>
        <a:ext cx="2124522" cy="1243757"/>
      </dsp:txXfrm>
    </dsp:sp>
    <dsp:sp modelId="{3B94F388-9539-EF4D-A6EB-077BFB74920D}">
      <dsp:nvSpPr>
        <dsp:cNvPr id="0" name=""/>
        <dsp:cNvSpPr/>
      </dsp:nvSpPr>
      <dsp:spPr>
        <a:xfrm>
          <a:off x="2429470" y="777000"/>
          <a:ext cx="466805" cy="5460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2429470" y="886215"/>
        <a:ext cx="326764" cy="327644"/>
      </dsp:txXfrm>
    </dsp:sp>
    <dsp:sp modelId="{FD8DE1E5-0EDA-DE46-96C8-6792AE835B9B}">
      <dsp:nvSpPr>
        <dsp:cNvPr id="0" name=""/>
        <dsp:cNvSpPr/>
      </dsp:nvSpPr>
      <dsp:spPr>
        <a:xfrm>
          <a:off x="3090043" y="389464"/>
          <a:ext cx="2201912" cy="13211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TTAD Master Plan</a:t>
          </a:r>
          <a:endParaRPr lang="en-US" sz="2500" kern="1200" dirty="0"/>
        </a:p>
      </dsp:txBody>
      <dsp:txXfrm>
        <a:off x="3128738" y="428159"/>
        <a:ext cx="2124522" cy="1243757"/>
      </dsp:txXfrm>
    </dsp:sp>
    <dsp:sp modelId="{E87BA2D4-13B8-4040-B1B4-299E33286818}">
      <dsp:nvSpPr>
        <dsp:cNvPr id="0" name=""/>
        <dsp:cNvSpPr/>
      </dsp:nvSpPr>
      <dsp:spPr>
        <a:xfrm>
          <a:off x="5512147" y="777000"/>
          <a:ext cx="466805" cy="5460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5512147" y="886215"/>
        <a:ext cx="326764" cy="327644"/>
      </dsp:txXfrm>
    </dsp:sp>
    <dsp:sp modelId="{437DC05F-354D-954B-84F8-289409E7F887}">
      <dsp:nvSpPr>
        <dsp:cNvPr id="0" name=""/>
        <dsp:cNvSpPr/>
      </dsp:nvSpPr>
      <dsp:spPr>
        <a:xfrm>
          <a:off x="6172720" y="389464"/>
          <a:ext cx="2201912" cy="13211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Multi-Use Hangar Workshops </a:t>
          </a:r>
          <a:endParaRPr lang="en-US" sz="2500" kern="1200" dirty="0"/>
        </a:p>
      </dsp:txBody>
      <dsp:txXfrm>
        <a:off x="6211415" y="428159"/>
        <a:ext cx="2124522" cy="12437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E36CAA-BAC2-D84E-902A-FA5F8409EF30}" type="datetimeFigureOut">
              <a:rPr lang="en-US" smtClean="0"/>
              <a:t>7/28/15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CA27B-68C6-6047-9C98-95373A825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302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714753" y="685800"/>
            <a:ext cx="3429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862157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275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134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516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2011 – Q1 2012 data</a:t>
            </a:r>
            <a:r>
              <a:rPr lang="en-US" baseline="0" dirty="0" smtClean="0"/>
              <a:t> only tracked events; didn’t track organizations that used airport</a:t>
            </a:r>
          </a:p>
          <a:p>
            <a:r>
              <a:rPr lang="en-US" baseline="0" dirty="0" smtClean="0"/>
              <a:t>Q1 &amp;Q2 2013 data missing</a:t>
            </a:r>
          </a:p>
          <a:p>
            <a:r>
              <a:rPr lang="en-US" baseline="0" dirty="0" smtClean="0"/>
              <a:t>Data doesn’t show how many times each organization used community rooms, only how many organizations in total used them.</a:t>
            </a:r>
          </a:p>
          <a:p>
            <a:r>
              <a:rPr lang="en-US" baseline="0" dirty="0" smtClean="0"/>
              <a:t>Events totals by year: </a:t>
            </a:r>
          </a:p>
          <a:p>
            <a:r>
              <a:rPr lang="en-US" baseline="0" dirty="0" smtClean="0"/>
              <a:t>2011 – 19</a:t>
            </a:r>
          </a:p>
          <a:p>
            <a:r>
              <a:rPr lang="en-US" baseline="0" dirty="0" smtClean="0"/>
              <a:t>2012 – 15</a:t>
            </a:r>
          </a:p>
          <a:p>
            <a:r>
              <a:rPr lang="en-US" baseline="0" dirty="0" smtClean="0"/>
              <a:t>2013 – 12 (over 2 quarters – data missing)</a:t>
            </a:r>
          </a:p>
          <a:p>
            <a:r>
              <a:rPr lang="en-US" baseline="0" dirty="0" smtClean="0"/>
              <a:t>2014 – 19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Annual use by number of organizations: (estimates)</a:t>
            </a:r>
          </a:p>
          <a:p>
            <a:r>
              <a:rPr lang="en-US" dirty="0" smtClean="0"/>
              <a:t>2014: 76</a:t>
            </a:r>
          </a:p>
          <a:p>
            <a:r>
              <a:rPr lang="en-US" dirty="0" smtClean="0"/>
              <a:t>2013: 52</a:t>
            </a:r>
          </a:p>
          <a:p>
            <a:r>
              <a:rPr lang="en-US" dirty="0" smtClean="0"/>
              <a:t>2012: 52</a:t>
            </a:r>
          </a:p>
          <a:p>
            <a:r>
              <a:rPr lang="en-US" dirty="0" smtClean="0"/>
              <a:t>2011: handful (fewer</a:t>
            </a:r>
            <a:r>
              <a:rPr lang="en-US" baseline="0" dirty="0" smtClean="0"/>
              <a:t> than 20)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6753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 </a:t>
            </a:r>
            <a:r>
              <a:rPr lang="en-US" baseline="0" dirty="0" smtClean="0"/>
              <a:t>on </a:t>
            </a:r>
            <a:r>
              <a:rPr lang="en-US" baseline="0" dirty="0" err="1" smtClean="0"/>
              <a:t>Godbe</a:t>
            </a:r>
            <a:r>
              <a:rPr lang="en-US" baseline="0" dirty="0" smtClean="0"/>
              <a:t> survey (p. 48):</a:t>
            </a:r>
          </a:p>
          <a:p>
            <a:r>
              <a:rPr lang="en-US" dirty="0" smtClean="0"/>
              <a:t>Q12:</a:t>
            </a:r>
            <a:r>
              <a:rPr lang="en-US" baseline="0" dirty="0" smtClean="0"/>
              <a:t> Most important improvement (pilots)</a:t>
            </a:r>
          </a:p>
          <a:p>
            <a:r>
              <a:rPr lang="en-US" baseline="0" dirty="0" smtClean="0"/>
              <a:t>More hangars (19%)</a:t>
            </a:r>
          </a:p>
          <a:p>
            <a:r>
              <a:rPr lang="en-US" baseline="0" dirty="0" smtClean="0"/>
              <a:t>Deicing facilities (14%)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456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939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Other ideas (5-10</a:t>
            </a:r>
            <a:r>
              <a:rPr lang="en-US" baseline="0" dirty="0" smtClean="0"/>
              <a:t> people mentioned): dividable space, heating &amp; A/C, Good acoustics/sound proofing, Wi-Fi, some kind of special flooring, open air + indoor/outdoor space, bar + beer/wine license, appealing interior/unique space, bathrooms, parking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765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765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500"/>
          </a:xfrm>
          <a:prstGeom prst="rect">
            <a:avLst/>
          </a:prstGeom>
          <a:noFill/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Clr>
                <a:srgbClr val="F36C26"/>
              </a:buClr>
              <a:buSzPct val="100000"/>
              <a:buFont typeface="Muli"/>
              <a:defRPr sz="4800" b="0">
                <a:solidFill>
                  <a:srgbClr val="F36C26"/>
                </a:solidFill>
                <a:latin typeface="Muli"/>
                <a:ea typeface="Muli"/>
                <a:cs typeface="Muli"/>
                <a:sym typeface="Muli"/>
              </a:defRPr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ubTitle" idx="1"/>
          </p:nvPr>
        </p:nvSpPr>
        <p:spPr>
          <a:xfrm>
            <a:off x="685800" y="3762087"/>
            <a:ext cx="7772400" cy="104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dk2"/>
              </a:buClr>
              <a:buFont typeface="Muli"/>
              <a:buNone/>
              <a:defRPr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50"/>
            <a:ext cx="8229600" cy="740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Clr>
                <a:srgbClr val="F36C26"/>
              </a:buClr>
              <a:defRPr>
                <a:solidFill>
                  <a:srgbClr val="F36C26"/>
                </a:solidFill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74650"/>
            <a:ext cx="8229600" cy="740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Clr>
                <a:srgbClr val="F36C27"/>
              </a:buClr>
              <a:defRPr>
                <a:solidFill>
                  <a:srgbClr val="F36C27"/>
                </a:solidFill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Clr>
                <a:srgbClr val="F36C27"/>
              </a:buClr>
              <a:defRPr>
                <a:solidFill>
                  <a:srgbClr val="F36C27"/>
                </a:solidFill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74650"/>
            <a:ext cx="8229600" cy="740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5875078"/>
            <a:ext cx="8229600" cy="69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74650"/>
            <a:ext cx="8229600" cy="740700"/>
          </a:xfrm>
          <a:prstGeom prst="rect">
            <a:avLst/>
          </a:prstGeom>
          <a:solidFill>
            <a:srgbClr val="76CEDB"/>
          </a:solidFill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buFont typeface="Muli"/>
              <a:buNone/>
              <a:defRPr sz="36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1pPr>
            <a:lvl2pPr>
              <a:spcBef>
                <a:spcPts val="0"/>
              </a:spcBef>
              <a:buClr>
                <a:srgbClr val="F36C26"/>
              </a:buClr>
              <a:buSzPct val="100000"/>
              <a:buFont typeface="Muli"/>
              <a:buNone/>
              <a:defRPr sz="3600">
                <a:solidFill>
                  <a:srgbClr val="F36C26"/>
                </a:solidFill>
                <a:latin typeface="Muli"/>
                <a:ea typeface="Muli"/>
                <a:cs typeface="Muli"/>
                <a:sym typeface="Muli"/>
              </a:defRPr>
            </a:lvl2pPr>
            <a:lvl3pPr>
              <a:spcBef>
                <a:spcPts val="0"/>
              </a:spcBef>
              <a:buClr>
                <a:srgbClr val="F36C26"/>
              </a:buClr>
              <a:buSzPct val="100000"/>
              <a:buFont typeface="Muli"/>
              <a:buNone/>
              <a:defRPr sz="3600">
                <a:solidFill>
                  <a:srgbClr val="F36C26"/>
                </a:solidFill>
                <a:latin typeface="Muli"/>
                <a:ea typeface="Muli"/>
                <a:cs typeface="Muli"/>
                <a:sym typeface="Muli"/>
              </a:defRPr>
            </a:lvl3pPr>
            <a:lvl4pPr>
              <a:spcBef>
                <a:spcPts val="0"/>
              </a:spcBef>
              <a:buClr>
                <a:srgbClr val="F36C26"/>
              </a:buClr>
              <a:buSzPct val="100000"/>
              <a:buFont typeface="Muli"/>
              <a:buNone/>
              <a:defRPr sz="3600">
                <a:solidFill>
                  <a:srgbClr val="F36C26"/>
                </a:solidFill>
                <a:latin typeface="Muli"/>
                <a:ea typeface="Muli"/>
                <a:cs typeface="Muli"/>
                <a:sym typeface="Muli"/>
              </a:defRPr>
            </a:lvl4pPr>
            <a:lvl5pPr>
              <a:spcBef>
                <a:spcPts val="0"/>
              </a:spcBef>
              <a:buClr>
                <a:srgbClr val="F36C26"/>
              </a:buClr>
              <a:buSzPct val="100000"/>
              <a:buFont typeface="Muli"/>
              <a:buNone/>
              <a:defRPr sz="3600">
                <a:solidFill>
                  <a:srgbClr val="F36C26"/>
                </a:solidFill>
                <a:latin typeface="Muli"/>
                <a:ea typeface="Muli"/>
                <a:cs typeface="Muli"/>
                <a:sym typeface="Muli"/>
              </a:defRPr>
            </a:lvl5pPr>
            <a:lvl6pPr>
              <a:spcBef>
                <a:spcPts val="0"/>
              </a:spcBef>
              <a:buClr>
                <a:srgbClr val="F36C26"/>
              </a:buClr>
              <a:buSzPct val="100000"/>
              <a:buFont typeface="Muli"/>
              <a:buNone/>
              <a:defRPr sz="3600">
                <a:solidFill>
                  <a:srgbClr val="F36C26"/>
                </a:solidFill>
                <a:latin typeface="Muli"/>
                <a:ea typeface="Muli"/>
                <a:cs typeface="Muli"/>
                <a:sym typeface="Muli"/>
              </a:defRPr>
            </a:lvl6pPr>
            <a:lvl7pPr>
              <a:spcBef>
                <a:spcPts val="0"/>
              </a:spcBef>
              <a:buClr>
                <a:srgbClr val="F36C26"/>
              </a:buClr>
              <a:buSzPct val="100000"/>
              <a:buFont typeface="Muli"/>
              <a:buNone/>
              <a:defRPr sz="3600">
                <a:solidFill>
                  <a:srgbClr val="F36C26"/>
                </a:solidFill>
                <a:latin typeface="Muli"/>
                <a:ea typeface="Muli"/>
                <a:cs typeface="Muli"/>
                <a:sym typeface="Muli"/>
              </a:defRPr>
            </a:lvl7pPr>
            <a:lvl8pPr>
              <a:spcBef>
                <a:spcPts val="0"/>
              </a:spcBef>
              <a:buClr>
                <a:srgbClr val="F36C26"/>
              </a:buClr>
              <a:buSzPct val="100000"/>
              <a:buFont typeface="Muli"/>
              <a:buNone/>
              <a:defRPr sz="3600">
                <a:solidFill>
                  <a:srgbClr val="F36C26"/>
                </a:solidFill>
                <a:latin typeface="Muli"/>
                <a:ea typeface="Muli"/>
                <a:cs typeface="Muli"/>
                <a:sym typeface="Muli"/>
              </a:defRPr>
            </a:lvl8pPr>
            <a:lvl9pPr>
              <a:spcBef>
                <a:spcPts val="0"/>
              </a:spcBef>
              <a:buClr>
                <a:srgbClr val="F36C26"/>
              </a:buClr>
              <a:buSzPct val="100000"/>
              <a:buFont typeface="Muli"/>
              <a:buNone/>
              <a:defRPr sz="3600">
                <a:solidFill>
                  <a:srgbClr val="F36C26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Clr>
                <a:schemeClr val="dk2"/>
              </a:buClr>
              <a:buSzPct val="100000"/>
              <a:buFont typeface="Muli"/>
              <a:defRPr sz="30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>
              <a:spcBef>
                <a:spcPts val="480"/>
              </a:spcBef>
              <a:buClr>
                <a:schemeClr val="dk2"/>
              </a:buClr>
              <a:buSzPct val="100000"/>
              <a:buFont typeface="Muli"/>
              <a:defRPr sz="24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>
              <a:spcBef>
                <a:spcPts val="480"/>
              </a:spcBef>
              <a:buClr>
                <a:schemeClr val="dk2"/>
              </a:buClr>
              <a:buSzPct val="100000"/>
              <a:buFont typeface="Muli"/>
              <a:defRPr sz="24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>
              <a:spcBef>
                <a:spcPts val="360"/>
              </a:spcBef>
              <a:buClr>
                <a:schemeClr val="dk2"/>
              </a:buClr>
              <a:buSzPct val="100000"/>
              <a:buFont typeface="Muli"/>
              <a:defRPr sz="18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>
              <a:spcBef>
                <a:spcPts val="360"/>
              </a:spcBef>
              <a:buClr>
                <a:schemeClr val="dk2"/>
              </a:buClr>
              <a:buSzPct val="100000"/>
              <a:buFont typeface="Muli"/>
              <a:defRPr sz="18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>
              <a:spcBef>
                <a:spcPts val="360"/>
              </a:spcBef>
              <a:buClr>
                <a:schemeClr val="dk2"/>
              </a:buClr>
              <a:buSzPct val="100000"/>
              <a:buFont typeface="Muli"/>
              <a:defRPr sz="18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>
              <a:spcBef>
                <a:spcPts val="360"/>
              </a:spcBef>
              <a:buClr>
                <a:schemeClr val="dk2"/>
              </a:buClr>
              <a:buSzPct val="100000"/>
              <a:buFont typeface="Muli"/>
              <a:defRPr sz="18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>
              <a:spcBef>
                <a:spcPts val="360"/>
              </a:spcBef>
              <a:buClr>
                <a:schemeClr val="dk2"/>
              </a:buClr>
              <a:buSzPct val="100000"/>
              <a:buFont typeface="Muli"/>
              <a:defRPr sz="18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>
              <a:spcBef>
                <a:spcPts val="360"/>
              </a:spcBef>
              <a:buClr>
                <a:schemeClr val="dk2"/>
              </a:buClr>
              <a:buSzPct val="100000"/>
              <a:buFont typeface="Muli"/>
              <a:defRPr sz="18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chart" Target="../charts/char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sz="3200" dirty="0" smtClean="0"/>
              <a:t>Summary</a:t>
            </a:r>
            <a:br>
              <a:rPr lang="en-US" sz="3200" dirty="0" smtClean="0"/>
            </a:br>
            <a:r>
              <a:rPr lang="en-US" sz="3200" dirty="0" smtClean="0"/>
              <a:t>Public Input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 </a:t>
            </a:r>
            <a:r>
              <a:rPr lang="en-US" sz="3200" dirty="0"/>
              <a:t>Potential Multi-Use </a:t>
            </a:r>
            <a:r>
              <a:rPr lang="en-US" sz="3200" dirty="0" smtClean="0"/>
              <a:t>Hangar Building</a:t>
            </a:r>
            <a:endParaRPr sz="3000" dirty="0"/>
          </a:p>
        </p:txBody>
      </p:sp>
      <p:pic>
        <p:nvPicPr>
          <p:cNvPr id="24" name="Shape 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3403" y="6006353"/>
            <a:ext cx="2908010" cy="72496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hape 25"/>
          <p:cNvSpPr txBox="1">
            <a:spLocks noGrp="1"/>
          </p:cNvSpPr>
          <p:nvPr>
            <p:ph type="subTitle" idx="1"/>
          </p:nvPr>
        </p:nvSpPr>
        <p:spPr>
          <a:xfrm>
            <a:off x="685800" y="4005137"/>
            <a:ext cx="7772400" cy="104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2400" dirty="0" smtClean="0"/>
              <a:t>Updated: 7.28.</a:t>
            </a:r>
            <a:r>
              <a:rPr lang="en-US" sz="2400" dirty="0" smtClean="0"/>
              <a:t>2015</a:t>
            </a:r>
            <a:endParaRPr lang="en-US" sz="2400" dirty="0"/>
          </a:p>
          <a:p>
            <a:pPr lvl="0" rtl="0">
              <a:spcBef>
                <a:spcPts val="0"/>
              </a:spcBef>
              <a:buNone/>
            </a:pPr>
            <a:endParaRPr lang="en" sz="2000"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Top Amenities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59945"/>
            <a:ext cx="8229600" cy="4967700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/>
              <a:t>Mentioned by fewer than 20, but more than 5 organizations</a:t>
            </a:r>
          </a:p>
          <a:p>
            <a:pPr marL="457200" lvl="1" indent="-457200">
              <a:buFont typeface="Arial"/>
              <a:buChar char="•"/>
            </a:pPr>
            <a:r>
              <a:rPr lang="en-US" sz="3200" dirty="0" smtClean="0"/>
              <a:t>Dividable space</a:t>
            </a:r>
          </a:p>
          <a:p>
            <a:pPr marL="457200" lvl="1" indent="-457200">
              <a:buFont typeface="Arial"/>
              <a:buChar char="•"/>
            </a:pPr>
            <a:r>
              <a:rPr lang="en-US" sz="3200" dirty="0" smtClean="0"/>
              <a:t>Heating and A/C</a:t>
            </a:r>
          </a:p>
          <a:p>
            <a:pPr marL="457200" lvl="1" indent="-457200">
              <a:buFont typeface="Arial"/>
              <a:buChar char="•"/>
            </a:pPr>
            <a:r>
              <a:rPr lang="en-US" sz="3200" dirty="0" smtClean="0"/>
              <a:t>Good acoustics/sound proofing</a:t>
            </a:r>
          </a:p>
          <a:p>
            <a:pPr marL="457200" lvl="1" indent="-457200">
              <a:buFont typeface="Arial"/>
              <a:buChar char="•"/>
            </a:pPr>
            <a:r>
              <a:rPr lang="en-US" sz="3200" dirty="0" smtClean="0"/>
              <a:t>Wi-Fi</a:t>
            </a:r>
          </a:p>
          <a:p>
            <a:pPr marL="457200" lvl="1" indent="-457200">
              <a:buFont typeface="Arial"/>
              <a:buChar char="•"/>
            </a:pPr>
            <a:r>
              <a:rPr lang="en-US" sz="3200" dirty="0" smtClean="0"/>
              <a:t>Some kind of special flooring</a:t>
            </a:r>
          </a:p>
          <a:p>
            <a:pPr marL="457200" lvl="1" indent="-457200">
              <a:buFont typeface="Arial"/>
              <a:buChar char="•"/>
            </a:pPr>
            <a:r>
              <a:rPr lang="en-US" sz="3200" dirty="0" smtClean="0"/>
              <a:t>Open air + indoor/outdoor space</a:t>
            </a:r>
          </a:p>
          <a:p>
            <a:pPr marL="457200" lvl="1" indent="-457200">
              <a:buFont typeface="Arial"/>
              <a:buChar char="•"/>
            </a:pPr>
            <a:r>
              <a:rPr lang="en-US" sz="3200" dirty="0" smtClean="0"/>
              <a:t>Bar + beer/wine license</a:t>
            </a:r>
          </a:p>
          <a:p>
            <a:pPr marL="457200" lvl="1" indent="-457200">
              <a:buFont typeface="Arial"/>
              <a:buChar char="•"/>
            </a:pPr>
            <a:r>
              <a:rPr lang="en-US" sz="3200" dirty="0" smtClean="0"/>
              <a:t>Appealing interior/unique space</a:t>
            </a:r>
          </a:p>
          <a:p>
            <a:pPr marL="457200" lvl="1" indent="-457200">
              <a:buFont typeface="Arial"/>
              <a:buChar char="•"/>
            </a:pPr>
            <a:r>
              <a:rPr lang="en-US" sz="3200" dirty="0" smtClean="0"/>
              <a:t>Bathrooms</a:t>
            </a:r>
          </a:p>
          <a:p>
            <a:pPr marL="457200" lvl="1" indent="-457200">
              <a:buFont typeface="Arial"/>
              <a:buChar char="•"/>
            </a:pPr>
            <a:r>
              <a:rPr lang="en-US" sz="3200" dirty="0" smtClean="0"/>
              <a:t>Parking</a:t>
            </a:r>
            <a:endParaRPr lang="en-US" sz="3200" dirty="0"/>
          </a:p>
          <a:p>
            <a:endParaRPr lang="en-US" sz="24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032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457200" y="274650"/>
            <a:ext cx="8229600" cy="112235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en-US" dirty="0"/>
              <a:t>If </a:t>
            </a:r>
            <a:r>
              <a:rPr lang="en-US" dirty="0" smtClean="0"/>
              <a:t>No</a:t>
            </a:r>
            <a:r>
              <a:rPr lang="en-US" dirty="0"/>
              <a:t>, </a:t>
            </a:r>
            <a:r>
              <a:rPr lang="en-US" dirty="0" smtClean="0"/>
              <a:t>Why Not</a:t>
            </a:r>
            <a:r>
              <a:rPr lang="en-US" dirty="0"/>
              <a:t>?</a:t>
            </a:r>
            <a:endParaRPr lang="en" dirty="0"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457200" y="1733303"/>
            <a:ext cx="8229600" cy="398905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dirty="0"/>
              <a:t>4 groups said no</a:t>
            </a:r>
          </a:p>
          <a:p>
            <a:pPr marL="342900" lvl="1" indent="-342900">
              <a:buFont typeface="Arial"/>
              <a:buChar char="•"/>
            </a:pPr>
            <a:r>
              <a:rPr lang="en-US" dirty="0"/>
              <a:t>H</a:t>
            </a:r>
            <a:r>
              <a:rPr lang="en-US" dirty="0" smtClean="0"/>
              <a:t>ave </a:t>
            </a:r>
            <a:r>
              <a:rPr lang="en-US" dirty="0"/>
              <a:t>a need for office / storage </a:t>
            </a:r>
            <a:r>
              <a:rPr lang="en-US" dirty="0" smtClean="0"/>
              <a:t>space </a:t>
            </a:r>
            <a:r>
              <a:rPr lang="en-US" dirty="0" smtClean="0"/>
              <a:t>instead or no need</a:t>
            </a:r>
            <a:endParaRPr lang="en-US" dirty="0" smtClean="0"/>
          </a:p>
          <a:p>
            <a:r>
              <a:rPr lang="en-US" dirty="0" smtClean="0"/>
              <a:t>Why </a:t>
            </a:r>
            <a:r>
              <a:rPr lang="en-US" dirty="0"/>
              <a:t>not?</a:t>
            </a:r>
          </a:p>
          <a:p>
            <a:pPr marL="342900" lvl="1" indent="-342900">
              <a:buFont typeface="Arial"/>
              <a:buChar char="•"/>
            </a:pPr>
            <a:r>
              <a:rPr lang="en-US" dirty="0" smtClean="0"/>
              <a:t>A </a:t>
            </a:r>
            <a:r>
              <a:rPr lang="en-US" dirty="0" smtClean="0"/>
              <a:t>different </a:t>
            </a:r>
            <a:r>
              <a:rPr lang="en-US" dirty="0"/>
              <a:t>organization should build community events </a:t>
            </a:r>
            <a:r>
              <a:rPr lang="en-US" dirty="0" smtClean="0"/>
              <a:t>space; </a:t>
            </a:r>
            <a:r>
              <a:rPr lang="en-US" dirty="0"/>
              <a:t>b</a:t>
            </a:r>
            <a:r>
              <a:rPr lang="en-US" dirty="0" smtClean="0"/>
              <a:t>uilding </a:t>
            </a:r>
            <a:r>
              <a:rPr lang="en-US" dirty="0"/>
              <a:t>a community space </a:t>
            </a:r>
            <a:r>
              <a:rPr lang="en-US" dirty="0" smtClean="0"/>
              <a:t>is not </a:t>
            </a:r>
            <a:r>
              <a:rPr lang="en-US" dirty="0"/>
              <a:t>in alignment with TTAD goals and </a:t>
            </a:r>
            <a:r>
              <a:rPr lang="en-US" dirty="0" smtClean="0"/>
              <a:t>mission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>
                <a:solidFill>
                  <a:srgbClr val="FF6600"/>
                </a:solidFill>
              </a:rPr>
              <a:t>However; interviewees </a:t>
            </a:r>
            <a:r>
              <a:rPr lang="en-US" dirty="0">
                <a:solidFill>
                  <a:srgbClr val="FF6600"/>
                </a:solidFill>
              </a:rPr>
              <a:t>a</a:t>
            </a:r>
            <a:r>
              <a:rPr lang="en-US" dirty="0" smtClean="0">
                <a:solidFill>
                  <a:srgbClr val="FF6600"/>
                </a:solidFill>
              </a:rPr>
              <a:t>cknowledged </a:t>
            </a:r>
            <a:r>
              <a:rPr lang="en-US" dirty="0">
                <a:solidFill>
                  <a:srgbClr val="FF6600"/>
                </a:solidFill>
              </a:rPr>
              <a:t>a need for event space by other organizations in the community</a:t>
            </a:r>
          </a:p>
          <a:p>
            <a:pPr lvl="0" rtl="0">
              <a:spcBef>
                <a:spcPts val="0"/>
              </a:spcBef>
              <a:buNone/>
            </a:pPr>
            <a:endParaRPr sz="2400" dirty="0">
              <a:solidFill>
                <a:schemeClr val="dk2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800" dirty="0">
              <a:solidFill>
                <a:srgbClr val="888888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0795499"/>
      </p:ext>
    </p:extLst>
  </p:cSld>
  <p:clrMapOvr>
    <a:masterClrMapping/>
  </p:clrMapOvr>
  <p:transition xmlns:p14="http://schemas.microsoft.com/office/powerpoint/2010/main"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Type of Events Do They Host?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7376"/>
            <a:ext cx="7729920" cy="5222353"/>
          </a:xfrm>
        </p:spPr>
        <p:txBody>
          <a:bodyPr/>
          <a:lstStyle/>
          <a:p>
            <a:r>
              <a:rPr lang="en-US" sz="3200" dirty="0"/>
              <a:t>Types of events</a:t>
            </a:r>
          </a:p>
          <a:p>
            <a:pPr marL="342900" lvl="1" indent="-342900">
              <a:buFont typeface="Arial"/>
              <a:buChar char="•"/>
            </a:pPr>
            <a:r>
              <a:rPr lang="en-US" sz="2800" dirty="0"/>
              <a:t>Dinners</a:t>
            </a:r>
          </a:p>
          <a:p>
            <a:pPr marL="342900" lvl="1" indent="-342900">
              <a:buFont typeface="Arial"/>
              <a:buChar char="•"/>
            </a:pPr>
            <a:r>
              <a:rPr lang="en-US" sz="2800" dirty="0"/>
              <a:t>Fundraisers / auctions</a:t>
            </a:r>
          </a:p>
          <a:p>
            <a:pPr marL="342900" lvl="1" indent="-342900">
              <a:buFont typeface="Arial"/>
              <a:buChar char="•"/>
            </a:pPr>
            <a:r>
              <a:rPr lang="en-US" sz="2800" dirty="0"/>
              <a:t>Movies / film festivals / entertainment</a:t>
            </a:r>
          </a:p>
          <a:p>
            <a:pPr marL="342900" lvl="1" indent="-342900">
              <a:buFont typeface="Arial"/>
              <a:buChar char="•"/>
            </a:pPr>
            <a:r>
              <a:rPr lang="en-US" sz="2800" dirty="0"/>
              <a:t>Performances / visual art shows / dances</a:t>
            </a:r>
          </a:p>
          <a:p>
            <a:pPr marL="342900" lvl="1" indent="-342900">
              <a:buFont typeface="Arial"/>
              <a:buChar char="•"/>
            </a:pPr>
            <a:r>
              <a:rPr lang="en-US" sz="2800" dirty="0"/>
              <a:t>Lectures / Speakers / Assemblies</a:t>
            </a:r>
          </a:p>
          <a:p>
            <a:pPr marL="342900" lvl="1" indent="-342900">
              <a:buFont typeface="Arial"/>
              <a:buChar char="•"/>
            </a:pPr>
            <a:r>
              <a:rPr lang="en-US" sz="2800" dirty="0"/>
              <a:t>Science festivals / camps</a:t>
            </a:r>
          </a:p>
          <a:p>
            <a:pPr marL="342900" lvl="1" indent="-342900">
              <a:buFont typeface="Arial"/>
              <a:buChar char="•"/>
            </a:pPr>
            <a:r>
              <a:rPr lang="en-US" sz="2800" dirty="0"/>
              <a:t>Sporting events (volleyball, baseball, hockey, etc.)</a:t>
            </a:r>
          </a:p>
          <a:p>
            <a:pPr marL="342900" lvl="1" indent="-342900">
              <a:buFont typeface="Arial"/>
              <a:buChar char="•"/>
            </a:pPr>
            <a:r>
              <a:rPr lang="en-US" sz="2800" dirty="0"/>
              <a:t>Meetings / conferences</a:t>
            </a:r>
          </a:p>
          <a:p>
            <a:pPr marL="457200" indent="-457200">
              <a:buFont typeface="Arial"/>
              <a:buChar char="•"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692273" y="1259873"/>
            <a:ext cx="3994500" cy="49677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092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Projected Use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1" indent="-342900">
              <a:buFont typeface="Arial"/>
              <a:buChar char="•"/>
            </a:pPr>
            <a:r>
              <a:rPr lang="en-US" sz="3200" b="1" dirty="0" smtClean="0">
                <a:solidFill>
                  <a:srgbClr val="FF6600"/>
                </a:solidFill>
              </a:rPr>
              <a:t>Quarterly:</a:t>
            </a:r>
            <a:r>
              <a:rPr lang="en-US" sz="3200" dirty="0" smtClean="0"/>
              <a:t> </a:t>
            </a:r>
            <a:r>
              <a:rPr lang="en-US" sz="3200" dirty="0"/>
              <a:t>lectures, meetings, movies/films, entertainment, arts, concerts, fundraisers, dinners</a:t>
            </a:r>
          </a:p>
          <a:p>
            <a:pPr marL="342900" lvl="1" indent="-342900">
              <a:buFont typeface="Arial"/>
              <a:buChar char="•"/>
            </a:pPr>
            <a:r>
              <a:rPr lang="en-US" sz="3200" b="1" dirty="0">
                <a:solidFill>
                  <a:srgbClr val="FF6600"/>
                </a:solidFill>
              </a:rPr>
              <a:t>Monthly:</a:t>
            </a:r>
            <a:r>
              <a:rPr lang="en-US" sz="3200" dirty="0">
                <a:solidFill>
                  <a:srgbClr val="FF6600"/>
                </a:solidFill>
              </a:rPr>
              <a:t> </a:t>
            </a:r>
            <a:r>
              <a:rPr lang="en-US" sz="3200" dirty="0"/>
              <a:t>lectures, meetings, dinners</a:t>
            </a:r>
          </a:p>
          <a:p>
            <a:pPr marL="342900" lvl="1" indent="-342900">
              <a:buFont typeface="Arial"/>
              <a:buChar char="•"/>
            </a:pPr>
            <a:r>
              <a:rPr lang="en-US" sz="3200" b="1" dirty="0">
                <a:solidFill>
                  <a:srgbClr val="FF6600"/>
                </a:solidFill>
              </a:rPr>
              <a:t>Weekly:</a:t>
            </a:r>
            <a:r>
              <a:rPr lang="en-US" sz="3200" dirty="0"/>
              <a:t> assemblies, soccer practice, food </a:t>
            </a:r>
            <a:r>
              <a:rPr lang="en-US" sz="3200" dirty="0" smtClean="0"/>
              <a:t>drives</a:t>
            </a:r>
            <a:endParaRPr lang="en-US" sz="3200" dirty="0"/>
          </a:p>
          <a:p>
            <a:pPr marL="342900" lvl="1" indent="-342900">
              <a:buFont typeface="Arial"/>
              <a:buChar char="•"/>
            </a:pPr>
            <a:r>
              <a:rPr lang="en-US" sz="3200" b="1" dirty="0">
                <a:solidFill>
                  <a:srgbClr val="FF6600"/>
                </a:solidFill>
              </a:rPr>
              <a:t>5 days/</a:t>
            </a:r>
            <a:r>
              <a:rPr lang="en-US" sz="3200" b="1" dirty="0" smtClean="0">
                <a:solidFill>
                  <a:srgbClr val="FF6600"/>
                </a:solidFill>
              </a:rPr>
              <a:t>week: </a:t>
            </a:r>
            <a:r>
              <a:rPr lang="en-US" sz="3200" dirty="0"/>
              <a:t>sports practice</a:t>
            </a:r>
          </a:p>
          <a:p>
            <a:pPr marL="342900" lvl="1" indent="-342900">
              <a:buFont typeface="Arial"/>
              <a:buChar char="•"/>
            </a:pPr>
            <a:r>
              <a:rPr lang="en-US" sz="3200" dirty="0"/>
              <a:t>More use during </a:t>
            </a:r>
            <a:r>
              <a:rPr lang="en-US" sz="3200" dirty="0" smtClean="0"/>
              <a:t>winter (for inclement weather), holidays </a:t>
            </a:r>
            <a:endParaRPr lang="en-US" sz="3200" dirty="0"/>
          </a:p>
          <a:p>
            <a:endParaRPr lang="en-US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147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Current </a:t>
            </a:r>
            <a:r>
              <a:rPr lang="en-US" sz="2800" dirty="0" smtClean="0"/>
              <a:t>Estimated Space </a:t>
            </a:r>
            <a:r>
              <a:rPr lang="en-US" sz="2800" dirty="0" smtClean="0"/>
              <a:t>Needs (Size)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9259410"/>
              </p:ext>
            </p:extLst>
          </p:nvPr>
        </p:nvGraphicFramePr>
        <p:xfrm>
          <a:off x="237067" y="1202268"/>
          <a:ext cx="8686799" cy="5365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76658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Potential Future Needs (When)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039170"/>
              </p:ext>
            </p:extLst>
          </p:nvPr>
        </p:nvGraphicFramePr>
        <p:xfrm>
          <a:off x="457201" y="1456267"/>
          <a:ext cx="8229600" cy="5111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38659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Non-Profit Summary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 smtClean="0"/>
              <a:t>76% support for multi-use </a:t>
            </a:r>
            <a:r>
              <a:rPr lang="en-US" dirty="0" smtClean="0"/>
              <a:t>hangar that can host events</a:t>
            </a:r>
            <a:endParaRPr lang="en-US" dirty="0" smtClean="0"/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Year-round </a:t>
            </a:r>
            <a:r>
              <a:rPr lang="en-US" dirty="0" smtClean="0"/>
              <a:t>use but greatest </a:t>
            </a:r>
            <a:r>
              <a:rPr lang="en-US" dirty="0" smtClean="0"/>
              <a:t>in winter + fall</a:t>
            </a:r>
            <a:endParaRPr lang="en-US" dirty="0" smtClean="0"/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Event size</a:t>
            </a:r>
            <a:r>
              <a:rPr lang="en-US" dirty="0" smtClean="0"/>
              <a:t>: 100-400</a:t>
            </a:r>
            <a:endParaRPr lang="en-US" dirty="0" smtClean="0"/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Top amenities: audio/visual, chairs/tables, kitchen, stage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Need for free/low cost event/meeting space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Overall, those interviewed enthusiastic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537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Current 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322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Current Use of Airport Facilities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967579"/>
              </p:ext>
            </p:extLst>
          </p:nvPr>
        </p:nvGraphicFramePr>
        <p:xfrm>
          <a:off x="457200" y="1203353"/>
          <a:ext cx="8411060" cy="5415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93920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FlashVote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232 survey takers</a:t>
            </a:r>
          </a:p>
          <a:p>
            <a:r>
              <a:rPr lang="en-US" dirty="0" smtClean="0"/>
              <a:t>120 comments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50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Project Input To-Date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6400" y="1408344"/>
            <a:ext cx="8940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</a:rPr>
              <a:t>November 2013			May 2013		November 2014	</a:t>
            </a:r>
            <a:r>
              <a:rPr lang="en-US" sz="2000" dirty="0" smtClean="0"/>
              <a:t>	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203201" y="3249942"/>
            <a:ext cx="26754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</a:rPr>
              <a:t>Sample Size: </a:t>
            </a:r>
          </a:p>
          <a:p>
            <a:r>
              <a:rPr lang="en-US" sz="1800" dirty="0" smtClean="0">
                <a:solidFill>
                  <a:srgbClr val="666666"/>
                </a:solidFill>
              </a:rPr>
              <a:t>500 residents; 65 pilots</a:t>
            </a:r>
          </a:p>
          <a:p>
            <a:endParaRPr lang="en-US" sz="1800" dirty="0">
              <a:solidFill>
                <a:srgbClr val="666666"/>
              </a:solidFill>
            </a:endParaRPr>
          </a:p>
          <a:p>
            <a:r>
              <a:rPr lang="en-US" sz="1800" dirty="0" smtClean="0">
                <a:solidFill>
                  <a:srgbClr val="FF6600"/>
                </a:solidFill>
              </a:rPr>
              <a:t>Q19: Support for Multi-Use Hangar (residents only</a:t>
            </a:r>
            <a:r>
              <a:rPr lang="en-US" sz="1800" dirty="0" smtClean="0">
                <a:solidFill>
                  <a:srgbClr val="FF6600"/>
                </a:solidFill>
              </a:rPr>
              <a:t>)</a:t>
            </a:r>
          </a:p>
          <a:p>
            <a:endParaRPr lang="en-US" sz="1800" dirty="0" smtClean="0">
              <a:solidFill>
                <a:srgbClr val="FF6600"/>
              </a:solidFill>
            </a:endParaRPr>
          </a:p>
          <a:p>
            <a:r>
              <a:rPr lang="en-US" sz="1600" dirty="0" smtClean="0">
                <a:solidFill>
                  <a:srgbClr val="FF6600"/>
                </a:solidFill>
              </a:rPr>
              <a:t>Summary:</a:t>
            </a:r>
            <a:endParaRPr lang="en-US" sz="1600" dirty="0" smtClean="0">
              <a:solidFill>
                <a:srgbClr val="FF6600"/>
              </a:solidFill>
            </a:endParaRPr>
          </a:p>
          <a:p>
            <a:r>
              <a:rPr lang="en-US" sz="1600" dirty="0" smtClean="0">
                <a:solidFill>
                  <a:schemeClr val="tx1"/>
                </a:solidFill>
              </a:rPr>
              <a:t>76% support</a:t>
            </a:r>
          </a:p>
          <a:p>
            <a:r>
              <a:rPr lang="en-US" sz="1600" dirty="0" smtClean="0">
                <a:solidFill>
                  <a:srgbClr val="666666"/>
                </a:solidFill>
              </a:rPr>
              <a:t>13% against</a:t>
            </a:r>
          </a:p>
          <a:p>
            <a:r>
              <a:rPr lang="en-US" sz="1600" dirty="0" smtClean="0">
                <a:solidFill>
                  <a:srgbClr val="666666"/>
                </a:solidFill>
              </a:rPr>
              <a:t>11% undecided</a:t>
            </a:r>
            <a:endParaRPr lang="en-US" sz="1600" dirty="0">
              <a:solidFill>
                <a:srgbClr val="666666"/>
              </a:solidFill>
            </a:endParaRPr>
          </a:p>
        </p:txBody>
      </p:sp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3026418227"/>
              </p:ext>
            </p:extLst>
          </p:nvPr>
        </p:nvGraphicFramePr>
        <p:xfrm>
          <a:off x="406400" y="1408344"/>
          <a:ext cx="8382000" cy="2100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878667" y="3188156"/>
            <a:ext cx="299719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6600"/>
                </a:solidFill>
              </a:rPr>
              <a:t>Sample Size:  </a:t>
            </a:r>
            <a:r>
              <a:rPr lang="en-US" sz="1600" dirty="0" smtClean="0">
                <a:solidFill>
                  <a:srgbClr val="666666"/>
                </a:solidFill>
              </a:rPr>
              <a:t>500+ comments</a:t>
            </a:r>
          </a:p>
          <a:p>
            <a:endParaRPr lang="en-US" sz="1600" dirty="0" smtClean="0">
              <a:solidFill>
                <a:srgbClr val="666666"/>
              </a:solidFill>
            </a:endParaRPr>
          </a:p>
          <a:p>
            <a:r>
              <a:rPr lang="en-US" sz="1600" dirty="0" smtClean="0">
                <a:solidFill>
                  <a:srgbClr val="FF6600"/>
                </a:solidFill>
              </a:rPr>
              <a:t>Methodology: </a:t>
            </a:r>
            <a:r>
              <a:rPr lang="en-US" sz="1600" dirty="0" smtClean="0">
                <a:solidFill>
                  <a:schemeClr val="bg2"/>
                </a:solidFill>
              </a:rPr>
              <a:t>workshops, survey, on-line comments</a:t>
            </a:r>
          </a:p>
          <a:p>
            <a:endParaRPr lang="en-US" sz="1600" dirty="0" smtClean="0">
              <a:solidFill>
                <a:srgbClr val="FF6600"/>
              </a:solidFill>
            </a:endParaRPr>
          </a:p>
          <a:p>
            <a:r>
              <a:rPr lang="en-US" sz="1600" dirty="0" smtClean="0">
                <a:solidFill>
                  <a:srgbClr val="FF6600"/>
                </a:solidFill>
              </a:rPr>
              <a:t>Qs</a:t>
            </a:r>
            <a:r>
              <a:rPr lang="en-US" sz="1600" dirty="0">
                <a:solidFill>
                  <a:srgbClr val="FF6600"/>
                </a:solidFill>
              </a:rPr>
              <a:t>:</a:t>
            </a:r>
            <a:r>
              <a:rPr lang="en-US" sz="1600" dirty="0">
                <a:solidFill>
                  <a:srgbClr val="666666"/>
                </a:solidFill>
              </a:rPr>
              <a:t> </a:t>
            </a:r>
            <a:endParaRPr lang="en-US" sz="1600" dirty="0" smtClean="0">
              <a:solidFill>
                <a:srgbClr val="666666"/>
              </a:solidFill>
            </a:endParaRPr>
          </a:p>
          <a:p>
            <a:r>
              <a:rPr lang="en-US" sz="1600" dirty="0" smtClean="0">
                <a:solidFill>
                  <a:srgbClr val="FF6600"/>
                </a:solidFill>
              </a:rPr>
              <a:t>Which hangar </a:t>
            </a:r>
            <a:r>
              <a:rPr lang="en-US" sz="1600" dirty="0">
                <a:solidFill>
                  <a:srgbClr val="FF6600"/>
                </a:solidFill>
              </a:rPr>
              <a:t>d</a:t>
            </a:r>
            <a:r>
              <a:rPr lang="en-US" sz="1600" dirty="0" smtClean="0">
                <a:solidFill>
                  <a:srgbClr val="FF6600"/>
                </a:solidFill>
              </a:rPr>
              <a:t>evelopment preferred?</a:t>
            </a:r>
          </a:p>
          <a:p>
            <a:endParaRPr lang="en-US" sz="1600" dirty="0" smtClean="0">
              <a:solidFill>
                <a:srgbClr val="FF6600"/>
              </a:solidFill>
            </a:endParaRPr>
          </a:p>
          <a:p>
            <a:r>
              <a:rPr lang="en-US" sz="1600" dirty="0" smtClean="0">
                <a:solidFill>
                  <a:srgbClr val="FF6600"/>
                </a:solidFill>
              </a:rPr>
              <a:t>Summary:</a:t>
            </a:r>
          </a:p>
          <a:p>
            <a:r>
              <a:rPr lang="en-US" sz="1600" dirty="0" smtClean="0">
                <a:solidFill>
                  <a:srgbClr val="FF6600"/>
                </a:solidFill>
              </a:rPr>
              <a:t> </a:t>
            </a:r>
            <a:r>
              <a:rPr lang="en-US" sz="1600" dirty="0" smtClean="0">
                <a:solidFill>
                  <a:srgbClr val="666666"/>
                </a:solidFill>
              </a:rPr>
              <a:t>Majority </a:t>
            </a:r>
            <a:r>
              <a:rPr lang="en-US" sz="1600" dirty="0" smtClean="0">
                <a:solidFill>
                  <a:srgbClr val="666666"/>
                </a:solidFill>
              </a:rPr>
              <a:t>preferred the multi-use and executive hangar options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75866" y="3154290"/>
            <a:ext cx="32681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6600"/>
                </a:solidFill>
              </a:rPr>
              <a:t>Sample Size: </a:t>
            </a:r>
            <a:r>
              <a:rPr lang="en-US" sz="1600" dirty="0" smtClean="0">
                <a:solidFill>
                  <a:srgbClr val="666666"/>
                </a:solidFill>
              </a:rPr>
              <a:t>80+ </a:t>
            </a:r>
          </a:p>
          <a:p>
            <a:endParaRPr lang="en-US" sz="1600" dirty="0" smtClean="0">
              <a:solidFill>
                <a:srgbClr val="FF6600"/>
              </a:solidFill>
            </a:endParaRPr>
          </a:p>
          <a:p>
            <a:r>
              <a:rPr lang="en-US" sz="1600" dirty="0" smtClean="0">
                <a:solidFill>
                  <a:srgbClr val="FF6600"/>
                </a:solidFill>
              </a:rPr>
              <a:t>Methodology:</a:t>
            </a:r>
            <a:r>
              <a:rPr lang="en-US" sz="1600" dirty="0" smtClean="0">
                <a:solidFill>
                  <a:srgbClr val="666666"/>
                </a:solidFill>
              </a:rPr>
              <a:t> interviews with pilots + non-profits, public workshops, online input</a:t>
            </a:r>
            <a:endParaRPr lang="en-US" sz="1600" dirty="0" smtClean="0">
              <a:solidFill>
                <a:srgbClr val="FF6600"/>
              </a:solidFill>
            </a:endParaRPr>
          </a:p>
          <a:p>
            <a:r>
              <a:rPr lang="en-US" sz="1600" dirty="0" smtClean="0">
                <a:solidFill>
                  <a:srgbClr val="FF6600"/>
                </a:solidFill>
              </a:rPr>
              <a:t>Q: Per proposed concepts, what do you think. Would you come if we built it. Uses?</a:t>
            </a:r>
          </a:p>
          <a:p>
            <a:endParaRPr lang="en-US" sz="1600" dirty="0" smtClean="0">
              <a:solidFill>
                <a:srgbClr val="FF6600"/>
              </a:solidFill>
            </a:endParaRPr>
          </a:p>
          <a:p>
            <a:r>
              <a:rPr lang="en-US" sz="1600" dirty="0" smtClean="0">
                <a:solidFill>
                  <a:srgbClr val="FF6600"/>
                </a:solidFill>
              </a:rPr>
              <a:t>Summary:</a:t>
            </a:r>
            <a:endParaRPr lang="en-US" sz="1600" dirty="0" smtClean="0">
              <a:solidFill>
                <a:srgbClr val="66666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666666"/>
                </a:solidFill>
              </a:rPr>
              <a:t>Multi-use support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666666"/>
                </a:solidFill>
              </a:rPr>
              <a:t>Commercial kitchen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666666"/>
                </a:solidFill>
              </a:rPr>
              <a:t>Regional need for events/programs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666666"/>
                </a:solidFill>
              </a:rPr>
              <a:t>Pilots: not driver for operations</a:t>
            </a:r>
          </a:p>
        </p:txBody>
      </p:sp>
    </p:spTree>
    <p:extLst>
      <p:ext uri="{BB962C8B-B14F-4D97-AF65-F5344CB8AC3E}">
        <p14:creationId xmlns:p14="http://schemas.microsoft.com/office/powerpoint/2010/main" val="2478043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ashVote Intro for TTAD 7-22-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14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ashVote Intro for TTAD 7-22-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69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ashVote Intro for TTAD 7-22-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502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ashVote Intro for TTAD 7-22-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18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ashVote Intro for TTAD 7-22-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628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ashVote Intro for TTAD 7-22-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38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ashVote Intro for TTAD 7-22-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609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ashVote Intro for TTAD 7-22-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890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ashVote Intro for TTAD 7-22-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11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ashVote Intro for TTAD 7-22-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41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sz="3200" i="1" dirty="0" smtClean="0"/>
              <a:t>Per Board Request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Spring</a:t>
            </a:r>
            <a:r>
              <a:rPr lang="en-US" sz="3200" dirty="0" smtClean="0"/>
              <a:t>-Summer 2015 Input</a:t>
            </a:r>
            <a:br>
              <a:rPr lang="en-US" sz="3200" dirty="0" smtClean="0"/>
            </a:br>
            <a:r>
              <a:rPr lang="en-US" sz="3200" dirty="0" smtClean="0"/>
              <a:t>Proposed Multiuse Hangar Project</a:t>
            </a:r>
            <a:endParaRPr sz="3000" dirty="0"/>
          </a:p>
        </p:txBody>
      </p:sp>
      <p:pic>
        <p:nvPicPr>
          <p:cNvPr id="24" name="Shape 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3403" y="6006353"/>
            <a:ext cx="2908010" cy="72496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hape 25"/>
          <p:cNvSpPr txBox="1">
            <a:spLocks noGrp="1"/>
          </p:cNvSpPr>
          <p:nvPr>
            <p:ph type="subTitle" idx="1"/>
          </p:nvPr>
        </p:nvSpPr>
        <p:spPr>
          <a:xfrm>
            <a:off x="685800" y="4005137"/>
            <a:ext cx="7772400" cy="104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2000" dirty="0" smtClean="0"/>
              <a:t>July 22, </a:t>
            </a:r>
            <a:r>
              <a:rPr lang="en-US" sz="2000" dirty="0"/>
              <a:t>2015</a:t>
            </a:r>
          </a:p>
          <a:p>
            <a:pPr lvl="0" rtl="0">
              <a:spcBef>
                <a:spcPts val="0"/>
              </a:spcBef>
              <a:buNone/>
            </a:pPr>
            <a:endParaRPr lang="en" sz="2000" dirty="0"/>
          </a:p>
        </p:txBody>
      </p:sp>
    </p:spTree>
    <p:extLst>
      <p:ext uri="{BB962C8B-B14F-4D97-AF65-F5344CB8AC3E}">
        <p14:creationId xmlns:p14="http://schemas.microsoft.com/office/powerpoint/2010/main" val="270934894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ashVote Intro for TTAD 7-22-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527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ashVote Intro for TTAD 7-22-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123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ashVote Intro for TTAD 7-22-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037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ashVote Intro for TTAD 7-22-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251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ashVote Intro for TTAD 7-22-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335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ashVote Intro for TTAD 7-22-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489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ashVote Intro for TTAD 7-22-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6995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ashVote Intro for TTAD 7-22-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9512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ashVote Intro for TTAD 7-22-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7860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ashVote Intro for TTAD 7-22-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34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50"/>
            <a:ext cx="8534400" cy="740700"/>
          </a:xfrm>
        </p:spPr>
        <p:txBody>
          <a:bodyPr/>
          <a:lstStyle/>
          <a:p>
            <a:r>
              <a:rPr lang="en-US" dirty="0" smtClean="0"/>
              <a:t>Spring-Summer 2015 Input Methodology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1600200"/>
            <a:ext cx="8398933" cy="4967700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AutoNum type="arabicPeriod"/>
            </a:pPr>
            <a:r>
              <a:rPr lang="en-US" sz="3600" dirty="0" smtClean="0"/>
              <a:t>Ad Hoc </a:t>
            </a:r>
            <a:r>
              <a:rPr lang="en-US" sz="3600" dirty="0" smtClean="0"/>
              <a:t>Committee Review/Planning</a:t>
            </a:r>
            <a:endParaRPr lang="en-US" sz="3600" dirty="0" smtClean="0"/>
          </a:p>
          <a:p>
            <a:pPr marL="514350" indent="-514350">
              <a:buAutoNum type="arabicPeriod"/>
            </a:pPr>
            <a:r>
              <a:rPr lang="en-US" sz="3600" dirty="0" smtClean="0"/>
              <a:t>Non-profit/service club interviews (50)</a:t>
            </a:r>
          </a:p>
          <a:p>
            <a:pPr marL="514350" indent="-514350">
              <a:buAutoNum type="arabicPeriod"/>
            </a:pPr>
            <a:r>
              <a:rPr lang="en-US" sz="3600" dirty="0" err="1" smtClean="0"/>
              <a:t>FlashVote</a:t>
            </a:r>
            <a:r>
              <a:rPr lang="en-US" sz="3600" dirty="0" smtClean="0"/>
              <a:t> Survey (232) + comments (120)</a:t>
            </a:r>
          </a:p>
          <a:p>
            <a:pPr marL="514350" indent="-514350">
              <a:buAutoNum type="arabicPeriod"/>
            </a:pPr>
            <a:r>
              <a:rPr lang="en-US" sz="3600" dirty="0" smtClean="0"/>
              <a:t>On-line comments (6)</a:t>
            </a:r>
          </a:p>
          <a:p>
            <a:pPr marL="514350" indent="-514350">
              <a:buAutoNum type="arabicPeriod"/>
            </a:pPr>
            <a:endParaRPr lang="en-US" sz="3600" dirty="0"/>
          </a:p>
          <a:p>
            <a:r>
              <a:rPr lang="en-US" sz="3600" dirty="0" smtClean="0"/>
              <a:t>Questions: Potential Public Use</a:t>
            </a:r>
          </a:p>
          <a:p>
            <a:pPr marL="742950" indent="-742950">
              <a:buClrTx/>
              <a:buAutoNum type="arabicPeriod"/>
            </a:pPr>
            <a:r>
              <a:rPr lang="en-US" sz="3600" dirty="0" smtClean="0">
                <a:solidFill>
                  <a:schemeClr val="bg2"/>
                </a:solidFill>
              </a:rPr>
              <a:t>If we build a multi-use hangar will the </a:t>
            </a:r>
            <a:r>
              <a:rPr lang="en-US" sz="3600" dirty="0" smtClean="0">
                <a:solidFill>
                  <a:schemeClr val="bg2"/>
                </a:solidFill>
              </a:rPr>
              <a:t>community</a:t>
            </a:r>
            <a:r>
              <a:rPr lang="en-US" sz="3600" dirty="0" smtClean="0">
                <a:solidFill>
                  <a:schemeClr val="bg2"/>
                </a:solidFill>
              </a:rPr>
              <a:t> </a:t>
            </a:r>
            <a:r>
              <a:rPr lang="en-US" sz="3600" dirty="0" smtClean="0">
                <a:solidFill>
                  <a:schemeClr val="bg2"/>
                </a:solidFill>
              </a:rPr>
              <a:t>use it (if yes, how often)</a:t>
            </a:r>
            <a:r>
              <a:rPr lang="en-US" sz="3600" dirty="0" smtClean="0">
                <a:solidFill>
                  <a:schemeClr val="bg2"/>
                </a:solidFill>
              </a:rPr>
              <a:t>? In no, why not.</a:t>
            </a:r>
            <a:endParaRPr lang="en-US" sz="3600" dirty="0" smtClean="0">
              <a:solidFill>
                <a:schemeClr val="bg2"/>
              </a:solidFill>
            </a:endParaRPr>
          </a:p>
          <a:p>
            <a:pPr marL="742950" indent="-742950">
              <a:buClrTx/>
              <a:buAutoNum type="arabicPeriod"/>
            </a:pPr>
            <a:r>
              <a:rPr lang="en-US" sz="3600" dirty="0" smtClean="0">
                <a:solidFill>
                  <a:schemeClr val="bg2"/>
                </a:solidFill>
              </a:rPr>
              <a:t>Of the three current options ($3M, $6M, $9M) which option does the community prefer</a:t>
            </a:r>
            <a:r>
              <a:rPr lang="en-US" sz="3600" dirty="0" smtClean="0">
                <a:solidFill>
                  <a:schemeClr val="bg2"/>
                </a:solidFill>
              </a:rPr>
              <a:t>? (</a:t>
            </a:r>
            <a:r>
              <a:rPr lang="en-US" sz="3600" dirty="0" err="1" smtClean="0">
                <a:solidFill>
                  <a:schemeClr val="bg2"/>
                </a:solidFill>
              </a:rPr>
              <a:t>FlashVote</a:t>
            </a:r>
            <a:r>
              <a:rPr lang="en-US" sz="3600" dirty="0" smtClean="0">
                <a:solidFill>
                  <a:schemeClr val="bg2"/>
                </a:solidFill>
              </a:rPr>
              <a:t> question only)</a:t>
            </a:r>
            <a:endParaRPr lang="en-US" sz="3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7786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ashVote Intro for TTAD 7-22-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16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ashVote Intro for TTAD 7-22-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448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ashVote Intro for TTAD 7-22-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3740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Publicity Efforts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indent="-457200">
              <a:buClrTx/>
              <a:buFont typeface="Arial"/>
              <a:buChar char="•"/>
            </a:pPr>
            <a:r>
              <a:rPr lang="en-US" sz="2800" i="1" dirty="0" smtClean="0">
                <a:solidFill>
                  <a:schemeClr val="bg2"/>
                </a:solidFill>
              </a:rPr>
              <a:t>Sierra Sun </a:t>
            </a:r>
            <a:r>
              <a:rPr lang="en-US" sz="2800" dirty="0" smtClean="0">
                <a:solidFill>
                  <a:schemeClr val="bg2"/>
                </a:solidFill>
              </a:rPr>
              <a:t>Ads</a:t>
            </a:r>
          </a:p>
          <a:p>
            <a:pPr marL="457200" indent="-457200">
              <a:buClrTx/>
              <a:buFont typeface="Arial"/>
              <a:buChar char="•"/>
            </a:pPr>
            <a:r>
              <a:rPr lang="en-US" sz="2800" dirty="0">
                <a:solidFill>
                  <a:schemeClr val="bg2"/>
                </a:solidFill>
              </a:rPr>
              <a:t>Biz cards at </a:t>
            </a:r>
            <a:r>
              <a:rPr lang="en-US" sz="2800" dirty="0" smtClean="0">
                <a:solidFill>
                  <a:schemeClr val="bg2"/>
                </a:solidFill>
              </a:rPr>
              <a:t>Air Faire/</a:t>
            </a:r>
            <a:r>
              <a:rPr lang="en-US" sz="2800" dirty="0">
                <a:solidFill>
                  <a:schemeClr val="bg2"/>
                </a:solidFill>
              </a:rPr>
              <a:t>terminal/events</a:t>
            </a:r>
          </a:p>
          <a:p>
            <a:pPr marL="457200" indent="-457200">
              <a:buClrTx/>
              <a:buFont typeface="Arial"/>
              <a:buChar char="•"/>
            </a:pPr>
            <a:r>
              <a:rPr lang="en-US" sz="2800" dirty="0" smtClean="0">
                <a:solidFill>
                  <a:schemeClr val="bg2"/>
                </a:solidFill>
              </a:rPr>
              <a:t>Press coverage</a:t>
            </a:r>
          </a:p>
          <a:p>
            <a:pPr marL="457200" indent="-457200">
              <a:buClrTx/>
              <a:buFont typeface="Arial"/>
              <a:buChar char="•"/>
            </a:pPr>
            <a:r>
              <a:rPr lang="en-US" sz="2800" dirty="0" smtClean="0">
                <a:solidFill>
                  <a:schemeClr val="bg2"/>
                </a:solidFill>
              </a:rPr>
              <a:t>Website</a:t>
            </a:r>
          </a:p>
          <a:p>
            <a:pPr marL="457200" indent="-457200">
              <a:buClrTx/>
              <a:buFont typeface="Arial"/>
              <a:buChar char="•"/>
            </a:pPr>
            <a:r>
              <a:rPr lang="en-US" sz="2800" dirty="0" smtClean="0">
                <a:solidFill>
                  <a:schemeClr val="bg2"/>
                </a:solidFill>
              </a:rPr>
              <a:t>Connected</a:t>
            </a:r>
          </a:p>
          <a:p>
            <a:pPr marL="457200" indent="-457200">
              <a:buClrTx/>
              <a:buFont typeface="Arial"/>
              <a:buChar char="•"/>
            </a:pPr>
            <a:r>
              <a:rPr lang="en-US" sz="2800" dirty="0" smtClean="0">
                <a:solidFill>
                  <a:schemeClr val="bg2"/>
                </a:solidFill>
              </a:rPr>
              <a:t>E-blasts</a:t>
            </a:r>
          </a:p>
          <a:p>
            <a:pPr marL="457200" indent="-457200">
              <a:buClrTx/>
              <a:buFont typeface="Arial"/>
              <a:buChar char="•"/>
            </a:pPr>
            <a:r>
              <a:rPr lang="en-US" sz="2800" dirty="0" smtClean="0">
                <a:solidFill>
                  <a:schemeClr val="bg2"/>
                </a:solidFill>
              </a:rPr>
              <a:t>Facebook</a:t>
            </a:r>
            <a:endParaRPr lang="en-US" sz="2800" dirty="0">
              <a:solidFill>
                <a:schemeClr val="bg2"/>
              </a:solidFill>
            </a:endParaRPr>
          </a:p>
        </p:txBody>
      </p:sp>
      <p:pic>
        <p:nvPicPr>
          <p:cNvPr id="5" name="Picture 4" descr="TTAirport Hangar Options Sun Ad v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847" y="2969567"/>
            <a:ext cx="4946953" cy="346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000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457200" y="274650"/>
            <a:ext cx="8229600" cy="86835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/>
            <a:r>
              <a:rPr lang="en-US" sz="4000" dirty="0" smtClean="0"/>
              <a:t>Conclusion</a:t>
            </a:r>
            <a:endParaRPr lang="en" sz="4000" dirty="0"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457200" y="1142999"/>
            <a:ext cx="8229600" cy="5427133"/>
          </a:xfrm>
          <a:prstGeom prst="rect">
            <a:avLst/>
          </a:prstGeom>
        </p:spPr>
        <p:txBody>
          <a:bodyPr lIns="91425" tIns="91425" rIns="91425" bIns="91425" anchor="t" anchorCtr="0">
            <a:normAutofit fontScale="77500" lnSpcReduction="20000"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/>
              <a:t>*1,427 </a:t>
            </a:r>
            <a:r>
              <a:rPr lang="en-US" dirty="0" smtClean="0"/>
              <a:t>comments on the multi-use hangar concept since </a:t>
            </a:r>
            <a:r>
              <a:rPr lang="en-US" dirty="0" smtClean="0"/>
              <a:t>2013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2100" dirty="0" smtClean="0">
                <a:solidFill>
                  <a:schemeClr val="tx1"/>
                </a:solidFill>
              </a:rPr>
              <a:t>(includes duplicated comments)</a:t>
            </a:r>
            <a:endParaRPr lang="en-US" sz="2100" dirty="0" smtClean="0">
              <a:solidFill>
                <a:schemeClr val="tx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lang="en-US" dirty="0" smtClean="0"/>
          </a:p>
          <a:p>
            <a:pPr lvl="0" rtl="0">
              <a:spcBef>
                <a:spcPts val="0"/>
              </a:spcBef>
              <a:buNone/>
            </a:pPr>
            <a:r>
              <a:rPr lang="en-US" dirty="0" err="1" smtClean="0"/>
              <a:t>Godbe</a:t>
            </a:r>
            <a:r>
              <a:rPr lang="en-US" dirty="0" smtClean="0"/>
              <a:t> (November 2013):</a:t>
            </a:r>
          </a:p>
          <a:p>
            <a:pPr marL="457200" lvl="0" indent="-457200" rtl="0">
              <a:spcBef>
                <a:spcPts val="0"/>
              </a:spcBef>
              <a:buClr>
                <a:schemeClr val="bg2"/>
              </a:buClr>
              <a:buFont typeface="Arial"/>
              <a:buChar char="•"/>
            </a:pPr>
            <a:r>
              <a:rPr lang="en-US" dirty="0" smtClean="0">
                <a:solidFill>
                  <a:schemeClr val="bg2"/>
                </a:solidFill>
              </a:rPr>
              <a:t>76% support</a:t>
            </a:r>
          </a:p>
          <a:p>
            <a:pPr lvl="0" rtl="0">
              <a:spcBef>
                <a:spcPts val="0"/>
              </a:spcBef>
              <a:buClr>
                <a:schemeClr val="bg2"/>
              </a:buClr>
              <a:buNone/>
            </a:pPr>
            <a:endParaRPr lang="en-US" dirty="0" smtClean="0"/>
          </a:p>
          <a:p>
            <a:pPr lvl="0" rtl="0">
              <a:spcBef>
                <a:spcPts val="0"/>
              </a:spcBef>
              <a:buClr>
                <a:schemeClr val="bg2"/>
              </a:buClr>
              <a:buNone/>
            </a:pPr>
            <a:r>
              <a:rPr lang="en-US" dirty="0" smtClean="0"/>
              <a:t>Master Plan (May 2013):</a:t>
            </a:r>
          </a:p>
          <a:p>
            <a:pPr marL="457200" lvl="0" indent="-457200" rtl="0">
              <a:spcBef>
                <a:spcPts val="0"/>
              </a:spcBef>
              <a:buClr>
                <a:schemeClr val="bg2"/>
              </a:buClr>
              <a:buFont typeface="Arial"/>
              <a:buChar char="•"/>
            </a:pPr>
            <a:r>
              <a:rPr lang="en-US" dirty="0">
                <a:solidFill>
                  <a:srgbClr val="666666"/>
                </a:solidFill>
              </a:rPr>
              <a:t>S</a:t>
            </a:r>
            <a:r>
              <a:rPr lang="en-US" dirty="0" smtClean="0">
                <a:solidFill>
                  <a:srgbClr val="666666"/>
                </a:solidFill>
              </a:rPr>
              <a:t>trong </a:t>
            </a:r>
            <a:r>
              <a:rPr lang="en-US" dirty="0" smtClean="0">
                <a:solidFill>
                  <a:srgbClr val="666666"/>
                </a:solidFill>
              </a:rPr>
              <a:t>support for multiuse option</a:t>
            </a:r>
            <a:endParaRPr lang="en-US" dirty="0" smtClean="0">
              <a:solidFill>
                <a:srgbClr val="666666"/>
              </a:solidFill>
            </a:endParaRPr>
          </a:p>
          <a:p>
            <a:pPr lvl="0" rtl="0">
              <a:spcBef>
                <a:spcPts val="0"/>
              </a:spcBef>
              <a:buClr>
                <a:schemeClr val="bg2"/>
              </a:buClr>
              <a:buNone/>
            </a:pPr>
            <a:endParaRPr lang="en-US" dirty="0" smtClean="0"/>
          </a:p>
          <a:p>
            <a:pPr lvl="0" rtl="0">
              <a:spcBef>
                <a:spcPts val="0"/>
              </a:spcBef>
              <a:buClr>
                <a:schemeClr val="bg2"/>
              </a:buClr>
              <a:buNone/>
            </a:pPr>
            <a:r>
              <a:rPr lang="en-US" dirty="0" smtClean="0"/>
              <a:t>Hangar Input Process (November 2014): </a:t>
            </a:r>
          </a:p>
          <a:p>
            <a:pPr marL="457200" lvl="0" indent="-457200" rtl="0">
              <a:spcBef>
                <a:spcPts val="0"/>
              </a:spcBef>
              <a:buClr>
                <a:schemeClr val="bg2"/>
              </a:buClr>
              <a:buFont typeface="Arial"/>
              <a:buChar char="•"/>
            </a:pPr>
            <a:r>
              <a:rPr lang="en-US" dirty="0">
                <a:solidFill>
                  <a:srgbClr val="666666"/>
                </a:solidFill>
              </a:rPr>
              <a:t>S</a:t>
            </a:r>
            <a:r>
              <a:rPr lang="en-US" dirty="0" smtClean="0">
                <a:solidFill>
                  <a:srgbClr val="666666"/>
                </a:solidFill>
              </a:rPr>
              <a:t>trong </a:t>
            </a:r>
            <a:r>
              <a:rPr lang="en-US" dirty="0" smtClean="0">
                <a:solidFill>
                  <a:srgbClr val="666666"/>
                </a:solidFill>
              </a:rPr>
              <a:t>support for multiuse concept with amenities for community events (AV, kitchen)</a:t>
            </a:r>
            <a:endParaRPr lang="en-US" dirty="0" smtClean="0">
              <a:solidFill>
                <a:srgbClr val="666666"/>
              </a:solidFill>
            </a:endParaRPr>
          </a:p>
          <a:p>
            <a:pPr lvl="0" rtl="0">
              <a:spcBef>
                <a:spcPts val="0"/>
              </a:spcBef>
              <a:buClr>
                <a:schemeClr val="bg2"/>
              </a:buClr>
              <a:buNone/>
            </a:pPr>
            <a:endParaRPr lang="en-US" dirty="0" smtClean="0"/>
          </a:p>
          <a:p>
            <a:pPr lvl="0" rtl="0">
              <a:spcBef>
                <a:spcPts val="0"/>
              </a:spcBef>
              <a:buClr>
                <a:schemeClr val="bg2"/>
              </a:buClr>
              <a:buNone/>
            </a:pPr>
            <a:r>
              <a:rPr lang="en-US" dirty="0" smtClean="0"/>
              <a:t>Spring-Summer 2015 Input:</a:t>
            </a:r>
          </a:p>
          <a:p>
            <a:pPr marL="457200" lvl="0" indent="-457200" rtl="0">
              <a:spcBef>
                <a:spcPts val="0"/>
              </a:spcBef>
              <a:buClr>
                <a:schemeClr val="bg2"/>
              </a:buClr>
              <a:buFont typeface="Arial"/>
              <a:buChar char="•"/>
            </a:pPr>
            <a:r>
              <a:rPr lang="en-US" dirty="0" smtClean="0">
                <a:solidFill>
                  <a:srgbClr val="666666"/>
                </a:solidFill>
              </a:rPr>
              <a:t>Non-Profits: 76% support</a:t>
            </a:r>
          </a:p>
          <a:p>
            <a:pPr marL="457200" lvl="0" indent="-457200" rtl="0">
              <a:spcBef>
                <a:spcPts val="0"/>
              </a:spcBef>
              <a:buClr>
                <a:schemeClr val="bg2"/>
              </a:buClr>
              <a:buFont typeface="Arial"/>
              <a:buChar char="•"/>
            </a:pPr>
            <a:r>
              <a:rPr lang="en-US" dirty="0" err="1" smtClean="0">
                <a:solidFill>
                  <a:srgbClr val="666666"/>
                </a:solidFill>
              </a:rPr>
              <a:t>FlashVote</a:t>
            </a:r>
            <a:r>
              <a:rPr lang="en-US" dirty="0" smtClean="0">
                <a:solidFill>
                  <a:srgbClr val="666666"/>
                </a:solidFill>
              </a:rPr>
              <a:t>: 70.3% support</a:t>
            </a:r>
          </a:p>
          <a:p>
            <a:pPr marL="1170432" lvl="1" indent="-342900">
              <a:buClr>
                <a:schemeClr val="bg2"/>
              </a:buClr>
              <a:buFont typeface="Courier New"/>
              <a:buChar char="o"/>
            </a:pPr>
            <a:r>
              <a:rPr lang="en-US" dirty="0" smtClean="0"/>
              <a:t>$3M option: 9.1%</a:t>
            </a:r>
          </a:p>
          <a:p>
            <a:pPr marL="1170432" lvl="1" indent="-342900">
              <a:buClr>
                <a:schemeClr val="bg2"/>
              </a:buClr>
              <a:buFont typeface="Courier New"/>
              <a:buChar char="o"/>
            </a:pPr>
            <a:r>
              <a:rPr lang="en-US" dirty="0" smtClean="0"/>
              <a:t>$6M option: 20.3%</a:t>
            </a:r>
          </a:p>
          <a:p>
            <a:pPr marL="1170432" lvl="1" indent="-342900">
              <a:buClr>
                <a:schemeClr val="bg2"/>
              </a:buClr>
              <a:buFont typeface="Courier New"/>
              <a:buChar char="o"/>
            </a:pPr>
            <a:r>
              <a:rPr lang="en-US" dirty="0" smtClean="0"/>
              <a:t>$9M option: 40.9%</a:t>
            </a:r>
            <a:r>
              <a:rPr lang="en-US" dirty="0"/>
              <a:t>	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sz="3200" dirty="0"/>
              <a:t>Summary of </a:t>
            </a:r>
            <a:r>
              <a:rPr lang="en-US" sz="3200" dirty="0" smtClean="0"/>
              <a:t>Spring-Summer 2015 Nonprofit/Service Interviews </a:t>
            </a:r>
            <a:r>
              <a:rPr lang="en-US" sz="3200" dirty="0"/>
              <a:t/>
            </a:r>
            <a:br>
              <a:rPr lang="en-US" sz="3200" dirty="0"/>
            </a:br>
            <a:endParaRPr sz="3000" dirty="0"/>
          </a:p>
        </p:txBody>
      </p:sp>
      <p:pic>
        <p:nvPicPr>
          <p:cNvPr id="24" name="Shape 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3403" y="6006353"/>
            <a:ext cx="2908010" cy="72496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hape 25"/>
          <p:cNvSpPr txBox="1">
            <a:spLocks noGrp="1"/>
          </p:cNvSpPr>
          <p:nvPr>
            <p:ph type="subTitle" idx="1"/>
          </p:nvPr>
        </p:nvSpPr>
        <p:spPr>
          <a:xfrm>
            <a:off x="685800" y="4005137"/>
            <a:ext cx="7772400" cy="104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2000" dirty="0" smtClean="0"/>
              <a:t>July 22, </a:t>
            </a:r>
            <a:r>
              <a:rPr lang="en-US" sz="2000" dirty="0"/>
              <a:t>2015</a:t>
            </a:r>
          </a:p>
          <a:p>
            <a:pPr lvl="0" rtl="0">
              <a:spcBef>
                <a:spcPts val="0"/>
              </a:spcBef>
              <a:buNone/>
            </a:pPr>
            <a:endParaRPr lang="en" sz="2000" dirty="0"/>
          </a:p>
        </p:txBody>
      </p:sp>
    </p:spTree>
    <p:extLst>
      <p:ext uri="{BB962C8B-B14F-4D97-AF65-F5344CB8AC3E}">
        <p14:creationId xmlns:p14="http://schemas.microsoft.com/office/powerpoint/2010/main" val="194318295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Who:  Organizations Interviewed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225378"/>
              </p:ext>
            </p:extLst>
          </p:nvPr>
        </p:nvGraphicFramePr>
        <p:xfrm>
          <a:off x="161838" y="1166955"/>
          <a:ext cx="8849143" cy="5532119"/>
        </p:xfrm>
        <a:graphic>
          <a:graphicData uri="http://schemas.openxmlformats.org/drawingml/2006/table">
            <a:tbl>
              <a:tblPr firstRow="1" bandRow="1"/>
              <a:tblGrid>
                <a:gridCol w="3675918"/>
                <a:gridCol w="2588785"/>
                <a:gridCol w="2584440"/>
              </a:tblGrid>
              <a:tr h="2381167">
                <a:tc>
                  <a:txBody>
                    <a:bodyPr/>
                    <a:lstStyle/>
                    <a:p>
                      <a:r>
                        <a:rPr lang="en-US" sz="1350" b="1" dirty="0" smtClean="0">
                          <a:solidFill>
                            <a:srgbClr val="FF6600"/>
                          </a:solidFill>
                        </a:rPr>
                        <a:t>Arts &amp; Culture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dirty="0" smtClean="0">
                          <a:solidFill>
                            <a:schemeClr val="bg2"/>
                          </a:solidFill>
                        </a:rPr>
                        <a:t>Arts for the</a:t>
                      </a:r>
                      <a:r>
                        <a:rPr lang="en-US" sz="1350" baseline="0" dirty="0" smtClean="0">
                          <a:solidFill>
                            <a:schemeClr val="bg2"/>
                          </a:solidFill>
                        </a:rPr>
                        <a:t> Schools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smtClean="0">
                          <a:solidFill>
                            <a:schemeClr val="bg2"/>
                          </a:solidFill>
                        </a:rPr>
                        <a:t>For Goodness Sake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smtClean="0">
                          <a:solidFill>
                            <a:schemeClr val="bg2"/>
                          </a:solidFill>
                        </a:rPr>
                        <a:t>Inner Rhythms Dance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smtClean="0">
                          <a:solidFill>
                            <a:schemeClr val="bg2"/>
                          </a:solidFill>
                        </a:rPr>
                        <a:t>Moody’s Jazz Camp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smtClean="0">
                          <a:solidFill>
                            <a:schemeClr val="bg2"/>
                          </a:solidFill>
                        </a:rPr>
                        <a:t>North Tahoe Arts Center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smtClean="0">
                          <a:solidFill>
                            <a:schemeClr val="bg2"/>
                          </a:solidFill>
                        </a:rPr>
                        <a:t>North Tahoe Events Center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smtClean="0">
                          <a:solidFill>
                            <a:schemeClr val="bg2"/>
                          </a:solidFill>
                        </a:rPr>
                        <a:t>Tahoe Art </a:t>
                      </a:r>
                      <a:r>
                        <a:rPr lang="en-US" sz="1350" baseline="0" dirty="0" err="1" smtClean="0">
                          <a:solidFill>
                            <a:schemeClr val="bg2"/>
                          </a:solidFill>
                        </a:rPr>
                        <a:t>Haus</a:t>
                      </a:r>
                      <a:endParaRPr lang="en-US" sz="1350" baseline="0" dirty="0" smtClean="0">
                        <a:solidFill>
                          <a:schemeClr val="bg2"/>
                        </a:solidFill>
                      </a:endParaRP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smtClean="0">
                          <a:solidFill>
                            <a:schemeClr val="bg2"/>
                          </a:solidFill>
                        </a:rPr>
                        <a:t>Tahoe Flow Arts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smtClean="0">
                          <a:solidFill>
                            <a:schemeClr val="bg2"/>
                          </a:solidFill>
                        </a:rPr>
                        <a:t>Tahoe Youth Ballet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smtClean="0">
                          <a:solidFill>
                            <a:schemeClr val="bg2"/>
                          </a:solidFill>
                        </a:rPr>
                        <a:t>TOCCATA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smtClean="0">
                          <a:solidFill>
                            <a:schemeClr val="bg2"/>
                          </a:solidFill>
                        </a:rPr>
                        <a:t>Wild &amp; Scenic Film Festival</a:t>
                      </a:r>
                      <a:endParaRPr lang="en-US" sz="135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50" b="1" dirty="0" smtClean="0">
                          <a:solidFill>
                            <a:srgbClr val="FF6600"/>
                          </a:solidFill>
                        </a:rPr>
                        <a:t>Sports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dirty="0" smtClean="0">
                          <a:solidFill>
                            <a:srgbClr val="666666"/>
                          </a:solidFill>
                        </a:rPr>
                        <a:t>Barcelona</a:t>
                      </a:r>
                      <a:r>
                        <a:rPr lang="en-US" sz="1350" baseline="0" dirty="0" smtClean="0">
                          <a:solidFill>
                            <a:srgbClr val="666666"/>
                          </a:solidFill>
                        </a:rPr>
                        <a:t> </a:t>
                      </a:r>
                      <a:r>
                        <a:rPr lang="en-US" sz="1350" baseline="0" dirty="0" err="1" smtClean="0">
                          <a:solidFill>
                            <a:srgbClr val="666666"/>
                          </a:solidFill>
                        </a:rPr>
                        <a:t>NorCal</a:t>
                      </a:r>
                      <a:r>
                        <a:rPr lang="en-US" sz="1350" baseline="0" dirty="0" smtClean="0">
                          <a:solidFill>
                            <a:srgbClr val="666666"/>
                          </a:solidFill>
                        </a:rPr>
                        <a:t> Soccer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smtClean="0">
                          <a:solidFill>
                            <a:srgbClr val="666666"/>
                          </a:solidFill>
                        </a:rPr>
                        <a:t>Far West Nordic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smtClean="0">
                          <a:solidFill>
                            <a:srgbClr val="666666"/>
                          </a:solidFill>
                        </a:rPr>
                        <a:t>Peak Volleyball / Pinnacle Tahoe Volleyball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smtClean="0">
                          <a:solidFill>
                            <a:srgbClr val="666666"/>
                          </a:solidFill>
                        </a:rPr>
                        <a:t>Sierra Avalanche Center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smtClean="0">
                          <a:solidFill>
                            <a:srgbClr val="666666"/>
                          </a:solidFill>
                        </a:rPr>
                        <a:t>Truckee Bike Park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smtClean="0">
                          <a:solidFill>
                            <a:srgbClr val="666666"/>
                          </a:solidFill>
                        </a:rPr>
                        <a:t>Truckee Little League</a:t>
                      </a:r>
                      <a:endParaRPr lang="en-US" sz="1350" dirty="0" smtClean="0">
                        <a:solidFill>
                          <a:srgbClr val="666666"/>
                        </a:solidFill>
                      </a:endParaRPr>
                    </a:p>
                    <a:p>
                      <a:endParaRPr lang="en-US" sz="135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350" b="1" dirty="0" smtClean="0">
                          <a:solidFill>
                            <a:srgbClr val="FF6600"/>
                          </a:solidFill>
                        </a:rPr>
                        <a:t>Community Improvement</a:t>
                      </a:r>
                      <a:r>
                        <a:rPr lang="en-US" sz="1350" b="1" baseline="0" dirty="0" smtClean="0">
                          <a:solidFill>
                            <a:srgbClr val="FF6600"/>
                          </a:solidFill>
                        </a:rPr>
                        <a:t> &amp; Community Services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dirty="0" smtClean="0">
                          <a:solidFill>
                            <a:srgbClr val="666666"/>
                          </a:solidFill>
                        </a:rPr>
                        <a:t>Friends</a:t>
                      </a:r>
                      <a:r>
                        <a:rPr lang="en-US" sz="1350" baseline="0" dirty="0" smtClean="0">
                          <a:solidFill>
                            <a:srgbClr val="666666"/>
                          </a:solidFill>
                        </a:rPr>
                        <a:t> of Truckee Library / Early Literacy Program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smtClean="0">
                          <a:solidFill>
                            <a:srgbClr val="666666"/>
                          </a:solidFill>
                        </a:rPr>
                        <a:t>Girls on the Run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smtClean="0">
                          <a:solidFill>
                            <a:srgbClr val="666666"/>
                          </a:solidFill>
                        </a:rPr>
                        <a:t>High Fives Foundation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err="1" smtClean="0">
                          <a:solidFill>
                            <a:srgbClr val="666666"/>
                          </a:solidFill>
                        </a:rPr>
                        <a:t>McConkey</a:t>
                      </a:r>
                      <a:r>
                        <a:rPr lang="en-US" sz="1350" baseline="0" dirty="0" smtClean="0">
                          <a:solidFill>
                            <a:srgbClr val="666666"/>
                          </a:solidFill>
                        </a:rPr>
                        <a:t> Foundation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smtClean="0">
                          <a:solidFill>
                            <a:srgbClr val="666666"/>
                          </a:solidFill>
                        </a:rPr>
                        <a:t>Project MANA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smtClean="0">
                          <a:solidFill>
                            <a:srgbClr val="666666"/>
                          </a:solidFill>
                        </a:rPr>
                        <a:t>Rotary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smtClean="0">
                          <a:solidFill>
                            <a:srgbClr val="666666"/>
                          </a:solidFill>
                        </a:rPr>
                        <a:t>Senior Services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smtClean="0">
                          <a:solidFill>
                            <a:srgbClr val="666666"/>
                          </a:solidFill>
                        </a:rPr>
                        <a:t>Sierra Business Council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smtClean="0">
                          <a:solidFill>
                            <a:srgbClr val="666666"/>
                          </a:solidFill>
                        </a:rPr>
                        <a:t>Slow Food Lake Tahoe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err="1" smtClean="0">
                          <a:solidFill>
                            <a:srgbClr val="666666"/>
                          </a:solidFill>
                        </a:rPr>
                        <a:t>Soroptimist</a:t>
                      </a:r>
                      <a:endParaRPr lang="en-US" sz="1350" baseline="0" dirty="0" smtClean="0">
                        <a:solidFill>
                          <a:srgbClr val="666666"/>
                        </a:solidFill>
                      </a:endParaRP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smtClean="0">
                          <a:solidFill>
                            <a:srgbClr val="666666"/>
                          </a:solidFill>
                        </a:rPr>
                        <a:t>Tahoe Food Hub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smtClean="0">
                          <a:solidFill>
                            <a:srgbClr val="666666"/>
                          </a:solidFill>
                        </a:rPr>
                        <a:t>Tahoe Rim Trail Association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smtClean="0">
                          <a:solidFill>
                            <a:srgbClr val="666666"/>
                          </a:solidFill>
                        </a:rPr>
                        <a:t>Truckee Donner Chamber of Commerce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smtClean="0">
                          <a:solidFill>
                            <a:srgbClr val="666666"/>
                          </a:solidFill>
                        </a:rPr>
                        <a:t>Truckee Family Resource Center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smtClean="0">
                          <a:solidFill>
                            <a:srgbClr val="666666"/>
                          </a:solidFill>
                        </a:rPr>
                        <a:t>Truckee Tahoe Community Foundation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smtClean="0">
                          <a:solidFill>
                            <a:srgbClr val="666666"/>
                          </a:solidFill>
                        </a:rPr>
                        <a:t>Truckee Trails Foundation</a:t>
                      </a:r>
                    </a:p>
                    <a:p>
                      <a:endParaRPr lang="en-US" sz="1350" dirty="0">
                        <a:solidFill>
                          <a:srgbClr val="666666"/>
                        </a:solidFill>
                      </a:endParaRPr>
                    </a:p>
                  </a:txBody>
                  <a:tcPr/>
                </a:tc>
              </a:tr>
              <a:tr h="2955931">
                <a:tc>
                  <a:txBody>
                    <a:bodyPr/>
                    <a:lstStyle/>
                    <a:p>
                      <a:r>
                        <a:rPr lang="en-US" sz="1350" b="1" dirty="0" smtClean="0">
                          <a:solidFill>
                            <a:srgbClr val="FF6600"/>
                          </a:solidFill>
                        </a:rPr>
                        <a:t>Education</a:t>
                      </a:r>
                      <a:r>
                        <a:rPr lang="en-US" sz="1350" dirty="0" smtClean="0">
                          <a:solidFill>
                            <a:srgbClr val="FF6600"/>
                          </a:solidFill>
                        </a:rPr>
                        <a:t> </a:t>
                      </a:r>
                      <a:r>
                        <a:rPr lang="en-US" sz="1350" b="1" dirty="0" smtClean="0">
                          <a:solidFill>
                            <a:srgbClr val="FF6600"/>
                          </a:solidFill>
                        </a:rPr>
                        <a:t>&amp;</a:t>
                      </a:r>
                      <a:r>
                        <a:rPr lang="en-US" sz="1350" b="1" baseline="0" dirty="0" smtClean="0">
                          <a:solidFill>
                            <a:srgbClr val="FF6600"/>
                          </a:solidFill>
                        </a:rPr>
                        <a:t> Youth</a:t>
                      </a:r>
                      <a:r>
                        <a:rPr lang="en-US" sz="1350" baseline="0" dirty="0" smtClean="0">
                          <a:solidFill>
                            <a:srgbClr val="FF6600"/>
                          </a:solidFill>
                        </a:rPr>
                        <a:t> </a:t>
                      </a:r>
                      <a:r>
                        <a:rPr lang="en-US" sz="1350" b="1" baseline="0" dirty="0" smtClean="0">
                          <a:solidFill>
                            <a:srgbClr val="FF6600"/>
                          </a:solidFill>
                        </a:rPr>
                        <a:t>Development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smtClean="0">
                          <a:solidFill>
                            <a:srgbClr val="666666"/>
                          </a:solidFill>
                        </a:rPr>
                        <a:t>Adventure Risk Challenge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smtClean="0">
                          <a:solidFill>
                            <a:srgbClr val="666666"/>
                          </a:solidFill>
                        </a:rPr>
                        <a:t>Alder Creek Middle School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smtClean="0">
                          <a:solidFill>
                            <a:srgbClr val="666666"/>
                          </a:solidFill>
                        </a:rPr>
                        <a:t>Big Brothers Big Sisters of Nevada County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smtClean="0">
                          <a:solidFill>
                            <a:srgbClr val="666666"/>
                          </a:solidFill>
                        </a:rPr>
                        <a:t>Excellence in Education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err="1" smtClean="0">
                          <a:solidFill>
                            <a:srgbClr val="666666"/>
                          </a:solidFill>
                        </a:rPr>
                        <a:t>KidZone</a:t>
                      </a:r>
                      <a:r>
                        <a:rPr lang="en-US" sz="1350" baseline="0" dirty="0" smtClean="0">
                          <a:solidFill>
                            <a:srgbClr val="666666"/>
                          </a:solidFill>
                        </a:rPr>
                        <a:t> Museum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smtClean="0">
                          <a:solidFill>
                            <a:srgbClr val="666666"/>
                          </a:solidFill>
                        </a:rPr>
                        <a:t>Sierra College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smtClean="0">
                          <a:solidFill>
                            <a:srgbClr val="666666"/>
                          </a:solidFill>
                        </a:rPr>
                        <a:t>Sierra Expeditionary Learning School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smtClean="0">
                          <a:solidFill>
                            <a:srgbClr val="666666"/>
                          </a:solidFill>
                        </a:rPr>
                        <a:t>Squaw Valley Institute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smtClean="0">
                          <a:solidFill>
                            <a:srgbClr val="666666"/>
                          </a:solidFill>
                        </a:rPr>
                        <a:t>Squaw Valley Prep/</a:t>
                      </a:r>
                      <a:r>
                        <a:rPr lang="en-US" sz="1350" baseline="0" dirty="0" err="1" smtClean="0">
                          <a:solidFill>
                            <a:srgbClr val="666666"/>
                          </a:solidFill>
                        </a:rPr>
                        <a:t>Creekside</a:t>
                      </a:r>
                      <a:r>
                        <a:rPr lang="en-US" sz="1350" baseline="0" dirty="0" smtClean="0">
                          <a:solidFill>
                            <a:srgbClr val="666666"/>
                          </a:solidFill>
                        </a:rPr>
                        <a:t> School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smtClean="0">
                          <a:solidFill>
                            <a:srgbClr val="666666"/>
                          </a:solidFill>
                        </a:rPr>
                        <a:t>Tahoe Expedition Academy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smtClean="0">
                          <a:solidFill>
                            <a:srgbClr val="666666"/>
                          </a:solidFill>
                        </a:rPr>
                        <a:t>Tahoe Truckee Unified School District</a:t>
                      </a:r>
                      <a:endParaRPr lang="en-US" sz="1350" dirty="0">
                        <a:solidFill>
                          <a:srgbClr val="6666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50" b="1" dirty="0" smtClean="0">
                          <a:solidFill>
                            <a:srgbClr val="FF6600"/>
                          </a:solidFill>
                        </a:rPr>
                        <a:t>Environment &amp; Animal Welfare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dirty="0" smtClean="0">
                          <a:solidFill>
                            <a:srgbClr val="666666"/>
                          </a:solidFill>
                        </a:rPr>
                        <a:t>Humane Society of Truckee Tahoe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dirty="0" smtClean="0">
                          <a:solidFill>
                            <a:srgbClr val="666666"/>
                          </a:solidFill>
                        </a:rPr>
                        <a:t>Mountain Area</a:t>
                      </a:r>
                      <a:r>
                        <a:rPr lang="en-US" sz="1350" baseline="0" dirty="0" smtClean="0">
                          <a:solidFill>
                            <a:srgbClr val="666666"/>
                          </a:solidFill>
                        </a:rPr>
                        <a:t> Preservation Foundation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smtClean="0">
                          <a:solidFill>
                            <a:srgbClr val="666666"/>
                          </a:solidFill>
                        </a:rPr>
                        <a:t>Sierra State Parks Foundation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smtClean="0">
                          <a:solidFill>
                            <a:srgbClr val="666666"/>
                          </a:solidFill>
                        </a:rPr>
                        <a:t>Tahoe National Forest – Truckee Ranger District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smtClean="0">
                          <a:solidFill>
                            <a:srgbClr val="666666"/>
                          </a:solidFill>
                        </a:rPr>
                        <a:t>Truckee Donner Land Trust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50" baseline="0" dirty="0" smtClean="0">
                          <a:solidFill>
                            <a:srgbClr val="666666"/>
                          </a:solidFill>
                        </a:rPr>
                        <a:t>Truckee River Watershed Council </a:t>
                      </a:r>
                      <a:endParaRPr lang="en-US" sz="1350" dirty="0" smtClean="0">
                        <a:solidFill>
                          <a:srgbClr val="666666"/>
                        </a:solidFill>
                      </a:endParaRPr>
                    </a:p>
                    <a:p>
                      <a:endParaRPr lang="en-US" sz="135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5661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dirty="0" smtClean="0"/>
              <a:t>What: Questions</a:t>
            </a:r>
            <a:endParaRPr lang="en" dirty="0"/>
          </a:p>
        </p:txBody>
      </p:sp>
      <p:sp>
        <p:nvSpPr>
          <p:cNvPr id="33" name="Shape 33"/>
          <p:cNvSpPr txBox="1">
            <a:spLocks noGrp="1"/>
          </p:cNvSpPr>
          <p:nvPr>
            <p:ph type="body" idx="4294967295"/>
          </p:nvPr>
        </p:nvSpPr>
        <p:spPr>
          <a:xfrm>
            <a:off x="457199" y="1015350"/>
            <a:ext cx="8415589" cy="49672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sz="1800" dirty="0"/>
          </a:p>
          <a:p>
            <a:r>
              <a:rPr lang="en-US" dirty="0" smtClean="0">
                <a:solidFill>
                  <a:srgbClr val="FF6600"/>
                </a:solidFill>
              </a:rPr>
              <a:t>Non-</a:t>
            </a:r>
            <a:r>
              <a:rPr lang="en-US" dirty="0" smtClean="0">
                <a:solidFill>
                  <a:srgbClr val="FF6600"/>
                </a:solidFill>
              </a:rPr>
              <a:t>Profit </a:t>
            </a:r>
            <a:r>
              <a:rPr lang="en-US" dirty="0" smtClean="0">
                <a:solidFill>
                  <a:srgbClr val="FF6600"/>
                </a:solidFill>
              </a:rPr>
              <a:t>Interview </a:t>
            </a:r>
            <a:r>
              <a:rPr lang="en-US" dirty="0">
                <a:solidFill>
                  <a:srgbClr val="FF6600"/>
                </a:solidFill>
              </a:rPr>
              <a:t>Questions</a:t>
            </a:r>
            <a:r>
              <a:rPr lang="en-US" dirty="0"/>
              <a:t>	</a:t>
            </a:r>
          </a:p>
          <a:p>
            <a:pPr marL="342900" lvl="1" indent="-342900">
              <a:buFont typeface="Arial"/>
              <a:buChar char="•"/>
            </a:pPr>
            <a:r>
              <a:rPr lang="en-US" sz="3200" dirty="0"/>
              <a:t>What </a:t>
            </a:r>
            <a:r>
              <a:rPr lang="en-US" sz="3200" dirty="0" smtClean="0"/>
              <a:t>events/programs </a:t>
            </a:r>
            <a:r>
              <a:rPr lang="en-US" sz="3200" dirty="0"/>
              <a:t>do you currently host?</a:t>
            </a:r>
          </a:p>
          <a:p>
            <a:pPr marL="342900" lvl="1" indent="-342900">
              <a:buFont typeface="Arial"/>
              <a:buChar char="•"/>
            </a:pPr>
            <a:r>
              <a:rPr lang="en-US" sz="3200" dirty="0"/>
              <a:t>If TTAD built community use space, would you use it?</a:t>
            </a:r>
          </a:p>
          <a:p>
            <a:pPr marL="342900" lvl="1" indent="-342900">
              <a:buFont typeface="Arial"/>
              <a:buChar char="•"/>
            </a:pPr>
            <a:r>
              <a:rPr lang="en-US" sz="3200" dirty="0"/>
              <a:t>If yes, what amenities would you want/need</a:t>
            </a:r>
            <a:r>
              <a:rPr lang="en-US" sz="3200" dirty="0" smtClean="0"/>
              <a:t>? When? For how many?</a:t>
            </a:r>
          </a:p>
          <a:p>
            <a:pPr marL="342900" lvl="1" indent="-342900">
              <a:buFont typeface="Arial"/>
              <a:buChar char="•"/>
            </a:pPr>
            <a:r>
              <a:rPr lang="en-US" sz="3200" dirty="0" smtClean="0"/>
              <a:t>If no, why not</a:t>
            </a:r>
            <a:endParaRPr lang="en-US" sz="3200" dirty="0"/>
          </a:p>
          <a:p>
            <a:pPr lvl="0" rtl="0">
              <a:spcBef>
                <a:spcPts val="0"/>
              </a:spcBef>
              <a:buNone/>
            </a:pPr>
            <a:endParaRPr sz="1800"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9"/>
            <a:ext cx="8229600" cy="1251227"/>
          </a:xfrm>
        </p:spPr>
        <p:txBody>
          <a:bodyPr/>
          <a:lstStyle/>
          <a:p>
            <a:r>
              <a:rPr lang="en-US" dirty="0"/>
              <a:t>If TTAD built an event space, would you use it?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66000" y="4656667"/>
            <a:ext cx="1507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76%=yes</a:t>
            </a:r>
            <a:endParaRPr lang="en-US" sz="20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508471"/>
              </p:ext>
            </p:extLst>
          </p:nvPr>
        </p:nvGraphicFramePr>
        <p:xfrm>
          <a:off x="270933" y="1803400"/>
          <a:ext cx="8602134" cy="469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14509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</a:t>
            </a:r>
            <a:r>
              <a:rPr lang="en-US" dirty="0"/>
              <a:t>Four </a:t>
            </a:r>
            <a:r>
              <a:rPr lang="en-US" dirty="0" smtClean="0"/>
              <a:t>Amenity </a:t>
            </a:r>
            <a:r>
              <a:rPr lang="en-US" dirty="0" smtClean="0"/>
              <a:t>Picks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25623"/>
            <a:ext cx="8229600" cy="4967700"/>
          </a:xfrm>
        </p:spPr>
        <p:txBody>
          <a:bodyPr/>
          <a:lstStyle/>
          <a:p>
            <a:r>
              <a:rPr lang="en-US" sz="3600" dirty="0"/>
              <a:t>Mentioned by over 20 organizations </a:t>
            </a:r>
          </a:p>
          <a:p>
            <a:pPr marL="457200" lvl="1" indent="-457200">
              <a:buFont typeface="Arial"/>
              <a:buChar char="•"/>
            </a:pPr>
            <a:r>
              <a:rPr lang="en-US" sz="3200" dirty="0"/>
              <a:t>Audio/Visual (sound, light, projector, screen)</a:t>
            </a:r>
          </a:p>
          <a:p>
            <a:pPr marL="457200" lvl="1" indent="-457200">
              <a:buFont typeface="Arial"/>
              <a:buChar char="•"/>
            </a:pPr>
            <a:r>
              <a:rPr lang="en-US" sz="3200" dirty="0"/>
              <a:t>Tables + Chairs</a:t>
            </a:r>
          </a:p>
          <a:p>
            <a:pPr marL="457200" lvl="1" indent="-457200">
              <a:buFont typeface="Arial"/>
              <a:buChar char="•"/>
            </a:pPr>
            <a:r>
              <a:rPr lang="en-US" sz="3200" dirty="0" smtClean="0"/>
              <a:t>Commercial Kitchen</a:t>
            </a:r>
            <a:endParaRPr lang="en-US" sz="3200" dirty="0"/>
          </a:p>
          <a:p>
            <a:pPr marL="457200" lvl="1" indent="-457200">
              <a:buFont typeface="Arial"/>
              <a:buChar char="•"/>
            </a:pPr>
            <a:r>
              <a:rPr lang="en-US" sz="3200" dirty="0"/>
              <a:t>Stage / performance + theater space / black box theater</a:t>
            </a:r>
          </a:p>
          <a:p>
            <a:endParaRPr lang="en-US" sz="24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11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5028</TotalTime>
  <Words>1174</Words>
  <Application>Microsoft Macintosh PowerPoint</Application>
  <PresentationFormat>On-screen Show (4:3)</PresentationFormat>
  <Paragraphs>224</Paragraphs>
  <Slides>44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simple-light</vt:lpstr>
      <vt:lpstr>Summary Public Input  Potential Multi-Use Hangar Building</vt:lpstr>
      <vt:lpstr>Project Input To-Date</vt:lpstr>
      <vt:lpstr>Per Board Request Spring-Summer 2015 Input Proposed Multiuse Hangar Project</vt:lpstr>
      <vt:lpstr>Spring-Summer 2015 Input Methodology</vt:lpstr>
      <vt:lpstr>Summary of Spring-Summer 2015 Nonprofit/Service Interviews  </vt:lpstr>
      <vt:lpstr>Who:  Organizations Interviewed</vt:lpstr>
      <vt:lpstr>What: Questions</vt:lpstr>
      <vt:lpstr>If TTAD built an event space, would you use it?</vt:lpstr>
      <vt:lpstr>Top Four Amenity Picks</vt:lpstr>
      <vt:lpstr>Other Top Amenities </vt:lpstr>
      <vt:lpstr>If No, Why Not?</vt:lpstr>
      <vt:lpstr>What Type of Events Do They Host?</vt:lpstr>
      <vt:lpstr>Projected Use</vt:lpstr>
      <vt:lpstr>Current Estimated Space Needs (Size)</vt:lpstr>
      <vt:lpstr>Potential Future Needs (When)</vt:lpstr>
      <vt:lpstr>Non-Profit Summary</vt:lpstr>
      <vt:lpstr>Current Use</vt:lpstr>
      <vt:lpstr>Current Use of Airport Facilities</vt:lpstr>
      <vt:lpstr>FlashVote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Publicity Efforts</vt:lpstr>
      <vt:lpstr>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GIRLS ON THE RUN, SIERRA</dc:title>
  <cp:lastModifiedBy>Seana Doherty</cp:lastModifiedBy>
  <cp:revision>79</cp:revision>
  <cp:lastPrinted>2015-07-22T00:02:55Z</cp:lastPrinted>
  <dcterms:modified xsi:type="dcterms:W3CDTF">2015-07-28T16:18:10Z</dcterms:modified>
</cp:coreProperties>
</file>