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5"/>
    <p:sldMasterId id="2147483673" r:id="rId6"/>
  </p:sldMasterIdLst>
  <p:notesMasterIdLst>
    <p:notesMasterId r:id="rId24"/>
  </p:notesMasterIdLst>
  <p:handoutMasterIdLst>
    <p:handoutMasterId r:id="rId25"/>
  </p:handoutMasterIdLst>
  <p:sldIdLst>
    <p:sldId id="267" r:id="rId7"/>
    <p:sldId id="257" r:id="rId8"/>
    <p:sldId id="266" r:id="rId9"/>
    <p:sldId id="258" r:id="rId10"/>
    <p:sldId id="260" r:id="rId11"/>
    <p:sldId id="259" r:id="rId12"/>
    <p:sldId id="261" r:id="rId13"/>
    <p:sldId id="262" r:id="rId14"/>
    <p:sldId id="263" r:id="rId15"/>
    <p:sldId id="264" r:id="rId16"/>
    <p:sldId id="265" r:id="rId17"/>
    <p:sldId id="268" r:id="rId18"/>
    <p:sldId id="269" r:id="rId19"/>
    <p:sldId id="272" r:id="rId20"/>
    <p:sldId id="273" r:id="rId21"/>
    <p:sldId id="270" r:id="rId22"/>
    <p:sldId id="271" r:id="rId23"/>
  </p:sldIdLst>
  <p:sldSz cx="9144000" cy="6858000" type="screen4x3"/>
  <p:notesSz cx="7019925" cy="9305925"/>
  <p:embeddedFontLs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Cordia New" panose="020B0604020202020204" charset="-34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ndyg" initials="CG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4673" autoAdjust="0"/>
  </p:normalViewPr>
  <p:slideViewPr>
    <p:cSldViewPr>
      <p:cViewPr varScale="1">
        <p:scale>
          <a:sx n="39" d="100"/>
          <a:sy n="39" d="100"/>
        </p:scale>
        <p:origin x="89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C72DAF-BC29-4840-8CB9-14A98715BC8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63DD22-E550-4100-A021-744E1591E3D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FAA</a:t>
          </a:r>
          <a:endParaRPr lang="en-US" dirty="0"/>
        </a:p>
      </dgm:t>
    </dgm:pt>
    <dgm:pt modelId="{9DA6ADF9-8513-4388-A1DE-48EC8481786B}" type="parTrans" cxnId="{221B4CAF-DFA6-4087-B8B4-E80141CAA38A}">
      <dgm:prSet/>
      <dgm:spPr/>
      <dgm:t>
        <a:bodyPr/>
        <a:lstStyle/>
        <a:p>
          <a:endParaRPr lang="en-US"/>
        </a:p>
      </dgm:t>
    </dgm:pt>
    <dgm:pt modelId="{48F3EB9D-14AA-4DA4-8339-EBE740583B89}" type="sibTrans" cxnId="{221B4CAF-DFA6-4087-B8B4-E80141CAA38A}">
      <dgm:prSet/>
      <dgm:spPr/>
      <dgm:t>
        <a:bodyPr/>
        <a:lstStyle/>
        <a:p>
          <a:endParaRPr lang="en-US"/>
        </a:p>
      </dgm:t>
    </dgm:pt>
    <dgm:pt modelId="{DBEE1AEF-135A-47C2-8F7C-3DF8AE9D544D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Drives Procedure Development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A560493B-731B-408C-8AC6-93847DAEA6F0}" type="parTrans" cxnId="{ABFA27F1-12EA-4734-B260-2E36A77FAA88}">
      <dgm:prSet/>
      <dgm:spPr/>
      <dgm:t>
        <a:bodyPr/>
        <a:lstStyle/>
        <a:p>
          <a:endParaRPr lang="en-US"/>
        </a:p>
      </dgm:t>
    </dgm:pt>
    <dgm:pt modelId="{9D18E872-7322-432F-8BF1-0E39BB5E68BB}" type="sibTrans" cxnId="{ABFA27F1-12EA-4734-B260-2E36A77FAA88}">
      <dgm:prSet/>
      <dgm:spPr/>
      <dgm:t>
        <a:bodyPr/>
        <a:lstStyle/>
        <a:p>
          <a:endParaRPr lang="en-US"/>
        </a:p>
      </dgm:t>
    </dgm:pt>
    <dgm:pt modelId="{8F7528C4-ED0C-4138-B7BD-FD4A32E2C03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Safety – Capacity – Integration – </a:t>
          </a:r>
          <a:r>
            <a:rPr lang="en-US" sz="2400" dirty="0" err="1" smtClean="0">
              <a:solidFill>
                <a:schemeClr val="accent1">
                  <a:lumMod val="50000"/>
                </a:schemeClr>
              </a:solidFill>
            </a:rPr>
            <a:t>NextGen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712BDF5A-9182-46FD-9D85-907C73157D54}" type="parTrans" cxnId="{5CB29D52-3B45-416B-A25A-E143B3266C7B}">
      <dgm:prSet/>
      <dgm:spPr/>
      <dgm:t>
        <a:bodyPr/>
        <a:lstStyle/>
        <a:p>
          <a:endParaRPr lang="en-US"/>
        </a:p>
      </dgm:t>
    </dgm:pt>
    <dgm:pt modelId="{D28B6807-0949-40FE-9278-E05CC5E467C1}" type="sibTrans" cxnId="{5CB29D52-3B45-416B-A25A-E143B3266C7B}">
      <dgm:prSet/>
      <dgm:spPr/>
      <dgm:t>
        <a:bodyPr/>
        <a:lstStyle/>
        <a:p>
          <a:endParaRPr lang="en-US"/>
        </a:p>
      </dgm:t>
    </dgm:pt>
    <dgm:pt modelId="{B183C3CF-8774-458A-A2E3-2DAA43A32E7D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Airport</a:t>
          </a:r>
          <a:endParaRPr lang="en-US" dirty="0"/>
        </a:p>
      </dgm:t>
    </dgm:pt>
    <dgm:pt modelId="{4BA26318-B6CA-4668-B66F-D073F06ADAE9}" type="parTrans" cxnId="{E3964050-9150-4EF6-B6D3-B07059CB6220}">
      <dgm:prSet/>
      <dgm:spPr/>
      <dgm:t>
        <a:bodyPr/>
        <a:lstStyle/>
        <a:p>
          <a:endParaRPr lang="en-US"/>
        </a:p>
      </dgm:t>
    </dgm:pt>
    <dgm:pt modelId="{731E6AC6-0CEE-4CC4-A6C9-8BA74BFF04D5}" type="sibTrans" cxnId="{E3964050-9150-4EF6-B6D3-B07059CB6220}">
      <dgm:prSet/>
      <dgm:spPr/>
      <dgm:t>
        <a:bodyPr/>
        <a:lstStyle/>
        <a:p>
          <a:endParaRPr lang="en-US"/>
        </a:p>
      </dgm:t>
    </dgm:pt>
    <dgm:pt modelId="{8196818D-8951-4BD2-ADAB-32FA5AFA7771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Commenter in the process at best – Victim at worst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C9CF498E-1CEA-4061-BA35-6F860CC0CA1D}" type="parTrans" cxnId="{198E8DF9-18DA-4687-B893-48B0E565DB7A}">
      <dgm:prSet/>
      <dgm:spPr/>
      <dgm:t>
        <a:bodyPr/>
        <a:lstStyle/>
        <a:p>
          <a:endParaRPr lang="en-US"/>
        </a:p>
      </dgm:t>
    </dgm:pt>
    <dgm:pt modelId="{7EF57CE5-5BA8-48C1-8635-848FB270D8C5}" type="sibTrans" cxnId="{198E8DF9-18DA-4687-B893-48B0E565DB7A}">
      <dgm:prSet/>
      <dgm:spPr/>
      <dgm:t>
        <a:bodyPr/>
        <a:lstStyle/>
        <a:p>
          <a:endParaRPr lang="en-US"/>
        </a:p>
      </dgm:t>
    </dgm:pt>
    <dgm:pt modelId="{CFAD40A5-2DC6-4AF6-A20F-353CDC267ED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Responsible for implementation and community response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3045394F-2C5A-4CB5-ACA5-52B08F2DC152}" type="parTrans" cxnId="{998AF40E-6BB1-4022-9D18-422EEE31E119}">
      <dgm:prSet/>
      <dgm:spPr/>
      <dgm:t>
        <a:bodyPr/>
        <a:lstStyle/>
        <a:p>
          <a:endParaRPr lang="en-US"/>
        </a:p>
      </dgm:t>
    </dgm:pt>
    <dgm:pt modelId="{3CF2B4B2-2D43-4326-B823-449DEC2B5B0C}" type="sibTrans" cxnId="{998AF40E-6BB1-4022-9D18-422EEE31E119}">
      <dgm:prSet/>
      <dgm:spPr/>
      <dgm:t>
        <a:bodyPr/>
        <a:lstStyle/>
        <a:p>
          <a:endParaRPr lang="en-US"/>
        </a:p>
      </dgm:t>
    </dgm:pt>
    <dgm:pt modelId="{0800FB2A-CED8-48BB-BA1D-0184D0D7A4F6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The Airport is the final “buck stops here” no matter what the FAA does 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3FD6D24F-C2ED-4053-A152-AE09CDDDECAE}" type="parTrans" cxnId="{70674ADD-4780-4F22-B842-87D773C89FF4}">
      <dgm:prSet/>
      <dgm:spPr/>
      <dgm:t>
        <a:bodyPr/>
        <a:lstStyle/>
        <a:p>
          <a:endParaRPr lang="en-US"/>
        </a:p>
      </dgm:t>
    </dgm:pt>
    <dgm:pt modelId="{1D0DA50C-43FD-4221-9145-02D684C8FF97}" type="sibTrans" cxnId="{70674ADD-4780-4F22-B842-87D773C89FF4}">
      <dgm:prSet/>
      <dgm:spPr/>
      <dgm:t>
        <a:bodyPr/>
        <a:lstStyle/>
        <a:p>
          <a:endParaRPr lang="en-US"/>
        </a:p>
      </dgm:t>
    </dgm:pt>
    <dgm:pt modelId="{5686C61C-B83B-496D-822E-B2E062980C5F}" type="pres">
      <dgm:prSet presAssocID="{F2C72DAF-BC29-4840-8CB9-14A98715BC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89826F-B141-4AE3-91D7-6871C98CE8E5}" type="pres">
      <dgm:prSet presAssocID="{C263DD22-E550-4100-A021-744E1591E3DF}" presName="composite" presStyleCnt="0"/>
      <dgm:spPr/>
    </dgm:pt>
    <dgm:pt modelId="{AE9FD958-46D2-4EC3-9178-08EA1BE263FD}" type="pres">
      <dgm:prSet presAssocID="{C263DD22-E550-4100-A021-744E1591E3DF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96689-0821-4B4F-8005-B952005625A8}" type="pres">
      <dgm:prSet presAssocID="{C263DD22-E550-4100-A021-744E1591E3DF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DCFEB-4D4A-4B6F-BEFF-C4703B419215}" type="pres">
      <dgm:prSet presAssocID="{48F3EB9D-14AA-4DA4-8339-EBE740583B89}" presName="sp" presStyleCnt="0"/>
      <dgm:spPr/>
    </dgm:pt>
    <dgm:pt modelId="{4B68BCC1-E64C-429C-844C-3D0C95BEDCC2}" type="pres">
      <dgm:prSet presAssocID="{B183C3CF-8774-458A-A2E3-2DAA43A32E7D}" presName="composite" presStyleCnt="0"/>
      <dgm:spPr/>
    </dgm:pt>
    <dgm:pt modelId="{13AE234B-A7DD-4912-B014-5D15A7B78C68}" type="pres">
      <dgm:prSet presAssocID="{B183C3CF-8774-458A-A2E3-2DAA43A32E7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BBC6F-AE5D-45BA-8C19-04E4E11FAAF9}" type="pres">
      <dgm:prSet presAssocID="{B183C3CF-8774-458A-A2E3-2DAA43A32E7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1B4CAF-DFA6-4087-B8B4-E80141CAA38A}" srcId="{F2C72DAF-BC29-4840-8CB9-14A98715BC8F}" destId="{C263DD22-E550-4100-A021-744E1591E3DF}" srcOrd="0" destOrd="0" parTransId="{9DA6ADF9-8513-4388-A1DE-48EC8481786B}" sibTransId="{48F3EB9D-14AA-4DA4-8339-EBE740583B89}"/>
    <dgm:cxn modelId="{EC6CAA03-857C-4785-84BF-8E54569DF88A}" type="presOf" srcId="{CFAD40A5-2DC6-4AF6-A20F-353CDC267ED7}" destId="{154BBC6F-AE5D-45BA-8C19-04E4E11FAAF9}" srcOrd="0" destOrd="1" presId="urn:microsoft.com/office/officeart/2005/8/layout/chevron2"/>
    <dgm:cxn modelId="{A6752566-1881-490A-9375-FE66F84E77EA}" type="presOf" srcId="{8196818D-8951-4BD2-ADAB-32FA5AFA7771}" destId="{154BBC6F-AE5D-45BA-8C19-04E4E11FAAF9}" srcOrd="0" destOrd="0" presId="urn:microsoft.com/office/officeart/2005/8/layout/chevron2"/>
    <dgm:cxn modelId="{AC274FCC-2CA8-4602-ACFA-139DA7DC4313}" type="presOf" srcId="{DBEE1AEF-135A-47C2-8F7C-3DF8AE9D544D}" destId="{93096689-0821-4B4F-8005-B952005625A8}" srcOrd="0" destOrd="0" presId="urn:microsoft.com/office/officeart/2005/8/layout/chevron2"/>
    <dgm:cxn modelId="{998AF40E-6BB1-4022-9D18-422EEE31E119}" srcId="{B183C3CF-8774-458A-A2E3-2DAA43A32E7D}" destId="{CFAD40A5-2DC6-4AF6-A20F-353CDC267ED7}" srcOrd="1" destOrd="0" parTransId="{3045394F-2C5A-4CB5-ACA5-52B08F2DC152}" sibTransId="{3CF2B4B2-2D43-4326-B823-449DEC2B5B0C}"/>
    <dgm:cxn modelId="{BEA1EBF5-C2FC-45F5-B93D-F1128EFFE347}" type="presOf" srcId="{B183C3CF-8774-458A-A2E3-2DAA43A32E7D}" destId="{13AE234B-A7DD-4912-B014-5D15A7B78C68}" srcOrd="0" destOrd="0" presId="urn:microsoft.com/office/officeart/2005/8/layout/chevron2"/>
    <dgm:cxn modelId="{54FAE9E6-DAE4-4FBC-A20F-5C9C55B4ABBA}" type="presOf" srcId="{F2C72DAF-BC29-4840-8CB9-14A98715BC8F}" destId="{5686C61C-B83B-496D-822E-B2E062980C5F}" srcOrd="0" destOrd="0" presId="urn:microsoft.com/office/officeart/2005/8/layout/chevron2"/>
    <dgm:cxn modelId="{5CB29D52-3B45-416B-A25A-E143B3266C7B}" srcId="{C263DD22-E550-4100-A021-744E1591E3DF}" destId="{8F7528C4-ED0C-4138-B7BD-FD4A32E2C037}" srcOrd="1" destOrd="0" parTransId="{712BDF5A-9182-46FD-9D85-907C73157D54}" sibTransId="{D28B6807-0949-40FE-9278-E05CC5E467C1}"/>
    <dgm:cxn modelId="{70674ADD-4780-4F22-B842-87D773C89FF4}" srcId="{B183C3CF-8774-458A-A2E3-2DAA43A32E7D}" destId="{0800FB2A-CED8-48BB-BA1D-0184D0D7A4F6}" srcOrd="2" destOrd="0" parTransId="{3FD6D24F-C2ED-4053-A152-AE09CDDDECAE}" sibTransId="{1D0DA50C-43FD-4221-9145-02D684C8FF97}"/>
    <dgm:cxn modelId="{E3964050-9150-4EF6-B6D3-B07059CB6220}" srcId="{F2C72DAF-BC29-4840-8CB9-14A98715BC8F}" destId="{B183C3CF-8774-458A-A2E3-2DAA43A32E7D}" srcOrd="1" destOrd="0" parTransId="{4BA26318-B6CA-4668-B66F-D073F06ADAE9}" sibTransId="{731E6AC6-0CEE-4CC4-A6C9-8BA74BFF04D5}"/>
    <dgm:cxn modelId="{DDED9BF4-7C09-4485-98B8-2720F4AA12D0}" type="presOf" srcId="{C263DD22-E550-4100-A021-744E1591E3DF}" destId="{AE9FD958-46D2-4EC3-9178-08EA1BE263FD}" srcOrd="0" destOrd="0" presId="urn:microsoft.com/office/officeart/2005/8/layout/chevron2"/>
    <dgm:cxn modelId="{7DA45A94-5317-410B-90F3-897DA5A102BC}" type="presOf" srcId="{8F7528C4-ED0C-4138-B7BD-FD4A32E2C037}" destId="{93096689-0821-4B4F-8005-B952005625A8}" srcOrd="0" destOrd="1" presId="urn:microsoft.com/office/officeart/2005/8/layout/chevron2"/>
    <dgm:cxn modelId="{566AD8B5-89D7-4176-B172-DA5DA5B8515C}" type="presOf" srcId="{0800FB2A-CED8-48BB-BA1D-0184D0D7A4F6}" destId="{154BBC6F-AE5D-45BA-8C19-04E4E11FAAF9}" srcOrd="0" destOrd="2" presId="urn:microsoft.com/office/officeart/2005/8/layout/chevron2"/>
    <dgm:cxn modelId="{198E8DF9-18DA-4687-B893-48B0E565DB7A}" srcId="{B183C3CF-8774-458A-A2E3-2DAA43A32E7D}" destId="{8196818D-8951-4BD2-ADAB-32FA5AFA7771}" srcOrd="0" destOrd="0" parTransId="{C9CF498E-1CEA-4061-BA35-6F860CC0CA1D}" sibTransId="{7EF57CE5-5BA8-48C1-8635-848FB270D8C5}"/>
    <dgm:cxn modelId="{ABFA27F1-12EA-4734-B260-2E36A77FAA88}" srcId="{C263DD22-E550-4100-A021-744E1591E3DF}" destId="{DBEE1AEF-135A-47C2-8F7C-3DF8AE9D544D}" srcOrd="0" destOrd="0" parTransId="{A560493B-731B-408C-8AC6-93847DAEA6F0}" sibTransId="{9D18E872-7322-432F-8BF1-0E39BB5E68BB}"/>
    <dgm:cxn modelId="{34DAA95D-D520-4617-A4D4-A61325852D0A}" type="presParOf" srcId="{5686C61C-B83B-496D-822E-B2E062980C5F}" destId="{7B89826F-B141-4AE3-91D7-6871C98CE8E5}" srcOrd="0" destOrd="0" presId="urn:microsoft.com/office/officeart/2005/8/layout/chevron2"/>
    <dgm:cxn modelId="{2EC9C88B-21C0-42A0-8845-73B650FB2AE5}" type="presParOf" srcId="{7B89826F-B141-4AE3-91D7-6871C98CE8E5}" destId="{AE9FD958-46D2-4EC3-9178-08EA1BE263FD}" srcOrd="0" destOrd="0" presId="urn:microsoft.com/office/officeart/2005/8/layout/chevron2"/>
    <dgm:cxn modelId="{FA1CF1C8-20D2-46B4-812E-902DBE606899}" type="presParOf" srcId="{7B89826F-B141-4AE3-91D7-6871C98CE8E5}" destId="{93096689-0821-4B4F-8005-B952005625A8}" srcOrd="1" destOrd="0" presId="urn:microsoft.com/office/officeart/2005/8/layout/chevron2"/>
    <dgm:cxn modelId="{545200A5-4B6E-48F3-A2CA-4C72DC3B1F90}" type="presParOf" srcId="{5686C61C-B83B-496D-822E-B2E062980C5F}" destId="{246DCFEB-4D4A-4B6F-BEFF-C4703B419215}" srcOrd="1" destOrd="0" presId="urn:microsoft.com/office/officeart/2005/8/layout/chevron2"/>
    <dgm:cxn modelId="{E40702E3-C00D-4436-81BF-8E05208FCF9E}" type="presParOf" srcId="{5686C61C-B83B-496D-822E-B2E062980C5F}" destId="{4B68BCC1-E64C-429C-844C-3D0C95BEDCC2}" srcOrd="2" destOrd="0" presId="urn:microsoft.com/office/officeart/2005/8/layout/chevron2"/>
    <dgm:cxn modelId="{5D7F7862-75B2-4710-892E-DF09D6B98CFB}" type="presParOf" srcId="{4B68BCC1-E64C-429C-844C-3D0C95BEDCC2}" destId="{13AE234B-A7DD-4912-B014-5D15A7B78C68}" srcOrd="0" destOrd="0" presId="urn:microsoft.com/office/officeart/2005/8/layout/chevron2"/>
    <dgm:cxn modelId="{24BFA274-0E97-47DC-B3D8-B352D3382785}" type="presParOf" srcId="{4B68BCC1-E64C-429C-844C-3D0C95BEDCC2}" destId="{154BBC6F-AE5D-45BA-8C19-04E4E11FAAF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C72DAF-BC29-4840-8CB9-14A98715BC8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63DD22-E550-4100-A021-744E1591E3D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Airport</a:t>
          </a:r>
          <a:endParaRPr lang="en-US" dirty="0"/>
        </a:p>
      </dgm:t>
    </dgm:pt>
    <dgm:pt modelId="{9DA6ADF9-8513-4388-A1DE-48EC8481786B}" type="parTrans" cxnId="{221B4CAF-DFA6-4087-B8B4-E80141CAA38A}">
      <dgm:prSet/>
      <dgm:spPr/>
      <dgm:t>
        <a:bodyPr/>
        <a:lstStyle/>
        <a:p>
          <a:endParaRPr lang="en-US"/>
        </a:p>
      </dgm:t>
    </dgm:pt>
    <dgm:pt modelId="{48F3EB9D-14AA-4DA4-8339-EBE740583B89}" type="sibTrans" cxnId="{221B4CAF-DFA6-4087-B8B4-E80141CAA38A}">
      <dgm:prSet/>
      <dgm:spPr/>
      <dgm:t>
        <a:bodyPr/>
        <a:lstStyle/>
        <a:p>
          <a:endParaRPr lang="en-US"/>
        </a:p>
      </dgm:t>
    </dgm:pt>
    <dgm:pt modelId="{DBEE1AEF-135A-47C2-8F7C-3DF8AE9D544D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Drives Procedure Development meeting Community Needs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A560493B-731B-408C-8AC6-93847DAEA6F0}" type="parTrans" cxnId="{ABFA27F1-12EA-4734-B260-2E36A77FAA88}">
      <dgm:prSet/>
      <dgm:spPr/>
      <dgm:t>
        <a:bodyPr/>
        <a:lstStyle/>
        <a:p>
          <a:endParaRPr lang="en-US"/>
        </a:p>
      </dgm:t>
    </dgm:pt>
    <dgm:pt modelId="{9D18E872-7322-432F-8BF1-0E39BB5E68BB}" type="sibTrans" cxnId="{ABFA27F1-12EA-4734-B260-2E36A77FAA88}">
      <dgm:prSet/>
      <dgm:spPr/>
      <dgm:t>
        <a:bodyPr/>
        <a:lstStyle/>
        <a:p>
          <a:endParaRPr lang="en-US"/>
        </a:p>
      </dgm:t>
    </dgm:pt>
    <dgm:pt modelId="{8F7528C4-ED0C-4138-B7BD-FD4A32E2C03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Safety –– Environmental Integration – Next Gen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712BDF5A-9182-46FD-9D85-907C73157D54}" type="parTrans" cxnId="{5CB29D52-3B45-416B-A25A-E143B3266C7B}">
      <dgm:prSet/>
      <dgm:spPr/>
      <dgm:t>
        <a:bodyPr/>
        <a:lstStyle/>
        <a:p>
          <a:endParaRPr lang="en-US"/>
        </a:p>
      </dgm:t>
    </dgm:pt>
    <dgm:pt modelId="{D28B6807-0949-40FE-9278-E05CC5E467C1}" type="sibTrans" cxnId="{5CB29D52-3B45-416B-A25A-E143B3266C7B}">
      <dgm:prSet/>
      <dgm:spPr/>
      <dgm:t>
        <a:bodyPr/>
        <a:lstStyle/>
        <a:p>
          <a:endParaRPr lang="en-US"/>
        </a:p>
      </dgm:t>
    </dgm:pt>
    <dgm:pt modelId="{B183C3CF-8774-458A-A2E3-2DAA43A32E7D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FAA</a:t>
          </a:r>
          <a:endParaRPr lang="en-US" dirty="0"/>
        </a:p>
      </dgm:t>
    </dgm:pt>
    <dgm:pt modelId="{4BA26318-B6CA-4668-B66F-D073F06ADAE9}" type="parTrans" cxnId="{E3964050-9150-4EF6-B6D3-B07059CB6220}">
      <dgm:prSet/>
      <dgm:spPr/>
      <dgm:t>
        <a:bodyPr/>
        <a:lstStyle/>
        <a:p>
          <a:endParaRPr lang="en-US"/>
        </a:p>
      </dgm:t>
    </dgm:pt>
    <dgm:pt modelId="{731E6AC6-0CEE-4CC4-A6C9-8BA74BFF04D5}" type="sibTrans" cxnId="{E3964050-9150-4EF6-B6D3-B07059CB6220}">
      <dgm:prSet/>
      <dgm:spPr/>
      <dgm:t>
        <a:bodyPr/>
        <a:lstStyle/>
        <a:p>
          <a:endParaRPr lang="en-US"/>
        </a:p>
      </dgm:t>
    </dgm:pt>
    <dgm:pt modelId="{8196818D-8951-4BD2-ADAB-32FA5AFA7771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  <a:latin typeface="+mj-lt"/>
            </a:rPr>
            <a:t>Partner in published procedures</a:t>
          </a:r>
          <a:endParaRPr lang="en-US" sz="2400" dirty="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C9CF498E-1CEA-4061-BA35-6F860CC0CA1D}" type="parTrans" cxnId="{198E8DF9-18DA-4687-B893-48B0E565DB7A}">
      <dgm:prSet/>
      <dgm:spPr/>
      <dgm:t>
        <a:bodyPr/>
        <a:lstStyle/>
        <a:p>
          <a:endParaRPr lang="en-US"/>
        </a:p>
      </dgm:t>
    </dgm:pt>
    <dgm:pt modelId="{7EF57CE5-5BA8-48C1-8635-848FB270D8C5}" type="sibTrans" cxnId="{198E8DF9-18DA-4687-B893-48B0E565DB7A}">
      <dgm:prSet/>
      <dgm:spPr/>
      <dgm:t>
        <a:bodyPr/>
        <a:lstStyle/>
        <a:p>
          <a:endParaRPr lang="en-US"/>
        </a:p>
      </dgm:t>
    </dgm:pt>
    <dgm:pt modelId="{CFAD40A5-2DC6-4AF6-A20F-353CDC267ED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  <a:latin typeface="+mj-lt"/>
            </a:rPr>
            <a:t>Consumer of surveillance data</a:t>
          </a:r>
          <a:endParaRPr lang="en-US" sz="2400" dirty="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3045394F-2C5A-4CB5-ACA5-52B08F2DC152}" type="parTrans" cxnId="{998AF40E-6BB1-4022-9D18-422EEE31E119}">
      <dgm:prSet/>
      <dgm:spPr/>
      <dgm:t>
        <a:bodyPr/>
        <a:lstStyle/>
        <a:p>
          <a:endParaRPr lang="en-US"/>
        </a:p>
      </dgm:t>
    </dgm:pt>
    <dgm:pt modelId="{3CF2B4B2-2D43-4326-B823-449DEC2B5B0C}" type="sibTrans" cxnId="{998AF40E-6BB1-4022-9D18-422EEE31E119}">
      <dgm:prSet/>
      <dgm:spPr/>
      <dgm:t>
        <a:bodyPr/>
        <a:lstStyle/>
        <a:p>
          <a:endParaRPr lang="en-US"/>
        </a:p>
      </dgm:t>
    </dgm:pt>
    <dgm:pt modelId="{F0A537C0-4C5D-43BB-B87E-A2472963E19B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</a:rPr>
            <a:t>Drives Procedure Development meeting Aviation Needs</a:t>
          </a:r>
          <a:endParaRPr lang="en-US" sz="2400" dirty="0">
            <a:solidFill>
              <a:schemeClr val="accent1">
                <a:lumMod val="50000"/>
              </a:schemeClr>
            </a:solidFill>
          </a:endParaRPr>
        </a:p>
      </dgm:t>
    </dgm:pt>
    <dgm:pt modelId="{5090F023-302C-45AD-846A-8D3D3B6680D1}" type="parTrans" cxnId="{DF827EC6-D857-4314-AB64-FD60A6AA13BF}">
      <dgm:prSet/>
      <dgm:spPr/>
      <dgm:t>
        <a:bodyPr/>
        <a:lstStyle/>
        <a:p>
          <a:endParaRPr lang="en-US"/>
        </a:p>
      </dgm:t>
    </dgm:pt>
    <dgm:pt modelId="{B4D37D26-B868-4885-8682-20E97E91977D}" type="sibTrans" cxnId="{DF827EC6-D857-4314-AB64-FD60A6AA13BF}">
      <dgm:prSet/>
      <dgm:spPr/>
      <dgm:t>
        <a:bodyPr/>
        <a:lstStyle/>
        <a:p>
          <a:endParaRPr lang="en-US"/>
        </a:p>
      </dgm:t>
    </dgm:pt>
    <dgm:pt modelId="{26718261-4C8A-4457-B3BC-CBD05FB7CC3F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1">
                  <a:lumMod val="50000"/>
                </a:schemeClr>
              </a:solidFill>
              <a:latin typeface="+mj-lt"/>
            </a:rPr>
            <a:t>Regional efficiencies for safety, capacity, efficiency, and environmental impact</a:t>
          </a:r>
          <a:endParaRPr lang="en-US" sz="2400" dirty="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E0F5353B-5249-4544-BABC-C386C9A4225F}" type="parTrans" cxnId="{4F56201E-1A96-415E-A7D0-D8FB65BFD797}">
      <dgm:prSet/>
      <dgm:spPr/>
      <dgm:t>
        <a:bodyPr/>
        <a:lstStyle/>
        <a:p>
          <a:endParaRPr lang="en-US"/>
        </a:p>
      </dgm:t>
    </dgm:pt>
    <dgm:pt modelId="{0CD10E11-8A2D-4FA4-9BBB-59B266465059}" type="sibTrans" cxnId="{4F56201E-1A96-415E-A7D0-D8FB65BFD797}">
      <dgm:prSet/>
      <dgm:spPr/>
      <dgm:t>
        <a:bodyPr/>
        <a:lstStyle/>
        <a:p>
          <a:endParaRPr lang="en-US"/>
        </a:p>
      </dgm:t>
    </dgm:pt>
    <dgm:pt modelId="{5686C61C-B83B-496D-822E-B2E062980C5F}" type="pres">
      <dgm:prSet presAssocID="{F2C72DAF-BC29-4840-8CB9-14A98715BC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89826F-B141-4AE3-91D7-6871C98CE8E5}" type="pres">
      <dgm:prSet presAssocID="{C263DD22-E550-4100-A021-744E1591E3DF}" presName="composite" presStyleCnt="0"/>
      <dgm:spPr/>
    </dgm:pt>
    <dgm:pt modelId="{AE9FD958-46D2-4EC3-9178-08EA1BE263FD}" type="pres">
      <dgm:prSet presAssocID="{C263DD22-E550-4100-A021-744E1591E3DF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96689-0821-4B4F-8005-B952005625A8}" type="pres">
      <dgm:prSet presAssocID="{C263DD22-E550-4100-A021-744E1591E3DF}" presName="descendantText" presStyleLbl="alignAcc1" presStyleIdx="0" presStyleCnt="2" custLinFactNeighborX="398" custLinFactNeighborY="-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DCFEB-4D4A-4B6F-BEFF-C4703B419215}" type="pres">
      <dgm:prSet presAssocID="{48F3EB9D-14AA-4DA4-8339-EBE740583B89}" presName="sp" presStyleCnt="0"/>
      <dgm:spPr/>
    </dgm:pt>
    <dgm:pt modelId="{4B68BCC1-E64C-429C-844C-3D0C95BEDCC2}" type="pres">
      <dgm:prSet presAssocID="{B183C3CF-8774-458A-A2E3-2DAA43A32E7D}" presName="composite" presStyleCnt="0"/>
      <dgm:spPr/>
    </dgm:pt>
    <dgm:pt modelId="{13AE234B-A7DD-4912-B014-5D15A7B78C68}" type="pres">
      <dgm:prSet presAssocID="{B183C3CF-8774-458A-A2E3-2DAA43A32E7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BBC6F-AE5D-45BA-8C19-04E4E11FAAF9}" type="pres">
      <dgm:prSet presAssocID="{B183C3CF-8774-458A-A2E3-2DAA43A32E7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B29D52-3B45-416B-A25A-E143B3266C7B}" srcId="{C263DD22-E550-4100-A021-744E1591E3DF}" destId="{8F7528C4-ED0C-4138-B7BD-FD4A32E2C037}" srcOrd="2" destOrd="0" parTransId="{712BDF5A-9182-46FD-9D85-907C73157D54}" sibTransId="{D28B6807-0949-40FE-9278-E05CC5E467C1}"/>
    <dgm:cxn modelId="{C95415A2-E72D-4285-98E4-44ABFEC9D481}" type="presOf" srcId="{26718261-4C8A-4457-B3BC-CBD05FB7CC3F}" destId="{154BBC6F-AE5D-45BA-8C19-04E4E11FAAF9}" srcOrd="0" destOrd="2" presId="urn:microsoft.com/office/officeart/2005/8/layout/chevron2"/>
    <dgm:cxn modelId="{ABFA27F1-12EA-4734-B260-2E36A77FAA88}" srcId="{C263DD22-E550-4100-A021-744E1591E3DF}" destId="{DBEE1AEF-135A-47C2-8F7C-3DF8AE9D544D}" srcOrd="0" destOrd="0" parTransId="{A560493B-731B-408C-8AC6-93847DAEA6F0}" sibTransId="{9D18E872-7322-432F-8BF1-0E39BB5E68BB}"/>
    <dgm:cxn modelId="{D9BF62BD-9B1B-419D-8D49-D3AD6A3F1A95}" type="presOf" srcId="{8F7528C4-ED0C-4138-B7BD-FD4A32E2C037}" destId="{93096689-0821-4B4F-8005-B952005625A8}" srcOrd="0" destOrd="2" presId="urn:microsoft.com/office/officeart/2005/8/layout/chevron2"/>
    <dgm:cxn modelId="{998AF40E-6BB1-4022-9D18-422EEE31E119}" srcId="{B183C3CF-8774-458A-A2E3-2DAA43A32E7D}" destId="{CFAD40A5-2DC6-4AF6-A20F-353CDC267ED7}" srcOrd="1" destOrd="0" parTransId="{3045394F-2C5A-4CB5-ACA5-52B08F2DC152}" sibTransId="{3CF2B4B2-2D43-4326-B823-449DEC2B5B0C}"/>
    <dgm:cxn modelId="{DF827EC6-D857-4314-AB64-FD60A6AA13BF}" srcId="{C263DD22-E550-4100-A021-744E1591E3DF}" destId="{F0A537C0-4C5D-43BB-B87E-A2472963E19B}" srcOrd="1" destOrd="0" parTransId="{5090F023-302C-45AD-846A-8D3D3B6680D1}" sibTransId="{B4D37D26-B868-4885-8682-20E97E91977D}"/>
    <dgm:cxn modelId="{BC859221-5CD2-44CD-B106-373A93EEFAA5}" type="presOf" srcId="{C263DD22-E550-4100-A021-744E1591E3DF}" destId="{AE9FD958-46D2-4EC3-9178-08EA1BE263FD}" srcOrd="0" destOrd="0" presId="urn:microsoft.com/office/officeart/2005/8/layout/chevron2"/>
    <dgm:cxn modelId="{4F56201E-1A96-415E-A7D0-D8FB65BFD797}" srcId="{B183C3CF-8774-458A-A2E3-2DAA43A32E7D}" destId="{26718261-4C8A-4457-B3BC-CBD05FB7CC3F}" srcOrd="2" destOrd="0" parTransId="{E0F5353B-5249-4544-BABC-C386C9A4225F}" sibTransId="{0CD10E11-8A2D-4FA4-9BBB-59B266465059}"/>
    <dgm:cxn modelId="{8E745EC3-76CA-4387-9F21-B2D5E5455CF2}" type="presOf" srcId="{F0A537C0-4C5D-43BB-B87E-A2472963E19B}" destId="{93096689-0821-4B4F-8005-B952005625A8}" srcOrd="0" destOrd="1" presId="urn:microsoft.com/office/officeart/2005/8/layout/chevron2"/>
    <dgm:cxn modelId="{08BCDB4A-0020-4D32-8C08-E6F54F21E9AD}" type="presOf" srcId="{F2C72DAF-BC29-4840-8CB9-14A98715BC8F}" destId="{5686C61C-B83B-496D-822E-B2E062980C5F}" srcOrd="0" destOrd="0" presId="urn:microsoft.com/office/officeart/2005/8/layout/chevron2"/>
    <dgm:cxn modelId="{E3964050-9150-4EF6-B6D3-B07059CB6220}" srcId="{F2C72DAF-BC29-4840-8CB9-14A98715BC8F}" destId="{B183C3CF-8774-458A-A2E3-2DAA43A32E7D}" srcOrd="1" destOrd="0" parTransId="{4BA26318-B6CA-4668-B66F-D073F06ADAE9}" sibTransId="{731E6AC6-0CEE-4CC4-A6C9-8BA74BFF04D5}"/>
    <dgm:cxn modelId="{B5EA57F0-6D9D-4FCF-B198-86903DB830C2}" type="presOf" srcId="{B183C3CF-8774-458A-A2E3-2DAA43A32E7D}" destId="{13AE234B-A7DD-4912-B014-5D15A7B78C68}" srcOrd="0" destOrd="0" presId="urn:microsoft.com/office/officeart/2005/8/layout/chevron2"/>
    <dgm:cxn modelId="{221B4CAF-DFA6-4087-B8B4-E80141CAA38A}" srcId="{F2C72DAF-BC29-4840-8CB9-14A98715BC8F}" destId="{C263DD22-E550-4100-A021-744E1591E3DF}" srcOrd="0" destOrd="0" parTransId="{9DA6ADF9-8513-4388-A1DE-48EC8481786B}" sibTransId="{48F3EB9D-14AA-4DA4-8339-EBE740583B89}"/>
    <dgm:cxn modelId="{198E8DF9-18DA-4687-B893-48B0E565DB7A}" srcId="{B183C3CF-8774-458A-A2E3-2DAA43A32E7D}" destId="{8196818D-8951-4BD2-ADAB-32FA5AFA7771}" srcOrd="0" destOrd="0" parTransId="{C9CF498E-1CEA-4061-BA35-6F860CC0CA1D}" sibTransId="{7EF57CE5-5BA8-48C1-8635-848FB270D8C5}"/>
    <dgm:cxn modelId="{FD26E98B-74AF-4079-B266-B3AD39673DC1}" type="presOf" srcId="{CFAD40A5-2DC6-4AF6-A20F-353CDC267ED7}" destId="{154BBC6F-AE5D-45BA-8C19-04E4E11FAAF9}" srcOrd="0" destOrd="1" presId="urn:microsoft.com/office/officeart/2005/8/layout/chevron2"/>
    <dgm:cxn modelId="{B02EA400-3620-41A8-9DB5-FE0BDA54F4FA}" type="presOf" srcId="{8196818D-8951-4BD2-ADAB-32FA5AFA7771}" destId="{154BBC6F-AE5D-45BA-8C19-04E4E11FAAF9}" srcOrd="0" destOrd="0" presId="urn:microsoft.com/office/officeart/2005/8/layout/chevron2"/>
    <dgm:cxn modelId="{F467D3C5-194E-4B53-85D6-B41F0EA071D5}" type="presOf" srcId="{DBEE1AEF-135A-47C2-8F7C-3DF8AE9D544D}" destId="{93096689-0821-4B4F-8005-B952005625A8}" srcOrd="0" destOrd="0" presId="urn:microsoft.com/office/officeart/2005/8/layout/chevron2"/>
    <dgm:cxn modelId="{945D9A58-2537-4761-A1A9-06CA8493F318}" type="presParOf" srcId="{5686C61C-B83B-496D-822E-B2E062980C5F}" destId="{7B89826F-B141-4AE3-91D7-6871C98CE8E5}" srcOrd="0" destOrd="0" presId="urn:microsoft.com/office/officeart/2005/8/layout/chevron2"/>
    <dgm:cxn modelId="{5F2D1B62-34DC-4AE5-A030-9AC12ED96AE4}" type="presParOf" srcId="{7B89826F-B141-4AE3-91D7-6871C98CE8E5}" destId="{AE9FD958-46D2-4EC3-9178-08EA1BE263FD}" srcOrd="0" destOrd="0" presId="urn:microsoft.com/office/officeart/2005/8/layout/chevron2"/>
    <dgm:cxn modelId="{61B0EDDC-E1AC-4243-9255-F1F32A39424F}" type="presParOf" srcId="{7B89826F-B141-4AE3-91D7-6871C98CE8E5}" destId="{93096689-0821-4B4F-8005-B952005625A8}" srcOrd="1" destOrd="0" presId="urn:microsoft.com/office/officeart/2005/8/layout/chevron2"/>
    <dgm:cxn modelId="{7240751F-E1FD-41DF-8E38-E8774FF9B125}" type="presParOf" srcId="{5686C61C-B83B-496D-822E-B2E062980C5F}" destId="{246DCFEB-4D4A-4B6F-BEFF-C4703B419215}" srcOrd="1" destOrd="0" presId="urn:microsoft.com/office/officeart/2005/8/layout/chevron2"/>
    <dgm:cxn modelId="{5E1A24C9-643C-4BA4-8112-9A32E2A2FB05}" type="presParOf" srcId="{5686C61C-B83B-496D-822E-B2E062980C5F}" destId="{4B68BCC1-E64C-429C-844C-3D0C95BEDCC2}" srcOrd="2" destOrd="0" presId="urn:microsoft.com/office/officeart/2005/8/layout/chevron2"/>
    <dgm:cxn modelId="{53E7732B-0A73-4F3F-B1BF-77D27606F4BB}" type="presParOf" srcId="{4B68BCC1-E64C-429C-844C-3D0C95BEDCC2}" destId="{13AE234B-A7DD-4912-B014-5D15A7B78C68}" srcOrd="0" destOrd="0" presId="urn:microsoft.com/office/officeart/2005/8/layout/chevron2"/>
    <dgm:cxn modelId="{9EFE2708-497A-42A1-91FA-A37DBB60DBEF}" type="presParOf" srcId="{4B68BCC1-E64C-429C-844C-3D0C95BEDCC2}" destId="{154BBC6F-AE5D-45BA-8C19-04E4E11FAAF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3042273" cy="464681"/>
          </a:xfrm>
          <a:prstGeom prst="rect">
            <a:avLst/>
          </a:prstGeom>
        </p:spPr>
        <p:txBody>
          <a:bodyPr vert="horz" lIns="88184" tIns="44092" rIns="88184" bIns="4409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129" y="5"/>
            <a:ext cx="3042273" cy="464681"/>
          </a:xfrm>
          <a:prstGeom prst="rect">
            <a:avLst/>
          </a:prstGeom>
        </p:spPr>
        <p:txBody>
          <a:bodyPr vert="horz" lIns="88184" tIns="44092" rIns="88184" bIns="44092" rtlCol="0"/>
          <a:lstStyle>
            <a:lvl1pPr algn="r">
              <a:defRPr sz="1200"/>
            </a:lvl1pPr>
          </a:lstStyle>
          <a:p>
            <a:r>
              <a:rPr lang="en-US" dirty="0" smtClean="0"/>
              <a:t>May 23,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39711"/>
            <a:ext cx="3042273" cy="464681"/>
          </a:xfrm>
          <a:prstGeom prst="rect">
            <a:avLst/>
          </a:prstGeom>
        </p:spPr>
        <p:txBody>
          <a:bodyPr vert="horz" lIns="88184" tIns="44092" rIns="88184" bIns="4409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129" y="8839711"/>
            <a:ext cx="3042273" cy="464681"/>
          </a:xfrm>
          <a:prstGeom prst="rect">
            <a:avLst/>
          </a:prstGeom>
        </p:spPr>
        <p:txBody>
          <a:bodyPr vert="horz" lIns="88184" tIns="44092" rIns="88184" bIns="44092" rtlCol="0" anchor="b"/>
          <a:lstStyle>
            <a:lvl1pPr algn="r">
              <a:defRPr sz="1200"/>
            </a:lvl1pPr>
          </a:lstStyle>
          <a:p>
            <a:fld id="{2569DD32-49EC-46F6-96B8-E6AC920BEB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8255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42603" cy="465615"/>
          </a:xfrm>
          <a:prstGeom prst="rect">
            <a:avLst/>
          </a:prstGeom>
        </p:spPr>
        <p:txBody>
          <a:bodyPr vert="horz" lIns="91501" tIns="45749" rIns="91501" bIns="457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736" y="0"/>
            <a:ext cx="3042603" cy="465615"/>
          </a:xfrm>
          <a:prstGeom prst="rect">
            <a:avLst/>
          </a:prstGeom>
        </p:spPr>
        <p:txBody>
          <a:bodyPr vert="horz" lIns="91501" tIns="45749" rIns="91501" bIns="45749" rtlCol="0"/>
          <a:lstStyle>
            <a:lvl1pPr algn="r">
              <a:defRPr sz="1200"/>
            </a:lvl1pPr>
          </a:lstStyle>
          <a:p>
            <a:r>
              <a:rPr lang="en-US" dirty="0" smtClean="0"/>
              <a:t>May 23, 2013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1" tIns="45749" rIns="91501" bIns="457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32" y="4420953"/>
            <a:ext cx="5614668" cy="4187349"/>
          </a:xfrm>
          <a:prstGeom prst="rect">
            <a:avLst/>
          </a:prstGeom>
        </p:spPr>
        <p:txBody>
          <a:bodyPr vert="horz" lIns="91501" tIns="45749" rIns="91501" bIns="45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38722"/>
            <a:ext cx="3042603" cy="465615"/>
          </a:xfrm>
          <a:prstGeom prst="rect">
            <a:avLst/>
          </a:prstGeom>
        </p:spPr>
        <p:txBody>
          <a:bodyPr vert="horz" lIns="91501" tIns="45749" rIns="91501" bIns="457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736" y="8838722"/>
            <a:ext cx="3042603" cy="465615"/>
          </a:xfrm>
          <a:prstGeom prst="rect">
            <a:avLst/>
          </a:prstGeom>
        </p:spPr>
        <p:txBody>
          <a:bodyPr vert="horz" lIns="91501" tIns="45749" rIns="91501" bIns="45749" rtlCol="0" anchor="b"/>
          <a:lstStyle>
            <a:lvl1pPr algn="r">
              <a:defRPr sz="1200"/>
            </a:lvl1pPr>
          </a:lstStyle>
          <a:p>
            <a:fld id="{5543852D-8FA7-4802-BBD7-51BD23DCD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874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0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05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06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56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12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41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85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11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2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May 23,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3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4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5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9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5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91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8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May 23,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3852D-8FA7-4802-BBD7-51BD23DCD11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4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1E1A-9370-4BAF-918D-31BBC7D4DA38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D772-D6F1-4ED1-BAB8-DFFAF72C54F5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4A9D8-1185-4378-8E71-CF15013FEFB5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19A3-AD67-473D-947B-862807964A0E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69B9-FE23-464D-AFA9-02B0E149F4C1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3F0A-AB07-4174-AA99-F575B8528ACD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C635-0616-4038-89D5-6D77B4C0D90E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4874"/>
            <a:ext cx="4040188" cy="7969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47489"/>
            <a:ext cx="4040188" cy="30786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74874"/>
            <a:ext cx="4041775" cy="7969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47489"/>
            <a:ext cx="4041775" cy="30786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E0FC-3155-4161-9AAC-DC5EEA2BB48D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2D44-50CE-4F80-B6B3-BC8E293587F2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57-E0E2-40FE-A666-74E62B8F1C65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3"/>
            <a:ext cx="3008313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3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3"/>
            <a:ext cx="3008313" cy="4068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720F-FFEF-4265-B3E3-F9D11A392D2B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DFD3-8099-4A7A-BE19-35041959FB89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A119-890D-4E08-911B-EE44B6D4DFD8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5F7-35B4-44A3-9092-15BCBE8D84EB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5143-9E55-4235-9B71-C05DA77A1FFC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6A88-4E98-44BD-96E6-56C8C4BBA087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7ECE-BA74-45DF-964B-B8A9B3DF95D1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E7C4-62B3-4687-8AA8-0D5BA9B0E4EB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F0C9-91EC-4E51-AE25-59A100C4C405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F00E-9E5E-4D3F-8DD2-8B6343C888AE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93C5-732D-45BE-8704-4AFB79EA16C8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DCF5-AA42-45CF-82B0-FBC8F81AC860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8056E-E21E-447C-B1E7-9231A0DAA3AA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29F2-65D0-4603-B251-8FA3B90AD15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40000"/>
                <a:satMod val="350000"/>
                <a:alpha val="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rgbClr val="9F9B8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               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D9DBF6E-AFC6-4B72-A6AC-8401687DCDA7}" type="datetime1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BFBF"/>
                </a:solidFill>
              </a:defRPr>
            </a:lvl1pPr>
          </a:lstStyle>
          <a:p>
            <a:fld id="{970F2E3F-A112-DE48-8A9D-C9E5370E4D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02830"/>
            <a:ext cx="9144000" cy="434685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  <a:ln w="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  <a:ln w="0"/>
          <a:effectLst>
            <a:outerShdw blurRad="50800" dist="38100" dir="5400000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ttad_title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81000" y="76606"/>
            <a:ext cx="3048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2">
              <a:lumMod val="50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80000"/>
        <a:buFont typeface="Wingdings" charset="2"/>
        <a:buChar char="Ø"/>
        <a:defRPr sz="1800" kern="1200">
          <a:solidFill>
            <a:schemeClr val="tx2">
              <a:lumMod val="75000"/>
            </a:schemeClr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chemeClr val="tx2">
              <a:lumMod val="75000"/>
            </a:schemeClr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2">
              <a:lumMod val="75000"/>
            </a:schemeClr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>
              <a:lumMod val="75000"/>
            </a:schemeClr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>
              <a:lumMod val="75000"/>
            </a:schemeClr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Airspace Design Review </a:t>
            </a:r>
            <a:br>
              <a:rPr lang="en-US" dirty="0" smtClean="0"/>
            </a:br>
            <a:r>
              <a:rPr lang="en-US" dirty="0" smtClean="0"/>
              <a:t>Project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Hardy Bullock</a:t>
            </a:r>
          </a:p>
          <a:p>
            <a:r>
              <a:rPr lang="en-US" dirty="0" smtClean="0"/>
              <a:t>Cynthia Gibbs, PMP</a:t>
            </a:r>
          </a:p>
          <a:p>
            <a:r>
              <a:rPr lang="en-US" dirty="0" err="1" smtClean="0"/>
              <a:t>BridgeNet</a:t>
            </a:r>
            <a:r>
              <a:rPr lang="en-US" dirty="0" smtClean="0"/>
              <a:t>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PROJECT GOALS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goal of the project is to recommend how Truckee can move forward with </a:t>
            </a:r>
            <a:r>
              <a:rPr lang="en-US" sz="2400" dirty="0" err="1">
                <a:latin typeface="+mj-lt"/>
              </a:rPr>
              <a:t>NextGen</a:t>
            </a:r>
            <a:r>
              <a:rPr lang="en-US" sz="2400" dirty="0">
                <a:latin typeface="+mj-lt"/>
              </a:rPr>
              <a:t> procedures for general aviation, from single engine to large turbines.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Understand existing procedures, use, and needs of </a:t>
            </a:r>
            <a:r>
              <a:rPr lang="en-US" sz="2400" dirty="0" smtClean="0">
                <a:latin typeface="+mj-lt"/>
              </a:rPr>
              <a:t>stakeholders.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Identify constraints: land use, aircraft capabilities, terrain, weather, runway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Identify concept of operations: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What will alleviate the constraint(s)?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No shifting of noise or use non-compatible land uses</a:t>
            </a:r>
            <a:endParaRPr lang="en-US" sz="24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PROJECT STATUS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95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August 12, 2015 – Project Kickoff with Advisory Team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Advisory Team: airport, FAA, users, KTRK-based users, industry representatives, ACAT representative, consultant team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Follow-up conversations </a:t>
            </a:r>
            <a:r>
              <a:rPr lang="en-US" sz="2400" dirty="0">
                <a:latin typeface="+mj-lt"/>
              </a:rPr>
              <a:t>with </a:t>
            </a:r>
            <a:r>
              <a:rPr lang="en-US" sz="2400" dirty="0" smtClean="0">
                <a:latin typeface="+mj-lt"/>
              </a:rPr>
              <a:t>Oakland Center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Understand existing procedures, use, and needs of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Creating notional procedures to share with Advisory Team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Report to airport due mid-October 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j-lt"/>
              </a:rPr>
              <a:t>Notional procedures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j-lt"/>
              </a:rPr>
              <a:t>Effects of procedures on noise, environment, land uses</a:t>
            </a:r>
          </a:p>
        </p:txBody>
      </p:sp>
    </p:spTree>
    <p:extLst>
      <p:ext uri="{BB962C8B-B14F-4D97-AF65-F5344CB8AC3E}">
        <p14:creationId xmlns:p14="http://schemas.microsoft.com/office/powerpoint/2010/main" val="19791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Existing</a:t>
            </a:r>
            <a:r>
              <a:rPr lang="en-US" dirty="0"/>
              <a:t> </a:t>
            </a:r>
            <a:r>
              <a:rPr lang="en-US" dirty="0" smtClean="0">
                <a:latin typeface="+mn-lt"/>
              </a:rPr>
              <a:t>Data</a:t>
            </a:r>
            <a:endParaRPr lang="en-US" dirty="0">
              <a:latin typeface="+mn-lt"/>
            </a:endParaRPr>
          </a:p>
        </p:txBody>
      </p:sp>
      <p:pic>
        <p:nvPicPr>
          <p:cNvPr id="4" name="data-sto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723" y="2057400"/>
            <a:ext cx="6652553" cy="4068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61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+mn-lt"/>
              </a:rPr>
              <a:t>Existing Land Use - generalized</a:t>
            </a:r>
            <a:endParaRPr lang="en-US" cap="all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7"/>
          <a:stretch/>
        </p:blipFill>
        <p:spPr>
          <a:xfrm>
            <a:off x="1095905" y="2057401"/>
            <a:ext cx="6952190" cy="3886200"/>
          </a:xfrm>
        </p:spPr>
      </p:pic>
    </p:spTree>
    <p:extLst>
      <p:ext uri="{BB962C8B-B14F-4D97-AF65-F5344CB8AC3E}">
        <p14:creationId xmlns:p14="http://schemas.microsoft.com/office/powerpoint/2010/main" val="31380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+mn-lt"/>
              </a:rPr>
              <a:t>Existing Land Use – secondary vs primary</a:t>
            </a:r>
            <a:endParaRPr lang="en-US" cap="all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74" y="1879600"/>
            <a:ext cx="6631852" cy="4648200"/>
          </a:xfrm>
          <a:prstGeom prst="rect">
            <a:avLst/>
          </a:prstGeom>
        </p:spPr>
      </p:pic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95869" y="1879600"/>
            <a:ext cx="1496973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+mn-lt"/>
              </a:rPr>
              <a:t>Existing Land Use – secondary vs primary</a:t>
            </a:r>
            <a:endParaRPr lang="en-US" cap="all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905000"/>
            <a:ext cx="6797458" cy="45720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97433" y="1912314"/>
            <a:ext cx="1495425" cy="11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+mn-lt"/>
              </a:rPr>
              <a:t>Next Steps</a:t>
            </a:r>
            <a:endParaRPr lang="en-US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Submit notional arrival and departure concepts in October report to TTAD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Refine concepts &amp; present them at the Advisory Team Meeting to be scheduled, TBA early December 2015.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Finalize concepts to present to TTAD in early 2016.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Create outreach plans for community (with Fresh Tracks), pilots, and FAA.</a:t>
            </a:r>
          </a:p>
        </p:txBody>
      </p:sp>
    </p:spTree>
    <p:extLst>
      <p:ext uri="{BB962C8B-B14F-4D97-AF65-F5344CB8AC3E}">
        <p14:creationId xmlns:p14="http://schemas.microsoft.com/office/powerpoint/2010/main" val="17449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+mn-lt"/>
              </a:rPr>
              <a:t>Questions</a:t>
            </a:r>
            <a:endParaRPr lang="en-US" cap="all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7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14400"/>
            <a:ext cx="8763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The District advertised for “Airspace Design Review” services early in 2015.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Bridge Net International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 based in Southern California, was awarded the contract.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SCOPE OF WORK</a:t>
            </a:r>
          </a:p>
          <a:p>
            <a:pPr algn="ctr"/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Recommend procedures to reduce community annoyance, enhance safety, and promote efficiency.</a:t>
            </a: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Survey existing procedures and analyze results relative to current GIS data for housing and land use.</a:t>
            </a: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Advocate for KTRK with the FAA.</a:t>
            </a: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Present solutions for visual flight procedures.</a:t>
            </a: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Present methods for disseminating information to pilots about KTRK.</a:t>
            </a: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Show development paths for Special Procedures and Specific Publications that enhance airspace use at KTRK.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DELIVERABLES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Executive Report</a:t>
            </a:r>
          </a:p>
          <a:p>
            <a:pPr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Airspace Design Review</a:t>
            </a:r>
          </a:p>
          <a:p>
            <a:pPr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 and 3 dimensional maps showing proposed future flight corridor and procedures</a:t>
            </a:r>
          </a:p>
          <a:p>
            <a:pPr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Community Outreach Plan</a:t>
            </a:r>
          </a:p>
          <a:p>
            <a:pPr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Creation of an airspace design working group</a:t>
            </a:r>
          </a:p>
          <a:p>
            <a:pPr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Biannual Airspace Design Review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TRADITIONAL APPROACH TO AIRSPACE DEVELOPMENT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303131"/>
              </p:ext>
            </p:extLst>
          </p:nvPr>
        </p:nvGraphicFramePr>
        <p:xfrm>
          <a:off x="152400" y="1905000"/>
          <a:ext cx="8839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66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j-lt"/>
              </a:rPr>
              <a:t>KTRK APPROACH TO AIRSPACE DEVELOPMENT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512975"/>
              </p:ext>
            </p:extLst>
          </p:nvPr>
        </p:nvGraphicFramePr>
        <p:xfrm>
          <a:off x="152400" y="21336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74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j-lt"/>
              </a:rPr>
              <a:t>SWOT STRENGTHS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Airport is well funded.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Airport is progressive.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Airport is willing to adapt, change, and modify to improve the lives of the community members.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Airport is willing to adapt, change, and modify to improve flight safety, efficiency, and environment.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Airport is willing to be inclusive of other airports for broader changes beyond Truckee.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80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j-lt"/>
              </a:rPr>
              <a:t>SWOT WEAKNESS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Airport is a regional general aviation airport not a reliever or hub.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Physical constrains limit possible options for procedure development.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Weather limits possible options.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KTRK has to show benefit to other airports or controlling authorities.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3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j-lt"/>
              </a:rPr>
              <a:t>SWOT OPPORTUNITY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Establish the airport as a driving force in airspace utilization.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Get in front of the curve with the FAA on airspace utilization.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Establish procedures that reduce community impact and reduce environmental impact.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Establish procedures that get published to ALL aviators.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Enhance safety and act proactively to address airport operational tempo (growth) and fleet mix.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Be a regional change agent for better surveillance data, better procedures.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82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j-lt"/>
              </a:rPr>
              <a:t>SWOT THREAT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Federal requirements are enormous.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Complex process requiring subject matter experts requires staff oversight and knowledge.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Aviation is a responder to economic influencers.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Aviation is dynamic, changing, and ever evolving.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Next Gen priorities carry weight with the FAA – Potential unintended consequences exist when technology is deployed at KTRK.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Cost of creating a procedure.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Must be a strong advocate and be vigilant to follow-up on procedure progress.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57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dia New">
      <a:majorFont>
        <a:latin typeface="Cordia New"/>
        <a:ea typeface=""/>
        <a:cs typeface=""/>
      </a:majorFont>
      <a:minorFont>
        <a:latin typeface="Cordia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E4D5640-CE1C-4873-9A43-4D88C358958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67D777C-20E2-4A24-ADC2-F6A031EC7A7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714E05A6-1590-42FA-A291-5732503404E0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51A87833-5156-44CF-A271-EAE686AAA08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6811</TotalTime>
  <Words>812</Words>
  <Application>Microsoft Office PowerPoint</Application>
  <PresentationFormat>On-screen Show (4:3)</PresentationFormat>
  <Paragraphs>127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Helvetica</vt:lpstr>
      <vt:lpstr>Arial</vt:lpstr>
      <vt:lpstr>Cordia New</vt:lpstr>
      <vt:lpstr>Wingdings</vt:lpstr>
      <vt:lpstr>Calibri</vt:lpstr>
      <vt:lpstr>Custom Design</vt:lpstr>
      <vt:lpstr>1_Office Theme</vt:lpstr>
      <vt:lpstr>Airspace Design Review  Project Update</vt:lpstr>
      <vt:lpstr>PowerPoint Presentation</vt:lpstr>
      <vt:lpstr>PowerPoint Presentation</vt:lpstr>
      <vt:lpstr>TRADITIONAL APPROACH TO AIRSPACE DEVELOPMENT</vt:lpstr>
      <vt:lpstr>KTRK APPROACH TO AIRSPACE DEVELOPMENT</vt:lpstr>
      <vt:lpstr>SWOT STRENGTHS</vt:lpstr>
      <vt:lpstr>SWOT WEAKNESS</vt:lpstr>
      <vt:lpstr>SWOT OPPORTUNITY</vt:lpstr>
      <vt:lpstr>SWOT THREAT</vt:lpstr>
      <vt:lpstr>PROJECT GOALS</vt:lpstr>
      <vt:lpstr>PROJECT STATUS</vt:lpstr>
      <vt:lpstr>Existing Data</vt:lpstr>
      <vt:lpstr>Existing Land Use - generalized</vt:lpstr>
      <vt:lpstr>Existing Land Use – secondary vs primary</vt:lpstr>
      <vt:lpstr>Existing Land Use – secondary vs primary</vt:lpstr>
      <vt:lpstr>Next Steps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Cindy</cp:lastModifiedBy>
  <cp:revision>250</cp:revision>
  <cp:lastPrinted>2015-09-29T18:10:17Z</cp:lastPrinted>
  <dcterms:created xsi:type="dcterms:W3CDTF">2010-04-27T17:32:14Z</dcterms:created>
  <dcterms:modified xsi:type="dcterms:W3CDTF">2015-09-29T18:10:28Z</dcterms:modified>
</cp:coreProperties>
</file>