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0" r:id="rId13"/>
    <p:sldId id="262" r:id="rId14"/>
    <p:sldId id="263" r:id="rId15"/>
    <p:sldId id="261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Flight Data Sources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9.1239206512229443E-3"/>
                  <c:y val="-3.779802902003935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296488074860207E-2"/>
                  <c:y val="-4.245751536653783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2926223895926053E-2"/>
                  <c:y val="4.455916777781914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3841388033017613E-2"/>
                  <c:y val="7.681085679852955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5794343641827381E-3"/>
                  <c:y val="-3.465164048391552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6136406862185707E-3"/>
                  <c:y val="-2.284239928040524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8.1360550039940652E-3"/>
                  <c:y val="-2.90163623234968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1605186579938377E-2"/>
                  <c:y val="-1.01263105738970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Jeppesen</c:v>
                </c:pt>
                <c:pt idx="1">
                  <c:v>Foreflight</c:v>
                </c:pt>
                <c:pt idx="2">
                  <c:v>Flightplan.com</c:v>
                </c:pt>
                <c:pt idx="3">
                  <c:v>Flight aware</c:v>
                </c:pt>
                <c:pt idx="4">
                  <c:v>Air Nav</c:v>
                </c:pt>
                <c:pt idx="5">
                  <c:v>KTRK Website</c:v>
                </c:pt>
                <c:pt idx="6">
                  <c:v>Air Inc.</c:v>
                </c:pt>
                <c:pt idx="7">
                  <c:v>All Other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71</c:v>
                </c:pt>
                <c:pt idx="1">
                  <c:v>55</c:v>
                </c:pt>
                <c:pt idx="2">
                  <c:v>33</c:v>
                </c:pt>
                <c:pt idx="3">
                  <c:v>11</c:v>
                </c:pt>
                <c:pt idx="4">
                  <c:v>17</c:v>
                </c:pt>
                <c:pt idx="5">
                  <c:v>8</c:v>
                </c:pt>
                <c:pt idx="6">
                  <c:v>5</c:v>
                </c:pt>
                <c:pt idx="7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Visits to KTRK over 1 Year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1.1903790558788848E-2"/>
                  <c:y val="2.277322515511320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171269352200541E-3"/>
                  <c:y val="5.035003026655249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1356080489938757E-2"/>
                  <c:y val="-3.357702849100667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9.8085225759823504E-3"/>
                  <c:y val="3.73788476096317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Time</c:v>
                </c:pt>
                <c:pt idx="1">
                  <c:v>Rarely-Less than 6 Per year</c:v>
                </c:pt>
                <c:pt idx="2">
                  <c:v>Occasionally-6 per year to Monthly</c:v>
                </c:pt>
                <c:pt idx="3">
                  <c:v>Frequently- Weekly to Daily operations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</c:v>
                </c:pt>
                <c:pt idx="1">
                  <c:v>38</c:v>
                </c:pt>
                <c:pt idx="2">
                  <c:v>36</c:v>
                </c:pt>
                <c:pt idx="3">
                  <c:v>69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Time</c:v>
                </c:pt>
                <c:pt idx="1">
                  <c:v>Rarely-Less than 6 Per year</c:v>
                </c:pt>
                <c:pt idx="2">
                  <c:v>Occasionally-6 per year to Monthly</c:v>
                </c:pt>
                <c:pt idx="3">
                  <c:v>Frequently- Weekly to Daily operations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1st Time</c:v>
                </c:pt>
                <c:pt idx="1">
                  <c:v>Rarely-Less than 6 Per year</c:v>
                </c:pt>
                <c:pt idx="2">
                  <c:v>Occasionally-6 per year to Monthly</c:v>
                </c:pt>
                <c:pt idx="3">
                  <c:v>Frequently- Weekly to Daily operations</c:v>
                </c:pt>
              </c:strCache>
            </c:strRef>
          </c:cat>
          <c:val>
            <c:numRef>
              <c:f>Sheet1!$D$2:$D$5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Fleet Mix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1.6863612157175918E-2"/>
                  <c:y val="-1.192024154409522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304557039065679E-2"/>
                  <c:y val="-1.903138758699037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0955627829130099E-2"/>
                  <c:y val="1.380035290294617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Prop.</c:v>
                </c:pt>
                <c:pt idx="1">
                  <c:v>Turbo Prop.</c:v>
                </c:pt>
                <c:pt idx="2">
                  <c:v>Jet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54</c:v>
                </c:pt>
                <c:pt idx="1">
                  <c:v>39</c:v>
                </c:pt>
                <c:pt idx="2">
                  <c:v>94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60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92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1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9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7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42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41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54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6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99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5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AFA1F-5AB1-4F1B-8FC1-A58FFBE3F3C8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CAA29-79AC-45E2-969D-607BC2996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1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Pilot Outreach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Summer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60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QUALS: JEPPESEN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JEPPESEN RUNWAY 29 APPROACH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24106" y="2505075"/>
            <a:ext cx="4189151" cy="368458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UPDATED 2015 RUNWAY 29 PHOTO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640"/>
            <a:ext cx="5183188" cy="3455458"/>
          </a:xfrm>
        </p:spPr>
      </p:pic>
    </p:spTree>
    <p:extLst>
      <p:ext uri="{BB962C8B-B14F-4D97-AF65-F5344CB8AC3E}">
        <p14:creationId xmlns:p14="http://schemas.microsoft.com/office/powerpoint/2010/main" val="956882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Data: FOREFLIGHT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92" y="2157858"/>
            <a:ext cx="4917215" cy="3686872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11" y="2157946"/>
            <a:ext cx="4916978" cy="3686695"/>
          </a:xfrm>
        </p:spPr>
      </p:pic>
    </p:spTree>
    <p:extLst>
      <p:ext uri="{BB962C8B-B14F-4D97-AF65-F5344CB8AC3E}">
        <p14:creationId xmlns:p14="http://schemas.microsoft.com/office/powerpoint/2010/main" val="2393316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Travel To Truckee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34515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29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Aircraft Outreach on the Ramp</a:t>
            </a:r>
            <a:endParaRPr lang="en-US" dirty="0"/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4665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6077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Getting To Know Our Customers:</a:t>
            </a:r>
            <a:br>
              <a:rPr lang="en-US" dirty="0" smtClean="0"/>
            </a:br>
            <a:r>
              <a:rPr lang="en-US" dirty="0" smtClean="0"/>
              <a:t>Pilot Comments &amp;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“We need better Unicom communication between pilots.”</a:t>
            </a:r>
          </a:p>
          <a:p>
            <a:r>
              <a:rPr lang="en-US" dirty="0" smtClean="0"/>
              <a:t>“Would like to see better Glider Communication over Unicom.”</a:t>
            </a:r>
          </a:p>
          <a:p>
            <a:r>
              <a:rPr lang="en-US" dirty="0" smtClean="0"/>
              <a:t>“KTRK needs a deicing option.”</a:t>
            </a:r>
          </a:p>
          <a:p>
            <a:r>
              <a:rPr lang="en-US" dirty="0" smtClean="0"/>
              <a:t>“KTRK needs a Tower.”</a:t>
            </a:r>
          </a:p>
          <a:p>
            <a:r>
              <a:rPr lang="en-US" dirty="0" smtClean="0"/>
              <a:t>“Food option for pilots on Sunday?”</a:t>
            </a:r>
          </a:p>
          <a:p>
            <a:r>
              <a:rPr lang="en-US" dirty="0"/>
              <a:t>“Can we have a dedicated runway for peak traffic times?”</a:t>
            </a:r>
          </a:p>
          <a:p>
            <a:r>
              <a:rPr lang="en-US" dirty="0" smtClean="0"/>
              <a:t>“Too much unnecessary chatter over Unicom, is there a possibility of a discrete frequency?”</a:t>
            </a:r>
          </a:p>
          <a:p>
            <a:r>
              <a:rPr lang="en-US" dirty="0" smtClean="0"/>
              <a:t> “NOTAM for heavy glider activity?”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84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Getting To Know Our Customers: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Pilot Comments Continued.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 </a:t>
            </a:r>
            <a:r>
              <a:rPr lang="en-US" sz="2400" dirty="0" smtClean="0"/>
              <a:t>“Liked/loved water Bottles.”</a:t>
            </a:r>
          </a:p>
          <a:p>
            <a:r>
              <a:rPr lang="en-US" sz="2400" dirty="0" smtClean="0"/>
              <a:t>“Never seen NAP info. But will Follow.”</a:t>
            </a:r>
          </a:p>
          <a:p>
            <a:r>
              <a:rPr lang="en-US" sz="2400" dirty="0" smtClean="0"/>
              <a:t>“Awesome Airport!”</a:t>
            </a:r>
          </a:p>
          <a:p>
            <a:r>
              <a:rPr lang="en-US" sz="2400" dirty="0" smtClean="0"/>
              <a:t>“For services KTRK is as good as it gets.”</a:t>
            </a:r>
          </a:p>
          <a:p>
            <a:r>
              <a:rPr lang="en-US" sz="2400" dirty="0" smtClean="0"/>
              <a:t>“ I like the webcam, helpful and friendly staff.”</a:t>
            </a:r>
          </a:p>
          <a:p>
            <a:r>
              <a:rPr lang="en-US" sz="2400" dirty="0" smtClean="0"/>
              <a:t>“Great Website, lots of good information.”</a:t>
            </a:r>
          </a:p>
          <a:p>
            <a:r>
              <a:rPr lang="en-US" sz="2400" dirty="0" smtClean="0"/>
              <a:t>“Follow the NAP’s religiously.” – Pilot had a copy in hand.</a:t>
            </a:r>
          </a:p>
          <a:p>
            <a:r>
              <a:rPr lang="en-US" sz="2400" dirty="0" smtClean="0"/>
              <a:t>“I want to get this information in the hands of all of our pilots.” –Alley, Net Jets Pilot</a:t>
            </a:r>
          </a:p>
          <a:p>
            <a:r>
              <a:rPr lang="en-US" sz="2400" dirty="0" smtClean="0"/>
              <a:t>“Great to be back in Truckee, this Airport is the best by far!”</a:t>
            </a:r>
            <a:endParaRPr lang="en-US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603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Future of Outreach:</a:t>
            </a:r>
            <a:br>
              <a:rPr lang="en-US" dirty="0" smtClean="0"/>
            </a:br>
            <a:r>
              <a:rPr lang="en-US" dirty="0" smtClean="0"/>
              <a:t>Programs in Place.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Media Campaign- Website, Facebook, Pilot News, E Blasts, Connected, Rack </a:t>
            </a:r>
            <a:r>
              <a:rPr lang="en-US" sz="2400" dirty="0" smtClean="0"/>
              <a:t>Cards, Flight Chops </a:t>
            </a:r>
            <a:r>
              <a:rPr lang="en-US" sz="2400" dirty="0" smtClean="0"/>
              <a:t>and Tranquility Campaign. </a:t>
            </a:r>
          </a:p>
          <a:p>
            <a:r>
              <a:rPr lang="en-US" sz="2400" dirty="0" smtClean="0"/>
              <a:t>Technology- MLAT System and Vector, AWOS, Master Record: providing pilots with the most accurate data about KTRK via Jeppesen, Foreflight, Flight Aware, etc.</a:t>
            </a:r>
          </a:p>
          <a:p>
            <a:r>
              <a:rPr lang="en-US" sz="2400" dirty="0" smtClean="0"/>
              <a:t>Operational- Airfield Signage, Preferred Runways, Set times for services and staffing, Curfew-incentives and T.U. fees.</a:t>
            </a:r>
          </a:p>
          <a:p>
            <a:r>
              <a:rPr lang="en-US" sz="2400" dirty="0" smtClean="0"/>
              <a:t>District Policy- Multiple channels for noise comments: Web, Phone, Email or </a:t>
            </a:r>
            <a:r>
              <a:rPr lang="en-US" sz="2400" dirty="0"/>
              <a:t>L</a:t>
            </a:r>
            <a:r>
              <a:rPr lang="en-US" sz="2400" dirty="0" smtClean="0"/>
              <a:t>ive Receptionist.</a:t>
            </a:r>
          </a:p>
          <a:p>
            <a:r>
              <a:rPr lang="en-US" sz="2400" dirty="0" smtClean="0"/>
              <a:t>Attending Meetings: NBAA, AAAE, NCO, etc.</a:t>
            </a:r>
          </a:p>
          <a:p>
            <a:r>
              <a:rPr lang="en-US" sz="2400" dirty="0" smtClean="0"/>
              <a:t>Staff: On the Ramp, Phone, Mail and Email - educating public and pilots.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14637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Future of Outreach:</a:t>
            </a:r>
            <a:br>
              <a:rPr lang="en-US" dirty="0" smtClean="0"/>
            </a:br>
            <a:r>
              <a:rPr lang="en-US" dirty="0" smtClean="0"/>
              <a:t>Untapped Potential.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Possibility of Surveillance- designated VFR procedures.</a:t>
            </a:r>
          </a:p>
          <a:p>
            <a:r>
              <a:rPr lang="en-US" dirty="0" smtClean="0"/>
              <a:t>Possibility of Seasonal Tower – ATC directing traffic during peak periods.</a:t>
            </a:r>
          </a:p>
          <a:p>
            <a:r>
              <a:rPr lang="en-US" dirty="0" smtClean="0"/>
              <a:t>Continually redefining outreach positions at TTAD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More focus on pilot outreach and Community annoyance mitigation- preventing comments before they occur, through pilot education.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Continued reinforcement of Outreach campaign through: UNICOM, on the ramp, contacting aviation companies, handing out and discussing maps and flyers with NAP info in water bottles etc.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Enhanced training for all TTAD staff to be knowledgeable in our Noise Abatement Procedures, having the ability to have an educated conversation with pilots about how to fly quiet.   </a:t>
            </a:r>
          </a:p>
          <a:p>
            <a:pPr marL="1371600" lvl="2" indent="-45720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587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Dates</a:t>
            </a:r>
            <a:endParaRPr lang="en-US" dirty="0"/>
          </a:p>
        </p:txBody>
      </p:sp>
      <p:sp useBgFill="1"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May 22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– September 7</a:t>
            </a:r>
            <a:r>
              <a:rPr lang="en-US" sz="2800" baseline="30000" dirty="0" smtClean="0"/>
              <a:t>th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Ongoing effort: Continued through UNICOM and Aviation &amp; Community Services staff.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Over 350 pilots reached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332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dirty="0" smtClean="0"/>
              <a:t>Truckee Tahoe Airport water Bottles (350)- Ice Breaker, NAP info. </a:t>
            </a:r>
          </a:p>
          <a:p>
            <a:r>
              <a:rPr lang="en-US" dirty="0" smtClean="0"/>
              <a:t>DATA: Pilots Name, Tail Number, Type, Operator, Contact.</a:t>
            </a:r>
          </a:p>
          <a:p>
            <a:r>
              <a:rPr lang="en-US" dirty="0" smtClean="0"/>
              <a:t>Where the pilots got the Flight Planning/ Navigation &amp; Airport Data?</a:t>
            </a:r>
          </a:p>
          <a:p>
            <a:r>
              <a:rPr lang="en-US" dirty="0" smtClean="0"/>
              <a:t>How Often Do You Come To Truckee?</a:t>
            </a:r>
          </a:p>
          <a:p>
            <a:r>
              <a:rPr lang="en-US" dirty="0" smtClean="0"/>
              <a:t>Is there anything we can do to make this a better/safer experience for you?</a:t>
            </a:r>
          </a:p>
          <a:p>
            <a:r>
              <a:rPr lang="en-US" dirty="0" smtClean="0"/>
              <a:t>Is there anything we can do to help you reduce annoyance?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5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Finding Flight Planning &amp; Flight Data </a:t>
            </a:r>
            <a:r>
              <a:rPr lang="en-US" dirty="0"/>
              <a:t>F</a:t>
            </a:r>
            <a:r>
              <a:rPr lang="en-US" dirty="0" smtClean="0"/>
              <a:t>or KTRK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1866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528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QUALS: JEPPESEN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JEPPESEN OVERVIEW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18977" y="2505075"/>
            <a:ext cx="4199409" cy="368458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2015 UPDATED OVERVIEW PHOTO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640"/>
            <a:ext cx="5183188" cy="3455458"/>
          </a:xfrm>
        </p:spPr>
      </p:pic>
    </p:spTree>
    <p:extLst>
      <p:ext uri="{BB962C8B-B14F-4D97-AF65-F5344CB8AC3E}">
        <p14:creationId xmlns:p14="http://schemas.microsoft.com/office/powerpoint/2010/main" val="963183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QUALS: JEPPESEN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JEPPESEN OVERVIEW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46358" y="2505075"/>
            <a:ext cx="4944647" cy="368458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JEPPESEN OVERVIEW DATA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629613" y="2505075"/>
            <a:ext cx="2268361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53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QUALS: JEPPESEN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JEPPESEN RUNWAY 02 APPROACH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21130" y="2505075"/>
            <a:ext cx="4195103" cy="368458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UPDATED 2015 RUNWAY 02 PHOTO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479"/>
            <a:ext cx="5183188" cy="3455779"/>
          </a:xfrm>
        </p:spPr>
      </p:pic>
    </p:spTree>
    <p:extLst>
      <p:ext uri="{BB962C8B-B14F-4D97-AF65-F5344CB8AC3E}">
        <p14:creationId xmlns:p14="http://schemas.microsoft.com/office/powerpoint/2010/main" val="1227327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QUALS: JEPPESEN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JEPPESEN RUNWAY 20 APPROACH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24829" y="2505075"/>
            <a:ext cx="4187704" cy="368458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UPADATED 2015 RUNWAY 20 PHOTO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640"/>
            <a:ext cx="5183188" cy="3455458"/>
          </a:xfrm>
        </p:spPr>
      </p:pic>
    </p:spTree>
    <p:extLst>
      <p:ext uri="{BB962C8B-B14F-4D97-AF65-F5344CB8AC3E}">
        <p14:creationId xmlns:p14="http://schemas.microsoft.com/office/powerpoint/2010/main" val="3171909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QUALS: JEPPESEN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JEPPESEN RUNWAY 11 APPROACH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19866" y="2505075"/>
            <a:ext cx="4197631" cy="368458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UPDATED 2015 RUNWAY 11 PHOTO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640"/>
            <a:ext cx="5183188" cy="3455458"/>
          </a:xfrm>
        </p:spPr>
      </p:pic>
    </p:spTree>
    <p:extLst>
      <p:ext uri="{BB962C8B-B14F-4D97-AF65-F5344CB8AC3E}">
        <p14:creationId xmlns:p14="http://schemas.microsoft.com/office/powerpoint/2010/main" val="1797378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1727</TotalTime>
  <Words>644</Words>
  <Application>Microsoft Office PowerPoint</Application>
  <PresentationFormat>Widescreen</PresentationFormat>
  <Paragraphs>89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Pilot Outreach</vt:lpstr>
      <vt:lpstr>Outreach Dates</vt:lpstr>
      <vt:lpstr>Approach</vt:lpstr>
      <vt:lpstr>Finding Flight Planning &amp; Flight Data For KTRK</vt:lpstr>
      <vt:lpstr>QUALS: JEPPESEN</vt:lpstr>
      <vt:lpstr>QUALS: JEPPESEN</vt:lpstr>
      <vt:lpstr>QUALS: JEPPESEN</vt:lpstr>
      <vt:lpstr>QUALS: JEPPESEN</vt:lpstr>
      <vt:lpstr>QUALS: JEPPESEN</vt:lpstr>
      <vt:lpstr>QUALS: JEPPESEN</vt:lpstr>
      <vt:lpstr>Flight Data: FOREFLIGHT</vt:lpstr>
      <vt:lpstr>Travel To Truckee</vt:lpstr>
      <vt:lpstr>Aircraft Outreach on the Ramp</vt:lpstr>
      <vt:lpstr>Getting To Know Our Customers: Pilot Comments &amp; Concerns</vt:lpstr>
      <vt:lpstr>Getting To Know Our Customers: Pilot Comments Continued.</vt:lpstr>
      <vt:lpstr>The Future of Outreach: Programs in Place.</vt:lpstr>
      <vt:lpstr>The Future of Outreach: Untapped Potential.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Outreach</dc:title>
  <dc:creator>Jon VanRoo</dc:creator>
  <cp:lastModifiedBy>Jon VanRoo</cp:lastModifiedBy>
  <cp:revision>65</cp:revision>
  <dcterms:created xsi:type="dcterms:W3CDTF">2015-09-15T17:37:20Z</dcterms:created>
  <dcterms:modified xsi:type="dcterms:W3CDTF">2015-09-29T21:17:20Z</dcterms:modified>
</cp:coreProperties>
</file>