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62" r:id="rId14"/>
    <p:sldId id="263" r:id="rId15"/>
    <p:sldId id="261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Flight Data Sources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1239206512229443E-3"/>
                  <c:y val="-3.7798029020039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96488074860207E-2"/>
                  <c:y val="-4.24575153665378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26223895926053E-2"/>
                  <c:y val="4.45591677778191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41388033017613E-2"/>
                  <c:y val="7.68108567985295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794343641827381E-3"/>
                  <c:y val="-3.46516404839155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136406862185707E-3"/>
                  <c:y val="-2.2842399280405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1360550039940652E-3"/>
                  <c:y val="-2.90163623234968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605186579938377E-2"/>
                  <c:y val="-1.012631057389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Jeppesen</c:v>
                </c:pt>
                <c:pt idx="1">
                  <c:v>Foreflight</c:v>
                </c:pt>
                <c:pt idx="2">
                  <c:v>Flightplan.com</c:v>
                </c:pt>
                <c:pt idx="3">
                  <c:v>Flight aware</c:v>
                </c:pt>
                <c:pt idx="4">
                  <c:v>Air Nav</c:v>
                </c:pt>
                <c:pt idx="5">
                  <c:v>KTRK Website</c:v>
                </c:pt>
                <c:pt idx="6">
                  <c:v>Air Inc.</c:v>
                </c:pt>
                <c:pt idx="7">
                  <c:v>All 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71</c:v>
                </c:pt>
                <c:pt idx="1">
                  <c:v>55</c:v>
                </c:pt>
                <c:pt idx="2">
                  <c:v>33</c:v>
                </c:pt>
                <c:pt idx="3">
                  <c:v>11</c:v>
                </c:pt>
                <c:pt idx="4">
                  <c:v>17</c:v>
                </c:pt>
                <c:pt idx="5">
                  <c:v>8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Visits to KTRK over 1 Year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1903790558788848E-2"/>
                  <c:y val="2.27732251551132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71269352200541E-3"/>
                  <c:y val="5.03500302665524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356080489938757E-2"/>
                  <c:y val="-3.35770284910066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085225759823504E-3"/>
                  <c:y val="3.7378847609631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Time</c:v>
                </c:pt>
                <c:pt idx="1">
                  <c:v>Rarely-Less than 6 Per year</c:v>
                </c:pt>
                <c:pt idx="2">
                  <c:v>Occasionally-6 per year to Monthly</c:v>
                </c:pt>
                <c:pt idx="3">
                  <c:v>Frequently- Weekly to Daily operations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38</c:v>
                </c:pt>
                <c:pt idx="2">
                  <c:v>36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Time</c:v>
                </c:pt>
                <c:pt idx="1">
                  <c:v>Rarely-Less than 6 Per year</c:v>
                </c:pt>
                <c:pt idx="2">
                  <c:v>Occasionally-6 per year to Monthly</c:v>
                </c:pt>
                <c:pt idx="3">
                  <c:v>Frequently- Weekly to Daily operations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Time</c:v>
                </c:pt>
                <c:pt idx="1">
                  <c:v>Rarely-Less than 6 Per year</c:v>
                </c:pt>
                <c:pt idx="2">
                  <c:v>Occasionally-6 per year to Monthly</c:v>
                </c:pt>
                <c:pt idx="3">
                  <c:v>Frequently- Weekly to Daily operations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Fleet Mix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863612157175918E-2"/>
                  <c:y val="-1.1920241544095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304557039065679E-2"/>
                  <c:y val="-1.90313875869903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955627829130099E-2"/>
                  <c:y val="1.38003529029461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Prop.</c:v>
                </c:pt>
                <c:pt idx="1">
                  <c:v>Turbo Prop.</c:v>
                </c:pt>
                <c:pt idx="2">
                  <c:v>Jet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39</c:v>
                </c:pt>
                <c:pt idx="2">
                  <c:v>94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4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FA1F-5AB1-4F1B-8FC1-A58FFBE3F3C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AA29-79AC-45E2-969D-607BC299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Pilot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RUNWAY 29 APPROACH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4106" y="2505075"/>
            <a:ext cx="4189151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UPDATED 2015 RUNWAY 29 PHOTO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95688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Data: FOREFLIGHT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" y="2157858"/>
            <a:ext cx="4917215" cy="36868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1" y="2157946"/>
            <a:ext cx="4916978" cy="3686695"/>
          </a:xfrm>
        </p:spPr>
      </p:pic>
    </p:spTree>
    <p:extLst>
      <p:ext uri="{BB962C8B-B14F-4D97-AF65-F5344CB8AC3E}">
        <p14:creationId xmlns:p14="http://schemas.microsoft.com/office/powerpoint/2010/main" val="239331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 To Truckee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515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Aircraft Outreach on the Ramp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4665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607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To Know Our Customers:</a:t>
            </a:r>
            <a:br>
              <a:rPr lang="en-US" dirty="0" smtClean="0"/>
            </a:br>
            <a:r>
              <a:rPr lang="en-US" dirty="0" smtClean="0"/>
              <a:t>Pilot Comments &amp;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“We need better Unicom communication between pilots.”</a:t>
            </a:r>
          </a:p>
          <a:p>
            <a:r>
              <a:rPr lang="en-US" dirty="0" smtClean="0"/>
              <a:t>“Would like to see better Glider Communication over Unicom.”</a:t>
            </a:r>
          </a:p>
          <a:p>
            <a:r>
              <a:rPr lang="en-US" dirty="0" smtClean="0"/>
              <a:t>“KTRK needs a deicing option.”</a:t>
            </a:r>
          </a:p>
          <a:p>
            <a:r>
              <a:rPr lang="en-US" dirty="0" smtClean="0"/>
              <a:t>“KTRK needs a Tower.”</a:t>
            </a:r>
          </a:p>
          <a:p>
            <a:r>
              <a:rPr lang="en-US" dirty="0" smtClean="0"/>
              <a:t>“Food option for pilots on Sunday?”</a:t>
            </a:r>
          </a:p>
          <a:p>
            <a:r>
              <a:rPr lang="en-US" dirty="0"/>
              <a:t>“Can we have a dedicated runway for peak traffic times?”</a:t>
            </a:r>
          </a:p>
          <a:p>
            <a:r>
              <a:rPr lang="en-US" dirty="0" smtClean="0"/>
              <a:t>“Too much unnecessary chatter over Unicom, is there a possibility of a discrete frequency?”</a:t>
            </a:r>
          </a:p>
          <a:p>
            <a:r>
              <a:rPr lang="en-US" dirty="0" smtClean="0"/>
              <a:t> “NOTAM for heavy glider activity?”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To Know Our Customers: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Pilot Comments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“Liked/loved water Bottles.”</a:t>
            </a:r>
          </a:p>
          <a:p>
            <a:r>
              <a:rPr lang="en-US" sz="2400" dirty="0" smtClean="0"/>
              <a:t>“Never seen NAP info. But will Follow.”</a:t>
            </a:r>
          </a:p>
          <a:p>
            <a:r>
              <a:rPr lang="en-US" sz="2400" dirty="0" smtClean="0"/>
              <a:t>“Awesome Airport!”</a:t>
            </a:r>
          </a:p>
          <a:p>
            <a:r>
              <a:rPr lang="en-US" sz="2400" dirty="0" smtClean="0"/>
              <a:t>“For services KTRK is as good as it gets.”</a:t>
            </a:r>
          </a:p>
          <a:p>
            <a:r>
              <a:rPr lang="en-US" sz="2400" dirty="0" smtClean="0"/>
              <a:t>“ I like the webcam, helpful and friendly staff.”</a:t>
            </a:r>
          </a:p>
          <a:p>
            <a:r>
              <a:rPr lang="en-US" sz="2400" dirty="0" smtClean="0"/>
              <a:t>“Great Website, lots of good information.”</a:t>
            </a:r>
          </a:p>
          <a:p>
            <a:r>
              <a:rPr lang="en-US" sz="2400" dirty="0" smtClean="0"/>
              <a:t>“Follow the NAP’s religiously.” – Pilot had a copy in hand.</a:t>
            </a:r>
          </a:p>
          <a:p>
            <a:r>
              <a:rPr lang="en-US" sz="2400" dirty="0" smtClean="0"/>
              <a:t>“I want to get this information in the hands of all of our pilots.” –Alley, Net Jets Pilot</a:t>
            </a:r>
          </a:p>
          <a:p>
            <a:r>
              <a:rPr lang="en-US" sz="2400" dirty="0" smtClean="0"/>
              <a:t>“Great to be back in Truckee, this Airport is the best by far!”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0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Future of Outreach:</a:t>
            </a:r>
            <a:br>
              <a:rPr lang="en-US" dirty="0" smtClean="0"/>
            </a:br>
            <a:r>
              <a:rPr lang="en-US" dirty="0" smtClean="0"/>
              <a:t>Programs in Place.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Media Campaign- Website, Facebook, Pilot News, E Blasts, Connected, Rack </a:t>
            </a:r>
            <a:r>
              <a:rPr lang="en-US" sz="2400" dirty="0" smtClean="0"/>
              <a:t>Cards, Flight Chops </a:t>
            </a:r>
            <a:r>
              <a:rPr lang="en-US" sz="2400" dirty="0" smtClean="0"/>
              <a:t>and Tranquility Campaign. </a:t>
            </a:r>
          </a:p>
          <a:p>
            <a:r>
              <a:rPr lang="en-US" sz="2400" dirty="0" smtClean="0"/>
              <a:t>Technology- MLAT System and Vector, AWOS, Master Record: providing pilots with the most accurate data about KTRK via Jeppesen, Foreflight, Flight Aware, etc.</a:t>
            </a:r>
          </a:p>
          <a:p>
            <a:r>
              <a:rPr lang="en-US" sz="2400" dirty="0" smtClean="0"/>
              <a:t>Operational- Airfield Signage, Preferred Runways, Set times for services and staffing, Curfew-incentives and T.U. fees.</a:t>
            </a:r>
          </a:p>
          <a:p>
            <a:r>
              <a:rPr lang="en-US" sz="2400" dirty="0" smtClean="0"/>
              <a:t>District Policy- Multiple channels for noise comments: Web, Phone, Email or </a:t>
            </a:r>
            <a:r>
              <a:rPr lang="en-US" sz="2400" dirty="0"/>
              <a:t>L</a:t>
            </a:r>
            <a:r>
              <a:rPr lang="en-US" sz="2400" dirty="0" smtClean="0"/>
              <a:t>ive Receptionist.</a:t>
            </a:r>
          </a:p>
          <a:p>
            <a:r>
              <a:rPr lang="en-US" sz="2400" dirty="0" smtClean="0"/>
              <a:t>Attending Meetings: NBAA, AAAE, NCO, etc.</a:t>
            </a:r>
          </a:p>
          <a:p>
            <a:r>
              <a:rPr lang="en-US" sz="2400" dirty="0" smtClean="0"/>
              <a:t>Staff: On the Ramp, Phone, Mail and Email - educating public and pilots.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63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Future of Outreach:</a:t>
            </a:r>
            <a:br>
              <a:rPr lang="en-US" dirty="0" smtClean="0"/>
            </a:br>
            <a:r>
              <a:rPr lang="en-US" dirty="0" smtClean="0"/>
              <a:t>Untapped Potential.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Possibility of Surveillance- designated VFR procedures.</a:t>
            </a:r>
          </a:p>
          <a:p>
            <a:r>
              <a:rPr lang="en-US" dirty="0" smtClean="0"/>
              <a:t>Possibility of Seasonal Tower – ATC directing traffic during peak periods.</a:t>
            </a:r>
          </a:p>
          <a:p>
            <a:r>
              <a:rPr lang="en-US" dirty="0" smtClean="0"/>
              <a:t>Continually redefining outreach positions at TTAD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More focus on pilot outreach and Community annoyance mitigation- preventing comments before they occur, through pilot education.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Continued reinforcement of Outreach campaign through: UNICOM, on the ramp, contacting aviation companies, handing out and discussing maps and flyers with NAP info in water bottles etc.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Enhanced training for all TTAD staff to be knowledgeable in our Noise Abatement Procedures, having the ability to have an educated conversation with pilots about how to fly quiet.   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87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Dates</a:t>
            </a:r>
            <a:endParaRPr lang="en-US" dirty="0"/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May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– September 7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Ongoing effort: Continued through UNICOM and Aviation &amp; Community Services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 350 pilots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3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Truckee Tahoe Airport water Bottles (350)- Ice Breaker, NAP info. </a:t>
            </a:r>
          </a:p>
          <a:p>
            <a:r>
              <a:rPr lang="en-US" dirty="0" smtClean="0"/>
              <a:t>DATA: Pilots Name, Tail Number, Type, Operator, Contact.</a:t>
            </a:r>
          </a:p>
          <a:p>
            <a:r>
              <a:rPr lang="en-US" dirty="0" smtClean="0"/>
              <a:t>Where the pilots got the Flight Planning/ Navigation &amp; Airport Data?</a:t>
            </a:r>
          </a:p>
          <a:p>
            <a:r>
              <a:rPr lang="en-US" dirty="0" smtClean="0"/>
              <a:t>How Often Do You Come To Truckee?</a:t>
            </a:r>
          </a:p>
          <a:p>
            <a:r>
              <a:rPr lang="en-US" dirty="0" smtClean="0"/>
              <a:t>Is there anything we can do to make this a better/safer experience for you?</a:t>
            </a:r>
          </a:p>
          <a:p>
            <a:r>
              <a:rPr lang="en-US" dirty="0" smtClean="0"/>
              <a:t>Is there anything we can do to help you reduce annoyance?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Flight Planning &amp; Flight Data </a:t>
            </a:r>
            <a:r>
              <a:rPr lang="en-US" dirty="0"/>
              <a:t>F</a:t>
            </a:r>
            <a:r>
              <a:rPr lang="en-US" dirty="0" smtClean="0"/>
              <a:t>or KTRK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1866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2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OVERVIEW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8977" y="2505075"/>
            <a:ext cx="4199409" cy="36845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2015 UPDATED OVERVIEW PHOTO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96318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OVERVIEW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6358" y="2505075"/>
            <a:ext cx="4944647" cy="36845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JEPPESEN OVERVIEW DATA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29613" y="2505075"/>
            <a:ext cx="2268361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RUNWAY 02 APPROACH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1130" y="2505075"/>
            <a:ext cx="4195103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UPDATED 2015 RUNWAY 02 PHOTO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479"/>
            <a:ext cx="5183188" cy="3455779"/>
          </a:xfrm>
        </p:spPr>
      </p:pic>
    </p:spTree>
    <p:extLst>
      <p:ext uri="{BB962C8B-B14F-4D97-AF65-F5344CB8AC3E}">
        <p14:creationId xmlns:p14="http://schemas.microsoft.com/office/powerpoint/2010/main" val="122732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RUNWAY 20 APPROACH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4829" y="2505075"/>
            <a:ext cx="4187704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UPADATED 2015 RUNWAY 20 PHOTO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317190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QUALS: JEPPESEN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JEPPESEN RUNWAY 11 APPROACH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9866" y="2505075"/>
            <a:ext cx="4197631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UPDATED 2015 RUNWAY 11 PHOTO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179737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644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Pilot Outreach</vt:lpstr>
      <vt:lpstr>Outreach Dates</vt:lpstr>
      <vt:lpstr>Approach</vt:lpstr>
      <vt:lpstr>Finding Flight Planning &amp; Flight Data For KTRK</vt:lpstr>
      <vt:lpstr>QUALS: JEPPESEN</vt:lpstr>
      <vt:lpstr>QUALS: JEPPESEN</vt:lpstr>
      <vt:lpstr>QUALS: JEPPESEN</vt:lpstr>
      <vt:lpstr>QUALS: JEPPESEN</vt:lpstr>
      <vt:lpstr>QUALS: JEPPESEN</vt:lpstr>
      <vt:lpstr>QUALS: JEPPESEN</vt:lpstr>
      <vt:lpstr>Flight Data: FOREFLIGHT</vt:lpstr>
      <vt:lpstr>Travel To Truckee</vt:lpstr>
      <vt:lpstr>Aircraft Outreach on the Ramp</vt:lpstr>
      <vt:lpstr>Getting To Know Our Customers: Pilot Comments &amp; Concerns</vt:lpstr>
      <vt:lpstr>Getting To Know Our Customers: Pilot Comments Continued.</vt:lpstr>
      <vt:lpstr>The Future of Outreach: Programs in Place.</vt:lpstr>
      <vt:lpstr>The Future of Outreach: Untapped Potential.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Outreach</dc:title>
  <dc:creator>Jon VanRoo</dc:creator>
  <cp:lastModifiedBy>Jon VanRoo</cp:lastModifiedBy>
  <cp:revision>65</cp:revision>
  <dcterms:created xsi:type="dcterms:W3CDTF">2015-09-15T17:37:20Z</dcterms:created>
  <dcterms:modified xsi:type="dcterms:W3CDTF">2015-09-29T21:17:20Z</dcterms:modified>
</cp:coreProperties>
</file>