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6" r:id="rId1"/>
  </p:sldMasterIdLst>
  <p:notesMasterIdLst>
    <p:notesMasterId r:id="rId34"/>
  </p:notesMasterIdLst>
  <p:sldIdLst>
    <p:sldId id="256" r:id="rId2"/>
    <p:sldId id="257" r:id="rId3"/>
    <p:sldId id="260" r:id="rId4"/>
    <p:sldId id="277" r:id="rId5"/>
    <p:sldId id="258" r:id="rId6"/>
    <p:sldId id="295" r:id="rId7"/>
    <p:sldId id="291" r:id="rId8"/>
    <p:sldId id="292" r:id="rId9"/>
    <p:sldId id="259" r:id="rId10"/>
    <p:sldId id="262" r:id="rId11"/>
    <p:sldId id="263" r:id="rId12"/>
    <p:sldId id="261" r:id="rId13"/>
    <p:sldId id="264" r:id="rId14"/>
    <p:sldId id="265" r:id="rId15"/>
    <p:sldId id="285" r:id="rId16"/>
    <p:sldId id="286" r:id="rId17"/>
    <p:sldId id="293" r:id="rId18"/>
    <p:sldId id="266" r:id="rId19"/>
    <p:sldId id="278" r:id="rId20"/>
    <p:sldId id="279" r:id="rId21"/>
    <p:sldId id="268" r:id="rId22"/>
    <p:sldId id="269" r:id="rId23"/>
    <p:sldId id="270" r:id="rId24"/>
    <p:sldId id="271" r:id="rId25"/>
    <p:sldId id="272" r:id="rId26"/>
    <p:sldId id="273" r:id="rId27"/>
    <p:sldId id="294" r:id="rId28"/>
    <p:sldId id="287" r:id="rId29"/>
    <p:sldId id="290" r:id="rId30"/>
    <p:sldId id="288" r:id="rId31"/>
    <p:sldId id="280" r:id="rId32"/>
    <p:sldId id="282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47"/>
    <p:restoredTop sz="95756"/>
  </p:normalViewPr>
  <p:slideViewPr>
    <p:cSldViewPr snapToGrid="0">
      <p:cViewPr varScale="1">
        <p:scale>
          <a:sx n="93" d="100"/>
          <a:sy n="93" d="100"/>
        </p:scale>
        <p:origin x="488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07E3FB-BB99-B04A-9ADE-15BD1F50637A}" type="datetimeFigureOut">
              <a:rPr lang="en-US" smtClean="0"/>
              <a:t>5/14/25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E12943-0671-ED4C-8120-72478ADE0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639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FAA Runway Selection Requirements – updated due to the COA accident in Denver in 2008. Added crosswind and priority over NAP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E12943-0671-ED4C-8120-72478ADE00D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210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48D74-AA57-EA63-4A73-DF5AB4721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393C70-038B-09C4-71F7-9498FBCB9C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7F28F2-5A5B-D395-9389-56C47E463B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46601B-78EA-7BF3-FB45-31F706D94C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E12943-0671-ED4C-8120-72478ADE00D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975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A5650-4D1C-E4D0-AF63-E39161712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C23929-33C1-6C33-B2B2-A0C808E619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9BA256-131E-D0DC-C46E-E01BC74D2A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D233C5-8CCA-608A-CA2C-6C355A9C2D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E12943-0671-ED4C-8120-72478ADE00D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156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BAE3A-E99E-E592-FA97-7F3B73E58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CE6F2C-E41C-F337-BC54-B14B053875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6E1413-4FB7-3121-E804-88062305A3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Meetings – review and evaluate service when requested by TTAD. Discussion with Tower controller(s) as needed when we are not in compliance with NAP. Trends. Annual review of NAPs.</a:t>
            </a:r>
          </a:p>
          <a:p>
            <a:r>
              <a:rPr lang="en-US" dirty="0"/>
              <a:t>Pilot education – On frequency, tower tour, or with DVQ.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BEF953-482A-16FF-25C7-7F1BB8D10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E12943-0671-ED4C-8120-72478ADE00D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093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5923F103-BC34-4FE4-A40E-EDDEECFDA5D0}" type="datetimeFigureOut">
              <a:rPr lang="en-US" smtClean="0"/>
              <a:pPr/>
              <a:t>5/14/25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502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5/14/25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627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5/14/25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938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smtClean="0"/>
              <a:t>5/14/25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41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5/14/25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3703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smtClean="0"/>
              <a:t>5/14/25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36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smtClean="0"/>
              <a:t>5/14/25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06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5/14/25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169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5/14/25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794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5/14/25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046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5/14/25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296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5/14/25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144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5/14/25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695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5/14/25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203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5/14/25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068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5/14/25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198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5/14/25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717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5/14/25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98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  <p:sldLayoutId id="2147483763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1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JP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7" Type="http://schemas.openxmlformats.org/officeDocument/2006/relationships/image" Target="../media/image5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2.jpg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jp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1.jpeg"/><Relationship Id="rId5" Type="http://schemas.openxmlformats.org/officeDocument/2006/relationships/image" Target="../media/image60.svg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trknfct@midwestatcs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E91E7-7B65-DA3E-FA18-05A89846D0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51533" y="2452865"/>
            <a:ext cx="6734004" cy="194915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/>
              <a:t>Basics of </a:t>
            </a:r>
            <a:br>
              <a:rPr lang="en-US" sz="6000" dirty="0"/>
            </a:br>
            <a:r>
              <a:rPr lang="en-US" sz="6000" dirty="0"/>
              <a:t>Air Traffic Control</a:t>
            </a:r>
            <a:br>
              <a:rPr lang="en-US" sz="6000" dirty="0"/>
            </a:br>
            <a:r>
              <a:rPr lang="en-US" sz="6000" dirty="0"/>
              <a:t>ATC101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0C794A-94DD-9966-F7AA-5C70056690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6801" y="5248387"/>
            <a:ext cx="6734004" cy="49343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Presented by Truckee Tower and Oakland Center</a:t>
            </a:r>
          </a:p>
        </p:txBody>
      </p:sp>
      <p:pic>
        <p:nvPicPr>
          <p:cNvPr id="5" name="Picture 4" descr="A picture containing text, sky, building, outdoor&#10;&#10;Description automatically generated">
            <a:extLst>
              <a:ext uri="{FF2B5EF4-FFF2-40B4-BE49-F238E27FC236}">
                <a16:creationId xmlns:a16="http://schemas.microsoft.com/office/drawing/2014/main" id="{6F397B67-E68B-57D5-BB67-1BED7F7DAB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794"/>
          <a:stretch/>
        </p:blipFill>
        <p:spPr>
          <a:xfrm>
            <a:off x="1109764" y="1113063"/>
            <a:ext cx="3531062" cy="462875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1435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1DD029FC-684F-483A-A8BD-1F092BFFB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F3C96DD-C9B2-4B53-AEC5-8CB276D3C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62F19CA-71D7-45F5-9123-CA712C528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886C2A0-05BA-4243-B351-00C64563A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C87CEB4-8F81-455D-A076-159940550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C9FC7F0-1AE4-4459-B8F2-219D7598B9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D48B9DA-44B2-4334-96CF-D089EFEC9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79089964-B99F-487E-840E-FD3D7E88C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EC4611E9-9EAD-44EF-967C-9F3F3066D0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5916A076-E219-44E3-8EB5-1C04EFCD17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D764F0A0-D07C-4159-9427-D25058257D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98B78F7-6841-4168-8538-3E2607086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64D568C-39BB-4394-A483-C7C185002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B70B903-F367-48EC-B214-D1D26FC700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5E5B732-80F6-496B-AC33-E0FD9395DB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C709F18-F3FB-4D14-B50D-6159067EB6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16E4A747-3382-4841-BCBE-78D416DEE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049AC68C-6F74-4DEB-9CD1-3E1C4EB2C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5">
              <a:extLst>
                <a:ext uri="{FF2B5EF4-FFF2-40B4-BE49-F238E27FC236}">
                  <a16:creationId xmlns:a16="http://schemas.microsoft.com/office/drawing/2014/main" id="{3FB17BE8-AC72-4544-AFE9-F8C1C3EB6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BC6288A-2FAB-89EF-3CDE-DA64B25A9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132438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 Duty Priority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3CA3A3-1495-CBD9-8A47-829F89084B34}"/>
              </a:ext>
            </a:extLst>
          </p:cNvPr>
          <p:cNvSpPr txBox="1"/>
          <p:nvPr/>
        </p:nvSpPr>
        <p:spPr>
          <a:xfrm>
            <a:off x="639098" y="2418735"/>
            <a:ext cx="5132439" cy="38117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The First Priority is separating aircraft and issuing safety alerts.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When more than one action is required, controllers will exercise their best judgement based on the facts known to them.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The action which is </a:t>
            </a:r>
            <a:r>
              <a:rPr lang="en-US" u="sng" dirty="0">
                <a:solidFill>
                  <a:schemeClr val="bg1"/>
                </a:solidFill>
              </a:rPr>
              <a:t>most critical from a safety standpoint</a:t>
            </a:r>
            <a:r>
              <a:rPr lang="en-US" dirty="0">
                <a:solidFill>
                  <a:schemeClr val="bg1"/>
                </a:solidFill>
              </a:rPr>
              <a:t> is performed first.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Picture 8" descr="A small airplane taking off&#10;&#10;Description automatically generated with low confidence">
            <a:extLst>
              <a:ext uri="{FF2B5EF4-FFF2-40B4-BE49-F238E27FC236}">
                <a16:creationId xmlns:a16="http://schemas.microsoft.com/office/drawing/2014/main" id="{757BA2D1-CB49-3D7B-042A-C67998DD0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827" y="1823552"/>
            <a:ext cx="4842716" cy="3228477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5BA6DB3-F246-4306-AA4A-B2E8EF6D7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9066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070D26C6-5103-4C6C-92C9-F77778DC5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E4C55CB-B3EA-42B2-8145-8D48179D12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3D16899-9E3E-4E0E-9D3A-84CDF96570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FF8F318-02C7-4B28-B5EF-1FC3629D8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6F86055-2F04-4409-8081-2CE6FC32DB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CE8B31BB-94F0-4894-BB6F-904DF4571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02E8D5BC-6CE8-4FC5-97D5-D4C02B9C7F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F70C6330-8E66-4BB8-9250-16784E1F0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50D6F8B-F92F-4B13-992E-F7D029C3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7D41E56-DB36-48D9-B935-F8A0C440AA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38A8EE7-456D-4F3F-BF9A-0E602114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587"/>
            <a:ext cx="12192000" cy="6856413"/>
            <a:chOff x="0" y="1587"/>
            <a:chExt cx="12192000" cy="6856413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709B963-70F1-4F1E-AC04-DF440DFC01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BFE0C99-6C86-4008-A7DA-1FDAF68D0F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BC2A4F5-4A37-4392-B5A8-2F6643A07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7100728" y="402165"/>
              <a:ext cx="4667937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F5B1938E-3348-4D35-96E2-F3D1BD5CFF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68624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8C3F1C98-1583-404B-B3E9-DBFD985645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59735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388F8DEC-FF41-4837-9203-E212967220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5ED82D1-372C-9FF5-0485-A32E82629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283359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Duty Priority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5837A3-51C7-4BE2-A45B-920A5E4322B5}"/>
              </a:ext>
            </a:extLst>
          </p:cNvPr>
          <p:cNvSpPr txBox="1"/>
          <p:nvPr/>
        </p:nvSpPr>
        <p:spPr>
          <a:xfrm>
            <a:off x="639098" y="2418735"/>
            <a:ext cx="5283359" cy="3811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Provide support to national security and homeland defense. Including reporting of suspicious and/or unusual aircraft/pilot/Drone activities.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Provide and/or solicit weather information.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BBA4733-EEF3-4905-AABB-CA9405359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sky, outdoor, sunset, clouds&#10;&#10;Description automatically generated">
            <a:extLst>
              <a:ext uri="{FF2B5EF4-FFF2-40B4-BE49-F238E27FC236}">
                <a16:creationId xmlns:a16="http://schemas.microsoft.com/office/drawing/2014/main" id="{933E6761-4114-3057-4732-21D572CDD9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545" y="4160495"/>
            <a:ext cx="2337171" cy="2001880"/>
          </a:xfrm>
          <a:prstGeom prst="rect">
            <a:avLst/>
          </a:prstGeom>
        </p:spPr>
      </p:pic>
      <p:pic>
        <p:nvPicPr>
          <p:cNvPr id="8" name="Picture 7" descr="A picture containing area, overlooking, several&#10;&#10;Description automatically generated">
            <a:extLst>
              <a:ext uri="{FF2B5EF4-FFF2-40B4-BE49-F238E27FC236}">
                <a16:creationId xmlns:a16="http://schemas.microsoft.com/office/drawing/2014/main" id="{AB548080-609F-A9A7-E5BA-FC180B9AA7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372" y="4284996"/>
            <a:ext cx="2337171" cy="1752878"/>
          </a:xfrm>
          <a:prstGeom prst="rect">
            <a:avLst/>
          </a:prstGeom>
        </p:spPr>
      </p:pic>
      <p:pic>
        <p:nvPicPr>
          <p:cNvPr id="7" name="Picture 6" descr="A picture containing LEGO, outdoor, toy&#10;&#10;Description automatically generated">
            <a:extLst>
              <a:ext uri="{FF2B5EF4-FFF2-40B4-BE49-F238E27FC236}">
                <a16:creationId xmlns:a16="http://schemas.microsoft.com/office/drawing/2014/main" id="{14C72618-49EC-BCCE-3068-17D56144F1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3882" y="674848"/>
            <a:ext cx="4839661" cy="322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8513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070D26C6-5103-4C6C-92C9-F77778DC5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E4C55CB-B3EA-42B2-8145-8D48179D12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3D16899-9E3E-4E0E-9D3A-84CDF96570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FF8F318-02C7-4B28-B5EF-1FC3629D8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6F86055-2F04-4409-8081-2CE6FC32DB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CE8B31BB-94F0-4894-BB6F-904DF4571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02E8D5BC-6CE8-4FC5-97D5-D4C02B9C7F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F70C6330-8E66-4BB8-9250-16784E1F0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050D6F8B-F92F-4B13-992E-F7D029C3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7D41E56-DB36-48D9-B935-F8A0C440AA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38A8EE7-456D-4F3F-BF9A-0E602114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587"/>
            <a:ext cx="12192000" cy="6856413"/>
            <a:chOff x="0" y="1587"/>
            <a:chExt cx="12192000" cy="6856413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709B963-70F1-4F1E-AC04-DF440DFC01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BFE0C99-6C86-4008-A7DA-1FDAF68D0F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BC2A4F5-4A37-4392-B5A8-2F6643A07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7100728" y="402165"/>
              <a:ext cx="4667937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F5B1938E-3348-4D35-96E2-F3D1BD5CFF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68624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8C3F1C98-1583-404B-B3E9-DBFD985645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59735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388F8DEC-FF41-4837-9203-E212967220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8AD62D-3E84-4C98-45B5-70C053CA1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283359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dirty="0"/>
              <a:t>Secondary/Additional Service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900009-B326-8BB9-73DD-DA6E5AD57EA4}"/>
              </a:ext>
            </a:extLst>
          </p:cNvPr>
          <p:cNvSpPr txBox="1"/>
          <p:nvPr/>
        </p:nvSpPr>
        <p:spPr>
          <a:xfrm>
            <a:off x="639098" y="2598946"/>
            <a:ext cx="5283359" cy="3209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Secondary/Additional services.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Traffic Advisories, weather information, and bird activity information are examples.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Flight Following (ZOA &amp; NCT) 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Contingent only upon the controller’s capability to fit them into the performance of higher priority duties and other factors/limitations. 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Picture 12" descr="A picture containing sky, outdoor, plane, flying&#10;&#10;Description automatically generated">
            <a:extLst>
              <a:ext uri="{FF2B5EF4-FFF2-40B4-BE49-F238E27FC236}">
                <a16:creationId xmlns:a16="http://schemas.microsoft.com/office/drawing/2014/main" id="{7E6A624F-AA68-E23C-5A3B-52F50DC2A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882" y="775674"/>
            <a:ext cx="4839661" cy="3024788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ABBA4733-EEF3-4905-AABB-CA9405359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1" name="Picture 10" descr="A picture containing sky, flying, outdoor, aircraft&#10;&#10;Description automatically generated">
            <a:extLst>
              <a:ext uri="{FF2B5EF4-FFF2-40B4-BE49-F238E27FC236}">
                <a16:creationId xmlns:a16="http://schemas.microsoft.com/office/drawing/2014/main" id="{BF46DE47-F9CB-04EB-CB62-15C0B7783A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0545" y="4381404"/>
            <a:ext cx="2337171" cy="1560061"/>
          </a:xfrm>
          <a:prstGeom prst="rect">
            <a:avLst/>
          </a:prstGeom>
        </p:spPr>
      </p:pic>
      <p:pic>
        <p:nvPicPr>
          <p:cNvPr id="9" name="Picture 8" descr="Clouds in the sky&#10;&#10;Description automatically generated with low confidence">
            <a:extLst>
              <a:ext uri="{FF2B5EF4-FFF2-40B4-BE49-F238E27FC236}">
                <a16:creationId xmlns:a16="http://schemas.microsoft.com/office/drawing/2014/main" id="{E90B6726-25AF-9517-34C9-B21C671998E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4" r="15906" b="-4"/>
          <a:stretch/>
        </p:blipFill>
        <p:spPr>
          <a:xfrm>
            <a:off x="9248216" y="4092395"/>
            <a:ext cx="2253482" cy="213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270306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070D26C6-5103-4C6C-92C9-F77778DC5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E4C55CB-B3EA-42B2-8145-8D48179D12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3D16899-9E3E-4E0E-9D3A-84CDF96570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FF8F318-02C7-4B28-B5EF-1FC3629D8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6F86055-2F04-4409-8081-2CE6FC32DB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CE8B31BB-94F0-4894-BB6F-904DF4571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02E8D5BC-6CE8-4FC5-97D5-D4C02B9C7F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F70C6330-8E66-4BB8-9250-16784E1F0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50D6F8B-F92F-4B13-992E-F7D029C3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7D41E56-DB36-48D9-B935-F8A0C440AA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38A8EE7-456D-4F3F-BF9A-0E602114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587"/>
            <a:ext cx="12192000" cy="6856413"/>
            <a:chOff x="0" y="1587"/>
            <a:chExt cx="12192000" cy="6856413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709B963-70F1-4F1E-AC04-DF440DFC01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BFE0C99-6C86-4008-A7DA-1FDAF68D0F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BC2A4F5-4A37-4392-B5A8-2F6643A07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7100728" y="402165"/>
              <a:ext cx="4667937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5B1938E-3348-4D35-96E2-F3D1BD5CFF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68624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8C3F1C98-1583-404B-B3E9-DBFD985645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59735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388F8DEC-FF41-4837-9203-E212967220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19D0004-1507-B783-A19B-525B50CDC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283359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Operational Priority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EDB023-C802-7019-556B-D54A865E5BCF}"/>
              </a:ext>
            </a:extLst>
          </p:cNvPr>
          <p:cNvSpPr txBox="1"/>
          <p:nvPr/>
        </p:nvSpPr>
        <p:spPr>
          <a:xfrm>
            <a:off x="639097" y="2466676"/>
            <a:ext cx="5283359" cy="2839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“First come, first served”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At times we will use aircraft performance to determine sequence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Exceptions – 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Emergency Aircraft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MEDEVAC</a:t>
            </a:r>
          </a:p>
        </p:txBody>
      </p:sp>
      <p:pic>
        <p:nvPicPr>
          <p:cNvPr id="9" name="Picture 8" descr="A picture containing sky, outdoor, plane, flying&#10;&#10;Description automatically generated">
            <a:extLst>
              <a:ext uri="{FF2B5EF4-FFF2-40B4-BE49-F238E27FC236}">
                <a16:creationId xmlns:a16="http://schemas.microsoft.com/office/drawing/2014/main" id="{90E1569F-39A3-D5A1-B42C-62755D3EB5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882" y="909684"/>
            <a:ext cx="4839661" cy="2756768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ABBA4733-EEF3-4905-AABB-CA9405359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Picture 6" descr="A small airplane on the runway&#10;&#10;Description automatically generated with low confidence">
            <a:extLst>
              <a:ext uri="{FF2B5EF4-FFF2-40B4-BE49-F238E27FC236}">
                <a16:creationId xmlns:a16="http://schemas.microsoft.com/office/drawing/2014/main" id="{F9830913-660F-3501-346E-DD23DCCB41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0545" y="4286229"/>
            <a:ext cx="2337171" cy="1750412"/>
          </a:xfrm>
          <a:prstGeom prst="rect">
            <a:avLst/>
          </a:prstGeom>
        </p:spPr>
      </p:pic>
      <p:pic>
        <p:nvPicPr>
          <p:cNvPr id="5" name="Picture 4" descr="A picture containing text, sky, outdoor, transport&#10;&#10;Description automatically generated">
            <a:extLst>
              <a:ext uri="{FF2B5EF4-FFF2-40B4-BE49-F238E27FC236}">
                <a16:creationId xmlns:a16="http://schemas.microsoft.com/office/drawing/2014/main" id="{27C67906-3C61-0C50-B120-3268792E5D1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86" r="21837" b="-3"/>
          <a:stretch/>
        </p:blipFill>
        <p:spPr>
          <a:xfrm>
            <a:off x="9206372" y="4201464"/>
            <a:ext cx="2337171" cy="191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695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roup 135">
            <a:extLst>
              <a:ext uri="{FF2B5EF4-FFF2-40B4-BE49-F238E27FC236}">
                <a16:creationId xmlns:a16="http://schemas.microsoft.com/office/drawing/2014/main" id="{C64F3DEE-14BC-406B-93AD-598981F25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0D88BD73-1AC0-441A-A09D-9CBAAEF8C5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9AABEF8D-F54B-48FA-8085-6B417C3CE2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5DA2D749-AD7F-43E6-9562-40414FDAE1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6B7D11FA-40DC-4AC1-B696-35D8E580DC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1" name="Freeform 5">
              <a:extLst>
                <a:ext uri="{FF2B5EF4-FFF2-40B4-BE49-F238E27FC236}">
                  <a16:creationId xmlns:a16="http://schemas.microsoft.com/office/drawing/2014/main" id="{01EEC3B0-1605-4B0F-B5E8-78EB888943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5">
              <a:extLst>
                <a:ext uri="{FF2B5EF4-FFF2-40B4-BE49-F238E27FC236}">
                  <a16:creationId xmlns:a16="http://schemas.microsoft.com/office/drawing/2014/main" id="{6BB5ADF5-5A99-4285-81AC-80DD65BB3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5">
              <a:extLst>
                <a:ext uri="{FF2B5EF4-FFF2-40B4-BE49-F238E27FC236}">
                  <a16:creationId xmlns:a16="http://schemas.microsoft.com/office/drawing/2014/main" id="{8C59212F-2BEE-43B1-AC66-FBA4E10EF8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5" name="Rectangle 144">
            <a:extLst>
              <a:ext uri="{FF2B5EF4-FFF2-40B4-BE49-F238E27FC236}">
                <a16:creationId xmlns:a16="http://schemas.microsoft.com/office/drawing/2014/main" id="{9F550EC2-0D1E-4045-BFC3-7E51E9B12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7F670B8D-DAB5-4559-A2FB-C1434F7DBA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57AEE627-5568-4830-A9B1-E5885BA56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587"/>
            <a:ext cx="12192000" cy="6856413"/>
            <a:chOff x="0" y="1587"/>
            <a:chExt cx="12192000" cy="6856413"/>
          </a:xfrm>
        </p:grpSpPr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38177088-A137-4695-ADDB-009A20696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B40042BC-3EDB-4D45-90B9-801131E67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498126D3-E090-454A-9A80-39D94697C4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851838" y="402165"/>
              <a:ext cx="5916827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3" name="Freeform 5">
              <a:extLst>
                <a:ext uri="{FF2B5EF4-FFF2-40B4-BE49-F238E27FC236}">
                  <a16:creationId xmlns:a16="http://schemas.microsoft.com/office/drawing/2014/main" id="{9EE71C48-76FB-4918-A95C-EC29366B6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06052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Freeform 5">
              <a:extLst>
                <a:ext uri="{FF2B5EF4-FFF2-40B4-BE49-F238E27FC236}">
                  <a16:creationId xmlns:a16="http://schemas.microsoft.com/office/drawing/2014/main" id="{FD86BCC0-4F4D-4309-9947-F5CCCCD649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971630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5">
              <a:extLst>
                <a:ext uri="{FF2B5EF4-FFF2-40B4-BE49-F238E27FC236}">
                  <a16:creationId xmlns:a16="http://schemas.microsoft.com/office/drawing/2014/main" id="{1C95E4D1-A9CE-4705-A285-4A3EBCECA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0F53338-76C7-B821-CE4D-9C2F1294B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4664573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Runway Selection Process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0F28E7-6C42-87EC-6795-B08FC582EB14}"/>
              </a:ext>
            </a:extLst>
          </p:cNvPr>
          <p:cNvSpPr txBox="1"/>
          <p:nvPr/>
        </p:nvSpPr>
        <p:spPr>
          <a:xfrm>
            <a:off x="639098" y="2418735"/>
            <a:ext cx="4664573" cy="3811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5" name="Picture 4" descr="A picture containing sky, outdoor, rocket, day&#10;&#10;Description automatically generated">
            <a:extLst>
              <a:ext uri="{FF2B5EF4-FFF2-40B4-BE49-F238E27FC236}">
                <a16:creationId xmlns:a16="http://schemas.microsoft.com/office/drawing/2014/main" id="{E7675395-399B-2B62-8AD7-7CC5724509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9" r="23373" b="1"/>
          <a:stretch/>
        </p:blipFill>
        <p:spPr>
          <a:xfrm>
            <a:off x="6205030" y="724929"/>
            <a:ext cx="2655002" cy="2519046"/>
          </a:xfrm>
          <a:prstGeom prst="rect">
            <a:avLst/>
          </a:prstGeom>
        </p:spPr>
      </p:pic>
      <p:sp>
        <p:nvSpPr>
          <p:cNvPr id="157" name="Rectangle 156">
            <a:extLst>
              <a:ext uri="{FF2B5EF4-FFF2-40B4-BE49-F238E27FC236}">
                <a16:creationId xmlns:a16="http://schemas.microsoft.com/office/drawing/2014/main" id="{48314C7A-4E1C-401F-A6E4-F4A7096B9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0107B54-7E5B-FE18-425F-E7055061C1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7360" y="904287"/>
            <a:ext cx="2995183" cy="2160330"/>
          </a:xfrm>
          <a:prstGeom prst="rect">
            <a:avLst/>
          </a:prstGeom>
        </p:spPr>
      </p:pic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9EAC3F8-CA88-009B-AD5C-A54C82D9CD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9882" y="3998886"/>
            <a:ext cx="6177655" cy="19880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9CAC3F3-BA00-E4B6-4591-CBC6AF0A5682}"/>
              </a:ext>
            </a:extLst>
          </p:cNvPr>
          <p:cNvSpPr txBox="1"/>
          <p:nvPr/>
        </p:nvSpPr>
        <p:spPr>
          <a:xfrm>
            <a:off x="713709" y="2843262"/>
            <a:ext cx="4745574" cy="968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FFFFFF"/>
                </a:solidFill>
              </a:rPr>
              <a:t>Current Weather and Winds (surface and aloft)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FFFFFF"/>
                </a:solidFill>
              </a:rPr>
              <a:t>Forecasted Weather and  Winds</a:t>
            </a:r>
          </a:p>
        </p:txBody>
      </p:sp>
    </p:spTree>
    <p:extLst>
      <p:ext uri="{BB962C8B-B14F-4D97-AF65-F5344CB8AC3E}">
        <p14:creationId xmlns:p14="http://schemas.microsoft.com/office/powerpoint/2010/main" val="643619977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455105-1756-6691-C990-9B8F6507B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roup 135">
            <a:extLst>
              <a:ext uri="{FF2B5EF4-FFF2-40B4-BE49-F238E27FC236}">
                <a16:creationId xmlns:a16="http://schemas.microsoft.com/office/drawing/2014/main" id="{3464F26A-3BA7-4CD9-34BD-97631BEE8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4F034C67-C6A2-309A-4ABA-F51427C6F5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CAC3EB11-E608-15DD-1FDB-0D040DD353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EDBA6AB3-BC61-C37E-5AEA-A2E40A7CD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2B8F675A-8064-8C05-E271-863DB0699C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1" name="Freeform 5">
              <a:extLst>
                <a:ext uri="{FF2B5EF4-FFF2-40B4-BE49-F238E27FC236}">
                  <a16:creationId xmlns:a16="http://schemas.microsoft.com/office/drawing/2014/main" id="{EBC102C0-76B3-9A61-EBD9-233BC7B31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5">
              <a:extLst>
                <a:ext uri="{FF2B5EF4-FFF2-40B4-BE49-F238E27FC236}">
                  <a16:creationId xmlns:a16="http://schemas.microsoft.com/office/drawing/2014/main" id="{A59F7B50-3D9D-322A-5928-A36C67C98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5">
              <a:extLst>
                <a:ext uri="{FF2B5EF4-FFF2-40B4-BE49-F238E27FC236}">
                  <a16:creationId xmlns:a16="http://schemas.microsoft.com/office/drawing/2014/main" id="{3B62EFBA-4B04-67A1-C11A-42DBC08055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5" name="Rectangle 144">
            <a:extLst>
              <a:ext uri="{FF2B5EF4-FFF2-40B4-BE49-F238E27FC236}">
                <a16:creationId xmlns:a16="http://schemas.microsoft.com/office/drawing/2014/main" id="{34AF733C-9CDA-36C7-55E9-9BAA26618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3F5669FA-368F-2A8D-B296-FEDC05524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577891A5-0DC0-5DA9-A32A-0A03F1735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587"/>
            <a:ext cx="12192000" cy="6856413"/>
            <a:chOff x="0" y="1587"/>
            <a:chExt cx="12192000" cy="6856413"/>
          </a:xfrm>
        </p:grpSpPr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AD9EC02C-F16C-C18A-739D-227AF6751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3DC8C367-3382-4E17-6C05-2F4B79A4CD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AB3747E4-9F06-39D2-5991-7CB0650903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851838" y="402165"/>
              <a:ext cx="5916827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3" name="Freeform 5">
              <a:extLst>
                <a:ext uri="{FF2B5EF4-FFF2-40B4-BE49-F238E27FC236}">
                  <a16:creationId xmlns:a16="http://schemas.microsoft.com/office/drawing/2014/main" id="{ABB48829-15E2-1AB6-305C-FB50438828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06052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Freeform 5">
              <a:extLst>
                <a:ext uri="{FF2B5EF4-FFF2-40B4-BE49-F238E27FC236}">
                  <a16:creationId xmlns:a16="http://schemas.microsoft.com/office/drawing/2014/main" id="{2BBFACC2-27AA-AF1B-377B-93B5D2DD4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971630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5">
              <a:extLst>
                <a:ext uri="{FF2B5EF4-FFF2-40B4-BE49-F238E27FC236}">
                  <a16:creationId xmlns:a16="http://schemas.microsoft.com/office/drawing/2014/main" id="{B022467A-38E6-9845-FD74-562C5AB05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8532150-8E85-6022-7E0F-B8A21FE12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4664573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Runway Selection Process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40E5AC-230D-E9F8-9BF6-AF452E753BAB}"/>
              </a:ext>
            </a:extLst>
          </p:cNvPr>
          <p:cNvSpPr txBox="1"/>
          <p:nvPr/>
        </p:nvSpPr>
        <p:spPr>
          <a:xfrm>
            <a:off x="639098" y="2418735"/>
            <a:ext cx="4664573" cy="3811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D52543E1-FDA4-D14F-6014-6060C7729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323EFA-C500-F1F4-DF08-D746B18D433D}"/>
              </a:ext>
            </a:extLst>
          </p:cNvPr>
          <p:cNvSpPr txBox="1"/>
          <p:nvPr/>
        </p:nvSpPr>
        <p:spPr>
          <a:xfrm>
            <a:off x="713709" y="2843262"/>
            <a:ext cx="4745574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Visual or Instrument Approach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Instrument Departure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FAA Runway Selection    Requirements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Opposite Direction Operation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C35F4D-8716-A13D-FBE1-86EC36937F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9041" y="348519"/>
            <a:ext cx="1912343" cy="29352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8DF4C6-E8FE-C7AD-53BE-6B426398EA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2487" y="336109"/>
            <a:ext cx="1914243" cy="2938141"/>
          </a:xfrm>
          <a:prstGeom prst="rect">
            <a:avLst/>
          </a:prstGeom>
        </p:spPr>
      </p:pic>
      <p:pic>
        <p:nvPicPr>
          <p:cNvPr id="10" name="Picture 9" descr="A close-up of a flight manual&#10;&#10;AI-generated content may be incorrect.">
            <a:extLst>
              <a:ext uri="{FF2B5EF4-FFF2-40B4-BE49-F238E27FC236}">
                <a16:creationId xmlns:a16="http://schemas.microsoft.com/office/drawing/2014/main" id="{2E67146A-080D-E772-9CDD-DF543DFCF2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4364" y="3699335"/>
            <a:ext cx="4221084" cy="2386093"/>
          </a:xfrm>
          <a:prstGeom prst="rect">
            <a:avLst/>
          </a:prstGeom>
        </p:spPr>
      </p:pic>
      <p:pic>
        <p:nvPicPr>
          <p:cNvPr id="12" name="Picture 11" descr="Diagram&#10;&#10;Description automatically generated">
            <a:extLst>
              <a:ext uri="{FF2B5EF4-FFF2-40B4-BE49-F238E27FC236}">
                <a16:creationId xmlns:a16="http://schemas.microsoft.com/office/drawing/2014/main" id="{27FD4EFC-5D02-7B6E-123B-06FD68E375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6114" y="4285132"/>
            <a:ext cx="1862551" cy="15272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B3CE7C1-4F93-9B16-36B8-B8F85DEB1B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00668" y="349356"/>
            <a:ext cx="1914244" cy="293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673000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077203-A761-6009-1989-C8202F015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roup 135">
            <a:extLst>
              <a:ext uri="{FF2B5EF4-FFF2-40B4-BE49-F238E27FC236}">
                <a16:creationId xmlns:a16="http://schemas.microsoft.com/office/drawing/2014/main" id="{10B0D4FF-0013-8362-682B-5F96D64D6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C5760791-ADE5-B4D8-3E40-9280ED4535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95E05B6D-25AA-33D7-42E3-480B12938C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717387B2-374E-DFF6-F836-4C5DDAD210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D5694D40-A34B-0A8B-B594-83AA3F85D2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1" name="Freeform 5">
              <a:extLst>
                <a:ext uri="{FF2B5EF4-FFF2-40B4-BE49-F238E27FC236}">
                  <a16:creationId xmlns:a16="http://schemas.microsoft.com/office/drawing/2014/main" id="{67870BA0-D520-D7A4-10AC-9151804D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5">
              <a:extLst>
                <a:ext uri="{FF2B5EF4-FFF2-40B4-BE49-F238E27FC236}">
                  <a16:creationId xmlns:a16="http://schemas.microsoft.com/office/drawing/2014/main" id="{959015F3-7D9E-21DA-EF4C-CD5E8D5EB9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5">
              <a:extLst>
                <a:ext uri="{FF2B5EF4-FFF2-40B4-BE49-F238E27FC236}">
                  <a16:creationId xmlns:a16="http://schemas.microsoft.com/office/drawing/2014/main" id="{F83126AE-D77E-DFAB-9707-78DD18B63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5" name="Rectangle 144">
            <a:extLst>
              <a:ext uri="{FF2B5EF4-FFF2-40B4-BE49-F238E27FC236}">
                <a16:creationId xmlns:a16="http://schemas.microsoft.com/office/drawing/2014/main" id="{97E778A1-BF89-40BF-97FF-7733964FA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47ACDB83-198E-43AC-726B-8E33E3655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91655C5F-D9CF-9EB6-434F-FFD321940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587"/>
            <a:ext cx="12192000" cy="6856413"/>
            <a:chOff x="0" y="1587"/>
            <a:chExt cx="12192000" cy="6856413"/>
          </a:xfrm>
        </p:grpSpPr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2D736002-28BD-A400-B226-3E3EFCC02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35760F78-882B-0BAD-3B09-7C7946E268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C2129287-8912-90EC-1C76-291C0EC63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851838" y="402165"/>
              <a:ext cx="5916827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3" name="Freeform 5">
              <a:extLst>
                <a:ext uri="{FF2B5EF4-FFF2-40B4-BE49-F238E27FC236}">
                  <a16:creationId xmlns:a16="http://schemas.microsoft.com/office/drawing/2014/main" id="{4385472F-3F11-A484-1D6B-1B3FF153E0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06052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Freeform 5">
              <a:extLst>
                <a:ext uri="{FF2B5EF4-FFF2-40B4-BE49-F238E27FC236}">
                  <a16:creationId xmlns:a16="http://schemas.microsoft.com/office/drawing/2014/main" id="{0D484725-FBC0-44E2-F8D4-B2A5A6A332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971630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5">
              <a:extLst>
                <a:ext uri="{FF2B5EF4-FFF2-40B4-BE49-F238E27FC236}">
                  <a16:creationId xmlns:a16="http://schemas.microsoft.com/office/drawing/2014/main" id="{79243970-1A09-1D99-8807-685CB4FB7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BDBDF70-33D8-70BE-B660-A503B843D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4664573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Runway Selection Process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731094-326F-5BC1-4E63-29CC6D9EE819}"/>
              </a:ext>
            </a:extLst>
          </p:cNvPr>
          <p:cNvSpPr txBox="1"/>
          <p:nvPr/>
        </p:nvSpPr>
        <p:spPr>
          <a:xfrm>
            <a:off x="639098" y="2418735"/>
            <a:ext cx="4664573" cy="3811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0C537323-1085-CEF2-B4A8-268F5369AE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4B3A10-3636-5C4A-13C3-FEF0C687C3F9}"/>
              </a:ext>
            </a:extLst>
          </p:cNvPr>
          <p:cNvSpPr txBox="1"/>
          <p:nvPr/>
        </p:nvSpPr>
        <p:spPr>
          <a:xfrm>
            <a:off x="713709" y="2843262"/>
            <a:ext cx="4745574" cy="1346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Calm Wind Runway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1800" b="1" i="1" u="sng" dirty="0">
                <a:solidFill>
                  <a:schemeClr val="bg1"/>
                </a:solidFill>
              </a:rPr>
              <a:t>Most Important -  The Pilot is responsible for the safe operation of the aircraft.</a:t>
            </a:r>
          </a:p>
        </p:txBody>
      </p:sp>
      <p:pic>
        <p:nvPicPr>
          <p:cNvPr id="3" name="Picture 2" descr="A person on a ladder using a machine to spray liquid&#10;&#10;Description automatically generated">
            <a:extLst>
              <a:ext uri="{FF2B5EF4-FFF2-40B4-BE49-F238E27FC236}">
                <a16:creationId xmlns:a16="http://schemas.microsoft.com/office/drawing/2014/main" id="{D22530AC-EC18-FCEB-2387-9467971D18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5946" y="1555229"/>
            <a:ext cx="4996721" cy="374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2266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729ADF-A4F5-6C5D-713F-3D7C57440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E28CA85B-EFA5-424D-B673-199EA9E2A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4E57C1D-EF63-4BBD-94B2-8F30DC40B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7B3EC26-C947-4925-9A42-A9DC211377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363DEC3-A241-4F3D-9C3F-FA224D4E30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D419C30-DEAD-49B7-9048-C3FF1736DA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FF4FF33-67A2-4949-8D2E-85227FF051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45DBC5C-8AC5-470A-8F2C-64D62BA93A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FA40141C-F5B1-4ECC-8E3A-06149463D6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C0148294-9C04-491E-BD71-96366D9394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96A61980-5719-42C2-8F65-A0A2BD88D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03A9201-88EE-42E0-8769-CA933DC14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54029CF-1D8F-4E55-9476-6A1BE85C7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0826F5C-0E3C-4DE2-9FC2-147965395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587"/>
            <a:ext cx="12192000" cy="6856413"/>
            <a:chOff x="0" y="1587"/>
            <a:chExt cx="12192000" cy="6856413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482D230-828B-43B3-9A5D-831744E4A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72F5FDC1-B03C-45E1-B45F-D14906E432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E4567CF-F5FC-41A4-872A-5E0C8F4F6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7100728" y="402165"/>
              <a:ext cx="4667937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947D12A3-441C-43EC-874D-8D0AC0F673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68624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16B68453-3FC2-4ABA-B0CD-F9C50CB68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59735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BADA570C-F98C-4C00-941F-D922EC516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E69B25A-7D9B-0A5F-7AF7-7424FA65E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283359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TRK Noise Abatement Procedures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8568EB-0D7A-160E-A301-54E9355DC67D}"/>
              </a:ext>
            </a:extLst>
          </p:cNvPr>
          <p:cNvSpPr txBox="1"/>
          <p:nvPr/>
        </p:nvSpPr>
        <p:spPr>
          <a:xfrm>
            <a:off x="639098" y="2418735"/>
            <a:ext cx="5283359" cy="3811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Runway 2 Departure Usage (calm winds). </a:t>
            </a:r>
            <a:r>
              <a:rPr lang="en-US" b="1" u="sng" dirty="0">
                <a:solidFill>
                  <a:schemeClr val="bg1"/>
                </a:solidFill>
              </a:rPr>
              <a:t>Thank you for your efforts!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Airport Initiatives.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Stakeholder Initiatives. Mountain Lion, NetJets, and AT&amp;T.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Monthly review of NAP by the tower team.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u="sng" dirty="0">
                <a:solidFill>
                  <a:schemeClr val="bg1"/>
                </a:solidFill>
              </a:rPr>
              <a:t>Safety is our number one priority.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BD07660-F828-473E-9686-90E7BC86C2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6" name="Picture 5" descr="A map of a runway&#10;&#10;AI-generated content may be incorrect.">
            <a:extLst>
              <a:ext uri="{FF2B5EF4-FFF2-40B4-BE49-F238E27FC236}">
                <a16:creationId xmlns:a16="http://schemas.microsoft.com/office/drawing/2014/main" id="{42759275-7079-46EB-FA7D-C84007CF29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0545" y="4168137"/>
            <a:ext cx="2337171" cy="1986595"/>
          </a:xfrm>
          <a:prstGeom prst="rect">
            <a:avLst/>
          </a:prstGeom>
        </p:spPr>
      </p:pic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CBCC0C12-DD10-C0B0-E197-158C4914BF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521890" y="3992849"/>
            <a:ext cx="1706134" cy="23371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C8D452-D5F9-1C2F-DBDC-47A7FF609A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3882" y="787774"/>
            <a:ext cx="4839661" cy="300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04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DD029FC-684F-483A-A8BD-1F092BFFB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F3C96DD-C9B2-4B53-AEC5-8CB276D3C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62F19CA-71D7-45F5-9123-CA712C528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886C2A0-05BA-4243-B351-00C64563A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C87CEB4-8F81-455D-A076-159940550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C9FC7F0-1AE4-4459-B8F2-219D7598B9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D48B9DA-44B2-4334-96CF-D089EFEC9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79089964-B99F-487E-840E-FD3D7E88C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C4611E9-9EAD-44EF-967C-9F3F3066D0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5916A076-E219-44E3-8EB5-1C04EFCD17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D764F0A0-D07C-4159-9427-D25058257D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98B78F7-6841-4168-8538-3E2607086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64D568C-39BB-4394-A483-C7C185002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B70B903-F367-48EC-B214-D1D26FC700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5E5B732-80F6-496B-AC33-E0FD9395DB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C709F18-F3FB-4D14-B50D-6159067EB6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16E4A747-3382-4841-BCBE-78D416DEE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049AC68C-6F74-4DEB-9CD1-3E1C4EB2C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3FB17BE8-AC72-4544-AFE9-F8C1C3EB6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E8483A3-32C6-E09E-30E6-F7F12BD2A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132438" cy="12371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2800" dirty="0"/>
              <a:t>ATIS Procedures and Requirements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C648CF-9F4A-C7D9-13BB-EA2662D13900}"/>
              </a:ext>
            </a:extLst>
          </p:cNvPr>
          <p:cNvSpPr txBox="1"/>
          <p:nvPr/>
        </p:nvSpPr>
        <p:spPr>
          <a:xfrm>
            <a:off x="639098" y="2440217"/>
            <a:ext cx="5512592" cy="3907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Content specified by FAA Orders to include: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Weather Information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Type Approach (Visual or Instrument) and Runway in Use.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Departure Runway (only if different from landing runway)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NOTAM Information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Runway Condition Codes/Braking Action Advisories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Local Items – LLWS, gliders, bird activity, Noise Abatement Procedures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Readback all runway hold short instructions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Brief and concise as possible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5BA6DB3-F246-4306-AA4A-B2E8EF6D7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4" name="Picture 3" descr="A computer monitor with a keyboard&#10;&#10;Description automatically generated with low confidence">
            <a:extLst>
              <a:ext uri="{FF2B5EF4-FFF2-40B4-BE49-F238E27FC236}">
                <a16:creationId xmlns:a16="http://schemas.microsoft.com/office/drawing/2014/main" id="{1BB04BD7-681B-79FB-9AEE-2422B1E45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617" y="645106"/>
            <a:ext cx="4147136" cy="558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9307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7B98B-1CB3-42AA-2313-3264F3E85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615" y="1064820"/>
            <a:ext cx="3253838" cy="591787"/>
          </a:xfrm>
        </p:spPr>
        <p:txBody>
          <a:bodyPr/>
          <a:lstStyle/>
          <a:p>
            <a:pPr algn="ctr"/>
            <a:r>
              <a:rPr lang="en-US" sz="2800" dirty="0"/>
              <a:t>Weather Display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27615F-05FC-8657-E7DF-418D2F8B16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5" y="2161309"/>
            <a:ext cx="2793158" cy="3129279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AWOS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Updated every minute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Used to assist with METAR Observation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Operational wind readout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Density Altitude</a:t>
            </a:r>
          </a:p>
        </p:txBody>
      </p:sp>
      <p:pic>
        <p:nvPicPr>
          <p:cNvPr id="11" name="Content Placeholder 10" descr="A screen shot of a computer&#10;&#10;Description automatically generated">
            <a:extLst>
              <a:ext uri="{FF2B5EF4-FFF2-40B4-BE49-F238E27FC236}">
                <a16:creationId xmlns:a16="http://schemas.microsoft.com/office/drawing/2014/main" id="{64D11ED4-D4D8-8EBF-EB13-7DC6F6C68D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7736" y="1247313"/>
            <a:ext cx="6563739" cy="4363373"/>
          </a:xfrm>
        </p:spPr>
      </p:pic>
    </p:spTree>
    <p:extLst>
      <p:ext uri="{BB962C8B-B14F-4D97-AF65-F5344CB8AC3E}">
        <p14:creationId xmlns:p14="http://schemas.microsoft.com/office/powerpoint/2010/main" val="33603592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14C310-850D-4491-AA52-C75BEA68B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4EC3799-3F52-48CE-85CC-83AED368E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3FC2939-BF10-4CBC-904B-74A17D4B9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266B6D5D-11B6-40A6-9CEF-F0B0D104C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85E551A-6DBA-077C-10F5-F24654067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247" y="1085549"/>
            <a:ext cx="3430947" cy="4686903"/>
          </a:xfrm>
        </p:spPr>
        <p:txBody>
          <a:bodyPr anchor="ctr">
            <a:normAutofit/>
          </a:bodyPr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ATC101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Discussion Items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89E20C7-BB50-4317-93C7-90C8ED80B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930986"/>
            <a:ext cx="0" cy="3200400"/>
          </a:xfrm>
          <a:prstGeom prst="line">
            <a:avLst/>
          </a:prstGeom>
          <a:ln w="15875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8D1CD-7E33-95A1-877A-87635C09A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1399" y="1085549"/>
            <a:ext cx="5579707" cy="4686903"/>
          </a:xfrm>
        </p:spPr>
        <p:txBody>
          <a:bodyPr anchor="ctr">
            <a:normAutofit fontScale="85000" lnSpcReduction="20000"/>
          </a:bodyPr>
          <a:lstStyle/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Air Traffic Control Tower Types</a:t>
            </a: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Local ATC Facilities</a:t>
            </a: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Basics of ATC</a:t>
            </a:r>
          </a:p>
          <a:p>
            <a:pPr>
              <a:buNone/>
            </a:pPr>
            <a:r>
              <a:rPr lang="en-US">
                <a:solidFill>
                  <a:schemeClr val="tx1"/>
                </a:solidFill>
              </a:rPr>
              <a:t>Truckee ATC</a:t>
            </a:r>
            <a:endParaRPr lang="en-US" dirty="0">
              <a:solidFill>
                <a:schemeClr val="tx1"/>
              </a:solidFill>
            </a:endParaRPr>
          </a:p>
          <a:p>
            <a:pPr lvl="1">
              <a:buNone/>
            </a:pPr>
            <a:r>
              <a:rPr lang="en-US" dirty="0">
                <a:solidFill>
                  <a:schemeClr val="tx1"/>
                </a:solidFill>
              </a:rPr>
              <a:t>Runway Selection</a:t>
            </a:r>
          </a:p>
          <a:p>
            <a:pPr lvl="1">
              <a:buNone/>
            </a:pPr>
            <a:r>
              <a:rPr lang="en-US" dirty="0">
                <a:solidFill>
                  <a:schemeClr val="tx1"/>
                </a:solidFill>
              </a:rPr>
              <a:t>Noise Abatement Procedures (NAP) </a:t>
            </a:r>
          </a:p>
          <a:p>
            <a:pPr lvl="1">
              <a:buNone/>
            </a:pPr>
            <a:r>
              <a:rPr lang="en-US" dirty="0">
                <a:solidFill>
                  <a:schemeClr val="tx1"/>
                </a:solidFill>
              </a:rPr>
              <a:t>ATIS Procedures and Requirements</a:t>
            </a:r>
          </a:p>
          <a:p>
            <a:pPr lvl="1">
              <a:buNone/>
            </a:pPr>
            <a:r>
              <a:rPr lang="en-US" dirty="0">
                <a:solidFill>
                  <a:schemeClr val="tx1"/>
                </a:solidFill>
              </a:rPr>
              <a:t>Tower Displays</a:t>
            </a:r>
          </a:p>
          <a:p>
            <a:pPr lvl="1">
              <a:buNone/>
            </a:pPr>
            <a:r>
              <a:rPr lang="en-US" dirty="0">
                <a:solidFill>
                  <a:schemeClr val="tx1"/>
                </a:solidFill>
              </a:rPr>
              <a:t>Runway Separation and Sequencing</a:t>
            </a:r>
          </a:p>
          <a:p>
            <a:pPr lvl="1">
              <a:buNone/>
            </a:pPr>
            <a:r>
              <a:rPr lang="en-US" dirty="0">
                <a:solidFill>
                  <a:schemeClr val="tx1"/>
                </a:solidFill>
              </a:rPr>
              <a:t>Flight Following</a:t>
            </a:r>
          </a:p>
          <a:p>
            <a:pPr lvl="1">
              <a:buNone/>
            </a:pPr>
            <a:r>
              <a:rPr lang="en-US" dirty="0"/>
              <a:t>Effective Communication is Key</a:t>
            </a:r>
          </a:p>
          <a:p>
            <a:pPr lvl="1">
              <a:buNone/>
            </a:pPr>
            <a:r>
              <a:rPr lang="en-US" dirty="0"/>
              <a:t>Summertime Ops and Gliders</a:t>
            </a:r>
          </a:p>
          <a:p>
            <a:pPr lvl="1">
              <a:buNone/>
            </a:pPr>
            <a:r>
              <a:rPr lang="en-US" dirty="0">
                <a:solidFill>
                  <a:schemeClr val="tx1"/>
                </a:solidFill>
              </a:rPr>
              <a:t>Drone Operations in the Class D</a:t>
            </a:r>
          </a:p>
          <a:p>
            <a:pPr lvl="1">
              <a:buNone/>
            </a:pPr>
            <a:r>
              <a:rPr lang="en-US" dirty="0">
                <a:solidFill>
                  <a:schemeClr val="tx1"/>
                </a:solidFill>
              </a:rPr>
              <a:t>Tower Tours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tx1"/>
                </a:solidFill>
              </a:rPr>
              <a:t>Questions?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0308D749-5984-4BB8-A788-A85D24304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b="0" i="0" kern="120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rgbClr val="B31166"/>
              </a:solidFill>
            </a:endParaRPr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95B8172D-A4C8-41B4-8991-78BBEC403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7718854" y="6391839"/>
            <a:ext cx="2997637" cy="30479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1000" b="0" i="0" kern="120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b="1" dirty="0">
              <a:solidFill>
                <a:srgbClr val="B311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5013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62AE7-DE90-E5F8-7FF0-51A33059F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833121"/>
            <a:ext cx="2793159" cy="1553689"/>
          </a:xfrm>
        </p:spPr>
        <p:txBody>
          <a:bodyPr/>
          <a:lstStyle/>
          <a:p>
            <a:pPr algn="ctr"/>
            <a:r>
              <a:rPr lang="en-US" sz="2800" dirty="0"/>
              <a:t>Situational Awareness Displays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47C63B-D42A-6EA5-1784-BAF14F4B5E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5" y="2563091"/>
            <a:ext cx="2793158" cy="3643745"/>
          </a:xfrm>
        </p:spPr>
        <p:txBody>
          <a:bodyPr>
            <a:normAutofit fontScale="40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bg1"/>
                </a:solidFill>
              </a:rPr>
              <a:t>Not used for separation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bg1"/>
                </a:solidFill>
              </a:rPr>
              <a:t>Tower controllers are not authorized to provide radar vectors.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bg1"/>
                </a:solidFill>
              </a:rPr>
              <a:t>AirBoss</a:t>
            </a:r>
            <a:r>
              <a:rPr lang="en-US" sz="2500" dirty="0">
                <a:solidFill>
                  <a:schemeClr val="bg1"/>
                </a:solidFill>
              </a:rPr>
              <a:t> Data includes: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500" dirty="0">
                <a:solidFill>
                  <a:schemeClr val="bg1"/>
                </a:solidFill>
              </a:rPr>
              <a:t>ACID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500" dirty="0">
                <a:solidFill>
                  <a:schemeClr val="bg1"/>
                </a:solidFill>
              </a:rPr>
              <a:t>Indicated Altitude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500" dirty="0">
                <a:solidFill>
                  <a:schemeClr val="bg1"/>
                </a:solidFill>
              </a:rPr>
              <a:t>Ground Speed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500" dirty="0">
                <a:solidFill>
                  <a:schemeClr val="bg1"/>
                </a:solidFill>
              </a:rPr>
              <a:t>Instrument Approach Course and Fixes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500" dirty="0">
                <a:solidFill>
                  <a:schemeClr val="bg1"/>
                </a:solidFill>
              </a:rPr>
              <a:t>Range Rings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500" dirty="0">
                <a:solidFill>
                  <a:schemeClr val="bg1"/>
                </a:solidFill>
              </a:rPr>
              <a:t>Landmarks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bg1"/>
                </a:solidFill>
              </a:rPr>
              <a:t>Vehicle Tracking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bg1"/>
                </a:solidFill>
              </a:rPr>
              <a:t>Vector System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500" dirty="0">
                <a:solidFill>
                  <a:schemeClr val="bg1"/>
                </a:solidFill>
              </a:rPr>
              <a:t>Serves as the Tower backup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500" dirty="0">
                <a:solidFill>
                  <a:schemeClr val="bg1"/>
                </a:solidFill>
              </a:rPr>
              <a:t>Noise Tracking by the Airport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0" name="Content Placeholder 9" descr="A screenshot of a computer monitor&#10;&#10;Description automatically generated">
            <a:extLst>
              <a:ext uri="{FF2B5EF4-FFF2-40B4-BE49-F238E27FC236}">
                <a16:creationId xmlns:a16="http://schemas.microsoft.com/office/drawing/2014/main" id="{95D63377-DE29-7489-59C8-A3331FBDC0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62665" y="453647"/>
            <a:ext cx="3847306" cy="2885479"/>
          </a:xfrm>
        </p:spPr>
      </p:pic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FDE3EE04-6538-25AA-0654-76DCBCC73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9740" y="3572365"/>
            <a:ext cx="2793156" cy="273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888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070D26C6-5103-4C6C-92C9-F77778DC5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E4C55CB-B3EA-42B2-8145-8D48179D12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3D16899-9E3E-4E0E-9D3A-84CDF96570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DFF8F318-02C7-4B28-B5EF-1FC3629D8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6F86055-2F04-4409-8081-2CE6FC32DB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2" name="Freeform 5">
              <a:extLst>
                <a:ext uri="{FF2B5EF4-FFF2-40B4-BE49-F238E27FC236}">
                  <a16:creationId xmlns:a16="http://schemas.microsoft.com/office/drawing/2014/main" id="{CE8B31BB-94F0-4894-BB6F-904DF4571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02E8D5BC-6CE8-4FC5-97D5-D4C02B9C7F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F70C6330-8E66-4BB8-9250-16784E1F0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050D6F8B-F92F-4B13-992E-F7D029C3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619B2E0-C2F9-4F4F-A03F-2EDB08498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F381771-A704-4FF9-A5E8-41DFF5D0E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587"/>
            <a:ext cx="12192000" cy="6856413"/>
            <a:chOff x="0" y="1587"/>
            <a:chExt cx="12192000" cy="6856413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0B99AD23-F5A0-45FE-A2EC-A80AFAB17E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378B3FC-365F-4E6F-9B7E-DB07C5DD29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5EFB49BC-1084-43AB-B46C-9BB10A96FD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7100728" y="402165"/>
              <a:ext cx="4667937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4" name="Freeform 5">
              <a:extLst>
                <a:ext uri="{FF2B5EF4-FFF2-40B4-BE49-F238E27FC236}">
                  <a16:creationId xmlns:a16="http://schemas.microsoft.com/office/drawing/2014/main" id="{6DC8C5CF-29C5-4603-8F9D-C72AF20CFE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68624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5">
              <a:extLst>
                <a:ext uri="{FF2B5EF4-FFF2-40B4-BE49-F238E27FC236}">
                  <a16:creationId xmlns:a16="http://schemas.microsoft.com/office/drawing/2014/main" id="{39A3CA59-3E4E-4FA0-B152-B85C6E3CB1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59735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5">
              <a:extLst>
                <a:ext uri="{FF2B5EF4-FFF2-40B4-BE49-F238E27FC236}">
                  <a16:creationId xmlns:a16="http://schemas.microsoft.com/office/drawing/2014/main" id="{82F58659-4F72-4785-98EC-ABD4E21EF7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88E197C-E3A9-3283-DFBC-7B2345857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283359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2800" dirty="0"/>
              <a:t>Runway Separation and Sequencing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F5402C-DF3C-ABCF-FC6D-F6A2BDE509E3}"/>
              </a:ext>
            </a:extLst>
          </p:cNvPr>
          <p:cNvSpPr txBox="1"/>
          <p:nvPr/>
        </p:nvSpPr>
        <p:spPr>
          <a:xfrm>
            <a:off x="625212" y="2935924"/>
            <a:ext cx="5283359" cy="3811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Same Runway Separation (SRS) Category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CATEGORY I - small single-engine propeller driven aircraft weighing 12,500 lbs. or less, and all helicopters.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sz="14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CATEGORY II - small twin-engine propeller driven aircraft weighing 12,500 lbs. or less</a:t>
            </a:r>
            <a:r>
              <a:rPr lang="en-US" sz="1800" i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sz="1800" i="1" dirty="0">
              <a:solidFill>
                <a:schemeClr val="bg1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CATEGORY III - all other aircraft</a:t>
            </a:r>
            <a:r>
              <a:rPr lang="en-US" sz="14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4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 descr="A picture containing grass, plane, outdoor, runway&#10;&#10;Description automatically generated">
            <a:extLst>
              <a:ext uri="{FF2B5EF4-FFF2-40B4-BE49-F238E27FC236}">
                <a16:creationId xmlns:a16="http://schemas.microsoft.com/office/drawing/2014/main" id="{F2A52C5C-BFD0-ABE8-023F-FB38C74CF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362" y="4622348"/>
            <a:ext cx="3580161" cy="2004889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BB17611C-A085-4AC6-A904-EEF3A4F25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8" name="Picture 7" descr="A picture containing outdoor, plane, sky, flying&#10;&#10;Description automatically generated">
            <a:extLst>
              <a:ext uri="{FF2B5EF4-FFF2-40B4-BE49-F238E27FC236}">
                <a16:creationId xmlns:a16="http://schemas.microsoft.com/office/drawing/2014/main" id="{1B987E22-115F-F72D-AB01-58FC2D011E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362" y="2617869"/>
            <a:ext cx="3580160" cy="1888563"/>
          </a:xfrm>
          <a:prstGeom prst="rect">
            <a:avLst/>
          </a:prstGeom>
        </p:spPr>
      </p:pic>
      <p:pic>
        <p:nvPicPr>
          <p:cNvPr id="5" name="Picture 4" descr="A picture containing plane, sky, outdoor, ground&#10;&#10;Description automatically generated">
            <a:extLst>
              <a:ext uri="{FF2B5EF4-FFF2-40B4-BE49-F238E27FC236}">
                <a16:creationId xmlns:a16="http://schemas.microsoft.com/office/drawing/2014/main" id="{0617492F-2C79-8AC1-6199-41B24AAA8D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954" y="257199"/>
            <a:ext cx="3574568" cy="222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7542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1D4F4DA4-C427-4DEF-91E0-8E7129A4B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A59FAFC-7B5E-427D-A4B0-8DD38FC5C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5E46F92-B11F-4D04-84C1-B48CE43C6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49A7C8E-F405-4731-86CC-6F65E0AD6C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61AA71F-D19D-4361-A8DD-FB1505D4AD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9A66077B-2F4D-4996-B9E4-70A41DC7B9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8E765F22-322F-4361-8A97-254C7B4422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509B3A9B-4394-4305-9D7B-FD39CE433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8DCAC2A9-D869-46E1-9DD3-353AE3254A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682CCCE-534D-4FC6-BF2B-9BEA2F2BB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C664B74-EEBB-416C-9D86-AE1FECC02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2000483-C30E-42A1-8569-E1DE1F55B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1" name="Freeform 5">
            <a:extLst>
              <a:ext uri="{FF2B5EF4-FFF2-40B4-BE49-F238E27FC236}">
                <a16:creationId xmlns:a16="http://schemas.microsoft.com/office/drawing/2014/main" id="{A5ACD7E0-6D9A-4803-8B9B-D4602DC48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238E92D-87E7-4B27-AD36-0E133005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5713412" y="402165"/>
            <a:ext cx="6055253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5" name="Freeform 5">
            <a:extLst>
              <a:ext uri="{FF2B5EF4-FFF2-40B4-BE49-F238E27FC236}">
                <a16:creationId xmlns:a16="http://schemas.microsoft.com/office/drawing/2014/main" id="{6D0B958C-B82E-4F4B-945B-6B038D655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229377" y="2801721"/>
            <a:ext cx="6053670" cy="1254558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7" name="Freeform 5">
            <a:extLst>
              <a:ext uri="{FF2B5EF4-FFF2-40B4-BE49-F238E27FC236}">
                <a16:creationId xmlns:a16="http://schemas.microsoft.com/office/drawing/2014/main" id="{E18F3B2A-BB9B-4FB6-B8A5-2A8E5DB93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965AC0-9FB8-84A4-9393-0FBC0F17A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425" y="748127"/>
            <a:ext cx="3535698" cy="146117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dirty="0">
                <a:solidFill>
                  <a:srgbClr val="EBEBEB"/>
                </a:solidFill>
              </a:rPr>
              <a:t>Runway Separation and Sequencing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4164AEF-861B-41D1-9ED5-B81051DA7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1ABCF1-A3F1-BC1D-CEE7-AC11FA3804FE}"/>
              </a:ext>
            </a:extLst>
          </p:cNvPr>
          <p:cNvSpPr txBox="1"/>
          <p:nvPr/>
        </p:nvSpPr>
        <p:spPr>
          <a:xfrm>
            <a:off x="745425" y="2323883"/>
            <a:ext cx="2819401" cy="2726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4318" indent="-254318" defTabSz="40690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2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SRS Minimum Distance – Departure - Departure</a:t>
            </a:r>
          </a:p>
          <a:p>
            <a:pPr marL="342900" indent="-342900" defTabSz="406908">
              <a:spcAft>
                <a:spcPts val="600"/>
              </a:spcAft>
              <a:buFont typeface="+mj-lt"/>
              <a:buAutoNum type="arabicPeriod"/>
            </a:pPr>
            <a:r>
              <a:rPr lang="en-US" sz="1602" dirty="0">
                <a:solidFill>
                  <a:schemeClr val="bg1"/>
                </a:solidFill>
              </a:rPr>
              <a:t>CAT I behind a CAT I or  II – 3000’</a:t>
            </a:r>
          </a:p>
          <a:p>
            <a:pPr marL="342900" indent="-342900" defTabSz="406908">
              <a:spcAft>
                <a:spcPts val="600"/>
              </a:spcAft>
              <a:buFont typeface="+mj-lt"/>
              <a:buAutoNum type="arabicPeriod"/>
            </a:pPr>
            <a:r>
              <a:rPr lang="en-US" sz="1602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CAT II behind a CAT I or II – 4500’</a:t>
            </a:r>
          </a:p>
          <a:p>
            <a:pPr marL="342900" indent="-342900" defTabSz="406908">
              <a:spcAft>
                <a:spcPts val="600"/>
              </a:spcAft>
              <a:buFont typeface="+mj-lt"/>
              <a:buAutoNum type="arabicPeriod"/>
            </a:pPr>
            <a:r>
              <a:rPr lang="en-US" sz="1602" dirty="0">
                <a:solidFill>
                  <a:schemeClr val="bg1"/>
                </a:solidFill>
              </a:rPr>
              <a:t>CAT III – 6000’</a:t>
            </a:r>
          </a:p>
          <a:p>
            <a:pPr marL="342900" indent="-342900" defTabSz="406908">
              <a:spcAft>
                <a:spcPts val="600"/>
              </a:spcAft>
              <a:buFont typeface="+mj-lt"/>
              <a:buAutoNum type="arabicPeriod"/>
            </a:pPr>
            <a:endParaRPr lang="en-US" sz="1602" dirty="0">
              <a:solidFill>
                <a:schemeClr val="bg1"/>
              </a:solidFill>
            </a:endParaRPr>
          </a:p>
          <a:p>
            <a:pPr defTabSz="406908">
              <a:spcAft>
                <a:spcPts val="600"/>
              </a:spcAft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Picture 8" descr="Text, letter&#10;&#10;Description automatically generated">
            <a:extLst>
              <a:ext uri="{FF2B5EF4-FFF2-40B4-BE49-F238E27FC236}">
                <a16:creationId xmlns:a16="http://schemas.microsoft.com/office/drawing/2014/main" id="{8E61D542-0340-1285-41D8-6AF79BA7B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9255" y="1462682"/>
            <a:ext cx="6391508" cy="360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1639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49FF32FF-44D7-4535-B99A-004DD008A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8C82D60-0595-4A9C-8DA5-BDFA377BAC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9A2E1C4-BD01-48B0-BD6B-09C2F8BA0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C2CBCFF-D961-4AD3-82AB-3C5B587031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48D31C4F-8B97-4C73-B72A-15E1324D6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2B7AB125-2661-42D7-BF76-2CA4648E78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53FFC732-5F2B-478B-83FB-398990EC93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0315E93D-E07D-4697-93FF-358C10DDD3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0952772C-A193-46A8-8085-DF0DDE5FC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F8F1B44-F396-4193-AE11-9D5E5ECAA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A9B6836-D32C-4F9C-B65B-801023361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587"/>
            <a:ext cx="12192000" cy="6856413"/>
            <a:chOff x="0" y="1587"/>
            <a:chExt cx="12192000" cy="6856413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1FDFCED-E54B-408A-8E95-6140929A8C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9CB46B6F-BE17-4645-8EC7-70218D9D11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096550E4-E748-4721-BE84-185E1860BF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6700828" y="402165"/>
              <a:ext cx="506783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Freeform 5">
              <a:extLst>
                <a:ext uri="{FF2B5EF4-FFF2-40B4-BE49-F238E27FC236}">
                  <a16:creationId xmlns:a16="http://schemas.microsoft.com/office/drawing/2014/main" id="{D881B11C-8E0B-40B8-A894-9BB9FF2EFD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5">
              <a:extLst>
                <a:ext uri="{FF2B5EF4-FFF2-40B4-BE49-F238E27FC236}">
                  <a16:creationId xmlns:a16="http://schemas.microsoft.com/office/drawing/2014/main" id="{5305ABBC-C4B0-4260-AE2F-93099262EC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5">
              <a:extLst>
                <a:ext uri="{FF2B5EF4-FFF2-40B4-BE49-F238E27FC236}">
                  <a16:creationId xmlns:a16="http://schemas.microsoft.com/office/drawing/2014/main" id="{000E4B86-B483-499C-9602-46AEEF0B00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F4B02EE-5AB7-9CD7-E661-19A5E3954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4227649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2800" dirty="0"/>
              <a:t>Runway Separation and Sequencing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2F97D8-2CCF-361F-FB17-0467F515FEBC}"/>
              </a:ext>
            </a:extLst>
          </p:cNvPr>
          <p:cNvSpPr txBox="1"/>
          <p:nvPr/>
        </p:nvSpPr>
        <p:spPr>
          <a:xfrm>
            <a:off x="805158" y="2244214"/>
            <a:ext cx="5132439" cy="2362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SRS Minimum Distance – Arrival - Arrival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CAT I behind a CAT I or II – 3000’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CAT II behind a CAT I or II – 4500’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CAT III – Clear of runway</a:t>
            </a:r>
          </a:p>
        </p:txBody>
      </p:sp>
      <p:pic>
        <p:nvPicPr>
          <p:cNvPr id="9" name="Picture 8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AAC17DDA-4E76-E130-0BB7-6E8A678632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9792" y="3640353"/>
            <a:ext cx="4828707" cy="2571286"/>
          </a:xfrm>
          <a:prstGeom prst="rect">
            <a:avLst/>
          </a:prstGeom>
        </p:spPr>
      </p:pic>
      <p:sp>
        <p:nvSpPr>
          <p:cNvPr id="61" name="Rectangle 60">
            <a:extLst>
              <a:ext uri="{FF2B5EF4-FFF2-40B4-BE49-F238E27FC236}">
                <a16:creationId xmlns:a16="http://schemas.microsoft.com/office/drawing/2014/main" id="{F3075F69-BD3F-42CD-B3E9-4A817B315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9D53E75F-130C-A8B8-26C3-BA58CD6A4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9792" y="727907"/>
            <a:ext cx="4841557" cy="274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6404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1DD029FC-684F-483A-A8BD-1F092BFFB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F3C96DD-C9B2-4B53-AEC5-8CB276D3C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62F19CA-71D7-45F5-9123-CA712C528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886C2A0-05BA-4243-B351-00C64563A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C87CEB4-8F81-455D-A076-159940550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C9FC7F0-1AE4-4459-B8F2-219D7598B9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D48B9DA-44B2-4334-96CF-D089EFEC9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79089964-B99F-487E-840E-FD3D7E88C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EC4611E9-9EAD-44EF-967C-9F3F3066D0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5916A076-E219-44E3-8EB5-1C04EFCD17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D764F0A0-D07C-4159-9427-D25058257D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53BC003-D6B7-4BF0-937D-4A015F6DE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9027"/>
            <a:ext cx="12192000" cy="6867027"/>
            <a:chOff x="0" y="-2373"/>
            <a:chExt cx="12192000" cy="6867027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903268C-2C5A-4507-9244-86102327B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39F7113-C588-46FB-ADDE-55CEC5981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B6481A55-E6DE-4B8B-9847-0230D12F7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52FD8DB-2F6F-462A-9BF4-1E26C9332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E52543D-8290-40DE-990A-27CC1992A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8ECC693B-FBF3-45DD-849C-AC1B1B290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56515BC8-A1CA-4EB4-81D8-6A891458F7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ED9E2ADE-2C74-4E7D-8701-6AE23ABD4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B7EBD6DC-7188-4268-9886-6535F41A67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493CCA32-0C37-4525-8FFC-D62C5EEFBE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8BA142C-B2D3-EF53-E455-504054049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3133726" cy="102023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dirty="0"/>
              <a:t>Runway Separation and Sequencing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7B5837-1631-E9CC-9CD8-070A201DB907}"/>
              </a:ext>
            </a:extLst>
          </p:cNvPr>
          <p:cNvSpPr txBox="1"/>
          <p:nvPr/>
        </p:nvSpPr>
        <p:spPr>
          <a:xfrm>
            <a:off x="827593" y="2501596"/>
            <a:ext cx="3604940" cy="3136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SRS Minimum Distance – Arrival and Departure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bg1"/>
              </a:solidFill>
            </a:endParaRP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CAT I behind a CAT I or II – 3000’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CAT II behind a CAT I or II – 4500’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CAT III – 6000’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 descr="Text, letter&#10;&#10;Description automatically generated">
            <a:extLst>
              <a:ext uri="{FF2B5EF4-FFF2-40B4-BE49-F238E27FC236}">
                <a16:creationId xmlns:a16="http://schemas.microsoft.com/office/drawing/2014/main" id="{6D484245-17D8-A949-4230-CCCE1625E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4608" y="1888398"/>
            <a:ext cx="6391533" cy="3627194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5014FF2D-4863-43AA-82A7-958E9F743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3433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DD029FC-684F-483A-A8BD-1F092BFFB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3C96DD-C9B2-4B53-AEC5-8CB276D3C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2F19CA-71D7-45F5-9123-CA712C528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886C2A0-05BA-4243-B351-00C64563A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C87CEB4-8F81-455D-A076-159940550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C9FC7F0-1AE4-4459-B8F2-219D7598B9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48B9DA-44B2-4334-96CF-D089EFEC9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79089964-B99F-487E-840E-FD3D7E88C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EC4611E9-9EAD-44EF-967C-9F3F3066D0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5916A076-E219-44E3-8EB5-1C04EFCD17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D764F0A0-D07C-4159-9427-D25058257D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53BC003-D6B7-4BF0-937D-4A015F6DE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9027"/>
            <a:ext cx="12192000" cy="6867027"/>
            <a:chOff x="0" y="-2373"/>
            <a:chExt cx="12192000" cy="6867027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903268C-2C5A-4507-9244-86102327B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9F7113-C588-46FB-ADDE-55CEC5981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6481A55-E6DE-4B8B-9847-0230D12F7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52FD8DB-2F6F-462A-9BF4-1E26C9332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E52543D-8290-40DE-990A-27CC1992A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8ECC693B-FBF3-45DD-849C-AC1B1B290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6515BC8-A1CA-4EB4-81D8-6A891458F7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ED9E2ADE-2C74-4E7D-8701-6AE23ABD4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B7EBD6DC-7188-4268-9886-6535F41A67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493CCA32-0C37-4525-8FFC-D62C5EEFBE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DBBA9A3-1BFB-D912-2482-18935574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3133726" cy="102023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dirty="0"/>
              <a:t>Runway Separation and Sequencing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A35BF8-C5FE-F046-97AE-88FC32000E63}"/>
              </a:ext>
            </a:extLst>
          </p:cNvPr>
          <p:cNvSpPr txBox="1"/>
          <p:nvPr/>
        </p:nvSpPr>
        <p:spPr>
          <a:xfrm>
            <a:off x="823317" y="2183905"/>
            <a:ext cx="3604940" cy="3898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 Intersecting Runways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Departing/Arriving Aircraft must be through the intersection before a departure can be cleared for takeoff or an arrival is cleared to land.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Tower can use anticipated separation at the intersection.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Land and hold short not authorized. </a:t>
            </a:r>
          </a:p>
        </p:txBody>
      </p:sp>
      <p:pic>
        <p:nvPicPr>
          <p:cNvPr id="5" name="Picture 4" descr="Diagram, engineering drawing&#10;&#10;Description automatically generated">
            <a:extLst>
              <a:ext uri="{FF2B5EF4-FFF2-40B4-BE49-F238E27FC236}">
                <a16:creationId xmlns:a16="http://schemas.microsoft.com/office/drawing/2014/main" id="{5F78AA74-6F61-F759-F806-AE671A685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4607" y="1064133"/>
            <a:ext cx="6391533" cy="4729734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5014FF2D-4863-43AA-82A7-958E9F743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3106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070D26C6-5103-4C6C-92C9-F77778DC5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E4C55CB-B3EA-42B2-8145-8D48179D12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3D16899-9E3E-4E0E-9D3A-84CDF96570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DFF8F318-02C7-4B28-B5EF-1FC3629D8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36F86055-2F04-4409-8081-2CE6FC32DB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CE8B31BB-94F0-4894-BB6F-904DF4571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02E8D5BC-6CE8-4FC5-97D5-D4C02B9C7F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F70C6330-8E66-4BB8-9250-16784E1F0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050D6F8B-F92F-4B13-992E-F7D029C3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8CB458E-871A-45B4-836D-CD694F3FA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9815638-8FEE-43B9-BA4C-610368717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587"/>
            <a:ext cx="12192000" cy="6856413"/>
            <a:chOff x="0" y="1587"/>
            <a:chExt cx="12192000" cy="6856413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F78EC60-5193-421D-9285-98B91633A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EB66336A-ECE1-4005-B648-EF57AE9EAD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85775E72-733D-4364-B952-09B7709CBF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8" name="Freeform 5">
              <a:extLst>
                <a:ext uri="{FF2B5EF4-FFF2-40B4-BE49-F238E27FC236}">
                  <a16:creationId xmlns:a16="http://schemas.microsoft.com/office/drawing/2014/main" id="{9AB44F5B-F8D5-4F5B-9EFB-9ACB0AC5B5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5">
              <a:extLst>
                <a:ext uri="{FF2B5EF4-FFF2-40B4-BE49-F238E27FC236}">
                  <a16:creationId xmlns:a16="http://schemas.microsoft.com/office/drawing/2014/main" id="{217A5592-20BE-4FB2-921F-F6F766E004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5">
              <a:extLst>
                <a:ext uri="{FF2B5EF4-FFF2-40B4-BE49-F238E27FC236}">
                  <a16:creationId xmlns:a16="http://schemas.microsoft.com/office/drawing/2014/main" id="{023C4880-FB8B-4D2E-BF82-BB9FC46EB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7206E77-11B7-E5AA-8CFF-4C94AC75C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9628" y="838200"/>
            <a:ext cx="2942210" cy="148771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dirty="0"/>
              <a:t>How does the tower provide runway separation?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DB809B-3E68-245F-2F82-5BA34631E964}"/>
              </a:ext>
            </a:extLst>
          </p:cNvPr>
          <p:cNvSpPr txBox="1"/>
          <p:nvPr/>
        </p:nvSpPr>
        <p:spPr>
          <a:xfrm>
            <a:off x="1154955" y="2516912"/>
            <a:ext cx="3133726" cy="3502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300" dirty="0">
                <a:solidFill>
                  <a:schemeClr val="bg1"/>
                </a:solidFill>
              </a:rPr>
              <a:t>Develop a sequence that will ensure same or intersecting runway separation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300" dirty="0">
                <a:solidFill>
                  <a:schemeClr val="bg1"/>
                </a:solidFill>
              </a:rPr>
              <a:t>Using aircraft performance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300" dirty="0">
                <a:solidFill>
                  <a:schemeClr val="bg1"/>
                </a:solidFill>
              </a:rPr>
              <a:t>Increase or decrease spacing by sending to geographic points. (Unable to issue headings/vector)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300" dirty="0">
                <a:solidFill>
                  <a:schemeClr val="bg1"/>
                </a:solidFill>
              </a:rPr>
              <a:t>Assigning pattern entry instructions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300" dirty="0">
                <a:solidFill>
                  <a:schemeClr val="bg1"/>
                </a:solidFill>
              </a:rPr>
              <a:t>Noise Abatement arrival 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13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1300" dirty="0">
              <a:solidFill>
                <a:schemeClr val="bg1"/>
              </a:solidFill>
            </a:endParaRPr>
          </a:p>
        </p:txBody>
      </p:sp>
      <p:pic>
        <p:nvPicPr>
          <p:cNvPr id="12" name="Picture 11" descr="Diagram&#10;&#10;Description automatically generated">
            <a:extLst>
              <a:ext uri="{FF2B5EF4-FFF2-40B4-BE49-F238E27FC236}">
                <a16:creationId xmlns:a16="http://schemas.microsoft.com/office/drawing/2014/main" id="{BE117D71-F292-3136-9782-CEAD9DCA5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939130" y="1786920"/>
            <a:ext cx="2601791" cy="3212089"/>
          </a:xfrm>
          <a:prstGeom prst="rect">
            <a:avLst/>
          </a:prstGeom>
        </p:spPr>
      </p:pic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713A6A4A-5440-0577-E0BE-FBFA3F409C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5464" y="860125"/>
            <a:ext cx="3388693" cy="2050158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4758E83D-47C3-4E59-B518-F91AD549D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BA57BEE0-FA8D-6CC2-5990-20C1DFAD8D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1640" y="3878042"/>
            <a:ext cx="3496339" cy="199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92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910435-622D-CD54-503C-3073B4745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E7E66715-6CEE-7C95-87AB-DB924A1B2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A3E1C64-6BCB-04FD-55C6-9D525D2F8F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724A571-D368-A514-9B1E-88ECA45E88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21E049F-0F71-9B02-6830-C8C18EAE26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84A7485-ECB8-0297-CB10-03D2982F3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09988E70-5DDE-1A4E-B6C1-F14FC74E30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EDC79013-9B08-0B05-D941-CAC305FCC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DFE74A52-CD13-4618-2082-E03C2883E8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5F12795F-CE19-1A91-580B-D7D72714F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4ADC3AC-7EE7-02B1-F0EB-4E1E7E76BD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9350287-5524-827A-90F0-6AAE35C72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587"/>
            <a:ext cx="12192000" cy="6856413"/>
            <a:chOff x="0" y="1587"/>
            <a:chExt cx="12192000" cy="6856413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A9C30A7-F022-22B8-E42C-F251BEDDA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0E74AAE-2BE3-D63B-FB4D-10346359EB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34170B8-71A4-9D63-E47C-EC35398050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7100728" y="402165"/>
              <a:ext cx="4667937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19F13F78-3699-75C9-B3FB-779FC646D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68624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5">
              <a:extLst>
                <a:ext uri="{FF2B5EF4-FFF2-40B4-BE49-F238E27FC236}">
                  <a16:creationId xmlns:a16="http://schemas.microsoft.com/office/drawing/2014/main" id="{471C8BC4-4F43-DE06-313D-848EA8D0D5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59735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FB087FF1-5E72-A5B5-8537-7E3F7C254E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97A1EC6-6389-3A68-07BC-2CF81C61C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1295399"/>
            <a:ext cx="5283359" cy="9561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2800" dirty="0"/>
              <a:t>Flight Following and Handoffs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97F202-7D53-9D0A-28C8-02A8628E58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6770" y="2251586"/>
            <a:ext cx="5283359" cy="27508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Equipment Limitations prevent both services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Flight Following and Squawk Codes - TRK does not have the required equipment. Flight Data Input Output Device (FDIO) required.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IFR/VFR Automated Hand-offs - Lack of automation interface – STARS, STARS Lite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IFR Arrival/Departure Information Transfer via Shout Line.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5164A09-D4A2-9938-139A-940435840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6" name="Content Placeholder 5" descr="A person sitting at a desk with multiple monitors&#10;&#10;Description automatically generated">
            <a:extLst>
              <a:ext uri="{FF2B5EF4-FFF2-40B4-BE49-F238E27FC236}">
                <a16:creationId xmlns:a16="http://schemas.microsoft.com/office/drawing/2014/main" id="{26A31F62-249A-D99C-66C6-8A182C8260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99830" y="2808660"/>
            <a:ext cx="2337171" cy="1711634"/>
          </a:xfrm>
          <a:prstGeom prst="rect">
            <a:avLst/>
          </a:prstGeom>
        </p:spPr>
      </p:pic>
      <p:pic>
        <p:nvPicPr>
          <p:cNvPr id="8" name="Picture 7" descr="A group of people working on a control panel&#10;&#10;Description automatically generated">
            <a:extLst>
              <a:ext uri="{FF2B5EF4-FFF2-40B4-BE49-F238E27FC236}">
                <a16:creationId xmlns:a16="http://schemas.microsoft.com/office/drawing/2014/main" id="{CC74271D-2ABB-DD67-F154-8A18B6610F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8018" y="2778788"/>
            <a:ext cx="2428632" cy="1734736"/>
          </a:xfrm>
          <a:prstGeom prst="rect">
            <a:avLst/>
          </a:prstGeom>
        </p:spPr>
      </p:pic>
      <p:pic>
        <p:nvPicPr>
          <p:cNvPr id="11" name="Picture 10" descr="A close-up of several green labels&#10;&#10;Description automatically generated">
            <a:extLst>
              <a:ext uri="{FF2B5EF4-FFF2-40B4-BE49-F238E27FC236}">
                <a16:creationId xmlns:a16="http://schemas.microsoft.com/office/drawing/2014/main" id="{3A7753DE-2E34-C1F0-FAE9-AA4750116A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1346" y="529352"/>
            <a:ext cx="4369905" cy="21222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B9F51C-7865-5D25-8186-C2D5E6364A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6712" y="4758322"/>
            <a:ext cx="5565488" cy="6659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A6D4DB-72BE-44F5-71B9-A964B6799F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97711" y="5545081"/>
            <a:ext cx="5565490" cy="66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694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BAA83-DBBF-28BB-76F0-F47EDF6E6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9582320" cy="706964"/>
          </a:xfrm>
        </p:spPr>
        <p:txBody>
          <a:bodyPr/>
          <a:lstStyle/>
          <a:p>
            <a:pPr algn="ctr"/>
            <a:r>
              <a:rPr lang="en-US" dirty="0"/>
              <a:t>Effective Communication is Key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E791E-613A-E46E-1CEB-7BC862FBA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5407" y="2617354"/>
            <a:ext cx="8761412" cy="3416300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Notify ATC immediately if you're unable to comply with a clearance. </a:t>
            </a:r>
            <a:endParaRPr lang="en-US" dirty="0"/>
          </a:p>
          <a:p>
            <a:pPr>
              <a:buFont typeface="+mj-lt"/>
              <a:buAutoNum type="arabicPeriod"/>
            </a:pPr>
            <a:r>
              <a:rPr lang="en-US" dirty="0"/>
              <a:t>Pilot assigned the NAP departing runway 20 (left 270° to the Bypass) and the pilot made a left 540° to Brockway.</a:t>
            </a:r>
          </a:p>
          <a:p>
            <a:pPr>
              <a:buFont typeface="+mj-lt"/>
              <a:buAutoNum type="arabicPeriod"/>
            </a:pPr>
            <a:r>
              <a:rPr lang="en-US" dirty="0"/>
              <a:t>Pilot cleared to land runway 29 and did a touch and go.</a:t>
            </a:r>
          </a:p>
          <a:p>
            <a:r>
              <a:rPr lang="en-US" b="1" dirty="0"/>
              <a:t>Always read back assigned runways and any hold short instructions, as this is required by the FAA for tower controllers to verify.</a:t>
            </a:r>
          </a:p>
          <a:p>
            <a:r>
              <a:rPr lang="en-US" b="1" dirty="0"/>
              <a:t>If you are departing from or arriving at TRK, please confirm that you have received the ATIS.</a:t>
            </a:r>
          </a:p>
          <a:p>
            <a:r>
              <a:rPr lang="en-US" b="1" dirty="0"/>
              <a:t>If you miss an ATC instruction or clearance, please don’t guess—ask us to repeat or clarify the instructions.</a:t>
            </a:r>
          </a:p>
        </p:txBody>
      </p:sp>
    </p:spTree>
    <p:extLst>
      <p:ext uri="{BB962C8B-B14F-4D97-AF65-F5344CB8AC3E}">
        <p14:creationId xmlns:p14="http://schemas.microsoft.com/office/powerpoint/2010/main" val="1607487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3EEA0B9D-3DFE-4308-A8AB-219B3EE04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0CA53FA-97B8-4232-A0E6-5AA6DDDEE5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599D84C4-4DE3-438C-A9DB-9B43DAC5D3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D4FDCE2-2EC2-441C-A8E9-F73CBA9321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7BAC034B-4B7C-400D-B477-A35E93E5EA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A9DB7C5E-E78D-4F37-9587-2BC40214F9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022D2AFF-EF2F-4E4C-AC4E-5FF0CE02E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E901C4A1-F04F-4A50-9AD6-EB9188144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ADE70B3F-5BAA-40C5-A89A-9115F43550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1B92B5A5-01E3-4567-8F48-513CD8DD32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299D6197-2ABD-4C75-B9BD-D8051646C5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6641BBB-6001-47E1-A00B-E4408A1F05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6E26006A-5002-4668-94B6-88665E953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587"/>
            <a:ext cx="12192000" cy="6856413"/>
            <a:chOff x="0" y="1587"/>
            <a:chExt cx="12192000" cy="6856413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07432347-8AAE-493A-A61B-3FC83B937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3E0F2CE-506B-4AC2-AD66-ED4B958E67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57EC7DE3-68A9-4BA9-87A4-4B67A69C2B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2" name="Freeform 5">
              <a:extLst>
                <a:ext uri="{FF2B5EF4-FFF2-40B4-BE49-F238E27FC236}">
                  <a16:creationId xmlns:a16="http://schemas.microsoft.com/office/drawing/2014/main" id="{C3C955C4-74A8-49BE-A7B0-5F035193AF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5">
              <a:extLst>
                <a:ext uri="{FF2B5EF4-FFF2-40B4-BE49-F238E27FC236}">
                  <a16:creationId xmlns:a16="http://schemas.microsoft.com/office/drawing/2014/main" id="{FA6F8920-FF20-4188-891D-124D98791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5">
              <a:extLst>
                <a:ext uri="{FF2B5EF4-FFF2-40B4-BE49-F238E27FC236}">
                  <a16:creationId xmlns:a16="http://schemas.microsoft.com/office/drawing/2014/main" id="{AE2A818B-7E83-486E-9ED6-C87BB45ECD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E5C20D5-9403-269A-B088-0D63AA72A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2942210" cy="10202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/>
              <a:t>Summertime Operations and Gliders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1A6282-DC6C-81BA-8352-856AF84E00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5" y="2120900"/>
            <a:ext cx="3133726" cy="3898900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Density Altitude</a:t>
            </a:r>
          </a:p>
          <a:p>
            <a:pPr marL="285750" indent="-285750"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Construction – A2 Project. </a:t>
            </a:r>
            <a:r>
              <a:rPr lang="en-US">
                <a:solidFill>
                  <a:schemeClr val="bg1"/>
                </a:solidFill>
              </a:rPr>
              <a:t>Tenant Meeting May 20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Intersecting Runway Operations</a:t>
            </a:r>
          </a:p>
          <a:p>
            <a:pPr marL="285750" indent="-285750"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Thunderstorms</a:t>
            </a:r>
          </a:p>
          <a:p>
            <a:pPr marL="285750" indent="-285750"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Runway 20 approach. Downdrafts, updrafts, and LLWS.</a:t>
            </a:r>
          </a:p>
          <a:p>
            <a:pPr marL="285750" indent="-285750"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Glider Operations</a:t>
            </a:r>
          </a:p>
          <a:p>
            <a:pPr marL="285750" indent="-285750">
              <a:buFont typeface="Wingdings 3" charset="2"/>
              <a:buChar char=""/>
            </a:pPr>
            <a:endParaRPr lang="en-US" dirty="0">
              <a:solidFill>
                <a:schemeClr val="bg1"/>
              </a:solidFill>
            </a:endParaRPr>
          </a:p>
          <a:p>
            <a:pPr>
              <a:buFont typeface="Wingdings 3" charset="2"/>
              <a:buChar char="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 descr="A plane parked on grass near a building&#10;&#10;AI-generated content may be incorrect.">
            <a:extLst>
              <a:ext uri="{FF2B5EF4-FFF2-40B4-BE49-F238E27FC236}">
                <a16:creationId xmlns:a16="http://schemas.microsoft.com/office/drawing/2014/main" id="{23ED8ACD-A560-6D1A-8115-CC783B016E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2960" y="3705718"/>
            <a:ext cx="3113903" cy="2024036"/>
          </a:xfrm>
          <a:prstGeom prst="rect">
            <a:avLst/>
          </a:prstGeom>
        </p:spPr>
      </p:pic>
      <p:sp>
        <p:nvSpPr>
          <p:cNvPr id="66" name="Rectangle 65">
            <a:extLst>
              <a:ext uri="{FF2B5EF4-FFF2-40B4-BE49-F238E27FC236}">
                <a16:creationId xmlns:a16="http://schemas.microsoft.com/office/drawing/2014/main" id="{2C37987F-89C0-4AA5-894B-E292C61FD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6" name="Content Placeholder 5" descr="A digital display in a field&#10;&#10;AI-generated content may be incorrect.">
            <a:extLst>
              <a:ext uri="{FF2B5EF4-FFF2-40B4-BE49-F238E27FC236}">
                <a16:creationId xmlns:a16="http://schemas.microsoft.com/office/drawing/2014/main" id="{A843DE9A-8E5E-4CC3-CA3D-17A218C7B3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160022" y="1098378"/>
            <a:ext cx="3113903" cy="1634799"/>
          </a:xfrm>
          <a:prstGeom prst="rect">
            <a:avLst/>
          </a:prstGeom>
        </p:spPr>
      </p:pic>
      <p:pic>
        <p:nvPicPr>
          <p:cNvPr id="8" name="Picture 7" descr="A person in a small white plane&#10;&#10;AI-generated content may be incorrect.">
            <a:extLst>
              <a:ext uri="{FF2B5EF4-FFF2-40B4-BE49-F238E27FC236}">
                <a16:creationId xmlns:a16="http://schemas.microsoft.com/office/drawing/2014/main" id="{2B8A2BEE-EC10-098F-614B-CE974CF05B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2236" y="3745995"/>
            <a:ext cx="3113904" cy="2070746"/>
          </a:xfrm>
          <a:prstGeom prst="rect">
            <a:avLst/>
          </a:prstGeom>
        </p:spPr>
      </p:pic>
      <p:pic>
        <p:nvPicPr>
          <p:cNvPr id="12" name="Picture 11" descr="An aerial view of an airport&#10;&#10;AI-generated content may be incorrect.">
            <a:extLst>
              <a:ext uri="{FF2B5EF4-FFF2-40B4-BE49-F238E27FC236}">
                <a16:creationId xmlns:a16="http://schemas.microsoft.com/office/drawing/2014/main" id="{17E5B504-6E4C-5C82-AC65-04D44402A9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2236" y="1037366"/>
            <a:ext cx="3113904" cy="207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943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D8441-4DB5-0432-C659-BCEB68B75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4704" y="970369"/>
            <a:ext cx="8761413" cy="706964"/>
          </a:xfrm>
        </p:spPr>
        <p:txBody>
          <a:bodyPr/>
          <a:lstStyle/>
          <a:p>
            <a:pPr algn="ctr"/>
            <a:r>
              <a:rPr lang="en-US" dirty="0"/>
              <a:t>Air Traffic Control Towers</a:t>
            </a:r>
            <a:br>
              <a:rPr lang="en-US" dirty="0"/>
            </a:br>
            <a:r>
              <a:rPr lang="en-US" sz="2400" dirty="0"/>
              <a:t>Three Types of Towers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FE20CE-E055-3708-FE6D-A976FC6E19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FAA Air Traffic Control Tower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27534A-6EA6-611A-F739-6CAA05EC3A3C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3521564"/>
          </a:xfrm>
        </p:spPr>
        <p:txBody>
          <a:bodyPr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Controllers follow all Rules and Regulations prescribed by the FAA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Staffed by FAA Controllers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A854F6-7D6B-75A3-D397-B22DD3A5F9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Federal Contract Tower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87ED90-BD2B-08C5-DC4B-B6262DDE0489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3521564"/>
          </a:xfrm>
        </p:spPr>
        <p:txBody>
          <a:bodyPr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Controllers follow all Rules and Regulations prescribed by the FAA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Staffed by a Contractor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E06CB59-F7C8-7B51-8CDE-DE0FC286C4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Non-Federal Control Tower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B49EBEE-D9F9-5779-1FDD-2D14B7A0F783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3521564"/>
          </a:xfrm>
        </p:spPr>
        <p:txBody>
          <a:bodyPr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Controllers follow all Rules and Regulations prescribed by the FAA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Staffed by Midwest ATC</a:t>
            </a:r>
          </a:p>
          <a:p>
            <a:endParaRPr lang="en-US" dirty="0"/>
          </a:p>
        </p:txBody>
      </p:sp>
      <p:pic>
        <p:nvPicPr>
          <p:cNvPr id="12" name="Picture 11" descr="A picture containing building, sky, outdoor, tower&#10;&#10;Description automatically generated">
            <a:extLst>
              <a:ext uri="{FF2B5EF4-FFF2-40B4-BE49-F238E27FC236}">
                <a16:creationId xmlns:a16="http://schemas.microsoft.com/office/drawing/2014/main" id="{B54EA0CA-53FE-5A69-1020-C33795D92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8209" y="4845699"/>
            <a:ext cx="2954402" cy="1661851"/>
          </a:xfrm>
          <a:prstGeom prst="rect">
            <a:avLst/>
          </a:prstGeom>
        </p:spPr>
      </p:pic>
      <p:pic>
        <p:nvPicPr>
          <p:cNvPr id="14" name="Picture 13" descr="A picture containing sky, outdoor, road, building&#10;&#10;Description automatically generated">
            <a:extLst>
              <a:ext uri="{FF2B5EF4-FFF2-40B4-BE49-F238E27FC236}">
                <a16:creationId xmlns:a16="http://schemas.microsoft.com/office/drawing/2014/main" id="{210C60F1-2569-F646-C0EB-8BBD1690F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1058" y="4618272"/>
            <a:ext cx="1416959" cy="1889278"/>
          </a:xfrm>
          <a:prstGeom prst="rect">
            <a:avLst/>
          </a:prstGeom>
        </p:spPr>
      </p:pic>
      <p:pic>
        <p:nvPicPr>
          <p:cNvPr id="13" name="Picture 12" descr="A building with stairs and a plane in the background&#10;&#10;Description automatically generated">
            <a:extLst>
              <a:ext uri="{FF2B5EF4-FFF2-40B4-BE49-F238E27FC236}">
                <a16:creationId xmlns:a16="http://schemas.microsoft.com/office/drawing/2014/main" id="{3E9A9F40-DAAE-ACF5-89E9-204532AC86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983" y="4618271"/>
            <a:ext cx="1416959" cy="188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871427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E28CA85B-EFA5-424D-B673-199EA9E2A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4E57C1D-EF63-4BBD-94B2-8F30DC40B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D7B3EC26-C947-4925-9A42-A9DC211377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363DEC3-A241-4F3D-9C3F-FA224D4E30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4D419C30-DEAD-49B7-9048-C3FF1736DA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FF4FF33-67A2-4949-8D2E-85227FF051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45DBC5C-8AC5-470A-8F2C-64D62BA93A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FA40141C-F5B1-4ECC-8E3A-06149463D6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C0148294-9C04-491E-BD71-96366D9394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96A61980-5719-42C2-8F65-A0A2BD88D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003A9201-88EE-42E0-8769-CA933DC14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F13840F-6352-4D3F-8CCF-5B7AD10CB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B456D26-7C82-4F1D-9524-955F532D1E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587"/>
            <a:ext cx="12192000" cy="6856413"/>
            <a:chOff x="0" y="1587"/>
            <a:chExt cx="12192000" cy="6856413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9A0F8EB2-FC78-42CD-91A1-D6383FB78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82C7906-6E21-47C6-8B4F-CDA900B31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5BAA88A1-A14A-4BC9-9CF9-0C7EB0F5E4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2" name="Freeform 5">
              <a:extLst>
                <a:ext uri="{FF2B5EF4-FFF2-40B4-BE49-F238E27FC236}">
                  <a16:creationId xmlns:a16="http://schemas.microsoft.com/office/drawing/2014/main" id="{60B5E7F7-9788-453F-AE6B-710B508205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5">
              <a:extLst>
                <a:ext uri="{FF2B5EF4-FFF2-40B4-BE49-F238E27FC236}">
                  <a16:creationId xmlns:a16="http://schemas.microsoft.com/office/drawing/2014/main" id="{82E06876-D296-45D1-A1EA-8927ED2696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5">
              <a:extLst>
                <a:ext uri="{FF2B5EF4-FFF2-40B4-BE49-F238E27FC236}">
                  <a16:creationId xmlns:a16="http://schemas.microsoft.com/office/drawing/2014/main" id="{E4BD588C-BAB2-4CF6-89D8-9BBA50E977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6AADD39-1AEA-442C-C500-0CE54075B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2942210" cy="10202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/>
              <a:t>Drone Operations in the Truckee Class D Airspace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A3C94F-BA43-C15A-C30B-EF7C0577BE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5" y="2120900"/>
            <a:ext cx="3133726" cy="3898900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Wingdings 3" charset="2"/>
              <a:buChar char=""/>
            </a:pPr>
            <a:r>
              <a:rPr lang="en-US" dirty="0" err="1">
                <a:solidFill>
                  <a:schemeClr val="bg1"/>
                </a:solidFill>
              </a:rPr>
              <a:t>DroneZone</a:t>
            </a:r>
            <a:r>
              <a:rPr lang="en-US" dirty="0">
                <a:solidFill>
                  <a:schemeClr val="bg1"/>
                </a:solidFill>
              </a:rPr>
              <a:t> not LAANC</a:t>
            </a:r>
          </a:p>
          <a:p>
            <a:pPr marL="285750" indent="-285750"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UAS Facility Map</a:t>
            </a:r>
          </a:p>
          <a:p>
            <a:pPr marL="285750" indent="-285750"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FAA Approval – At or Below Grid Altitudes</a:t>
            </a:r>
          </a:p>
          <a:p>
            <a:pPr marL="285750" indent="-285750"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TRK Tower Approval – Above Grid Altitudes</a:t>
            </a:r>
          </a:p>
          <a:p>
            <a:pPr marL="285750" indent="-285750"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Unauthorized Drone Activity</a:t>
            </a:r>
          </a:p>
          <a:p>
            <a:pPr marL="285750" indent="-285750">
              <a:buFont typeface="Wingdings 3" charset="2"/>
              <a:buChar char="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Picture 10" descr="A map with red squares and numbers&#10;&#10;AI-generated content may be incorrect.">
            <a:extLst>
              <a:ext uri="{FF2B5EF4-FFF2-40B4-BE49-F238E27FC236}">
                <a16:creationId xmlns:a16="http://schemas.microsoft.com/office/drawing/2014/main" id="{2E2AA78C-6164-DD56-F4E0-15EFB43F49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6415" y="3462645"/>
            <a:ext cx="3113903" cy="2584538"/>
          </a:xfrm>
          <a:prstGeom prst="rect">
            <a:avLst/>
          </a:prstGeom>
        </p:spPr>
      </p:pic>
      <p:sp>
        <p:nvSpPr>
          <p:cNvPr id="66" name="Rectangle 65">
            <a:extLst>
              <a:ext uri="{FF2B5EF4-FFF2-40B4-BE49-F238E27FC236}">
                <a16:creationId xmlns:a16="http://schemas.microsoft.com/office/drawing/2014/main" id="{D11961EF-9C64-4FDB-9778-BCB33DAAD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82ED5087-CC55-3E11-2288-DA5CE059E4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60442" y="1219964"/>
            <a:ext cx="3098535" cy="912871"/>
          </a:xfrm>
          <a:prstGeom prst="rect">
            <a:avLst/>
          </a:prstGeom>
          <a:effectLst>
            <a:softEdge rad="0"/>
          </a:effectLst>
        </p:spPr>
      </p:pic>
      <p:pic>
        <p:nvPicPr>
          <p:cNvPr id="37" name="Picture 36" descr="A drone flying in the sky&#10;&#10;AI-generated content may be incorrect.">
            <a:extLst>
              <a:ext uri="{FF2B5EF4-FFF2-40B4-BE49-F238E27FC236}">
                <a16:creationId xmlns:a16="http://schemas.microsoft.com/office/drawing/2014/main" id="{EB6AFFEE-B60C-E393-1E88-21ADF8FD80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06253" y="3866840"/>
            <a:ext cx="3326241" cy="1776148"/>
          </a:xfrm>
          <a:prstGeom prst="rect">
            <a:avLst/>
          </a:prstGeom>
        </p:spPr>
      </p:pic>
      <p:pic>
        <p:nvPicPr>
          <p:cNvPr id="8" name="Content Placeholder 7" descr="A white drone flying in the air&#10;&#10;AI-generated content may be incorrect.">
            <a:extLst>
              <a:ext uri="{FF2B5EF4-FFF2-40B4-BE49-F238E27FC236}">
                <a16:creationId xmlns:a16="http://schemas.microsoft.com/office/drawing/2014/main" id="{89334FB0-78E1-F3F2-852C-622814617A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8434351" y="715985"/>
            <a:ext cx="3587981" cy="238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475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89674B87-B7AA-4FDD-B75B-0E6F82BFA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67027"/>
            <a:chOff x="0" y="-2373"/>
            <a:chExt cx="12192000" cy="686702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779CFA5-3E2E-44AE-8901-888F319BB0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267043B-4282-450D-A595-165512D91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3ECCE6B-7124-49F7-A9F7-846F18D23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4B22195-E753-4CEB-9376-1E4C70F9D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321F675-966F-4F38-9E8C-EF813E7B09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C1E1FED-8209-4304-BD7B-1E364C44A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F77DFC8-AD0F-4293-A5B0-A4B35B41D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1A536217-7B6F-4117-90B1-9D52A5791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11FF4C96-6962-4FEB-8800-B664A2ACC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309CC5A8-B34F-420B-82A5-2B885B2477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129B9C1-6A9E-E517-320C-3BE585BAE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3133726" cy="1020232"/>
          </a:xfrm>
        </p:spPr>
        <p:txBody>
          <a:bodyPr>
            <a:normAutofit/>
          </a:bodyPr>
          <a:lstStyle/>
          <a:p>
            <a:r>
              <a:rPr lang="en-US" dirty="0"/>
              <a:t>Tower Tours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8CFC5F-7ED0-E16F-D695-0CABF3452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273" y="2394477"/>
            <a:ext cx="4191000" cy="21510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Monday-Friday: 10:00am-3:00pm</a:t>
            </a:r>
          </a:p>
          <a:p>
            <a:r>
              <a:rPr lang="en-US" dirty="0">
                <a:solidFill>
                  <a:schemeClr val="bg1"/>
                </a:solidFill>
              </a:rPr>
              <a:t>Saturday-Sunday: 11:00am-3:00pm</a:t>
            </a:r>
          </a:p>
          <a:p>
            <a:r>
              <a:rPr lang="en-US" dirty="0">
                <a:solidFill>
                  <a:schemeClr val="bg1"/>
                </a:solidFill>
              </a:rPr>
              <a:t>Email tour requests to </a:t>
            </a:r>
            <a:r>
              <a:rPr lang="en-US" dirty="0">
                <a:solidFill>
                  <a:schemeClr val="bg1"/>
                </a:solidFill>
                <a:hlinkClick r:id="rId3"/>
              </a:rPr>
              <a:t>trknfct@midwestatcs.com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ZOA Tours – </a:t>
            </a:r>
            <a:r>
              <a:rPr lang="en-US" dirty="0" err="1">
                <a:solidFill>
                  <a:schemeClr val="bg1"/>
                </a:solidFill>
              </a:rPr>
              <a:t>jmartin@natca.net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6E07BC7-FAEA-458C-90C9-A68082FBB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8" name="Picture 7" descr="A building with a tower and a building with a mountain in the background&#10;&#10;Description automatically generated">
            <a:extLst>
              <a:ext uri="{FF2B5EF4-FFF2-40B4-BE49-F238E27FC236}">
                <a16:creationId xmlns:a16="http://schemas.microsoft.com/office/drawing/2014/main" id="{C1859BEE-2E5B-D28C-640B-83E6035BBC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703" b="2"/>
          <a:stretch/>
        </p:blipFill>
        <p:spPr>
          <a:xfrm>
            <a:off x="5194607" y="803751"/>
            <a:ext cx="6391533" cy="5250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2260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60260-D9FB-F365-AC8C-F22CA7845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60773" y="1113062"/>
            <a:ext cx="3382297" cy="3281957"/>
          </a:xfrm>
        </p:spPr>
        <p:txBody>
          <a:bodyPr>
            <a:normAutofit/>
          </a:bodyPr>
          <a:lstStyle/>
          <a:p>
            <a:pPr algn="ctr"/>
            <a:r>
              <a:rPr lang="en-US" sz="5000" dirty="0"/>
              <a:t>Question?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4717EB-BB9D-71E0-F58A-6A32F7A8E1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60773" y="4591665"/>
            <a:ext cx="3382298" cy="1150156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Thank you for coming!</a:t>
            </a:r>
          </a:p>
        </p:txBody>
      </p:sp>
      <p:pic>
        <p:nvPicPr>
          <p:cNvPr id="7" name="Picture 6" descr="An aerial view of a runway&#10;&#10;Description automatically generated">
            <a:extLst>
              <a:ext uri="{FF2B5EF4-FFF2-40B4-BE49-F238E27FC236}">
                <a16:creationId xmlns:a16="http://schemas.microsoft.com/office/drawing/2014/main" id="{41F11ACA-3B40-0470-3A70-DBC6B4068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763" y="1486170"/>
            <a:ext cx="6470907" cy="388254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4F2774E-6601-00A6-2896-61D31D0CC2E2}"/>
              </a:ext>
            </a:extLst>
          </p:cNvPr>
          <p:cNvSpPr txBox="1"/>
          <p:nvPr/>
        </p:nvSpPr>
        <p:spPr>
          <a:xfrm>
            <a:off x="4198372" y="5122493"/>
            <a:ext cx="33822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bg1"/>
                </a:solidFill>
              </a:rPr>
              <a:t>Photo Credit: Tom Lippert</a:t>
            </a:r>
          </a:p>
        </p:txBody>
      </p:sp>
    </p:spTree>
    <p:extLst>
      <p:ext uri="{BB962C8B-B14F-4D97-AF65-F5344CB8AC3E}">
        <p14:creationId xmlns:p14="http://schemas.microsoft.com/office/powerpoint/2010/main" val="896746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3A4AF-351B-84B3-86C5-967043326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4704" y="985321"/>
            <a:ext cx="8761413" cy="706964"/>
          </a:xfrm>
        </p:spPr>
        <p:txBody>
          <a:bodyPr/>
          <a:lstStyle/>
          <a:p>
            <a:pPr algn="ctr"/>
            <a:r>
              <a:rPr lang="en-US" dirty="0"/>
              <a:t>Local ATC Facilities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0DB326-CAB1-3251-DD62-C3B9A8C76D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Truckee Tower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DEBFA0-ACC9-C1CB-BA48-3ECF52C2F420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94A284-26C6-D587-0DB1-BA45149F29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Oakland Center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216B038-0069-78FF-8AF0-1BE433707DF0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BE7B716-9383-429A-B313-BA5A9BEC96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NorCal Approach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409E959-B0C1-CBCC-077E-A42E36916C2E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Placeholder 11" descr="A building in a field with mountains in the background&#10;&#10;Description automatically generated">
            <a:extLst>
              <a:ext uri="{FF2B5EF4-FFF2-40B4-BE49-F238E27FC236}">
                <a16:creationId xmlns:a16="http://schemas.microsoft.com/office/drawing/2014/main" id="{2BDCE619-99DA-D482-5A48-0EE0DFD3DA0D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/>
          <a:srcRect t="6359" b="6359"/>
          <a:stretch>
            <a:fillRect/>
          </a:stretch>
        </p:blipFill>
        <p:spPr>
          <a:xfrm>
            <a:off x="1478623" y="3664440"/>
            <a:ext cx="2481830" cy="1854757"/>
          </a:xfrm>
          <a:prstGeom prst="rect">
            <a:avLst/>
          </a:prstGeom>
        </p:spPr>
      </p:pic>
      <p:pic>
        <p:nvPicPr>
          <p:cNvPr id="11" name="Picture 10" descr="A building with a fence and a street light&#10;&#10;Description automatically generated">
            <a:extLst>
              <a:ext uri="{FF2B5EF4-FFF2-40B4-BE49-F238E27FC236}">
                <a16:creationId xmlns:a16="http://schemas.microsoft.com/office/drawing/2014/main" id="{BD9665EE-4BC0-CBC0-3F6C-53A7C1BBD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8513" y="3682191"/>
            <a:ext cx="2474974" cy="1856231"/>
          </a:xfrm>
          <a:prstGeom prst="rect">
            <a:avLst/>
          </a:prstGeom>
        </p:spPr>
      </p:pic>
      <p:pic>
        <p:nvPicPr>
          <p:cNvPr id="13" name="Picture 12" descr="A building with flags flying in the wind&#10;&#10;Description automatically generated">
            <a:extLst>
              <a:ext uri="{FF2B5EF4-FFF2-40B4-BE49-F238E27FC236}">
                <a16:creationId xmlns:a16="http://schemas.microsoft.com/office/drawing/2014/main" id="{CFE55045-C13B-B567-313E-BF3CAB2DB8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0859" y="3682192"/>
            <a:ext cx="2474975" cy="185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3599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A45EB2C8-946B-F2F5-7C2D-E3108DCAC1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6" r="10003" b="1"/>
          <a:stretch/>
        </p:blipFill>
        <p:spPr>
          <a:xfrm>
            <a:off x="7885216" y="2311800"/>
            <a:ext cx="3731506" cy="38786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A0E3FE-3EBE-2A6D-DBD9-A8DBC909A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202" y="787400"/>
            <a:ext cx="11018520" cy="898254"/>
          </a:xfrm>
        </p:spPr>
        <p:txBody>
          <a:bodyPr anchor="b">
            <a:normAutofit/>
          </a:bodyPr>
          <a:lstStyle/>
          <a:p>
            <a:pPr algn="ctr"/>
            <a:r>
              <a:rPr lang="en-US" dirty="0"/>
              <a:t>Oakland Center (ZOA)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52FCE-ABD9-45E4-B032-8CB553C28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78" y="2519839"/>
            <a:ext cx="6713552" cy="4119172"/>
          </a:xfrm>
        </p:spPr>
        <p:txBody>
          <a:bodyPr anchor="t">
            <a:normAutofit fontScale="92500" lnSpcReduction="10000"/>
          </a:bodyPr>
          <a:lstStyle/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Oakland Center provides enroute air traffic control service from the surface (or above underlying approach control/tower airspace) to unlimited.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Sector 44 provides approach and departure services for the TRK airport.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ZOA provides air traffic service to a wide range of users (GA, airline, military, civilian UAS, rocket launches, law enforcement, search and rescue, photo/survey missions, MEDEVAC, etc.)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Northern CA TRACON (NorCal Approach) provides approach control service for most of Northern CA and Reno at and below FL190.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043101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0DEBE-75CD-5F16-B2DA-7FF434CBD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4C76B-8E70-5950-D88F-1AE22E476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pPr algn="ctr"/>
            <a:r>
              <a:rPr lang="en-US" dirty="0"/>
              <a:t>Technological Improvements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7FA1E-32F8-0AA0-CD0E-CA92D38DF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311800"/>
            <a:ext cx="6713552" cy="4119172"/>
          </a:xfrm>
        </p:spPr>
        <p:txBody>
          <a:bodyPr anchor="t">
            <a:normAutofit/>
          </a:bodyPr>
          <a:lstStyle/>
          <a:p>
            <a:r>
              <a:rPr lang="en-US" sz="2200" dirty="0"/>
              <a:t>The addition of ADS-B ground transmitters, reduced separation minima, and improvement of procedures have greatly increased safety and the quality-of-service ZOA controllers can provide at TRK.</a:t>
            </a:r>
          </a:p>
          <a:p>
            <a:r>
              <a:rPr lang="en-US" sz="2200" dirty="0"/>
              <a:t>Airspace, terrain complexity, and volume presents many challenges for the mix of traffic in Sector 44, especially during busy summer months and poor weather during winter months.</a:t>
            </a:r>
          </a:p>
          <a:p>
            <a:endParaRPr lang="en-US" sz="2200" dirty="0"/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40DA7B0C-5EA3-3C84-7174-A79EFD758B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6" r="10003" b="1"/>
          <a:stretch/>
        </p:blipFill>
        <p:spPr>
          <a:xfrm>
            <a:off x="7885216" y="2311800"/>
            <a:ext cx="3731506" cy="387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290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A992EA8-A2AE-480C-BFF9-7B1346439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F6F97DA-7406-453D-9AB4-28B0891BB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1D171A9-30C8-4156-8EAF-50888EBE7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52A6C74-8DC4-4902-962C-0DAFD7F9B5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34C65DE-5132-426E-9E92-81CB9EFF8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63FE9C4-150E-4C97-A21E-53B7CD261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4DD7FA2-5B3A-4DD2-BA1A-735CC86BAA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B11D6824-D097-439B-9956-5436E5111A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669AB50-4CAD-4D10-A09A-A0C01AF9E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BC8940-9FA1-7382-C833-5C7A11C45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5" y="1241266"/>
            <a:ext cx="316101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ZOA Radar Map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8B27BBA-AE99-4D00-A26E-0B49DA4B37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2" y="396837"/>
            <a:ext cx="7906665" cy="6058999"/>
            <a:chOff x="423332" y="396837"/>
            <a:chExt cx="7906665" cy="605899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898DFFC-9C98-4276-B117-1EECD56D16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D9DF6785-2B9D-478C-AB08-3A6258EF7C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4616676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A9C1FA5F-1069-410C-ACE0-A24989171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6459831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" name="Picture 2" descr="A black background with yellow text&#10;&#10;Description automatically generated">
            <a:extLst>
              <a:ext uri="{FF2B5EF4-FFF2-40B4-BE49-F238E27FC236}">
                <a16:creationId xmlns:a16="http://schemas.microsoft.com/office/drawing/2014/main" id="{3FBB7C31-814F-695F-9DBA-C2A67C8058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443" y="419899"/>
            <a:ext cx="7543512" cy="605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066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9B5A5A-2116-9041-4596-C43BDFBF9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A992EA8-A2AE-480C-BFF9-7B1346439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F6F97DA-7406-453D-9AB4-28B0891BB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1D171A9-30C8-4156-8EAF-50888EBE7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52A6C74-8DC4-4902-962C-0DAFD7F9B5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34C65DE-5132-426E-9E92-81CB9EFF8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63FE9C4-150E-4C97-A21E-53B7CD261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4DD7FA2-5B3A-4DD2-BA1A-735CC86BAA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B11D6824-D097-439B-9956-5436E5111A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5669AB50-4CAD-4D10-A09A-A0C01AF9E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1C8A4-911B-DB48-FB62-111F5339C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5" y="1241266"/>
            <a:ext cx="316101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400" b="0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NorCal TRACON (NCT) Airspace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8B27BBA-AE99-4D00-A26E-0B49DA4B37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2" y="396837"/>
            <a:ext cx="7906665" cy="6058999"/>
            <a:chOff x="423332" y="396837"/>
            <a:chExt cx="7906665" cy="605899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898DFFC-9C98-4276-B117-1EECD56D16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D9DF6785-2B9D-478C-AB08-3A6258EF7C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4616676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A9C1FA5F-1069-410C-ACE0-A24989171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6459831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5" name="Picture 4" descr="A map of the earth&#10;&#10;AI-generated content may be incorrect.">
            <a:extLst>
              <a:ext uri="{FF2B5EF4-FFF2-40B4-BE49-F238E27FC236}">
                <a16:creationId xmlns:a16="http://schemas.microsoft.com/office/drawing/2014/main" id="{587C3DF1-6D13-CAFA-C568-EBEC2E0C6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481" y="1143000"/>
            <a:ext cx="7300282" cy="4818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244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ADA04-A6CD-7416-3EA0-0E5CFFA49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1007534"/>
            <a:ext cx="8761413" cy="706964"/>
          </a:xfrm>
        </p:spPr>
        <p:txBody>
          <a:bodyPr/>
          <a:lstStyle/>
          <a:p>
            <a:pPr algn="ctr"/>
            <a:r>
              <a:rPr lang="en-US" dirty="0"/>
              <a:t>Basics of ATC</a:t>
            </a:r>
            <a:br>
              <a:rPr lang="en-US" dirty="0"/>
            </a:br>
            <a:r>
              <a:rPr lang="en-US" sz="2800" dirty="0"/>
              <a:t>ATC Service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E788A2-FC00-5A1C-148B-19136B069BD6}"/>
              </a:ext>
            </a:extLst>
          </p:cNvPr>
          <p:cNvSpPr txBox="1"/>
          <p:nvPr/>
        </p:nvSpPr>
        <p:spPr>
          <a:xfrm>
            <a:off x="403337" y="3194169"/>
            <a:ext cx="11385324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US" dirty="0"/>
              <a:t>FAA Order 7110.65 – This Order is the main Order </a:t>
            </a:r>
            <a:r>
              <a:rPr lang="en-US" b="1" dirty="0"/>
              <a:t>ALL </a:t>
            </a:r>
            <a:r>
              <a:rPr lang="en-US" dirty="0"/>
              <a:t>Air Traffic Controllers are required to follow.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/>
              <a:t>Provide a safe, orderly, and expeditious flow of air traffic.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US" dirty="0"/>
              <a:t>Support National Security and Homeland Defense Missions.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US" dirty="0"/>
              <a:t>Secondary/Additional Services.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/>
              <a:t>Controllers </a:t>
            </a:r>
            <a:r>
              <a:rPr lang="en-US" b="1" dirty="0"/>
              <a:t>MUST </a:t>
            </a:r>
            <a:r>
              <a:rPr lang="en-US" dirty="0"/>
              <a:t>provide air traffic control service in accordance with the procedures and minima in FAA Order 7110.65. </a:t>
            </a: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2026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9088</TotalTime>
  <Words>1400</Words>
  <Application>Microsoft Macintosh PowerPoint</Application>
  <PresentationFormat>Widescreen</PresentationFormat>
  <Paragraphs>196</Paragraphs>
  <Slides>32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Arial</vt:lpstr>
      <vt:lpstr>Calibri</vt:lpstr>
      <vt:lpstr>Century Gothic</vt:lpstr>
      <vt:lpstr>Courier New</vt:lpstr>
      <vt:lpstr>Segoe UI</vt:lpstr>
      <vt:lpstr>Times New Roman</vt:lpstr>
      <vt:lpstr>Wingdings</vt:lpstr>
      <vt:lpstr>Wingdings 3</vt:lpstr>
      <vt:lpstr>Ion Boardroom</vt:lpstr>
      <vt:lpstr>Basics of  Air Traffic Control ATC101</vt:lpstr>
      <vt:lpstr>ATC101 Discussion Items</vt:lpstr>
      <vt:lpstr>Air Traffic Control Towers Three Types of Towers</vt:lpstr>
      <vt:lpstr>Local ATC Facilities</vt:lpstr>
      <vt:lpstr>Oakland Center (ZOA)</vt:lpstr>
      <vt:lpstr>Technological Improvements</vt:lpstr>
      <vt:lpstr>ZOA Radar Map</vt:lpstr>
      <vt:lpstr>NorCal TRACON (NCT) Airspace</vt:lpstr>
      <vt:lpstr>Basics of ATC ATC Service</vt:lpstr>
      <vt:lpstr> Duty Priority</vt:lpstr>
      <vt:lpstr>Duty Priority</vt:lpstr>
      <vt:lpstr>Secondary/Additional Service</vt:lpstr>
      <vt:lpstr>Operational Priority</vt:lpstr>
      <vt:lpstr>Runway Selection Process</vt:lpstr>
      <vt:lpstr>Runway Selection Process</vt:lpstr>
      <vt:lpstr>Runway Selection Process</vt:lpstr>
      <vt:lpstr>TRK Noise Abatement Procedures</vt:lpstr>
      <vt:lpstr>ATIS Procedures and Requirements</vt:lpstr>
      <vt:lpstr>Weather Display</vt:lpstr>
      <vt:lpstr>Situational Awareness Displays</vt:lpstr>
      <vt:lpstr>Runway Separation and Sequencing</vt:lpstr>
      <vt:lpstr>Runway Separation and Sequencing</vt:lpstr>
      <vt:lpstr>Runway Separation and Sequencing</vt:lpstr>
      <vt:lpstr>Runway Separation and Sequencing</vt:lpstr>
      <vt:lpstr>Runway Separation and Sequencing</vt:lpstr>
      <vt:lpstr>How does the tower provide runway separation? </vt:lpstr>
      <vt:lpstr>Flight Following and Handoffs</vt:lpstr>
      <vt:lpstr>Effective Communication is Key</vt:lpstr>
      <vt:lpstr>Summertime Operations and Gliders</vt:lpstr>
      <vt:lpstr>Drone Operations in the Truckee Class D Airspace</vt:lpstr>
      <vt:lpstr>Tower Tours</vt:lpstr>
      <vt:lpstr>Question?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Basics of Air Traffic Control</dc:title>
  <dc:creator>Larry Finney</dc:creator>
  <cp:lastModifiedBy>Larry Finney</cp:lastModifiedBy>
  <cp:revision>171</cp:revision>
  <dcterms:created xsi:type="dcterms:W3CDTF">2023-03-06T22:35:38Z</dcterms:created>
  <dcterms:modified xsi:type="dcterms:W3CDTF">2025-05-14T23:12:36Z</dcterms:modified>
</cp:coreProperties>
</file>