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6" r:id="rId1"/>
  </p:sldMasterIdLst>
  <p:notesMasterIdLst>
    <p:notesMasterId r:id="rId34"/>
  </p:notesMasterIdLst>
  <p:sldIdLst>
    <p:sldId id="256" r:id="rId2"/>
    <p:sldId id="257" r:id="rId3"/>
    <p:sldId id="260" r:id="rId4"/>
    <p:sldId id="277" r:id="rId5"/>
    <p:sldId id="258" r:id="rId6"/>
    <p:sldId id="295" r:id="rId7"/>
    <p:sldId id="291" r:id="rId8"/>
    <p:sldId id="292" r:id="rId9"/>
    <p:sldId id="259" r:id="rId10"/>
    <p:sldId id="262" r:id="rId11"/>
    <p:sldId id="263" r:id="rId12"/>
    <p:sldId id="261" r:id="rId13"/>
    <p:sldId id="264" r:id="rId14"/>
    <p:sldId id="265" r:id="rId15"/>
    <p:sldId id="285" r:id="rId16"/>
    <p:sldId id="286" r:id="rId17"/>
    <p:sldId id="293" r:id="rId18"/>
    <p:sldId id="266" r:id="rId19"/>
    <p:sldId id="278" r:id="rId20"/>
    <p:sldId id="279" r:id="rId21"/>
    <p:sldId id="268" r:id="rId22"/>
    <p:sldId id="269" r:id="rId23"/>
    <p:sldId id="270" r:id="rId24"/>
    <p:sldId id="271" r:id="rId25"/>
    <p:sldId id="272" r:id="rId26"/>
    <p:sldId id="273" r:id="rId27"/>
    <p:sldId id="294" r:id="rId28"/>
    <p:sldId id="287" r:id="rId29"/>
    <p:sldId id="290" r:id="rId30"/>
    <p:sldId id="288" r:id="rId31"/>
    <p:sldId id="280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7"/>
    <p:restoredTop sz="95756"/>
  </p:normalViewPr>
  <p:slideViewPr>
    <p:cSldViewPr snapToGrid="0">
      <p:cViewPr varScale="1">
        <p:scale>
          <a:sx n="93" d="100"/>
          <a:sy n="93" d="100"/>
        </p:scale>
        <p:origin x="48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7E3FB-BB99-B04A-9ADE-15BD1F50637A}" type="datetimeFigureOut">
              <a:rPr lang="en-US" smtClean="0"/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12943-0671-ED4C-8120-72478ADE0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3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FAA Runway Selection Requirements – updated due to the COA accident in Denver in 2008. Added crosswind and priority over NAP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2943-0671-ED4C-8120-72478ADE00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10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8D74-AA57-EA63-4A73-DF5AB4721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393C70-038B-09C4-71F7-9498FBCB9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F28F2-5A5B-D395-9389-56C47E463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6601B-78EA-7BF3-FB45-31F706D94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2943-0671-ED4C-8120-72478ADE00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A5650-4D1C-E4D0-AF63-E39161712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C23929-33C1-6C33-B2B2-A0C808E61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BA256-131E-D0DC-C46E-E01BC74D2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233C5-8CCA-608A-CA2C-6C355A9C2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2943-0671-ED4C-8120-72478ADE00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5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AE3A-E99E-E592-FA97-7F3B73E5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E6F2C-E41C-F337-BC54-B14B05387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E1413-4FB7-3121-E804-88062305A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Meetings – review and evaluate service when requested by TTAD. Discussion with Tower controller(s) as needed when we are not in compliance with NAP. Trends. Annual review of NAPs.</a:t>
            </a:r>
          </a:p>
          <a:p>
            <a:r>
              <a:rPr lang="en-US" dirty="0"/>
              <a:t>Pilot education – On frequency, tower tour, or with DVQ.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EF953-482A-16FF-25C7-7F1BB8D10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12943-0671-ED4C-8120-72478ADE00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0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2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3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70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6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6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9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4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9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4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9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0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6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98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1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8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rknfct@midwestatcs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E91E7-7B65-DA3E-FA18-05A89846D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1533" y="2452865"/>
            <a:ext cx="6734004" cy="19491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Basics of </a:t>
            </a:r>
            <a:br>
              <a:rPr lang="en-US" sz="6000" dirty="0"/>
            </a:br>
            <a:r>
              <a:rPr lang="en-US" sz="6000" dirty="0"/>
              <a:t>Air Traffic Control</a:t>
            </a:r>
            <a:br>
              <a:rPr lang="en-US" sz="6000" dirty="0"/>
            </a:br>
            <a:r>
              <a:rPr lang="en-US" sz="6000" dirty="0"/>
              <a:t>ATC101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C794A-94DD-9966-F7AA-5C7005669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1" y="5248387"/>
            <a:ext cx="6734004" cy="49343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Presented by Truckee Tower and Oakland Center</a:t>
            </a:r>
          </a:p>
        </p:txBody>
      </p:sp>
      <p:pic>
        <p:nvPicPr>
          <p:cNvPr id="5" name="Picture 4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6F397B67-E68B-57D5-BB67-1BED7F7DA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94"/>
          <a:stretch/>
        </p:blipFill>
        <p:spPr>
          <a:xfrm>
            <a:off x="1109764" y="1113063"/>
            <a:ext cx="3531062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43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DD029FC-684F-483A-A8BD-1F092BFF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C96DD-C9B2-4B53-AEC5-8CB276D3C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2F19CA-71D7-45F5-9123-CA712C528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86C2A0-05BA-4243-B351-00C64563A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87CEB4-8F81-455D-A076-15994055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C9FC7F0-1AE4-4459-B8F2-219D7598B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48B9DA-44B2-4334-96CF-D089EFEC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9089964-B99F-487E-840E-FD3D7E88C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C4611E9-9EAD-44EF-967C-9F3F3066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916A076-E219-44E3-8EB5-1C04EFCD1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764F0A0-D07C-4159-9427-D25058257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8B78F7-6841-4168-8538-3E260708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C6288A-2FAB-89EF-3CDE-DA64B25A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 Duty Priority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CA3A3-1495-CBD9-8A47-829F89084B34}"/>
              </a:ext>
            </a:extLst>
          </p:cNvPr>
          <p:cNvSpPr txBox="1"/>
          <p:nvPr/>
        </p:nvSpPr>
        <p:spPr>
          <a:xfrm>
            <a:off x="639098" y="2418735"/>
            <a:ext cx="5132439" cy="3811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First Priority is separating aircraft and issuing safety alerts.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When more than one action is required, controllers will exercise their best judgement based on the facts known to them.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action which is </a:t>
            </a:r>
            <a:r>
              <a:rPr lang="en-US" u="sng" dirty="0">
                <a:solidFill>
                  <a:schemeClr val="bg1"/>
                </a:solidFill>
              </a:rPr>
              <a:t>most critical from a safety standpoint</a:t>
            </a:r>
            <a:r>
              <a:rPr lang="en-US" dirty="0">
                <a:solidFill>
                  <a:schemeClr val="bg1"/>
                </a:solidFill>
              </a:rPr>
              <a:t> is performed first.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small airplane taking off&#10;&#10;Description automatically generated with low confidence">
            <a:extLst>
              <a:ext uri="{FF2B5EF4-FFF2-40B4-BE49-F238E27FC236}">
                <a16:creationId xmlns:a16="http://schemas.microsoft.com/office/drawing/2014/main" id="{757BA2D1-CB49-3D7B-042A-C67998DD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27" y="1823552"/>
            <a:ext cx="4842716" cy="32284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5BA6DB3-F246-4306-AA4A-B2E8EF6D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06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70D26C6-5103-4C6C-92C9-F77778DC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4C55CB-B3EA-42B2-8145-8D48179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D16899-9E3E-4E0E-9D3A-84CDF965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F8F318-02C7-4B28-B5EF-1FC3629D8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F86055-2F04-4409-8081-2CE6FC32D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E8B31BB-94F0-4894-BB6F-904DF457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02E8D5BC-6CE8-4FC5-97D5-D4C02B9C7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70C6330-8E66-4BB8-9250-16784E1F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D6F8B-F92F-4B13-992E-F7D029C3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D41E56-DB36-48D9-B935-F8A0C440A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8A8EE7-456D-4F3F-BF9A-0E602114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09B963-70F1-4F1E-AC04-DF440DFC0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FE0C99-6C86-4008-A7DA-1FDAF68D0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BC2A4F5-4A37-4392-B5A8-2F6643A07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F5B1938E-3348-4D35-96E2-F3D1BD5CF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8C3F1C98-1583-404B-B3E9-DBFD9856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88F8DEC-FF41-4837-9203-E21296722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ED82D1-372C-9FF5-0485-A32E826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Duty Priority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837A3-51C7-4BE2-A45B-920A5E4322B5}"/>
              </a:ext>
            </a:extLst>
          </p:cNvPr>
          <p:cNvSpPr txBox="1"/>
          <p:nvPr/>
        </p:nvSpPr>
        <p:spPr>
          <a:xfrm>
            <a:off x="639098" y="2418735"/>
            <a:ext cx="5283359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Provide support to national security and homeland defense. Including reporting of suspicious and/or unusual aircraft/pilot/Drone activities.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Provide and/or solicit weather information.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BA4733-EEF3-4905-AABB-CA940535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sunset, clouds&#10;&#10;Description automatically generated">
            <a:extLst>
              <a:ext uri="{FF2B5EF4-FFF2-40B4-BE49-F238E27FC236}">
                <a16:creationId xmlns:a16="http://schemas.microsoft.com/office/drawing/2014/main" id="{933E6761-4114-3057-4732-21D572CD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45" y="4160495"/>
            <a:ext cx="2337171" cy="2001880"/>
          </a:xfrm>
          <a:prstGeom prst="rect">
            <a:avLst/>
          </a:prstGeom>
        </p:spPr>
      </p:pic>
      <p:pic>
        <p:nvPicPr>
          <p:cNvPr id="8" name="Picture 7" descr="A picture containing area, overlooking, several&#10;&#10;Description automatically generated">
            <a:extLst>
              <a:ext uri="{FF2B5EF4-FFF2-40B4-BE49-F238E27FC236}">
                <a16:creationId xmlns:a16="http://schemas.microsoft.com/office/drawing/2014/main" id="{AB548080-609F-A9A7-E5BA-FC180B9AA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372" y="4284996"/>
            <a:ext cx="2337171" cy="1752878"/>
          </a:xfrm>
          <a:prstGeom prst="rect">
            <a:avLst/>
          </a:prstGeom>
        </p:spPr>
      </p:pic>
      <p:pic>
        <p:nvPicPr>
          <p:cNvPr id="7" name="Picture 6" descr="A picture containing LEGO, outdoor, toy&#10;&#10;Description automatically generated">
            <a:extLst>
              <a:ext uri="{FF2B5EF4-FFF2-40B4-BE49-F238E27FC236}">
                <a16:creationId xmlns:a16="http://schemas.microsoft.com/office/drawing/2014/main" id="{14C72618-49EC-BCCE-3068-17D56144F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882" y="674848"/>
            <a:ext cx="4839661" cy="32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1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0D26C6-5103-4C6C-92C9-F77778DC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4C55CB-B3EA-42B2-8145-8D48179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3D16899-9E3E-4E0E-9D3A-84CDF965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F8F318-02C7-4B28-B5EF-1FC3629D8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6F86055-2F04-4409-8081-2CE6FC32D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E8B31BB-94F0-4894-BB6F-904DF457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2E8D5BC-6CE8-4FC5-97D5-D4C02B9C7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70C6330-8E66-4BB8-9250-16784E1F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50D6F8B-F92F-4B13-992E-F7D029C3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D41E56-DB36-48D9-B935-F8A0C440A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8A8EE7-456D-4F3F-BF9A-0E602114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09B963-70F1-4F1E-AC04-DF440DFC0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FE0C99-6C86-4008-A7DA-1FDAF68D0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C2A4F5-4A37-4392-B5A8-2F6643A07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5B1938E-3348-4D35-96E2-F3D1BD5CF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C3F1C98-1583-404B-B3E9-DBFD9856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388F8DEC-FF41-4837-9203-E21296722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8AD62D-3E84-4C98-45B5-70C053CA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Secondary/Additional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00009-B326-8BB9-73DD-DA6E5AD57EA4}"/>
              </a:ext>
            </a:extLst>
          </p:cNvPr>
          <p:cNvSpPr txBox="1"/>
          <p:nvPr/>
        </p:nvSpPr>
        <p:spPr>
          <a:xfrm>
            <a:off x="639098" y="2598946"/>
            <a:ext cx="5283359" cy="3209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Secondary/Additional services.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Traffic Advisories, weather information, and bird activity information are examples.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Flight Following (ZOA &amp; NCT) 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Contingent only upon the controller’s capability to fit them into the performance of higher priority duties and other factors/limitations.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ky, outdoor, plane, flying&#10;&#10;Description automatically generated">
            <a:extLst>
              <a:ext uri="{FF2B5EF4-FFF2-40B4-BE49-F238E27FC236}">
                <a16:creationId xmlns:a16="http://schemas.microsoft.com/office/drawing/2014/main" id="{7E6A624F-AA68-E23C-5A3B-52F50DC2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82" y="775674"/>
            <a:ext cx="4839661" cy="302478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BBA4733-EEF3-4905-AABB-CA940535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sky, flying, outdoor, aircraft&#10;&#10;Description automatically generated">
            <a:extLst>
              <a:ext uri="{FF2B5EF4-FFF2-40B4-BE49-F238E27FC236}">
                <a16:creationId xmlns:a16="http://schemas.microsoft.com/office/drawing/2014/main" id="{BF46DE47-F9CB-04EB-CB62-15C0B778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45" y="4381404"/>
            <a:ext cx="2337171" cy="1560061"/>
          </a:xfrm>
          <a:prstGeom prst="rect">
            <a:avLst/>
          </a:prstGeom>
        </p:spPr>
      </p:pic>
      <p:pic>
        <p:nvPicPr>
          <p:cNvPr id="9" name="Picture 8" descr="Clouds in the sky&#10;&#10;Description automatically generated with low confidence">
            <a:extLst>
              <a:ext uri="{FF2B5EF4-FFF2-40B4-BE49-F238E27FC236}">
                <a16:creationId xmlns:a16="http://schemas.microsoft.com/office/drawing/2014/main" id="{E90B6726-25AF-9517-34C9-B21C671998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5906" b="-4"/>
          <a:stretch/>
        </p:blipFill>
        <p:spPr>
          <a:xfrm>
            <a:off x="9248216" y="4092395"/>
            <a:ext cx="2253482" cy="21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7030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0D26C6-5103-4C6C-92C9-F77778DC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4C55CB-B3EA-42B2-8145-8D48179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3D16899-9E3E-4E0E-9D3A-84CDF965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F8F318-02C7-4B28-B5EF-1FC3629D8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F86055-2F04-4409-8081-2CE6FC32D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E8B31BB-94F0-4894-BB6F-904DF457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02E8D5BC-6CE8-4FC5-97D5-D4C02B9C7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70C6330-8E66-4BB8-9250-16784E1F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50D6F8B-F92F-4B13-992E-F7D029C3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D41E56-DB36-48D9-B935-F8A0C440A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8A8EE7-456D-4F3F-BF9A-0E602114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709B963-70F1-4F1E-AC04-DF440DFC0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FE0C99-6C86-4008-A7DA-1FDAF68D0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C2A4F5-4A37-4392-B5A8-2F6643A07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5B1938E-3348-4D35-96E2-F3D1BD5CF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8C3F1C98-1583-404B-B3E9-DBFD9856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88F8DEC-FF41-4837-9203-E21296722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9D0004-1507-B783-A19B-525B50CD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Operational Priority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DB023-C802-7019-556B-D54A865E5BCF}"/>
              </a:ext>
            </a:extLst>
          </p:cNvPr>
          <p:cNvSpPr txBox="1"/>
          <p:nvPr/>
        </p:nvSpPr>
        <p:spPr>
          <a:xfrm>
            <a:off x="639097" y="2466676"/>
            <a:ext cx="5283359" cy="2839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“First come, first served”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At times we will use aircraft performance to determine sequence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Exceptions – 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Emergency Aircraft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MEDEVAC</a:t>
            </a:r>
          </a:p>
        </p:txBody>
      </p:sp>
      <p:pic>
        <p:nvPicPr>
          <p:cNvPr id="9" name="Picture 8" descr="A picture containing sky, outdoor, plane, flying&#10;&#10;Description automatically generated">
            <a:extLst>
              <a:ext uri="{FF2B5EF4-FFF2-40B4-BE49-F238E27FC236}">
                <a16:creationId xmlns:a16="http://schemas.microsoft.com/office/drawing/2014/main" id="{90E1569F-39A3-D5A1-B42C-62755D3EB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82" y="909684"/>
            <a:ext cx="4839661" cy="275676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BBA4733-EEF3-4905-AABB-CA940535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A small airplane on the runway&#10;&#10;Description automatically generated with low confidence">
            <a:extLst>
              <a:ext uri="{FF2B5EF4-FFF2-40B4-BE49-F238E27FC236}">
                <a16:creationId xmlns:a16="http://schemas.microsoft.com/office/drawing/2014/main" id="{F9830913-660F-3501-346E-DD23DCCB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45" y="4286229"/>
            <a:ext cx="2337171" cy="1750412"/>
          </a:xfrm>
          <a:prstGeom prst="rect">
            <a:avLst/>
          </a:prstGeom>
        </p:spPr>
      </p:pic>
      <p:pic>
        <p:nvPicPr>
          <p:cNvPr id="5" name="Picture 4" descr="A picture containing text, sky, outdoor, transport&#10;&#10;Description automatically generated">
            <a:extLst>
              <a:ext uri="{FF2B5EF4-FFF2-40B4-BE49-F238E27FC236}">
                <a16:creationId xmlns:a16="http://schemas.microsoft.com/office/drawing/2014/main" id="{27C67906-3C61-0C50-B120-3268792E5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" r="21837" b="-3"/>
          <a:stretch/>
        </p:blipFill>
        <p:spPr>
          <a:xfrm>
            <a:off x="9206372" y="4201464"/>
            <a:ext cx="2337171" cy="19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64F3DEE-14BC-406B-93AD-598981F25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D88BD73-1AC0-441A-A09D-9CBAAEF8C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AABEF8D-F54B-48FA-8085-6B417C3CE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DA2D749-AD7F-43E6-9562-40414FDAE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B7D11FA-40DC-4AC1-B696-35D8E580DC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01EEC3B0-1605-4B0F-B5E8-78EB8889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6BB5ADF5-5A99-4285-81AC-80DD65BB3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">
              <a:extLst>
                <a:ext uri="{FF2B5EF4-FFF2-40B4-BE49-F238E27FC236}">
                  <a16:creationId xmlns:a16="http://schemas.microsoft.com/office/drawing/2014/main" id="{8C59212F-2BEE-43B1-AC66-FBA4E10EF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F550EC2-0D1E-4045-BFC3-7E51E9B12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F670B8D-DAB5-4559-A2FB-C1434F7DB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7AEE627-5568-4830-A9B1-E5885BA56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8177088-A137-4695-ADDB-009A20696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40042BC-3EDB-4D45-90B9-801131E67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498126D3-E090-454A-9A80-39D94697C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851838" y="402165"/>
              <a:ext cx="591682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9EE71C48-76FB-4918-A95C-EC29366B6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06052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FD86BCC0-4F4D-4309-9947-F5CCCCD64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971630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5">
              <a:extLst>
                <a:ext uri="{FF2B5EF4-FFF2-40B4-BE49-F238E27FC236}">
                  <a16:creationId xmlns:a16="http://schemas.microsoft.com/office/drawing/2014/main" id="{1C95E4D1-A9CE-4705-A285-4A3EBCECA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F53338-76C7-B821-CE4D-9C2F1294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4664573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Runway Selection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F28E7-6C42-87EC-6795-B08FC582EB14}"/>
              </a:ext>
            </a:extLst>
          </p:cNvPr>
          <p:cNvSpPr txBox="1"/>
          <p:nvPr/>
        </p:nvSpPr>
        <p:spPr>
          <a:xfrm>
            <a:off x="639098" y="2418735"/>
            <a:ext cx="4664573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ky, outdoor, rocket, day&#10;&#10;Description automatically generated">
            <a:extLst>
              <a:ext uri="{FF2B5EF4-FFF2-40B4-BE49-F238E27FC236}">
                <a16:creationId xmlns:a16="http://schemas.microsoft.com/office/drawing/2014/main" id="{E7675395-399B-2B62-8AD7-7CC572450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r="23373" b="1"/>
          <a:stretch/>
        </p:blipFill>
        <p:spPr>
          <a:xfrm>
            <a:off x="6205030" y="724929"/>
            <a:ext cx="2655002" cy="2519046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48314C7A-4E1C-401F-A6E4-F4A7096B9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107B54-7E5B-FE18-425F-E7055061C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360" y="904287"/>
            <a:ext cx="2995183" cy="216033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EAC3F8-CA88-009B-AD5C-A54C82D9C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882" y="3998886"/>
            <a:ext cx="6177655" cy="1988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CAC3F3-BA00-E4B6-4591-CBC6AF0A5682}"/>
              </a:ext>
            </a:extLst>
          </p:cNvPr>
          <p:cNvSpPr txBox="1"/>
          <p:nvPr/>
        </p:nvSpPr>
        <p:spPr>
          <a:xfrm>
            <a:off x="713709" y="2843262"/>
            <a:ext cx="4745574" cy="9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Current Weather and Winds (surface and aloft)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Forecasted Weather and  Winds</a:t>
            </a:r>
          </a:p>
        </p:txBody>
      </p:sp>
    </p:spTree>
    <p:extLst>
      <p:ext uri="{BB962C8B-B14F-4D97-AF65-F5344CB8AC3E}">
        <p14:creationId xmlns:p14="http://schemas.microsoft.com/office/powerpoint/2010/main" val="64361997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55105-1756-6691-C990-9B8F6507B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464F26A-3BA7-4CD9-34BD-97631BEE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F034C67-C6A2-309A-4ABA-F51427C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AC3EB11-E608-15DD-1FDB-0D040DD3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DBA6AB3-BC61-C37E-5AEA-A2E40A7CD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B8F675A-8064-8C05-E271-863DB0699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EBC102C0-76B3-9A61-EBD9-233BC7B31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A59F7B50-3D9D-322A-5928-A36C67C98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">
              <a:extLst>
                <a:ext uri="{FF2B5EF4-FFF2-40B4-BE49-F238E27FC236}">
                  <a16:creationId xmlns:a16="http://schemas.microsoft.com/office/drawing/2014/main" id="{3B62EFBA-4B04-67A1-C11A-42DBC080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4AF733C-9CDA-36C7-55E9-9BAA26618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F5669FA-368F-2A8D-B296-FEDC0552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77891A5-0DC0-5DA9-A32A-0A03F1735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D9EC02C-F16C-C18A-739D-227AF6751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DC8C367-3382-4E17-6C05-2F4B79A4C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B3747E4-9F06-39D2-5991-7CB065090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851838" y="402165"/>
              <a:ext cx="591682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ABB48829-15E2-1AB6-305C-FB5043882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06052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2BBFACC2-27AA-AF1B-377B-93B5D2DD4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971630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5">
              <a:extLst>
                <a:ext uri="{FF2B5EF4-FFF2-40B4-BE49-F238E27FC236}">
                  <a16:creationId xmlns:a16="http://schemas.microsoft.com/office/drawing/2014/main" id="{B022467A-38E6-9845-FD74-562C5AB05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532150-8E85-6022-7E0F-B8A21FE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4664573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Runway Selection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0E5AC-230D-E9F8-9BF6-AF452E753BAB}"/>
              </a:ext>
            </a:extLst>
          </p:cNvPr>
          <p:cNvSpPr txBox="1"/>
          <p:nvPr/>
        </p:nvSpPr>
        <p:spPr>
          <a:xfrm>
            <a:off x="639098" y="2418735"/>
            <a:ext cx="4664573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52543E1-FDA4-D14F-6014-6060C7729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23EFA-C500-F1F4-DF08-D746B18D433D}"/>
              </a:ext>
            </a:extLst>
          </p:cNvPr>
          <p:cNvSpPr txBox="1"/>
          <p:nvPr/>
        </p:nvSpPr>
        <p:spPr>
          <a:xfrm>
            <a:off x="713709" y="2843262"/>
            <a:ext cx="4745574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Visual or Instrument Approach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Instrument Departure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FAA Runway Selection    Requirements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Opposite Direction Operation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35F4D-8716-A13D-FBE1-86EC36937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041" y="348519"/>
            <a:ext cx="1912343" cy="29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DF4C6-E8FE-C7AD-53BE-6B426398E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487" y="336109"/>
            <a:ext cx="1914243" cy="2938141"/>
          </a:xfrm>
          <a:prstGeom prst="rect">
            <a:avLst/>
          </a:prstGeom>
        </p:spPr>
      </p:pic>
      <p:pic>
        <p:nvPicPr>
          <p:cNvPr id="10" name="Picture 9" descr="A close-up of a flight manual&#10;&#10;AI-generated content may be incorrect.">
            <a:extLst>
              <a:ext uri="{FF2B5EF4-FFF2-40B4-BE49-F238E27FC236}">
                <a16:creationId xmlns:a16="http://schemas.microsoft.com/office/drawing/2014/main" id="{2E67146A-080D-E772-9CDD-DF543DFC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364" y="3699335"/>
            <a:ext cx="4221084" cy="2386093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27FD4EFC-5D02-7B6E-123B-06FD68E37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114" y="4285132"/>
            <a:ext cx="1862551" cy="1527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CE7C1-4F93-9B16-36B8-B8F85DEB1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0668" y="349356"/>
            <a:ext cx="1914244" cy="29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7300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77203-A761-6009-1989-C8202F015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0B0D4FF-0013-8362-682B-5F96D64D6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5760791-ADE5-B4D8-3E40-9280ED453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5E05B6D-25AA-33D7-42E3-480B12938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17387B2-374E-DFF6-F836-4C5DDAD21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5694D40-A34B-0A8B-B594-83AA3F85D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67870BA0-D520-D7A4-10AC-9151804D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959015F3-7D9E-21DA-EF4C-CD5E8D5EB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5">
              <a:extLst>
                <a:ext uri="{FF2B5EF4-FFF2-40B4-BE49-F238E27FC236}">
                  <a16:creationId xmlns:a16="http://schemas.microsoft.com/office/drawing/2014/main" id="{F83126AE-D77E-DFAB-9707-78DD18B63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7E778A1-BF89-40BF-97FF-7733964FA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7ACDB83-198E-43AC-726B-8E33E3655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655C5F-D9CF-9EB6-434F-FFD32194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D736002-28BD-A400-B226-3E3EFCC02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5760F78-882B-0BAD-3B09-7C7946E2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2129287-8912-90EC-1C76-291C0EC63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851838" y="402165"/>
              <a:ext cx="591682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4385472F-3F11-A484-1D6B-1B3FF153E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06052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0D484725-FBC0-44E2-F8D4-B2A5A6A33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971630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5">
              <a:extLst>
                <a:ext uri="{FF2B5EF4-FFF2-40B4-BE49-F238E27FC236}">
                  <a16:creationId xmlns:a16="http://schemas.microsoft.com/office/drawing/2014/main" id="{79243970-1A09-1D99-8807-685CB4FB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DBDF70-33D8-70BE-B660-A503B843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4664573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Runway Selection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31094-326F-5BC1-4E63-29CC6D9EE819}"/>
              </a:ext>
            </a:extLst>
          </p:cNvPr>
          <p:cNvSpPr txBox="1"/>
          <p:nvPr/>
        </p:nvSpPr>
        <p:spPr>
          <a:xfrm>
            <a:off x="639098" y="2418735"/>
            <a:ext cx="4664573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C537323-1085-CEF2-B4A8-268F5369A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B3A10-3636-5C4A-13C3-FEF0C687C3F9}"/>
              </a:ext>
            </a:extLst>
          </p:cNvPr>
          <p:cNvSpPr txBox="1"/>
          <p:nvPr/>
        </p:nvSpPr>
        <p:spPr>
          <a:xfrm>
            <a:off x="713709" y="2843262"/>
            <a:ext cx="4745574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Calm Wind Runway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b="1" i="1" u="sng" dirty="0">
                <a:solidFill>
                  <a:schemeClr val="bg1"/>
                </a:solidFill>
              </a:rPr>
              <a:t>Most Important -  The Pilot is responsible for the safe operation of the aircraft.</a:t>
            </a:r>
          </a:p>
        </p:txBody>
      </p:sp>
      <p:pic>
        <p:nvPicPr>
          <p:cNvPr id="3" name="Picture 2" descr="A person on a ladder using a machine to spray liquid&#10;&#10;Description automatically generated">
            <a:extLst>
              <a:ext uri="{FF2B5EF4-FFF2-40B4-BE49-F238E27FC236}">
                <a16:creationId xmlns:a16="http://schemas.microsoft.com/office/drawing/2014/main" id="{D22530AC-EC18-FCEB-2387-9467971D1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46" y="1555229"/>
            <a:ext cx="4996721" cy="37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6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29ADF-A4F5-6C5D-713F-3D7C57440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CA85B-EFA5-424D-B673-199EA9E2A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E57C1D-EF63-4BBD-94B2-8F30DC40B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B3EC26-C947-4925-9A42-A9DC21137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363DEC3-A241-4F3D-9C3F-FA224D4E3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419C30-DEAD-49B7-9048-C3FF1736D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FF4FF33-67A2-4949-8D2E-85227FF05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45DBC5C-8AC5-470A-8F2C-64D62BA93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A40141C-F5B1-4ECC-8E3A-06149463D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C0148294-9C04-491E-BD71-96366D939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6A61980-5719-42C2-8F65-A0A2BD88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03A9201-88EE-42E0-8769-CA933DC14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4029CF-1D8F-4E55-9476-6A1BE85C7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826F5C-0E3C-4DE2-9FC2-147965395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482D230-828B-43B3-9A5D-831744E4A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2F5FDC1-B03C-45E1-B45F-D14906E43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4567CF-F5FC-41A4-872A-5E0C8F4F6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47D12A3-441C-43EC-874D-8D0AC0F67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16B68453-3FC2-4ABA-B0CD-F9C50CB68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BADA570C-F98C-4C00-941F-D922EC51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69B25A-7D9B-0A5F-7AF7-7424FA65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TRK Noise Abatement Procedures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568EB-0D7A-160E-A301-54E9355DC67D}"/>
              </a:ext>
            </a:extLst>
          </p:cNvPr>
          <p:cNvSpPr txBox="1"/>
          <p:nvPr/>
        </p:nvSpPr>
        <p:spPr>
          <a:xfrm>
            <a:off x="639098" y="2418735"/>
            <a:ext cx="5283359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Runway 2 Departure Usage (calm winds). </a:t>
            </a:r>
            <a:r>
              <a:rPr lang="en-US" b="1" u="sng" dirty="0">
                <a:solidFill>
                  <a:schemeClr val="bg1"/>
                </a:solidFill>
              </a:rPr>
              <a:t>Thank you for your efforts!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Airport Initiatives.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Stakeholder Initiatives. Mountain Lion, NetJets, and AT&amp;T.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Monthly review of NAP by the tower team.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u="sng" dirty="0">
                <a:solidFill>
                  <a:schemeClr val="bg1"/>
                </a:solidFill>
              </a:rPr>
              <a:t>Safety is our number one priority.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D07660-F828-473E-9686-90E7BC86C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map of a runway&#10;&#10;AI-generated content may be incorrect.">
            <a:extLst>
              <a:ext uri="{FF2B5EF4-FFF2-40B4-BE49-F238E27FC236}">
                <a16:creationId xmlns:a16="http://schemas.microsoft.com/office/drawing/2014/main" id="{42759275-7079-46EB-FA7D-C84007CF2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45" y="4168137"/>
            <a:ext cx="2337171" cy="198659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BCC0C12-DD10-C0B0-E197-158C4914B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21890" y="3992849"/>
            <a:ext cx="1706134" cy="2337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8D452-D5F9-1C2F-DBDC-47A7FF609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882" y="787774"/>
            <a:ext cx="4839661" cy="30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DD029FC-684F-483A-A8BD-1F092BFF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3C96DD-C9B2-4B53-AEC5-8CB276D3C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2F19CA-71D7-45F5-9123-CA712C528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886C2A0-05BA-4243-B351-00C64563A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87CEB4-8F81-455D-A076-15994055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9FC7F0-1AE4-4459-B8F2-219D7598B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48B9DA-44B2-4334-96CF-D089EFEC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79089964-B99F-487E-840E-FD3D7E88C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C4611E9-9EAD-44EF-967C-9F3F3066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916A076-E219-44E3-8EB5-1C04EFCD1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4F0A0-D07C-4159-9427-D25058257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8B78F7-6841-4168-8538-3E260708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4D568C-39BB-4394-A483-C7C185002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B70B903-F367-48EC-B214-D1D26FC70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5E5B732-80F6-496B-AC33-E0FD9395D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709F18-F3FB-4D14-B50D-6159067EB6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6E4A747-3382-4841-BCBE-78D416DEE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049AC68C-6F74-4DEB-9CD1-3E1C4EB2C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FB17BE8-AC72-4544-AFE9-F8C1C3EB6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8483A3-32C6-E09E-30E6-F7F12BD2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2371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ATIS Procedures and 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648CF-9F4A-C7D9-13BB-EA2662D13900}"/>
              </a:ext>
            </a:extLst>
          </p:cNvPr>
          <p:cNvSpPr txBox="1"/>
          <p:nvPr/>
        </p:nvSpPr>
        <p:spPr>
          <a:xfrm>
            <a:off x="639098" y="2440217"/>
            <a:ext cx="5512592" cy="3907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Content specified by FAA Orders to include: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Weather Information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Type Approach (Visual or Instrument) and Runway in Use.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Departure Runway (only if different from landing runway)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NOTAM Information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Runway Condition Codes/Braking Action Advisories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Local Items – LLWS, gliders, bird activity, Noise Abatement Procedures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Readback all runway hold short instructions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Brief and concise as possible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BA6DB3-F246-4306-AA4A-B2E8EF6D7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A computer monitor with a keyboard&#10;&#10;Description automatically generated with low confidence">
            <a:extLst>
              <a:ext uri="{FF2B5EF4-FFF2-40B4-BE49-F238E27FC236}">
                <a16:creationId xmlns:a16="http://schemas.microsoft.com/office/drawing/2014/main" id="{1BB04BD7-681B-79FB-9AEE-2422B1E4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17" y="645106"/>
            <a:ext cx="4147136" cy="55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0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B98B-1CB3-42AA-2313-3264F3E8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15" y="1064820"/>
            <a:ext cx="3253838" cy="591787"/>
          </a:xfrm>
        </p:spPr>
        <p:txBody>
          <a:bodyPr/>
          <a:lstStyle/>
          <a:p>
            <a:pPr algn="ctr"/>
            <a:r>
              <a:rPr lang="en-US" sz="2800" dirty="0"/>
              <a:t>Weather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7615F-05FC-8657-E7DF-418D2F8B1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61309"/>
            <a:ext cx="2793158" cy="312927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AWOS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Updated every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Used to assist with METAR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Operational wind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Density Altitude</a:t>
            </a:r>
          </a:p>
        </p:txBody>
      </p:sp>
      <p:pic>
        <p:nvPicPr>
          <p:cNvPr id="11" name="Content Placeholder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64D11ED4-D4D8-8EBF-EB13-7DC6F6C68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7736" y="1247313"/>
            <a:ext cx="6563739" cy="4363373"/>
          </a:xfrm>
        </p:spPr>
      </p:pic>
    </p:spTree>
    <p:extLst>
      <p:ext uri="{BB962C8B-B14F-4D97-AF65-F5344CB8AC3E}">
        <p14:creationId xmlns:p14="http://schemas.microsoft.com/office/powerpoint/2010/main" val="3360359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5E551A-6DBA-077C-10F5-F2465406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ATC101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Discussion Items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8D1CD-7E33-95A1-877A-87635C09A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anchor="ctr">
            <a:normAutofit fontScale="85000" lnSpcReduction="20000"/>
          </a:bodyPr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Air Traffic Control Tower Types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Local ATC Facilities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Basics of ATC</a:t>
            </a:r>
          </a:p>
          <a:p>
            <a:pPr>
              <a:buNone/>
            </a:pPr>
            <a:r>
              <a:rPr lang="en-US">
                <a:solidFill>
                  <a:schemeClr val="tx1"/>
                </a:solidFill>
              </a:rPr>
              <a:t>Truckee ATC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Runway Selection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Noise Abatement Procedures (NAP) 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ATIS Procedures and Requirements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Tower Displays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Runway Separation and Sequencing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Flight Following</a:t>
            </a:r>
          </a:p>
          <a:p>
            <a:pPr lvl="1">
              <a:buNone/>
            </a:pPr>
            <a:r>
              <a:rPr lang="en-US" dirty="0"/>
              <a:t>Effective Communication is Key</a:t>
            </a:r>
          </a:p>
          <a:p>
            <a:pPr lvl="1">
              <a:buNone/>
            </a:pPr>
            <a:r>
              <a:rPr lang="en-US" dirty="0"/>
              <a:t>Summertime Ops and Gliders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Drone Operations in the Class D</a:t>
            </a:r>
          </a:p>
          <a:p>
            <a:pPr lvl="1">
              <a:buNone/>
            </a:pPr>
            <a:r>
              <a:rPr lang="en-US" dirty="0">
                <a:solidFill>
                  <a:schemeClr val="tx1"/>
                </a:solidFill>
              </a:rPr>
              <a:t>Tower Tours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308D749-5984-4BB8-A788-A85D24304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B31166"/>
              </a:solidFill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5B8172D-A4C8-41B4-8991-78BBEC403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7718854" y="6391839"/>
            <a:ext cx="2997637" cy="30479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B31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01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2AE7-DE90-E5F8-7FF0-51A33059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33121"/>
            <a:ext cx="2793159" cy="1553689"/>
          </a:xfrm>
        </p:spPr>
        <p:txBody>
          <a:bodyPr/>
          <a:lstStyle/>
          <a:p>
            <a:pPr algn="ctr"/>
            <a:r>
              <a:rPr lang="en-US" sz="2800" dirty="0"/>
              <a:t>Situational Awareness Displays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7C63B-D42A-6EA5-1784-BAF14F4B5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563091"/>
            <a:ext cx="2793158" cy="3643745"/>
          </a:xfrm>
        </p:spPr>
        <p:txBody>
          <a:bodyPr>
            <a:normAutofit fontScale="4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Not used for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Tower controllers are not authorized to provide radar vectors.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bg1"/>
                </a:solidFill>
              </a:rPr>
              <a:t>AirBoss</a:t>
            </a:r>
            <a:r>
              <a:rPr lang="en-US" sz="2500" dirty="0">
                <a:solidFill>
                  <a:schemeClr val="bg1"/>
                </a:solidFill>
              </a:rPr>
              <a:t> Data includes: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ACID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Indicated Altitude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Ground Speed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Instrument Approach Course and Fixes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Range Rings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Landmarks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Vehicle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Vector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Serves as the Tower backup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500" dirty="0">
                <a:solidFill>
                  <a:schemeClr val="bg1"/>
                </a:solidFill>
              </a:rPr>
              <a:t>Noise Tracking by the Airport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 descr="A screenshot of a computer monitor&#10;&#10;Description automatically generated">
            <a:extLst>
              <a:ext uri="{FF2B5EF4-FFF2-40B4-BE49-F238E27FC236}">
                <a16:creationId xmlns:a16="http://schemas.microsoft.com/office/drawing/2014/main" id="{95D63377-DE29-7489-59C8-A3331FBDC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665" y="453647"/>
            <a:ext cx="3847306" cy="2885479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DE3EE04-6538-25AA-0654-76DCBCC73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40" y="3572365"/>
            <a:ext cx="2793156" cy="27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8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70D26C6-5103-4C6C-92C9-F77778DC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4C55CB-B3EA-42B2-8145-8D48179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3D16899-9E3E-4E0E-9D3A-84CDF965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F8F318-02C7-4B28-B5EF-1FC3629D8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6F86055-2F04-4409-8081-2CE6FC32D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E8B31BB-94F0-4894-BB6F-904DF457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02E8D5BC-6CE8-4FC5-97D5-D4C02B9C7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F70C6330-8E66-4BB8-9250-16784E1F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50D6F8B-F92F-4B13-992E-F7D029C3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19B2E0-C2F9-4F4F-A03F-2EDB08498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381771-A704-4FF9-A5E8-41DFF5D0E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B99AD23-F5A0-45FE-A2EC-A80AFAB17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378B3FC-365F-4E6F-9B7E-DB07C5DD2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EFB49BC-1084-43AB-B46C-9BB10A96F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6DC8C5CF-29C5-4603-8F9D-C72AF20CF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39A3CA59-3E4E-4FA0-B152-B85C6E3CB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82F58659-4F72-4785-98EC-ABD4E21EF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8E197C-E3A9-3283-DFBC-7B234585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28335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Runway Separation and Sequencing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5402C-DF3C-ABCF-FC6D-F6A2BDE509E3}"/>
              </a:ext>
            </a:extLst>
          </p:cNvPr>
          <p:cNvSpPr txBox="1"/>
          <p:nvPr/>
        </p:nvSpPr>
        <p:spPr>
          <a:xfrm>
            <a:off x="625212" y="2935924"/>
            <a:ext cx="5283359" cy="3811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Same Runway Separation (SRS) Category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CATEGORY I - small single-engine propeller driven aircraft weighing 12,500 lbs. or less, and all helicopters.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4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CATEGORY II - small twin-engine propeller driven aircraft weighing 12,500 lbs. or less</a:t>
            </a:r>
            <a:r>
              <a:rPr lang="en-US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800" i="1" dirty="0">
              <a:solidFill>
                <a:schemeClr val="bg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CATEGORY III - all other aircraft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grass, plane, outdoor, runway&#10;&#10;Description automatically generated">
            <a:extLst>
              <a:ext uri="{FF2B5EF4-FFF2-40B4-BE49-F238E27FC236}">
                <a16:creationId xmlns:a16="http://schemas.microsoft.com/office/drawing/2014/main" id="{F2A52C5C-BFD0-ABE8-023F-FB38C74CF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2" y="4622348"/>
            <a:ext cx="3580161" cy="20048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B17611C-A085-4AC6-A904-EEF3A4F25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outdoor, plane, sky, flying&#10;&#10;Description automatically generated">
            <a:extLst>
              <a:ext uri="{FF2B5EF4-FFF2-40B4-BE49-F238E27FC236}">
                <a16:creationId xmlns:a16="http://schemas.microsoft.com/office/drawing/2014/main" id="{1B987E22-115F-F72D-AB01-58FC2D011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362" y="2617869"/>
            <a:ext cx="3580160" cy="1888563"/>
          </a:xfrm>
          <a:prstGeom prst="rect">
            <a:avLst/>
          </a:prstGeom>
        </p:spPr>
      </p:pic>
      <p:pic>
        <p:nvPicPr>
          <p:cNvPr id="5" name="Picture 4" descr="A picture containing plane, sky, outdoor, ground&#10;&#10;Description automatically generated">
            <a:extLst>
              <a:ext uri="{FF2B5EF4-FFF2-40B4-BE49-F238E27FC236}">
                <a16:creationId xmlns:a16="http://schemas.microsoft.com/office/drawing/2014/main" id="{0617492F-2C79-8AC1-6199-41B24AAA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54" y="257199"/>
            <a:ext cx="3574568" cy="22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54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D4F4DA4-C427-4DEF-91E0-8E7129A4B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59FAFC-7B5E-427D-A4B0-8DD38FC5C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5E46F92-B11F-4D04-84C1-B48CE43C6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9A7C8E-F405-4731-86CC-6F65E0AD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1AA71F-D19D-4361-A8DD-FB1505D4A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66077B-2F4D-4996-B9E4-70A41DC7B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E765F22-322F-4361-8A97-254C7B442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09B3A9B-4394-4305-9D7B-FD39CE433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DCAC2A9-D869-46E1-9DD3-353AE3254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65AC0-9FB8-84A4-9393-0FBC0F17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25" y="748127"/>
            <a:ext cx="3535698" cy="14611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EBEBEB"/>
                </a:solidFill>
              </a:rPr>
              <a:t>Runway Separation and Sequencing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ABCF1-A3F1-BC1D-CEE7-AC11FA3804FE}"/>
              </a:ext>
            </a:extLst>
          </p:cNvPr>
          <p:cNvSpPr txBox="1"/>
          <p:nvPr/>
        </p:nvSpPr>
        <p:spPr>
          <a:xfrm>
            <a:off x="745425" y="2323883"/>
            <a:ext cx="2819401" cy="2726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318" indent="-254318" defTabSz="4069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2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SRS Minimum Distance – Departure - Departure</a:t>
            </a:r>
          </a:p>
          <a:p>
            <a:pPr marL="342900" indent="-342900" defTabSz="406908">
              <a:spcAft>
                <a:spcPts val="600"/>
              </a:spcAft>
              <a:buFont typeface="+mj-lt"/>
              <a:buAutoNum type="arabicPeriod"/>
            </a:pPr>
            <a:r>
              <a:rPr lang="en-US" sz="1602" dirty="0">
                <a:solidFill>
                  <a:schemeClr val="bg1"/>
                </a:solidFill>
              </a:rPr>
              <a:t>CAT I behind a CAT I or  II – 3000’</a:t>
            </a:r>
          </a:p>
          <a:p>
            <a:pPr marL="342900" indent="-342900" defTabSz="406908">
              <a:spcAft>
                <a:spcPts val="600"/>
              </a:spcAft>
              <a:buFont typeface="+mj-lt"/>
              <a:buAutoNum type="arabicPeriod"/>
            </a:pPr>
            <a:r>
              <a:rPr lang="en-US" sz="1602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CAT II behind a CAT I or II – 4500’</a:t>
            </a:r>
          </a:p>
          <a:p>
            <a:pPr marL="342900" indent="-342900" defTabSz="406908">
              <a:spcAft>
                <a:spcPts val="600"/>
              </a:spcAft>
              <a:buFont typeface="+mj-lt"/>
              <a:buAutoNum type="arabicPeriod"/>
            </a:pPr>
            <a:r>
              <a:rPr lang="en-US" sz="1602" dirty="0">
                <a:solidFill>
                  <a:schemeClr val="bg1"/>
                </a:solidFill>
              </a:rPr>
              <a:t>CAT III – 6000’</a:t>
            </a:r>
          </a:p>
          <a:p>
            <a:pPr marL="342900" indent="-342900" defTabSz="406908">
              <a:spcAft>
                <a:spcPts val="600"/>
              </a:spcAft>
              <a:buFont typeface="+mj-lt"/>
              <a:buAutoNum type="arabicPeriod"/>
            </a:pPr>
            <a:endParaRPr lang="en-US" sz="1602" dirty="0">
              <a:solidFill>
                <a:schemeClr val="bg1"/>
              </a:solidFill>
            </a:endParaRPr>
          </a:p>
          <a:p>
            <a:pPr defTabSz="406908"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8E61D542-0340-1285-41D8-6AF79BA7B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55" y="1462682"/>
            <a:ext cx="6391508" cy="360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3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49FF32FF-44D7-4535-B99A-004DD008A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C82D60-0595-4A9C-8DA5-BDFA377BA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A2E1C4-BD01-48B0-BD6B-09C2F8BA0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C2CBCFF-D961-4AD3-82AB-3C5B58703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8D31C4F-8B97-4C73-B72A-15E1324D6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2B7AB125-2661-42D7-BF76-2CA4648E7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53FFC732-5F2B-478B-83FB-398990EC9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0315E93D-E07D-4697-93FF-358C10DDD3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952772C-A193-46A8-8085-DF0DDE5FC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8F1B44-F396-4193-AE11-9D5E5ECAA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A9B6836-D32C-4F9C-B65B-801023361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1FDFCED-E54B-408A-8E95-6140929A8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CB46B6F-BE17-4645-8EC7-70218D9D1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6550E4-E748-4721-BE84-185E1860B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D881B11C-8E0B-40B8-A894-9BB9FF2E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5305ABBC-C4B0-4260-AE2F-93099262E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000E4B86-B483-499C-9602-46AEEF0B0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4B02EE-5AB7-9CD7-E661-19A5E395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4227649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Runway Separation and Sequencing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F97D8-2CCF-361F-FB17-0467F515FEBC}"/>
              </a:ext>
            </a:extLst>
          </p:cNvPr>
          <p:cNvSpPr txBox="1"/>
          <p:nvPr/>
        </p:nvSpPr>
        <p:spPr>
          <a:xfrm>
            <a:off x="805158" y="2244214"/>
            <a:ext cx="5132439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SRS Minimum Distance – Arrival - Arrival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 behind a CAT I or II – 3000’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II behind a CAT I or II – 4500’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III – Clear of runway</a:t>
            </a:r>
          </a:p>
        </p:txBody>
      </p:sp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AC17DDA-4E76-E130-0BB7-6E8A6786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792" y="3640353"/>
            <a:ext cx="4828707" cy="257128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F3075F69-BD3F-42CD-B3E9-4A817B315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D53E75F-130C-A8B8-26C3-BA58CD6A4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92" y="727907"/>
            <a:ext cx="4841557" cy="27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0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DD029FC-684F-483A-A8BD-1F092BFF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3C96DD-C9B2-4B53-AEC5-8CB276D3C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62F19CA-71D7-45F5-9123-CA712C528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86C2A0-05BA-4243-B351-00C64563A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C87CEB4-8F81-455D-A076-15994055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C9FC7F0-1AE4-4459-B8F2-219D7598B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48B9DA-44B2-4334-96CF-D089EFEC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9089964-B99F-487E-840E-FD3D7E88C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C4611E9-9EAD-44EF-967C-9F3F3066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5916A076-E219-44E3-8EB5-1C04EFCD1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764F0A0-D07C-4159-9427-D25058257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BA142C-B2D3-EF53-E455-50405404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Runway Separation and Sequencing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B5837-1631-E9CC-9CD8-070A201DB907}"/>
              </a:ext>
            </a:extLst>
          </p:cNvPr>
          <p:cNvSpPr txBox="1"/>
          <p:nvPr/>
        </p:nvSpPr>
        <p:spPr>
          <a:xfrm>
            <a:off x="827593" y="2501596"/>
            <a:ext cx="3604940" cy="313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SRS Minimum Distance – Arrival and Departure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 behind a CAT I or II – 3000’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II behind a CAT I or II – 4500’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CAT III – 6000’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D484245-17D8-A949-4230-CCCE1625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8" y="1888398"/>
            <a:ext cx="6391533" cy="362719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3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DD029FC-684F-483A-A8BD-1F092BFF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3C96DD-C9B2-4B53-AEC5-8CB276D3C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2F19CA-71D7-45F5-9123-CA712C528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86C2A0-05BA-4243-B351-00C64563A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87CEB4-8F81-455D-A076-15994055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C9FC7F0-1AE4-4459-B8F2-219D7598B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48B9DA-44B2-4334-96CF-D089EFEC9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9089964-B99F-487E-840E-FD3D7E88C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C4611E9-9EAD-44EF-967C-9F3F3066D0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916A076-E219-44E3-8EB5-1C04EFCD1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764F0A0-D07C-4159-9427-D25058257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3BC003-D6B7-4BF0-937D-4A015F6DE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9027"/>
            <a:ext cx="12192000" cy="6867027"/>
            <a:chOff x="0" y="-2373"/>
            <a:chExt cx="12192000" cy="68670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903268C-2C5A-4507-9244-86102327B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9F7113-C588-46FB-ADDE-55CEC598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481A55-E6DE-4B8B-9847-0230D12F7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52FD8DB-2F6F-462A-9BF4-1E26C9332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52543D-8290-40DE-990A-27CC1992A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CC693B-FBF3-45DD-849C-AC1B1B290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515BC8-A1CA-4EB4-81D8-6A891458F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ED9E2ADE-2C74-4E7D-8701-6AE23ABD4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B7EBD6DC-7188-4268-9886-6535F41A6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93CCA32-0C37-4525-8FFC-D62C5EEFB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BBA9A3-1BFB-D912-2482-18935574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Runway Separation and Sequencing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35BF8-C5FE-F046-97AE-88FC32000E63}"/>
              </a:ext>
            </a:extLst>
          </p:cNvPr>
          <p:cNvSpPr txBox="1"/>
          <p:nvPr/>
        </p:nvSpPr>
        <p:spPr>
          <a:xfrm>
            <a:off x="823317" y="2183905"/>
            <a:ext cx="3604940" cy="389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 Intersecting Runways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Departing/Arriving Aircraft must be through the intersection before a departure can be cleared for takeoff or an arrival is cleared to land.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Tower can use anticipated separation at the intersection.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Land and hold short not authorized. 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F78AA74-6F61-F759-F806-AE671A685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064133"/>
            <a:ext cx="6391533" cy="47297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014FF2D-4863-43AA-82A7-958E9F743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10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D26C6-5103-4C6C-92C9-F77778DC5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4C55CB-B3EA-42B2-8145-8D48179D1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3D16899-9E3E-4E0E-9D3A-84CDF965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F8F318-02C7-4B28-B5EF-1FC3629D8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6F86055-2F04-4409-8081-2CE6FC32D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CE8B31BB-94F0-4894-BB6F-904DF4571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02E8D5BC-6CE8-4FC5-97D5-D4C02B9C7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70C6330-8E66-4BB8-9250-16784E1F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50D6F8B-F92F-4B13-992E-F7D029C3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CB458E-871A-45B4-836D-CD694F3FA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9815638-8FEE-43B9-BA4C-61036871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F78EC60-5193-421D-9285-98B91633A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66336A-ECE1-4005-B648-EF57AE9EA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775E72-733D-4364-B952-09B7709CB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9AB44F5B-F8D5-4F5B-9EFB-9ACB0AC5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217A5592-20BE-4FB2-921F-F6F766E00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023C4880-FB8B-4D2E-BF82-BB9FC46EB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206E77-11B7-E5AA-8CFF-4C94AC75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8" y="838200"/>
            <a:ext cx="2942210" cy="14877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How does the tower provide runway separation?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B809B-3E68-245F-2F82-5BA34631E964}"/>
              </a:ext>
            </a:extLst>
          </p:cNvPr>
          <p:cNvSpPr txBox="1"/>
          <p:nvPr/>
        </p:nvSpPr>
        <p:spPr>
          <a:xfrm>
            <a:off x="1154955" y="2516912"/>
            <a:ext cx="3133726" cy="350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dirty="0">
                <a:solidFill>
                  <a:schemeClr val="bg1"/>
                </a:solidFill>
              </a:rPr>
              <a:t>Develop a sequence that will ensure same or intersecting runway separation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dirty="0">
                <a:solidFill>
                  <a:schemeClr val="bg1"/>
                </a:solidFill>
              </a:rPr>
              <a:t>Using aircraft performance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dirty="0">
                <a:solidFill>
                  <a:schemeClr val="bg1"/>
                </a:solidFill>
              </a:rPr>
              <a:t>Increase or decrease spacing by sending to geographic points. (Unable to issue headings/vector)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dirty="0">
                <a:solidFill>
                  <a:schemeClr val="bg1"/>
                </a:solidFill>
              </a:rPr>
              <a:t>Assigning pattern entry instructions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300" dirty="0">
                <a:solidFill>
                  <a:schemeClr val="bg1"/>
                </a:solidFill>
              </a:rPr>
              <a:t>Noise Abatement arrival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E117D71-F292-3136-9782-CEAD9DCA5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39130" y="1786920"/>
            <a:ext cx="2601791" cy="321208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13A6A4A-5440-0577-E0BE-FBFA3F409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464" y="860125"/>
            <a:ext cx="3388693" cy="205015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758E83D-47C3-4E59-B518-F91AD549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A57BEE0-FA8D-6CC2-5990-20C1DFAD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640" y="3878042"/>
            <a:ext cx="3496339" cy="19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10435-622D-CD54-503C-3073B474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7E66715-6CEE-7C95-87AB-DB924A1B2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3E1C64-6BCB-04FD-55C6-9D525D2F8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24A571-D368-A514-9B1E-88ECA45E8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1E049F-0F71-9B02-6830-C8C18EAE26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4A7485-ECB8-0297-CB10-03D2982F3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988E70-5DDE-1A4E-B6C1-F14FC74E3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DC79013-9B08-0B05-D941-CAC305FCC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FE74A52-CD13-4618-2082-E03C2883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F12795F-CE19-1A91-580B-D7D72714F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ADC3AC-7EE7-02B1-F0EB-4E1E7E76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9350287-5524-827A-90F0-6AAE35C72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A9C30A7-F022-22B8-E42C-F251BEDDA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0E74AAE-2BE3-D63B-FB4D-10346359E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4170B8-71A4-9D63-E47C-EC3539805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19F13F78-3699-75C9-B3FB-779FC646D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71C8BC4-4F43-DE06-313D-848EA8D0D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B087FF1-5E72-A5B5-8537-7E3F7C254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97A1EC6-6389-3A68-07BC-2CF81C61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1295399"/>
            <a:ext cx="5283359" cy="9561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Flight Following and Handoffs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7F202-7D53-9D0A-28C8-02A8628E5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770" y="2251586"/>
            <a:ext cx="5283359" cy="2750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Equipment Limitations prevent both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Flight Following and Squawk Codes - TRK does not have the required equipment. Flight Data Input Output Device (FDIO) required.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IFR/VFR Automated Hand-offs - Lack of automation interface – STARS, STARS Lite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IFR Arrival/Departure Information Transfer via Shout Line.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164A09-D4A2-9938-139A-94043584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itting at a desk with multiple monitors&#10;&#10;Description automatically generated">
            <a:extLst>
              <a:ext uri="{FF2B5EF4-FFF2-40B4-BE49-F238E27FC236}">
                <a16:creationId xmlns:a16="http://schemas.microsoft.com/office/drawing/2014/main" id="{26A31F62-249A-D99C-66C6-8A182C826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99830" y="2808660"/>
            <a:ext cx="2337171" cy="1711634"/>
          </a:xfrm>
          <a:prstGeom prst="rect">
            <a:avLst/>
          </a:prstGeom>
        </p:spPr>
      </p:pic>
      <p:pic>
        <p:nvPicPr>
          <p:cNvPr id="8" name="Picture 7" descr="A group of people working on a control panel&#10;&#10;Description automatically generated">
            <a:extLst>
              <a:ext uri="{FF2B5EF4-FFF2-40B4-BE49-F238E27FC236}">
                <a16:creationId xmlns:a16="http://schemas.microsoft.com/office/drawing/2014/main" id="{CC74271D-2ABB-DD67-F154-8A18B6610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018" y="2778788"/>
            <a:ext cx="2428632" cy="1734736"/>
          </a:xfrm>
          <a:prstGeom prst="rect">
            <a:avLst/>
          </a:prstGeom>
        </p:spPr>
      </p:pic>
      <p:pic>
        <p:nvPicPr>
          <p:cNvPr id="11" name="Picture 10" descr="A close-up of several green labels&#10;&#10;Description automatically generated">
            <a:extLst>
              <a:ext uri="{FF2B5EF4-FFF2-40B4-BE49-F238E27FC236}">
                <a16:creationId xmlns:a16="http://schemas.microsoft.com/office/drawing/2014/main" id="{3A7753DE-2E34-C1F0-FAE9-AA4750116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46" y="529352"/>
            <a:ext cx="4369905" cy="2122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9F51C-7865-5D25-8186-C2D5E6364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712" y="4758322"/>
            <a:ext cx="5565488" cy="665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6D4DB-72BE-44F5-71B9-A964B6799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711" y="5545081"/>
            <a:ext cx="5565490" cy="6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9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AA83-DBBF-28BB-76F0-F47EDF6E6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9582320" cy="706964"/>
          </a:xfrm>
        </p:spPr>
        <p:txBody>
          <a:bodyPr/>
          <a:lstStyle/>
          <a:p>
            <a:pPr algn="ctr"/>
            <a:r>
              <a:rPr lang="en-US" dirty="0"/>
              <a:t>Effective Communication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791E-613A-E46E-1CEB-7BC862FBA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407" y="2617354"/>
            <a:ext cx="8761412" cy="34163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Notify ATC immediately if you're unable to comply with a clearance. 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Pilot assigned the NAP departing runway 20 (left 270° to the Bypass) and the pilot made a left 540° to Brockway.</a:t>
            </a:r>
          </a:p>
          <a:p>
            <a:pPr>
              <a:buFont typeface="+mj-lt"/>
              <a:buAutoNum type="arabicPeriod"/>
            </a:pPr>
            <a:r>
              <a:rPr lang="en-US" dirty="0"/>
              <a:t>Pilot cleared to land runway 29 and did a touch and go.</a:t>
            </a:r>
          </a:p>
          <a:p>
            <a:r>
              <a:rPr lang="en-US" b="1" dirty="0"/>
              <a:t>Always read back assigned runways and any hold short instructions, as this is required by the FAA for tower controllers to verify.</a:t>
            </a:r>
          </a:p>
          <a:p>
            <a:r>
              <a:rPr lang="en-US" b="1" dirty="0"/>
              <a:t>If you are departing from or arriving at TRK, please confirm that you have received the ATIS.</a:t>
            </a:r>
          </a:p>
          <a:p>
            <a:r>
              <a:rPr lang="en-US" b="1" dirty="0"/>
              <a:t>If you miss an ATC instruction or clearance, please don’t guess—ask us to repeat or clarify the instructions.</a:t>
            </a:r>
          </a:p>
        </p:txBody>
      </p:sp>
    </p:spTree>
    <p:extLst>
      <p:ext uri="{BB962C8B-B14F-4D97-AF65-F5344CB8AC3E}">
        <p14:creationId xmlns:p14="http://schemas.microsoft.com/office/powerpoint/2010/main" val="16074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EEA0B9D-3DFE-4308-A8AB-219B3EE04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CA53FA-97B8-4232-A0E6-5AA6DDDEE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99D84C4-4DE3-438C-A9DB-9B43DAC5D3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4FDCE2-2EC2-441C-A8E9-F73CBA932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BAC034B-4B7C-400D-B477-A35E93E5E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9DB7C5E-E78D-4F37-9587-2BC40214F9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22D2AFF-EF2F-4E4C-AC4E-5FF0CE02E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E901C4A1-F04F-4A50-9AD6-EB9188144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ADE70B3F-5BAA-40C5-A89A-9115F4355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1B92B5A5-01E3-4567-8F48-513CD8DD3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299D6197-2ABD-4C75-B9BD-D8051646C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6641BBB-6001-47E1-A00B-E4408A1F0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E26006A-5002-4668-94B6-88665E953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7432347-8AAE-493A-A61B-3FC83B937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3E0F2CE-506B-4AC2-AD66-ED4B958E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7EC7DE3-68A9-4BA9-87A4-4B67A69C2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C3C955C4-74A8-49BE-A7B0-5F035193A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FA6F8920-FF20-4188-891D-124D98791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AE2A818B-7E83-486E-9ED6-C87BB45EC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5C20D5-9403-269A-B088-0D63AA72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Summertime Operations and Gliders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A6282-DC6C-81BA-8352-856AF84E0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Density Altitude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Construction – A2 Project. </a:t>
            </a:r>
            <a:r>
              <a:rPr lang="en-US">
                <a:solidFill>
                  <a:schemeClr val="bg1"/>
                </a:solidFill>
              </a:rPr>
              <a:t>Tenant Meeting May 20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Intersecting Runway Operations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Thunderstorms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Runway 20 approach. Downdrafts, updrafts, and LLWS.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Glider Operations</a:t>
            </a:r>
          </a:p>
          <a:p>
            <a:pPr marL="285750" indent="-28575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A plane parked on grass near a building&#10;&#10;AI-generated content may be incorrect.">
            <a:extLst>
              <a:ext uri="{FF2B5EF4-FFF2-40B4-BE49-F238E27FC236}">
                <a16:creationId xmlns:a16="http://schemas.microsoft.com/office/drawing/2014/main" id="{23ED8ACD-A560-6D1A-8115-CC783B01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960" y="3705718"/>
            <a:ext cx="3113903" cy="202403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2C37987F-89C0-4AA5-894B-E292C61FD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 descr="A digital display in a field&#10;&#10;AI-generated content may be incorrect.">
            <a:extLst>
              <a:ext uri="{FF2B5EF4-FFF2-40B4-BE49-F238E27FC236}">
                <a16:creationId xmlns:a16="http://schemas.microsoft.com/office/drawing/2014/main" id="{A843DE9A-8E5E-4CC3-CA3D-17A218C7B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60022" y="1098378"/>
            <a:ext cx="3113903" cy="1634799"/>
          </a:xfrm>
          <a:prstGeom prst="rect">
            <a:avLst/>
          </a:prstGeom>
        </p:spPr>
      </p:pic>
      <p:pic>
        <p:nvPicPr>
          <p:cNvPr id="8" name="Picture 7" descr="A person in a small white plane&#10;&#10;AI-generated content may be incorrect.">
            <a:extLst>
              <a:ext uri="{FF2B5EF4-FFF2-40B4-BE49-F238E27FC236}">
                <a16:creationId xmlns:a16="http://schemas.microsoft.com/office/drawing/2014/main" id="{2B8A2BEE-EC10-098F-614B-CE974CF05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36" y="3745995"/>
            <a:ext cx="3113904" cy="2070746"/>
          </a:xfrm>
          <a:prstGeom prst="rect">
            <a:avLst/>
          </a:prstGeom>
        </p:spPr>
      </p:pic>
      <p:pic>
        <p:nvPicPr>
          <p:cNvPr id="12" name="Picture 11" descr="An aerial view of an airport&#10;&#10;AI-generated content may be incorrect.">
            <a:extLst>
              <a:ext uri="{FF2B5EF4-FFF2-40B4-BE49-F238E27FC236}">
                <a16:creationId xmlns:a16="http://schemas.microsoft.com/office/drawing/2014/main" id="{17E5B504-6E4C-5C82-AC65-04D44402A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36" y="1037366"/>
            <a:ext cx="3113904" cy="20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4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8441-4DB5-0432-C659-BCEB68B7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704" y="970369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Air Traffic Control Towers</a:t>
            </a:r>
            <a:br>
              <a:rPr lang="en-US" dirty="0"/>
            </a:br>
            <a:r>
              <a:rPr lang="en-US" sz="2400" dirty="0"/>
              <a:t>Three Types of Towers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E20CE-E055-3708-FE6D-A976FC6E1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FAA Air Traffic Control Tower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7534A-6EA6-611A-F739-6CAA05EC3A3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3521564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Controllers follow all Rules and Regulations prescribed by the FAA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Staffed by FAA Controllers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854F6-7D6B-75A3-D397-B22DD3A5F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Federal Contract Tower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87ED90-BD2B-08C5-DC4B-B6262DDE048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3521564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Controllers follow all Rules and Regulations prescribed by the FAA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Staffed by a Contractor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6CB59-F7C8-7B51-8CDE-DE0FC286C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Non-Federal Control Tower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9EBEE-D9F9-5779-1FDD-2D14B7A0F78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3521564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Controllers follow all Rules and Regulations prescribed by the FAA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Staffed by Midwest ATC</a:t>
            </a:r>
          </a:p>
          <a:p>
            <a:endParaRPr lang="en-US" dirty="0"/>
          </a:p>
        </p:txBody>
      </p:sp>
      <p:pic>
        <p:nvPicPr>
          <p:cNvPr id="12" name="Picture 11" descr="A picture containing building, sky, outdoor, tower&#10;&#10;Description automatically generated">
            <a:extLst>
              <a:ext uri="{FF2B5EF4-FFF2-40B4-BE49-F238E27FC236}">
                <a16:creationId xmlns:a16="http://schemas.microsoft.com/office/drawing/2014/main" id="{B54EA0CA-53FE-5A69-1020-C33795D9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09" y="4845699"/>
            <a:ext cx="2954402" cy="1661851"/>
          </a:xfrm>
          <a:prstGeom prst="rect">
            <a:avLst/>
          </a:prstGeom>
        </p:spPr>
      </p:pic>
      <p:pic>
        <p:nvPicPr>
          <p:cNvPr id="14" name="Picture 13" descr="A picture containing sky, outdoor, road, building&#10;&#10;Description automatically generated">
            <a:extLst>
              <a:ext uri="{FF2B5EF4-FFF2-40B4-BE49-F238E27FC236}">
                <a16:creationId xmlns:a16="http://schemas.microsoft.com/office/drawing/2014/main" id="{210C60F1-2569-F646-C0EB-8BBD1690F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058" y="4618272"/>
            <a:ext cx="1416959" cy="1889278"/>
          </a:xfrm>
          <a:prstGeom prst="rect">
            <a:avLst/>
          </a:prstGeom>
        </p:spPr>
      </p:pic>
      <p:pic>
        <p:nvPicPr>
          <p:cNvPr id="13" name="Picture 12" descr="A building with stairs and a plane in the background&#10;&#10;Description automatically generated">
            <a:extLst>
              <a:ext uri="{FF2B5EF4-FFF2-40B4-BE49-F238E27FC236}">
                <a16:creationId xmlns:a16="http://schemas.microsoft.com/office/drawing/2014/main" id="{3E9A9F40-DAAE-ACF5-89E9-204532AC8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983" y="4618271"/>
            <a:ext cx="1416959" cy="18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142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28CA85B-EFA5-424D-B673-199EA9E2A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E57C1D-EF63-4BBD-94B2-8F30DC40B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B3EC26-C947-4925-9A42-A9DC21137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363DEC3-A241-4F3D-9C3F-FA224D4E3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D419C30-DEAD-49B7-9048-C3FF1736D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F4FF33-67A2-4949-8D2E-85227FF05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45DBC5C-8AC5-470A-8F2C-64D62BA93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FA40141C-F5B1-4ECC-8E3A-06149463D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C0148294-9C04-491E-BD71-96366D939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96A61980-5719-42C2-8F65-A0A2BD88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03A9201-88EE-42E0-8769-CA933DC14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13840F-6352-4D3F-8CCF-5B7AD10C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456D26-7C82-4F1D-9524-955F532D1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A0F8EB2-FC78-42CD-91A1-D6383FB78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2C7906-6E21-47C6-8B4F-CDA900B31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5BAA88A1-A14A-4BC9-9CF9-0C7EB0F5E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60B5E7F7-9788-453F-AE6B-710B5082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82E06876-D296-45D1-A1EA-8927ED269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4BD588C-BAB2-4CF6-89D8-9BBA50E97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AADD39-1AEA-442C-C500-0CE54075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Drone Operations in the Truckee Class D Airspace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3C94F-BA43-C15A-C30B-EF7C0577B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 3" charset="2"/>
              <a:buChar char=""/>
            </a:pPr>
            <a:r>
              <a:rPr lang="en-US" dirty="0" err="1">
                <a:solidFill>
                  <a:schemeClr val="bg1"/>
                </a:solidFill>
              </a:rPr>
              <a:t>DroneZone</a:t>
            </a:r>
            <a:r>
              <a:rPr lang="en-US" dirty="0">
                <a:solidFill>
                  <a:schemeClr val="bg1"/>
                </a:solidFill>
              </a:rPr>
              <a:t> not LAANC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UAS Facility Map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FAA Approval – At or Below Grid Altitudes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TRK Tower Approval – Above Grid Altitudes</a:t>
            </a:r>
          </a:p>
          <a:p>
            <a:pPr marL="285750" indent="-285750"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Unauthorized Drone Activity</a:t>
            </a:r>
          </a:p>
          <a:p>
            <a:pPr marL="285750" indent="-28575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map with red squares and numbers&#10;&#10;AI-generated content may be incorrect.">
            <a:extLst>
              <a:ext uri="{FF2B5EF4-FFF2-40B4-BE49-F238E27FC236}">
                <a16:creationId xmlns:a16="http://schemas.microsoft.com/office/drawing/2014/main" id="{2E2AA78C-6164-DD56-F4E0-15EFB43F4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15" y="3462645"/>
            <a:ext cx="3113903" cy="2584538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11961EF-9C64-4FDB-9778-BCB33DAAD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2ED5087-CC55-3E11-2288-DA5CE059E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0442" y="1219964"/>
            <a:ext cx="3098535" cy="91287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7" name="Picture 36" descr="A drone flying in the sky&#10;&#10;AI-generated content may be incorrect.">
            <a:extLst>
              <a:ext uri="{FF2B5EF4-FFF2-40B4-BE49-F238E27FC236}">
                <a16:creationId xmlns:a16="http://schemas.microsoft.com/office/drawing/2014/main" id="{EB6AFFEE-B60C-E393-1E88-21ADF8FD8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253" y="3866840"/>
            <a:ext cx="3326241" cy="1776148"/>
          </a:xfrm>
          <a:prstGeom prst="rect">
            <a:avLst/>
          </a:prstGeom>
        </p:spPr>
      </p:pic>
      <p:pic>
        <p:nvPicPr>
          <p:cNvPr id="8" name="Content Placeholder 7" descr="A white drone flying in the air&#10;&#10;AI-generated content may be incorrect.">
            <a:extLst>
              <a:ext uri="{FF2B5EF4-FFF2-40B4-BE49-F238E27FC236}">
                <a16:creationId xmlns:a16="http://schemas.microsoft.com/office/drawing/2014/main" id="{89334FB0-78E1-F3F2-852C-62281461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434351" y="715985"/>
            <a:ext cx="3587981" cy="23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9674B87-B7AA-4FDD-B75B-0E6F82BF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67027"/>
            <a:chOff x="0" y="-2373"/>
            <a:chExt cx="12192000" cy="68670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79CFA5-3E2E-44AE-8901-888F319BB0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67043B-4282-450D-A595-165512D9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ECCE6B-7124-49F7-A9F7-846F18D23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22195-E753-4CEB-9376-1E4C70F9D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21F675-966F-4F38-9E8C-EF813E7B0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C1E1FED-8209-4304-BD7B-1E364C44A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77DFC8-AD0F-4293-A5B0-A4B35B41D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A536217-7B6F-4117-90B1-9D52A579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1FF4C96-6962-4FEB-8800-B664A2ACC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9CC5A8-B34F-420B-82A5-2B885B247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29B9C1-6A9E-E517-320C-3BE585BA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33726" cy="1020232"/>
          </a:xfrm>
        </p:spPr>
        <p:txBody>
          <a:bodyPr>
            <a:normAutofit/>
          </a:bodyPr>
          <a:lstStyle/>
          <a:p>
            <a:r>
              <a:rPr lang="en-US" dirty="0"/>
              <a:t>Tower Tours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CFC5F-7ED0-E16F-D695-0CABF345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73" y="2394477"/>
            <a:ext cx="4191000" cy="21510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Monday-Friday: 10:00am-3:00pm</a:t>
            </a:r>
          </a:p>
          <a:p>
            <a:r>
              <a:rPr lang="en-US" dirty="0">
                <a:solidFill>
                  <a:schemeClr val="bg1"/>
                </a:solidFill>
              </a:rPr>
              <a:t>Saturday-Sunday: 11:00am-3:00pm</a:t>
            </a:r>
          </a:p>
          <a:p>
            <a:r>
              <a:rPr lang="en-US" dirty="0">
                <a:solidFill>
                  <a:schemeClr val="bg1"/>
                </a:solidFill>
              </a:rPr>
              <a:t>Email tour requests to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trknfct@midwestatcs.com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ZOA Tours – </a:t>
            </a:r>
            <a:r>
              <a:rPr lang="en-US" dirty="0" err="1">
                <a:solidFill>
                  <a:schemeClr val="bg1"/>
                </a:solidFill>
              </a:rPr>
              <a:t>jmartin@natca.net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E07BC7-FAEA-458C-90C9-A68082FB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A building with a tower and 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C1859BEE-2E5B-D28C-640B-83E6035BB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03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6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0260-D9FB-F365-AC8C-F22CA7845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pPr algn="ctr"/>
            <a:r>
              <a:rPr lang="en-US" sz="5000" dirty="0"/>
              <a:t>Question?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717EB-BB9D-71E0-F58A-6A32F7A8E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Thank you for coming!</a:t>
            </a:r>
          </a:p>
        </p:txBody>
      </p:sp>
      <p:pic>
        <p:nvPicPr>
          <p:cNvPr id="7" name="Picture 6" descr="An aerial view of a runway&#10;&#10;Description automatically generated">
            <a:extLst>
              <a:ext uri="{FF2B5EF4-FFF2-40B4-BE49-F238E27FC236}">
                <a16:creationId xmlns:a16="http://schemas.microsoft.com/office/drawing/2014/main" id="{41F11ACA-3B40-0470-3A70-DBC6B406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63" y="1486170"/>
            <a:ext cx="6470907" cy="388254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F2774E-6601-00A6-2896-61D31D0CC2E2}"/>
              </a:ext>
            </a:extLst>
          </p:cNvPr>
          <p:cNvSpPr txBox="1"/>
          <p:nvPr/>
        </p:nvSpPr>
        <p:spPr>
          <a:xfrm>
            <a:off x="4198372" y="5122493"/>
            <a:ext cx="3382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Photo Credit: Tom Lippert</a:t>
            </a:r>
          </a:p>
        </p:txBody>
      </p:sp>
    </p:spTree>
    <p:extLst>
      <p:ext uri="{BB962C8B-B14F-4D97-AF65-F5344CB8AC3E}">
        <p14:creationId xmlns:p14="http://schemas.microsoft.com/office/powerpoint/2010/main" val="89674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A4AF-351B-84B3-86C5-96704332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704" y="985321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Local ATC Facilities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DB326-CAB1-3251-DD62-C3B9A8C76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Truckee Tower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EBFA0-ACC9-C1CB-BA48-3ECF52C2F42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94A284-26C6-D587-0DB1-BA45149F2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Oakland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16B038-0069-78FF-8AF0-1BE433707DF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E7B716-9383-429A-B313-BA5A9BEC9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NorCal Approach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09E959-B0C1-CBCC-077E-A42E36916C2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11" descr="A building in a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2BDCE619-99DA-D482-5A48-0EE0DFD3DA0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6359" b="6359"/>
          <a:stretch>
            <a:fillRect/>
          </a:stretch>
        </p:blipFill>
        <p:spPr>
          <a:xfrm>
            <a:off x="1478623" y="3664440"/>
            <a:ext cx="2481830" cy="1854757"/>
          </a:xfrm>
          <a:prstGeom prst="rect">
            <a:avLst/>
          </a:prstGeom>
        </p:spPr>
      </p:pic>
      <p:pic>
        <p:nvPicPr>
          <p:cNvPr id="11" name="Picture 10" descr="A building with a fence and a street light&#10;&#10;Description automatically generated">
            <a:extLst>
              <a:ext uri="{FF2B5EF4-FFF2-40B4-BE49-F238E27FC236}">
                <a16:creationId xmlns:a16="http://schemas.microsoft.com/office/drawing/2014/main" id="{BD9665EE-4BC0-CBC0-3F6C-53A7C1BB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513" y="3682191"/>
            <a:ext cx="2474974" cy="1856231"/>
          </a:xfrm>
          <a:prstGeom prst="rect">
            <a:avLst/>
          </a:prstGeom>
        </p:spPr>
      </p:pic>
      <p:pic>
        <p:nvPicPr>
          <p:cNvPr id="13" name="Picture 12" descr="A building with flags flying in the wind&#10;&#10;Description automatically generated">
            <a:extLst>
              <a:ext uri="{FF2B5EF4-FFF2-40B4-BE49-F238E27FC236}">
                <a16:creationId xmlns:a16="http://schemas.microsoft.com/office/drawing/2014/main" id="{CFE55045-C13B-B567-313E-BF3CAB2D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859" y="3682192"/>
            <a:ext cx="2474975" cy="18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9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45EB2C8-946B-F2F5-7C2D-E3108DCA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10003" b="1"/>
          <a:stretch/>
        </p:blipFill>
        <p:spPr>
          <a:xfrm>
            <a:off x="7885216" y="2311800"/>
            <a:ext cx="3731506" cy="3878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0E3FE-3EBE-2A6D-DBD9-A8DBC909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2" y="787400"/>
            <a:ext cx="11018520" cy="89825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Oakland Center (ZOA)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52FCE-ABD9-45E4-B032-8CB553C2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78" y="2519839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Oakland Center provides enroute air traffic control service from the surface (or above underlying approach control/tower airspace) to unlimited.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Sector 44 provides approach and departure services for the TRK airport.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ZOA provides air traffic service to a wide range of users (GA, airline, military, civilian UAS, rocket launches, law enforcement, search and rescue, photo/survey missions, MEDEVAC, etc.)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Northern CA TRACON (NorCal Approach) provides approach control service for most of Northern CA and Reno at and below FL190.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4310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0DEBE-75CD-5F16-B2DA-7FF434CB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C76B-8E70-5950-D88F-1AE22E4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Technological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FA1E-32F8-0AA0-CD0E-CA92D38DF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311800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The addition of ADS-B ground transmitters, reduced separation minima, and improvement of procedures have greatly increased safety and the quality-of-service ZOA controllers can provide at TRK.</a:t>
            </a:r>
          </a:p>
          <a:p>
            <a:r>
              <a:rPr lang="en-US" sz="2200" dirty="0"/>
              <a:t>Airspace, terrain complexity, and volume presents many challenges for the mix of traffic in Sector 44, especially during busy summer months and poor weather during winter months.</a:t>
            </a:r>
          </a:p>
          <a:p>
            <a:endParaRPr lang="en-US" sz="22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0DA7B0C-5EA3-3C84-7174-A79EFD758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10003" b="1"/>
          <a:stretch/>
        </p:blipFill>
        <p:spPr>
          <a:xfrm>
            <a:off x="7885216" y="2311800"/>
            <a:ext cx="3731506" cy="38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C8940-9FA1-7382-C833-5C7A11C45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ZOA Radar Map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3FBB7C31-814F-695F-9DBA-C2A67C80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3" y="419899"/>
            <a:ext cx="7543512" cy="60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B5A5A-2116-9041-4596-C43BDFBF9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1C8A4-911B-DB48-FB62-111F5339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NorCal TRACON (NCT) Airspace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B27BBA-AE99-4D00-A26E-0B49DA4B3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98DFFC-9C98-4276-B117-1EECD56D1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D9DF6785-2B9D-478C-AB08-3A6258EF7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9C1FA5F-1069-410C-ACE0-A24989171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A map of the earth&#10;&#10;AI-generated content may be incorrect.">
            <a:extLst>
              <a:ext uri="{FF2B5EF4-FFF2-40B4-BE49-F238E27FC236}">
                <a16:creationId xmlns:a16="http://schemas.microsoft.com/office/drawing/2014/main" id="{587C3DF1-6D13-CAFA-C568-EBEC2E0C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81" y="1143000"/>
            <a:ext cx="7300282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DA04-A6CD-7416-3EA0-0E5CFFA4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1007534"/>
            <a:ext cx="8761413" cy="706964"/>
          </a:xfrm>
        </p:spPr>
        <p:txBody>
          <a:bodyPr/>
          <a:lstStyle/>
          <a:p>
            <a:pPr algn="ctr"/>
            <a:r>
              <a:rPr lang="en-US" dirty="0"/>
              <a:t>Basics of ATC</a:t>
            </a:r>
            <a:br>
              <a:rPr lang="en-US" dirty="0"/>
            </a:br>
            <a:r>
              <a:rPr lang="en-US" sz="2800" dirty="0"/>
              <a:t>ATC Service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788A2-FC00-5A1C-148B-19136B069BD6}"/>
              </a:ext>
            </a:extLst>
          </p:cNvPr>
          <p:cNvSpPr txBox="1"/>
          <p:nvPr/>
        </p:nvSpPr>
        <p:spPr>
          <a:xfrm>
            <a:off x="403337" y="3194169"/>
            <a:ext cx="1138532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FAA Order 7110.65 – This Order is the main Order </a:t>
            </a:r>
            <a:r>
              <a:rPr lang="en-US" b="1" dirty="0"/>
              <a:t>ALL </a:t>
            </a:r>
            <a:r>
              <a:rPr lang="en-US" dirty="0"/>
              <a:t>Air Traffic Controllers are required to follow.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Provide a safe, orderly, and expeditious flow of air traffic.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Support National Security and Homeland Defense Missions.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Secondary/Additional Services.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Controllers </a:t>
            </a:r>
            <a:r>
              <a:rPr lang="en-US" b="1" dirty="0"/>
              <a:t>MUST </a:t>
            </a:r>
            <a:r>
              <a:rPr lang="en-US" dirty="0"/>
              <a:t>provide air traffic control service in accordance with the procedures and minima in FAA Order 7110.65. 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02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9088</TotalTime>
  <Words>1400</Words>
  <Application>Microsoft Macintosh PowerPoint</Application>
  <PresentationFormat>Widescreen</PresentationFormat>
  <Paragraphs>196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Segoe UI</vt:lpstr>
      <vt:lpstr>Times New Roman</vt:lpstr>
      <vt:lpstr>Wingdings</vt:lpstr>
      <vt:lpstr>Wingdings 3</vt:lpstr>
      <vt:lpstr>Ion Boardroom</vt:lpstr>
      <vt:lpstr>Basics of  Air Traffic Control ATC101</vt:lpstr>
      <vt:lpstr>ATC101 Discussion Items</vt:lpstr>
      <vt:lpstr>Air Traffic Control Towers Three Types of Towers</vt:lpstr>
      <vt:lpstr>Local ATC Facilities</vt:lpstr>
      <vt:lpstr>Oakland Center (ZOA)</vt:lpstr>
      <vt:lpstr>Technological Improvements</vt:lpstr>
      <vt:lpstr>ZOA Radar Map</vt:lpstr>
      <vt:lpstr>NorCal TRACON (NCT) Airspace</vt:lpstr>
      <vt:lpstr>Basics of ATC ATC Service</vt:lpstr>
      <vt:lpstr> Duty Priority</vt:lpstr>
      <vt:lpstr>Duty Priority</vt:lpstr>
      <vt:lpstr>Secondary/Additional Service</vt:lpstr>
      <vt:lpstr>Operational Priority</vt:lpstr>
      <vt:lpstr>Runway Selection Process</vt:lpstr>
      <vt:lpstr>Runway Selection Process</vt:lpstr>
      <vt:lpstr>Runway Selection Process</vt:lpstr>
      <vt:lpstr>TRK Noise Abatement Procedures</vt:lpstr>
      <vt:lpstr>ATIS Procedures and Requirements</vt:lpstr>
      <vt:lpstr>Weather Display</vt:lpstr>
      <vt:lpstr>Situational Awareness Displays</vt:lpstr>
      <vt:lpstr>Runway Separation and Sequencing</vt:lpstr>
      <vt:lpstr>Runway Separation and Sequencing</vt:lpstr>
      <vt:lpstr>Runway Separation and Sequencing</vt:lpstr>
      <vt:lpstr>Runway Separation and Sequencing</vt:lpstr>
      <vt:lpstr>Runway Separation and Sequencing</vt:lpstr>
      <vt:lpstr>How does the tower provide runway separation? </vt:lpstr>
      <vt:lpstr>Flight Following and Handoffs</vt:lpstr>
      <vt:lpstr>Effective Communication is Key</vt:lpstr>
      <vt:lpstr>Summertime Operations and Gliders</vt:lpstr>
      <vt:lpstr>Drone Operations in the Truckee Class D Airspace</vt:lpstr>
      <vt:lpstr>Tower Tours</vt:lpstr>
      <vt:lpstr>Question?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Air Traffic Control</dc:title>
  <dc:creator>Larry Finney</dc:creator>
  <cp:lastModifiedBy>Larry Finney</cp:lastModifiedBy>
  <cp:revision>171</cp:revision>
  <dcterms:created xsi:type="dcterms:W3CDTF">2023-03-06T22:35:38Z</dcterms:created>
  <dcterms:modified xsi:type="dcterms:W3CDTF">2025-05-14T23:12:36Z</dcterms:modified>
</cp:coreProperties>
</file>