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4.xml" ContentType="application/vnd.openxmlformats-officedocument.them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909" r:id="rId5"/>
    <p:sldMasterId id="2147483648" r:id="rId6"/>
    <p:sldMasterId id="2147484301" r:id="rId7"/>
  </p:sldMasterIdLst>
  <p:notesMasterIdLst>
    <p:notesMasterId r:id="rId74"/>
  </p:notesMasterIdLst>
  <p:sldIdLst>
    <p:sldId id="745" r:id="rId8"/>
    <p:sldId id="264" r:id="rId9"/>
    <p:sldId id="787" r:id="rId10"/>
    <p:sldId id="713" r:id="rId11"/>
    <p:sldId id="783" r:id="rId12"/>
    <p:sldId id="782" r:id="rId13"/>
    <p:sldId id="802" r:id="rId14"/>
    <p:sldId id="763" r:id="rId15"/>
    <p:sldId id="803" r:id="rId16"/>
    <p:sldId id="811" r:id="rId17"/>
    <p:sldId id="294" r:id="rId18"/>
    <p:sldId id="827" r:id="rId19"/>
    <p:sldId id="830" r:id="rId20"/>
    <p:sldId id="796" r:id="rId21"/>
    <p:sldId id="291" r:id="rId22"/>
    <p:sldId id="702" r:id="rId23"/>
    <p:sldId id="739" r:id="rId24"/>
    <p:sldId id="756" r:id="rId25"/>
    <p:sldId id="1240" r:id="rId26"/>
    <p:sldId id="1241" r:id="rId27"/>
    <p:sldId id="818" r:id="rId28"/>
    <p:sldId id="269" r:id="rId29"/>
    <p:sldId id="1198" r:id="rId30"/>
    <p:sldId id="271" r:id="rId31"/>
    <p:sldId id="831" r:id="rId32"/>
    <p:sldId id="799" r:id="rId33"/>
    <p:sldId id="704" r:id="rId34"/>
    <p:sldId id="829" r:id="rId35"/>
    <p:sldId id="832" r:id="rId36"/>
    <p:sldId id="798" r:id="rId37"/>
    <p:sldId id="1239" r:id="rId38"/>
    <p:sldId id="746" r:id="rId39"/>
    <p:sldId id="791" r:id="rId40"/>
    <p:sldId id="283" r:id="rId41"/>
    <p:sldId id="806" r:id="rId42"/>
    <p:sldId id="805" r:id="rId43"/>
    <p:sldId id="753" r:id="rId44"/>
    <p:sldId id="822" r:id="rId45"/>
    <p:sldId id="807" r:id="rId46"/>
    <p:sldId id="1191" r:id="rId47"/>
    <p:sldId id="307" r:id="rId48"/>
    <p:sldId id="679" r:id="rId49"/>
    <p:sldId id="681" r:id="rId50"/>
    <p:sldId id="780" r:id="rId51"/>
    <p:sldId id="1242" r:id="rId52"/>
    <p:sldId id="682" r:id="rId53"/>
    <p:sldId id="683" r:id="rId54"/>
    <p:sldId id="685" r:id="rId55"/>
    <p:sldId id="1192" r:id="rId56"/>
    <p:sldId id="1195" r:id="rId57"/>
    <p:sldId id="1196" r:id="rId58"/>
    <p:sldId id="686" r:id="rId59"/>
    <p:sldId id="687" r:id="rId60"/>
    <p:sldId id="723" r:id="rId61"/>
    <p:sldId id="274" r:id="rId62"/>
    <p:sldId id="793" r:id="rId63"/>
    <p:sldId id="794" r:id="rId64"/>
    <p:sldId id="837" r:id="rId65"/>
    <p:sldId id="282" r:id="rId66"/>
    <p:sldId id="839" r:id="rId67"/>
    <p:sldId id="838" r:id="rId68"/>
    <p:sldId id="688" r:id="rId69"/>
    <p:sldId id="706" r:id="rId70"/>
    <p:sldId id="825" r:id="rId71"/>
    <p:sldId id="824" r:id="rId72"/>
    <p:sldId id="69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3" orient="horz" pos="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1C"/>
    <a:srgbClr val="E3600F"/>
    <a:srgbClr val="6B9BB1"/>
    <a:srgbClr val="F16F1F"/>
    <a:srgbClr val="D85B0E"/>
    <a:srgbClr val="FFBE2D"/>
    <a:srgbClr val="D8797C"/>
    <a:srgbClr val="EA8B8D"/>
    <a:srgbClr val="00CE7C"/>
    <a:srgbClr val="88B6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1562" autoAdjust="0"/>
  </p:normalViewPr>
  <p:slideViewPr>
    <p:cSldViewPr snapToGrid="0">
      <p:cViewPr varScale="1">
        <p:scale>
          <a:sx n="87" d="100"/>
          <a:sy n="87" d="100"/>
        </p:scale>
        <p:origin x="714" y="78"/>
      </p:cViewPr>
      <p:guideLst>
        <p:guide orient="horz" pos="3840"/>
        <p:guide pos="3864"/>
        <p:guide orient="horz" pos="7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Finney" userId="83aecd4c-f117-4ca0-8d3b-c2ad9a0aabd2" providerId="ADAL" clId="{A4887192-4ED9-486A-A344-80BFCB333EDE}"/>
    <pc:docChg chg="modSld delMainMaster modMainMaster">
      <pc:chgData name="Larry Finney" userId="83aecd4c-f117-4ca0-8d3b-c2ad9a0aabd2" providerId="ADAL" clId="{A4887192-4ED9-486A-A344-80BFCB333EDE}" dt="2025-08-20T22:49:18.157" v="44" actId="20577"/>
      <pc:docMkLst>
        <pc:docMk/>
      </pc:docMkLst>
      <pc:sldChg chg="modSp mod">
        <pc:chgData name="Larry Finney" userId="83aecd4c-f117-4ca0-8d3b-c2ad9a0aabd2" providerId="ADAL" clId="{A4887192-4ED9-486A-A344-80BFCB333EDE}" dt="2025-08-20T22:47:08.389" v="27" actId="20577"/>
        <pc:sldMkLst>
          <pc:docMk/>
          <pc:sldMk cId="3463120262" sldId="683"/>
        </pc:sldMkLst>
        <pc:spChg chg="mod">
          <ac:chgData name="Larry Finney" userId="83aecd4c-f117-4ca0-8d3b-c2ad9a0aabd2" providerId="ADAL" clId="{A4887192-4ED9-486A-A344-80BFCB333EDE}" dt="2025-08-20T22:47:08.389" v="27" actId="20577"/>
          <ac:spMkLst>
            <pc:docMk/>
            <pc:sldMk cId="3463120262" sldId="683"/>
            <ac:spMk id="3" creationId="{0E9F5A16-D0E5-734D-7075-1617ABBC384D}"/>
          </ac:spMkLst>
        </pc:spChg>
      </pc:sldChg>
      <pc:sldChg chg="modSp mod">
        <pc:chgData name="Larry Finney" userId="83aecd4c-f117-4ca0-8d3b-c2ad9a0aabd2" providerId="ADAL" clId="{A4887192-4ED9-486A-A344-80BFCB333EDE}" dt="2025-08-20T22:49:18.157" v="44" actId="20577"/>
        <pc:sldMkLst>
          <pc:docMk/>
          <pc:sldMk cId="2141201794" sldId="692"/>
        </pc:sldMkLst>
        <pc:spChg chg="mod">
          <ac:chgData name="Larry Finney" userId="83aecd4c-f117-4ca0-8d3b-c2ad9a0aabd2" providerId="ADAL" clId="{A4887192-4ED9-486A-A344-80BFCB333EDE}" dt="2025-08-20T22:49:18.157" v="44" actId="20577"/>
          <ac:spMkLst>
            <pc:docMk/>
            <pc:sldMk cId="2141201794" sldId="692"/>
            <ac:spMk id="25" creationId="{97E7105D-F872-664A-B2E1-137B962C6B3D}"/>
          </ac:spMkLst>
        </pc:spChg>
      </pc:sldChg>
      <pc:sldMasterChg chg="delSldLayout modSldLayout sldLayoutOrd">
        <pc:chgData name="Larry Finney" userId="83aecd4c-f117-4ca0-8d3b-c2ad9a0aabd2" providerId="ADAL" clId="{A4887192-4ED9-486A-A344-80BFCB333EDE}" dt="2025-08-20T22:45:27.933" v="9"/>
        <pc:sldMasterMkLst>
          <pc:docMk/>
          <pc:sldMasterMk cId="110038160" sldId="2147483696"/>
        </pc:sldMasterMkLst>
        <pc:sldLayoutChg chg="del">
          <pc:chgData name="Larry Finney" userId="83aecd4c-f117-4ca0-8d3b-c2ad9a0aabd2" providerId="ADAL" clId="{A4887192-4ED9-486A-A344-80BFCB333EDE}" dt="2025-08-20T22:45:27.933" v="9"/>
          <pc:sldLayoutMkLst>
            <pc:docMk/>
            <pc:sldMasterMk cId="110038160" sldId="2147483696"/>
            <pc:sldLayoutMk cId="974994409" sldId="2147483813"/>
          </pc:sldLayoutMkLst>
        </pc:sldLayoutChg>
        <pc:sldLayoutChg chg="del">
          <pc:chgData name="Larry Finney" userId="83aecd4c-f117-4ca0-8d3b-c2ad9a0aabd2" providerId="ADAL" clId="{A4887192-4ED9-486A-A344-80BFCB333EDE}" dt="2025-08-20T22:45:27.933" v="9"/>
          <pc:sldLayoutMkLst>
            <pc:docMk/>
            <pc:sldMasterMk cId="110038160" sldId="2147483696"/>
            <pc:sldLayoutMk cId="4081397395" sldId="2147483819"/>
          </pc:sldLayoutMkLst>
        </pc:sldLayoutChg>
        <pc:sldLayoutChg chg="del">
          <pc:chgData name="Larry Finney" userId="83aecd4c-f117-4ca0-8d3b-c2ad9a0aabd2" providerId="ADAL" clId="{A4887192-4ED9-486A-A344-80BFCB333EDE}" dt="2025-08-20T22:45:27.933" v="9"/>
          <pc:sldLayoutMkLst>
            <pc:docMk/>
            <pc:sldMasterMk cId="110038160" sldId="2147483696"/>
            <pc:sldLayoutMk cId="1932845473" sldId="2147483820"/>
          </pc:sldLayoutMkLst>
        </pc:sldLayoutChg>
        <pc:sldLayoutChg chg="del">
          <pc:chgData name="Larry Finney" userId="83aecd4c-f117-4ca0-8d3b-c2ad9a0aabd2" providerId="ADAL" clId="{A4887192-4ED9-486A-A344-80BFCB333EDE}" dt="2025-08-20T22:45:27.933" v="9"/>
          <pc:sldLayoutMkLst>
            <pc:docMk/>
            <pc:sldMasterMk cId="110038160" sldId="2147483696"/>
            <pc:sldLayoutMk cId="494405396" sldId="2147483823"/>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73708863" sldId="2147483993"/>
          </pc:sldLayoutMkLst>
          <pc:spChg chg="mod">
            <ac:chgData name="Larry Finney" userId="83aecd4c-f117-4ca0-8d3b-c2ad9a0aabd2" providerId="ADAL" clId="{A4887192-4ED9-486A-A344-80BFCB333EDE}" dt="2025-08-20T22:45:27.578" v="8"/>
            <ac:spMkLst>
              <pc:docMk/>
              <pc:sldMasterMk cId="110038160" sldId="2147483696"/>
              <pc:sldLayoutMk cId="373708863" sldId="2147483993"/>
              <ac:spMk id="2" creationId="{D15B340A-2F7F-4E4A-BA47-C5C5E32754E8}"/>
            </ac:spMkLst>
          </pc:spChg>
          <pc:spChg chg="mod">
            <ac:chgData name="Larry Finney" userId="83aecd4c-f117-4ca0-8d3b-c2ad9a0aabd2" providerId="ADAL" clId="{A4887192-4ED9-486A-A344-80BFCB333EDE}" dt="2025-08-20T22:45:27.578" v="8"/>
            <ac:spMkLst>
              <pc:docMk/>
              <pc:sldMasterMk cId="110038160" sldId="2147483696"/>
              <pc:sldLayoutMk cId="373708863" sldId="2147483993"/>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373708863" sldId="2147483993"/>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373708863" sldId="2147483993"/>
              <ac:spMk id="5" creationId="{1D567585-BD75-5C4B-88F2-208074A434B7}"/>
            </ac:spMkLst>
          </pc:spChg>
          <pc:spChg chg="mod">
            <ac:chgData name="Larry Finney" userId="83aecd4c-f117-4ca0-8d3b-c2ad9a0aabd2" providerId="ADAL" clId="{A4887192-4ED9-486A-A344-80BFCB333EDE}" dt="2025-08-20T22:45:27.578" v="8"/>
            <ac:spMkLst>
              <pc:docMk/>
              <pc:sldMasterMk cId="110038160" sldId="2147483696"/>
              <pc:sldLayoutMk cId="373708863" sldId="2147483993"/>
              <ac:spMk id="7" creationId="{E020AEEA-E1DD-8548-9F90-9C7A2843A3C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669648039" sldId="214748399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011433852" sldId="2147483995"/>
          </pc:sldLayoutMkLst>
          <pc:spChg chg="mod">
            <ac:chgData name="Larry Finney" userId="83aecd4c-f117-4ca0-8d3b-c2ad9a0aabd2" providerId="ADAL" clId="{A4887192-4ED9-486A-A344-80BFCB333EDE}" dt="2025-08-20T22:45:27.578" v="8"/>
            <ac:spMkLst>
              <pc:docMk/>
              <pc:sldMasterMk cId="110038160" sldId="2147483696"/>
              <pc:sldLayoutMk cId="1011433852" sldId="2147483995"/>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1011433852" sldId="2147483995"/>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1011433852" sldId="2147483995"/>
              <ac:spMk id="5" creationId="{1D567585-BD75-5C4B-88F2-208074A434B7}"/>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1026902852" sldId="2147483996"/>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357924637" sldId="2147483997"/>
          </pc:sldLayoutMkLst>
          <pc:spChg chg="mod">
            <ac:chgData name="Larry Finney" userId="83aecd4c-f117-4ca0-8d3b-c2ad9a0aabd2" providerId="ADAL" clId="{A4887192-4ED9-486A-A344-80BFCB333EDE}" dt="2025-08-20T22:45:27.578" v="8"/>
            <ac:spMkLst>
              <pc:docMk/>
              <pc:sldMasterMk cId="110038160" sldId="2147483696"/>
              <pc:sldLayoutMk cId="1357924637" sldId="2147483997"/>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1357924637" sldId="2147483997"/>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1357924637" sldId="2147483997"/>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492495230" sldId="214748399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333071767" sldId="214748399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613102730" sldId="214748400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995995022" sldId="214748400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656969249" sldId="214748400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623250718" sldId="214748400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884250120" sldId="214748400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662514338" sldId="214748400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696405907" sldId="214748400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587398458" sldId="214748400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718416772" sldId="214748400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328031096" sldId="214748400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214210210" sldId="214748401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558790993" sldId="214748401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757803420" sldId="214748401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198784840" sldId="214748401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3377025" sldId="214748401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13555457" sldId="214748401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07903131" sldId="214748401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589410151" sldId="214748401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884534539" sldId="214748401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711587565" sldId="2147484019"/>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711885406" sldId="2147484020"/>
          </pc:sldLayoutMkLst>
          <pc:spChg chg="mod">
            <ac:chgData name="Larry Finney" userId="83aecd4c-f117-4ca0-8d3b-c2ad9a0aabd2" providerId="ADAL" clId="{A4887192-4ED9-486A-A344-80BFCB333EDE}" dt="2025-08-20T22:45:27.578" v="8"/>
            <ac:spMkLst>
              <pc:docMk/>
              <pc:sldMasterMk cId="110038160" sldId="2147483696"/>
              <pc:sldLayoutMk cId="2711885406" sldId="2147484020"/>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711885406" sldId="2147484020"/>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711885406" sldId="2147484020"/>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776766946" sldId="214748402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278642047" sldId="214748402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189963426" sldId="2147484023"/>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208684194" sldId="2147484024"/>
          </pc:sldLayoutMkLst>
          <pc:spChg chg="mod">
            <ac:chgData name="Larry Finney" userId="83aecd4c-f117-4ca0-8d3b-c2ad9a0aabd2" providerId="ADAL" clId="{A4887192-4ED9-486A-A344-80BFCB333EDE}" dt="2025-08-20T22:45:27.578" v="8"/>
            <ac:spMkLst>
              <pc:docMk/>
              <pc:sldMasterMk cId="110038160" sldId="2147483696"/>
              <pc:sldLayoutMk cId="2208684194" sldId="2147484024"/>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208684194" sldId="2147484024"/>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208684194" sldId="2147484024"/>
              <ac:spMk id="11" creationId="{250E8D8B-3915-0649-BB97-C993C603ED62}"/>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1548854156" sldId="2147484025"/>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434057492" sldId="2147484026"/>
          </pc:sldLayoutMkLst>
          <pc:spChg chg="mod">
            <ac:chgData name="Larry Finney" userId="83aecd4c-f117-4ca0-8d3b-c2ad9a0aabd2" providerId="ADAL" clId="{A4887192-4ED9-486A-A344-80BFCB333EDE}" dt="2025-08-20T22:45:27.578" v="8"/>
            <ac:spMkLst>
              <pc:docMk/>
              <pc:sldMasterMk cId="110038160" sldId="2147483696"/>
              <pc:sldLayoutMk cId="2434057492" sldId="2147484026"/>
              <ac:spMk id="9" creationId="{6B3FFC7D-3BC2-5346-B9CD-0785B9FBD990}"/>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801447256" sldId="214748402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590676904" sldId="214748402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153775847" sldId="214748402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498453911" sldId="214748403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966746319" sldId="214748403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82867594" sldId="2147484032"/>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493039702" sldId="214748403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774793223" sldId="214748403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123075141" sldId="214748403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086384214" sldId="214748403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32728308" sldId="214748403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315667809" sldId="2147484038"/>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954062142" sldId="2147484039"/>
          </pc:sldLayoutMkLst>
          <pc:spChg chg="mod">
            <ac:chgData name="Larry Finney" userId="83aecd4c-f117-4ca0-8d3b-c2ad9a0aabd2" providerId="ADAL" clId="{A4887192-4ED9-486A-A344-80BFCB333EDE}" dt="2025-08-20T22:45:27.578" v="8"/>
            <ac:spMkLst>
              <pc:docMk/>
              <pc:sldMasterMk cId="110038160" sldId="2147483696"/>
              <pc:sldLayoutMk cId="2954062142" sldId="2147484039"/>
              <ac:spMk id="2" creationId="{B9B6F9D6-34E2-C495-7D26-CB6B112842F2}"/>
            </ac:spMkLst>
          </pc:spChg>
          <pc:spChg chg="mod">
            <ac:chgData name="Larry Finney" userId="83aecd4c-f117-4ca0-8d3b-c2ad9a0aabd2" providerId="ADAL" clId="{A4887192-4ED9-486A-A344-80BFCB333EDE}" dt="2025-08-20T22:45:27.578" v="8"/>
            <ac:spMkLst>
              <pc:docMk/>
              <pc:sldMasterMk cId="110038160" sldId="2147483696"/>
              <pc:sldLayoutMk cId="2954062142" sldId="2147484039"/>
              <ac:spMk id="8" creationId="{50878D00-DB82-1246-A33E-86D5611D0ACD}"/>
            </ac:spMkLst>
          </pc:spChg>
          <pc:spChg chg="mod">
            <ac:chgData name="Larry Finney" userId="83aecd4c-f117-4ca0-8d3b-c2ad9a0aabd2" providerId="ADAL" clId="{A4887192-4ED9-486A-A344-80BFCB333EDE}" dt="2025-08-20T22:45:27.578" v="8"/>
            <ac:spMkLst>
              <pc:docMk/>
              <pc:sldMasterMk cId="110038160" sldId="2147483696"/>
              <pc:sldLayoutMk cId="2954062142" sldId="2147484039"/>
              <ac:spMk id="9" creationId="{376BF9A3-C894-B685-7698-5C59DDF9FE6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741524283" sldId="214748404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609844441" sldId="214748404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06653754" sldId="214748404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252936242" sldId="214748404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610802686" sldId="214748404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741756504" sldId="2147484045"/>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945794087" sldId="2147484046"/>
          </pc:sldLayoutMkLst>
          <pc:spChg chg="mod">
            <ac:chgData name="Larry Finney" userId="83aecd4c-f117-4ca0-8d3b-c2ad9a0aabd2" providerId="ADAL" clId="{A4887192-4ED9-486A-A344-80BFCB333EDE}" dt="2025-08-20T22:45:27.578" v="8"/>
            <ac:spMkLst>
              <pc:docMk/>
              <pc:sldMasterMk cId="110038160" sldId="2147483696"/>
              <pc:sldLayoutMk cId="3945794087" sldId="2147484046"/>
              <ac:spMk id="13" creationId="{9D465EC7-4FF1-2FFD-2D32-2A112C67D0E3}"/>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569217364" sldId="2147484047"/>
          </pc:sldLayoutMkLst>
          <pc:spChg chg="mod">
            <ac:chgData name="Larry Finney" userId="83aecd4c-f117-4ca0-8d3b-c2ad9a0aabd2" providerId="ADAL" clId="{A4887192-4ED9-486A-A344-80BFCB333EDE}" dt="2025-08-20T22:45:27.578" v="8"/>
            <ac:spMkLst>
              <pc:docMk/>
              <pc:sldMasterMk cId="110038160" sldId="2147483696"/>
              <pc:sldLayoutMk cId="2569217364" sldId="2147484047"/>
              <ac:spMk id="9" creationId="{96BDAB85-4DF3-D458-9783-FF54BB2FEDA3}"/>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4115898101" sldId="2147484048"/>
          </pc:sldLayoutMkLst>
          <pc:spChg chg="mod">
            <ac:chgData name="Larry Finney" userId="83aecd4c-f117-4ca0-8d3b-c2ad9a0aabd2" providerId="ADAL" clId="{A4887192-4ED9-486A-A344-80BFCB333EDE}" dt="2025-08-20T22:45:27.578" v="8"/>
            <ac:spMkLst>
              <pc:docMk/>
              <pc:sldMasterMk cId="110038160" sldId="2147483696"/>
              <pc:sldLayoutMk cId="4115898101" sldId="2147484048"/>
              <ac:spMk id="13" creationId="{9D465EC7-4FF1-2FFD-2D32-2A112C67D0E3}"/>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704834071" sldId="2147484049"/>
          </pc:sldLayoutMkLst>
          <pc:spChg chg="mod">
            <ac:chgData name="Larry Finney" userId="83aecd4c-f117-4ca0-8d3b-c2ad9a0aabd2" providerId="ADAL" clId="{A4887192-4ED9-486A-A344-80BFCB333EDE}" dt="2025-08-20T22:45:27.578" v="8"/>
            <ac:spMkLst>
              <pc:docMk/>
              <pc:sldMasterMk cId="110038160" sldId="2147483696"/>
              <pc:sldLayoutMk cId="1704834071" sldId="2147484049"/>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1704834071" sldId="2147484049"/>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704834071" sldId="2147484049"/>
              <ac:spMk id="27" creationId="{0B04EFA2-AF78-6E29-EFC9-B86BD265FE9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90849531" sldId="2147484050"/>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1158649473" sldId="2147484051"/>
          </pc:sldLayoutMkLst>
          <pc:spChg chg="mod">
            <ac:chgData name="Larry Finney" userId="83aecd4c-f117-4ca0-8d3b-c2ad9a0aabd2" providerId="ADAL" clId="{A4887192-4ED9-486A-A344-80BFCB333EDE}" dt="2025-08-20T22:45:27.578" v="8"/>
            <ac:spMkLst>
              <pc:docMk/>
              <pc:sldMasterMk cId="110038160" sldId="2147483696"/>
              <pc:sldLayoutMk cId="1158649473" sldId="2147484051"/>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1158649473" sldId="2147484051"/>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158649473" sldId="2147484051"/>
              <ac:spMk id="27" creationId="{0B04EFA2-AF78-6E29-EFC9-B86BD265FE96}"/>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431321044" sldId="2147484052"/>
          </pc:sldLayoutMkLst>
          <pc:spChg chg="mod">
            <ac:chgData name="Larry Finney" userId="83aecd4c-f117-4ca0-8d3b-c2ad9a0aabd2" providerId="ADAL" clId="{A4887192-4ED9-486A-A344-80BFCB333EDE}" dt="2025-08-20T22:45:27.578" v="8"/>
            <ac:spMkLst>
              <pc:docMk/>
              <pc:sldMasterMk cId="110038160" sldId="2147483696"/>
              <pc:sldLayoutMk cId="1431321044" sldId="2147484052"/>
              <ac:spMk id="3" creationId="{D6F77738-3FAE-B8A7-71A3-9921E8C6ADE5}"/>
            </ac:spMkLst>
          </pc:spChg>
          <pc:spChg chg="mod">
            <ac:chgData name="Larry Finney" userId="83aecd4c-f117-4ca0-8d3b-c2ad9a0aabd2" providerId="ADAL" clId="{A4887192-4ED9-486A-A344-80BFCB333EDE}" dt="2025-08-20T22:45:27.578" v="8"/>
            <ac:spMkLst>
              <pc:docMk/>
              <pc:sldMasterMk cId="110038160" sldId="2147483696"/>
              <pc:sldLayoutMk cId="1431321044" sldId="2147484052"/>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431321044" sldId="2147484052"/>
              <ac:spMk id="23" creationId="{C7B5CED5-9100-5832-AE36-CB18BBD5F1F8}"/>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2358367523" sldId="2147484053"/>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2942581043" sldId="2147484054"/>
          </pc:sldLayoutMkLst>
          <pc:spChg chg="mod">
            <ac:chgData name="Larry Finney" userId="83aecd4c-f117-4ca0-8d3b-c2ad9a0aabd2" providerId="ADAL" clId="{A4887192-4ED9-486A-A344-80BFCB333EDE}" dt="2025-08-20T22:45:27.578" v="8"/>
            <ac:spMkLst>
              <pc:docMk/>
              <pc:sldMasterMk cId="110038160" sldId="2147483696"/>
              <pc:sldLayoutMk cId="2942581043" sldId="2147484054"/>
              <ac:spMk id="9" creationId="{A96CC52B-4F91-B849-11EC-70F018C6A22A}"/>
            </ac:spMkLst>
          </pc:spChg>
          <pc:spChg chg="mod">
            <ac:chgData name="Larry Finney" userId="83aecd4c-f117-4ca0-8d3b-c2ad9a0aabd2" providerId="ADAL" clId="{A4887192-4ED9-486A-A344-80BFCB333EDE}" dt="2025-08-20T22:45:27.578" v="8"/>
            <ac:spMkLst>
              <pc:docMk/>
              <pc:sldMasterMk cId="110038160" sldId="2147483696"/>
              <pc:sldLayoutMk cId="2942581043" sldId="2147484054"/>
              <ac:spMk id="18" creationId="{723EC30C-977D-782F-C8C9-B17C20FEC439}"/>
            </ac:spMkLst>
          </pc:spChg>
          <pc:spChg chg="mod">
            <ac:chgData name="Larry Finney" userId="83aecd4c-f117-4ca0-8d3b-c2ad9a0aabd2" providerId="ADAL" clId="{A4887192-4ED9-486A-A344-80BFCB333EDE}" dt="2025-08-20T22:45:27.578" v="8"/>
            <ac:spMkLst>
              <pc:docMk/>
              <pc:sldMasterMk cId="110038160" sldId="2147483696"/>
              <pc:sldLayoutMk cId="2942581043" sldId="2147484054"/>
              <ac:spMk id="20" creationId="{24EDC49A-09F3-8D7E-8AD1-CB599128D6FD}"/>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286130367" sldId="2147484055"/>
          </pc:sldLayoutMkLst>
          <pc:spChg chg="mod">
            <ac:chgData name="Larry Finney" userId="83aecd4c-f117-4ca0-8d3b-c2ad9a0aabd2" providerId="ADAL" clId="{A4887192-4ED9-486A-A344-80BFCB333EDE}" dt="2025-08-20T22:45:27.578" v="8"/>
            <ac:spMkLst>
              <pc:docMk/>
              <pc:sldMasterMk cId="110038160" sldId="2147483696"/>
              <pc:sldLayoutMk cId="2286130367" sldId="2147484055"/>
              <ac:spMk id="8" creationId="{E31C766F-6849-AF9B-3DE0-572FEE58C1D1}"/>
            </ac:spMkLst>
          </pc:spChg>
          <pc:spChg chg="mod">
            <ac:chgData name="Larry Finney" userId="83aecd4c-f117-4ca0-8d3b-c2ad9a0aabd2" providerId="ADAL" clId="{A4887192-4ED9-486A-A344-80BFCB333EDE}" dt="2025-08-20T22:45:27.578" v="8"/>
            <ac:spMkLst>
              <pc:docMk/>
              <pc:sldMasterMk cId="110038160" sldId="2147483696"/>
              <pc:sldLayoutMk cId="2286130367" sldId="2147484055"/>
              <ac:spMk id="14" creationId="{028BBA27-4BFA-CC65-F2B4-972524C148D5}"/>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167144744" sldId="2147484056"/>
          </pc:sldLayoutMkLst>
          <pc:spChg chg="mod">
            <ac:chgData name="Larry Finney" userId="83aecd4c-f117-4ca0-8d3b-c2ad9a0aabd2" providerId="ADAL" clId="{A4887192-4ED9-486A-A344-80BFCB333EDE}" dt="2025-08-20T22:45:27.578" v="8"/>
            <ac:spMkLst>
              <pc:docMk/>
              <pc:sldMasterMk cId="110038160" sldId="2147483696"/>
              <pc:sldLayoutMk cId="3167144744" sldId="2147484056"/>
              <ac:spMk id="22" creationId="{7696943F-43A8-D0A3-D763-9D1EA7BE1C94}"/>
            </ac:spMkLst>
          </pc:spChg>
          <pc:spChg chg="mod">
            <ac:chgData name="Larry Finney" userId="83aecd4c-f117-4ca0-8d3b-c2ad9a0aabd2" providerId="ADAL" clId="{A4887192-4ED9-486A-A344-80BFCB333EDE}" dt="2025-08-20T22:45:27.578" v="8"/>
            <ac:spMkLst>
              <pc:docMk/>
              <pc:sldMasterMk cId="110038160" sldId="2147483696"/>
              <pc:sldLayoutMk cId="3167144744" sldId="2147484056"/>
              <ac:spMk id="23" creationId="{DB4ED09F-F7BA-801E-5A63-EEF24A71359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354366228" sldId="214748405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070888966" sldId="2147484058"/>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4265118971" sldId="2147484059"/>
          </pc:sldLayoutMkLst>
          <pc:spChg chg="mod">
            <ac:chgData name="Larry Finney" userId="83aecd4c-f117-4ca0-8d3b-c2ad9a0aabd2" providerId="ADAL" clId="{A4887192-4ED9-486A-A344-80BFCB333EDE}" dt="2025-08-20T22:45:27.578" v="8"/>
            <ac:spMkLst>
              <pc:docMk/>
              <pc:sldMasterMk cId="110038160" sldId="2147483696"/>
              <pc:sldLayoutMk cId="4265118971" sldId="2147484059"/>
              <ac:spMk id="20" creationId="{87CC474F-2632-DAF2-CFE8-F6CFC92D8CEF}"/>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3494950195" sldId="2147484060"/>
          </pc:sldLayoutMkLst>
          <pc:spChg chg="mod">
            <ac:chgData name="Larry Finney" userId="83aecd4c-f117-4ca0-8d3b-c2ad9a0aabd2" providerId="ADAL" clId="{A4887192-4ED9-486A-A344-80BFCB333EDE}" dt="2025-08-20T22:45:27.578" v="8"/>
            <ac:spMkLst>
              <pc:docMk/>
              <pc:sldMasterMk cId="110038160" sldId="2147483696"/>
              <pc:sldLayoutMk cId="3494950195" sldId="2147484060"/>
              <ac:spMk id="10" creationId="{8CD4E9B8-B2E3-8237-F286-C4585EC97970}"/>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029898839" sldId="2147484061"/>
          </pc:sldLayoutMkLst>
          <pc:spChg chg="mod">
            <ac:chgData name="Larry Finney" userId="83aecd4c-f117-4ca0-8d3b-c2ad9a0aabd2" providerId="ADAL" clId="{A4887192-4ED9-486A-A344-80BFCB333EDE}" dt="2025-08-20T22:45:27.578" v="8"/>
            <ac:spMkLst>
              <pc:docMk/>
              <pc:sldMasterMk cId="110038160" sldId="2147483696"/>
              <pc:sldLayoutMk cId="2029898839" sldId="2147484061"/>
              <ac:spMk id="10" creationId="{DED41B71-3CDB-862F-19F2-E82D7ABEB0EF}"/>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2287836758" sldId="2147484062"/>
          </pc:sldLayoutMkLst>
          <pc:spChg chg="mod">
            <ac:chgData name="Larry Finney" userId="83aecd4c-f117-4ca0-8d3b-c2ad9a0aabd2" providerId="ADAL" clId="{A4887192-4ED9-486A-A344-80BFCB333EDE}" dt="2025-08-20T22:45:27.578" v="8"/>
            <ac:spMkLst>
              <pc:docMk/>
              <pc:sldMasterMk cId="110038160" sldId="2147483696"/>
              <pc:sldLayoutMk cId="2287836758" sldId="2147484062"/>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2287836758" sldId="2147484062"/>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2287836758" sldId="2147484062"/>
              <ac:spMk id="5" creationId="{1D567585-BD75-5C4B-88F2-208074A434B7}"/>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40127074" sldId="2147484063"/>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2546325219" sldId="2147484064"/>
          </pc:sldLayoutMkLst>
          <pc:spChg chg="mod">
            <ac:chgData name="Larry Finney" userId="83aecd4c-f117-4ca0-8d3b-c2ad9a0aabd2" providerId="ADAL" clId="{A4887192-4ED9-486A-A344-80BFCB333EDE}" dt="2025-08-20T22:45:27.578" v="8"/>
            <ac:spMkLst>
              <pc:docMk/>
              <pc:sldMasterMk cId="110038160" sldId="2147483696"/>
              <pc:sldLayoutMk cId="2546325219" sldId="2147484064"/>
              <ac:spMk id="5" creationId="{F5905B60-8571-729F-CB45-37F58F122167}"/>
            </ac:spMkLst>
          </pc:spChg>
          <pc:spChg chg="mod">
            <ac:chgData name="Larry Finney" userId="83aecd4c-f117-4ca0-8d3b-c2ad9a0aabd2" providerId="ADAL" clId="{A4887192-4ED9-486A-A344-80BFCB333EDE}" dt="2025-08-20T22:45:27.578" v="8"/>
            <ac:spMkLst>
              <pc:docMk/>
              <pc:sldMasterMk cId="110038160" sldId="2147483696"/>
              <pc:sldLayoutMk cId="2546325219" sldId="2147484064"/>
              <ac:spMk id="13" creationId="{B97F38D5-6AB3-B37B-E053-CA99799B55EC}"/>
            </ac:spMkLst>
          </pc:spChg>
          <pc:spChg chg="mod">
            <ac:chgData name="Larry Finney" userId="83aecd4c-f117-4ca0-8d3b-c2ad9a0aabd2" providerId="ADAL" clId="{A4887192-4ED9-486A-A344-80BFCB333EDE}" dt="2025-08-20T22:45:27.578" v="8"/>
            <ac:spMkLst>
              <pc:docMk/>
              <pc:sldMasterMk cId="110038160" sldId="2147483696"/>
              <pc:sldLayoutMk cId="2546325219" sldId="2147484064"/>
              <ac:spMk id="15" creationId="{F767523B-548B-F0FF-4C33-4DDA59D1F44B}"/>
            </ac:spMkLst>
          </pc:spChg>
          <pc:spChg chg="mod">
            <ac:chgData name="Larry Finney" userId="83aecd4c-f117-4ca0-8d3b-c2ad9a0aabd2" providerId="ADAL" clId="{A4887192-4ED9-486A-A344-80BFCB333EDE}" dt="2025-08-20T22:45:27.578" v="8"/>
            <ac:spMkLst>
              <pc:docMk/>
              <pc:sldMasterMk cId="110038160" sldId="2147483696"/>
              <pc:sldLayoutMk cId="2546325219" sldId="2147484064"/>
              <ac:spMk id="16" creationId="{4986D78D-F01A-4763-1E5D-5031D3DF9AD9}"/>
            </ac:spMkLst>
          </pc:spChg>
          <pc:spChg chg="mod">
            <ac:chgData name="Larry Finney" userId="83aecd4c-f117-4ca0-8d3b-c2ad9a0aabd2" providerId="ADAL" clId="{A4887192-4ED9-486A-A344-80BFCB333EDE}" dt="2025-08-20T22:45:27.578" v="8"/>
            <ac:spMkLst>
              <pc:docMk/>
              <pc:sldMasterMk cId="110038160" sldId="2147483696"/>
              <pc:sldLayoutMk cId="2546325219" sldId="2147484064"/>
              <ac:spMk id="17" creationId="{DFF6B7D0-01DB-7EC9-27ED-D1230FEF4277}"/>
            </ac:spMkLst>
          </pc:spChg>
          <pc:spChg chg="mod">
            <ac:chgData name="Larry Finney" userId="83aecd4c-f117-4ca0-8d3b-c2ad9a0aabd2" providerId="ADAL" clId="{A4887192-4ED9-486A-A344-80BFCB333EDE}" dt="2025-08-20T22:45:27.578" v="8"/>
            <ac:spMkLst>
              <pc:docMk/>
              <pc:sldMasterMk cId="110038160" sldId="2147483696"/>
              <pc:sldLayoutMk cId="2546325219" sldId="2147484064"/>
              <ac:spMk id="23" creationId="{6EBF3BAF-77B4-1548-9BFD-9FA63B33C706}"/>
            </ac:spMkLst>
          </pc:spChg>
          <pc:spChg chg="mod">
            <ac:chgData name="Larry Finney" userId="83aecd4c-f117-4ca0-8d3b-c2ad9a0aabd2" providerId="ADAL" clId="{A4887192-4ED9-486A-A344-80BFCB333EDE}" dt="2025-08-20T22:45:27.578" v="8"/>
            <ac:spMkLst>
              <pc:docMk/>
              <pc:sldMasterMk cId="110038160" sldId="2147483696"/>
              <pc:sldLayoutMk cId="2546325219" sldId="2147484064"/>
              <ac:spMk id="27" creationId="{1099A9F9-CE94-7916-2D04-9BBA93313EA4}"/>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4283755615" sldId="2147484065"/>
          </pc:sldLayoutMkLst>
          <pc:spChg chg="mod">
            <ac:chgData name="Larry Finney" userId="83aecd4c-f117-4ca0-8d3b-c2ad9a0aabd2" providerId="ADAL" clId="{A4887192-4ED9-486A-A344-80BFCB333EDE}" dt="2025-08-20T22:45:27.578" v="8"/>
            <ac:spMkLst>
              <pc:docMk/>
              <pc:sldMasterMk cId="110038160" sldId="2147483696"/>
              <pc:sldLayoutMk cId="4283755615" sldId="2147484065"/>
              <ac:spMk id="58" creationId="{430DCAD9-E49E-D36B-86F0-7B00A4DD3146}"/>
            </ac:spMkLst>
          </pc:spChg>
          <pc:spChg chg="mod">
            <ac:chgData name="Larry Finney" userId="83aecd4c-f117-4ca0-8d3b-c2ad9a0aabd2" providerId="ADAL" clId="{A4887192-4ED9-486A-A344-80BFCB333EDE}" dt="2025-08-20T22:45:27.578" v="8"/>
            <ac:spMkLst>
              <pc:docMk/>
              <pc:sldMasterMk cId="110038160" sldId="2147483696"/>
              <pc:sldLayoutMk cId="4283755615" sldId="2147484065"/>
              <ac:spMk id="59" creationId="{16544006-D78F-AE8A-5C2F-07F70F014E59}"/>
            </ac:spMkLst>
          </pc:spChg>
          <pc:spChg chg="mod">
            <ac:chgData name="Larry Finney" userId="83aecd4c-f117-4ca0-8d3b-c2ad9a0aabd2" providerId="ADAL" clId="{A4887192-4ED9-486A-A344-80BFCB333EDE}" dt="2025-08-20T22:45:27.578" v="8"/>
            <ac:spMkLst>
              <pc:docMk/>
              <pc:sldMasterMk cId="110038160" sldId="2147483696"/>
              <pc:sldLayoutMk cId="4283755615" sldId="2147484065"/>
              <ac:spMk id="60" creationId="{2A9BD6F2-C998-B74D-C8E7-77A15D749C7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183832456" sldId="214748406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07035583" sldId="2147484067"/>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3653754477" sldId="2147484068"/>
          </pc:sldLayoutMkLst>
          <pc:spChg chg="mod">
            <ac:chgData name="Larry Finney" userId="83aecd4c-f117-4ca0-8d3b-c2ad9a0aabd2" providerId="ADAL" clId="{A4887192-4ED9-486A-A344-80BFCB333EDE}" dt="2025-08-20T22:45:27.578" v="8"/>
            <ac:spMkLst>
              <pc:docMk/>
              <pc:sldMasterMk cId="110038160" sldId="2147483696"/>
              <pc:sldLayoutMk cId="3653754477" sldId="2147484068"/>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3653754477" sldId="2147484068"/>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3653754477" sldId="2147484068"/>
              <ac:spMk id="16" creationId="{6B51E154-EB85-B1C6-C563-9BAF252F69D0}"/>
            </ac:spMkLst>
          </pc:spChg>
          <pc:spChg chg="mod">
            <ac:chgData name="Larry Finney" userId="83aecd4c-f117-4ca0-8d3b-c2ad9a0aabd2" providerId="ADAL" clId="{A4887192-4ED9-486A-A344-80BFCB333EDE}" dt="2025-08-20T22:45:27.578" v="8"/>
            <ac:spMkLst>
              <pc:docMk/>
              <pc:sldMasterMk cId="110038160" sldId="2147483696"/>
              <pc:sldLayoutMk cId="3653754477" sldId="2147484068"/>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3653754477" sldId="2147484068"/>
              <ac:spMk id="24" creationId="{2FE0F786-9B8A-FB58-6163-B5801117CFC9}"/>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421798413" sldId="2147484069"/>
          </pc:sldLayoutMkLst>
          <pc:spChg chg="mod">
            <ac:chgData name="Larry Finney" userId="83aecd4c-f117-4ca0-8d3b-c2ad9a0aabd2" providerId="ADAL" clId="{A4887192-4ED9-486A-A344-80BFCB333EDE}" dt="2025-08-20T22:45:27.578" v="8"/>
            <ac:spMkLst>
              <pc:docMk/>
              <pc:sldMasterMk cId="110038160" sldId="2147483696"/>
              <pc:sldLayoutMk cId="1421798413" sldId="2147484069"/>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1421798413" sldId="2147484069"/>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1421798413" sldId="2147484069"/>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1421798413" sldId="2147484069"/>
              <ac:spMk id="21" creationId="{FD8424D2-C8E3-6295-7FAC-D17DCD2FF918}"/>
            </ac:spMkLst>
          </pc:spChg>
          <pc:spChg chg="mod">
            <ac:chgData name="Larry Finney" userId="83aecd4c-f117-4ca0-8d3b-c2ad9a0aabd2" providerId="ADAL" clId="{A4887192-4ED9-486A-A344-80BFCB333EDE}" dt="2025-08-20T22:45:27.578" v="8"/>
            <ac:spMkLst>
              <pc:docMk/>
              <pc:sldMasterMk cId="110038160" sldId="2147483696"/>
              <pc:sldLayoutMk cId="1421798413" sldId="2147484069"/>
              <ac:spMk id="25" creationId="{FD562F45-D5DA-3B05-6EAD-653952FEFA61}"/>
            </ac:spMkLst>
          </pc:spChg>
          <pc:spChg chg="mod">
            <ac:chgData name="Larry Finney" userId="83aecd4c-f117-4ca0-8d3b-c2ad9a0aabd2" providerId="ADAL" clId="{A4887192-4ED9-486A-A344-80BFCB333EDE}" dt="2025-08-20T22:45:27.578" v="8"/>
            <ac:spMkLst>
              <pc:docMk/>
              <pc:sldMasterMk cId="110038160" sldId="2147483696"/>
              <pc:sldLayoutMk cId="1421798413" sldId="2147484069"/>
              <ac:spMk id="29" creationId="{85DE329C-F7A9-E273-073D-6784196D1A0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522967079" sldId="214748407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064341400" sldId="214748407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85028133" sldId="214748407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875342582" sldId="2147484073"/>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1320801859" sldId="214748407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456579874" sldId="2147484075"/>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298673278" sldId="2147484077"/>
          </pc:sldLayoutMkLst>
          <pc:spChg chg="mod">
            <ac:chgData name="Larry Finney" userId="83aecd4c-f117-4ca0-8d3b-c2ad9a0aabd2" providerId="ADAL" clId="{A4887192-4ED9-486A-A344-80BFCB333EDE}" dt="2025-08-20T22:45:27.578" v="8"/>
            <ac:spMkLst>
              <pc:docMk/>
              <pc:sldMasterMk cId="110038160" sldId="2147483696"/>
              <pc:sldLayoutMk cId="3298673278" sldId="2147484077"/>
              <ac:spMk id="2" creationId="{D15B340A-2F7F-4E4A-BA47-C5C5E32754E8}"/>
            </ac:spMkLst>
          </pc:spChg>
          <pc:spChg chg="mod">
            <ac:chgData name="Larry Finney" userId="83aecd4c-f117-4ca0-8d3b-c2ad9a0aabd2" providerId="ADAL" clId="{A4887192-4ED9-486A-A344-80BFCB333EDE}" dt="2025-08-20T22:45:27.578" v="8"/>
            <ac:spMkLst>
              <pc:docMk/>
              <pc:sldMasterMk cId="110038160" sldId="2147483696"/>
              <pc:sldLayoutMk cId="3298673278" sldId="2147484077"/>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3298673278" sldId="2147484077"/>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3298673278" sldId="2147484077"/>
              <ac:spMk id="5" creationId="{1D567585-BD75-5C4B-88F2-208074A434B7}"/>
            </ac:spMkLst>
          </pc:spChg>
          <pc:spChg chg="mod">
            <ac:chgData name="Larry Finney" userId="83aecd4c-f117-4ca0-8d3b-c2ad9a0aabd2" providerId="ADAL" clId="{A4887192-4ED9-486A-A344-80BFCB333EDE}" dt="2025-08-20T22:45:27.578" v="8"/>
            <ac:spMkLst>
              <pc:docMk/>
              <pc:sldMasterMk cId="110038160" sldId="2147483696"/>
              <pc:sldLayoutMk cId="3298673278" sldId="2147484077"/>
              <ac:spMk id="7" creationId="{E020AEEA-E1DD-8548-9F90-9C7A2843A3C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663122575" sldId="2147484078"/>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678567231" sldId="2147484079"/>
          </pc:sldLayoutMkLst>
          <pc:spChg chg="mod">
            <ac:chgData name="Larry Finney" userId="83aecd4c-f117-4ca0-8d3b-c2ad9a0aabd2" providerId="ADAL" clId="{A4887192-4ED9-486A-A344-80BFCB333EDE}" dt="2025-08-20T22:45:27.578" v="8"/>
            <ac:spMkLst>
              <pc:docMk/>
              <pc:sldMasterMk cId="110038160" sldId="2147483696"/>
              <pc:sldLayoutMk cId="1678567231" sldId="2147484079"/>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1678567231" sldId="2147484079"/>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1678567231" sldId="2147484079"/>
              <ac:spMk id="5" creationId="{1D567585-BD75-5C4B-88F2-208074A434B7}"/>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00278248" sldId="2147484080"/>
          </pc:sldLayoutMkLst>
          <pc:spChg chg="mod">
            <ac:chgData name="Larry Finney" userId="83aecd4c-f117-4ca0-8d3b-c2ad9a0aabd2" providerId="ADAL" clId="{A4887192-4ED9-486A-A344-80BFCB333EDE}" dt="2025-08-20T22:45:27.578" v="8"/>
            <ac:spMkLst>
              <pc:docMk/>
              <pc:sldMasterMk cId="110038160" sldId="2147483696"/>
              <pc:sldLayoutMk cId="200278248" sldId="2147484080"/>
              <ac:spMk id="9" creationId="{2EA05F5E-4357-2979-1F6C-AD0DB8490729}"/>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365969837" sldId="2147484081"/>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3710306419" sldId="2147484082"/>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1581698605" sldId="2147484083"/>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256424582" sldId="2147484084"/>
          </pc:sldLayoutMkLst>
          <pc:spChg chg="mod">
            <ac:chgData name="Larry Finney" userId="83aecd4c-f117-4ca0-8d3b-c2ad9a0aabd2" providerId="ADAL" clId="{A4887192-4ED9-486A-A344-80BFCB333EDE}" dt="2025-08-20T22:45:27.578" v="8"/>
            <ac:spMkLst>
              <pc:docMk/>
              <pc:sldMasterMk cId="110038160" sldId="2147483696"/>
              <pc:sldLayoutMk cId="2256424582" sldId="2147484084"/>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256424582" sldId="2147484084"/>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256424582" sldId="2147484084"/>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024875401" sldId="214748408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771350769" sldId="214748408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54263218" sldId="214748408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055640220" sldId="214748408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69585202" sldId="214748408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89417580" sldId="214748409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780851744" sldId="214748409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96204548" sldId="214748409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767146474" sldId="214748409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14292947" sldId="214748409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561043813" sldId="214748409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066937493" sldId="214748409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59981882" sldId="214748409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062921389" sldId="214748409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678719653" sldId="214748409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018397608" sldId="214748410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179666775" sldId="214748410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572098489" sldId="214748410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587045565" sldId="214748410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301337785" sldId="214748410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132345798" sldId="214748410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722240774" sldId="2147484106"/>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395059406" sldId="2147484107"/>
          </pc:sldLayoutMkLst>
          <pc:spChg chg="mod">
            <ac:chgData name="Larry Finney" userId="83aecd4c-f117-4ca0-8d3b-c2ad9a0aabd2" providerId="ADAL" clId="{A4887192-4ED9-486A-A344-80BFCB333EDE}" dt="2025-08-20T22:45:27.578" v="8"/>
            <ac:spMkLst>
              <pc:docMk/>
              <pc:sldMasterMk cId="110038160" sldId="2147483696"/>
              <pc:sldLayoutMk cId="2395059406" sldId="2147484107"/>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395059406" sldId="2147484107"/>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395059406" sldId="2147484107"/>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45835269" sldId="214748410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6591497" sldId="214748410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942808873" sldId="214748411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293188298" sldId="214748411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860690355" sldId="214748411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82033553" sldId="214748411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01821418" sldId="214748411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674175492" sldId="214748411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544247812" sldId="214748411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466686671" sldId="214748411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081949281" sldId="214748411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579123636" sldId="2147484119"/>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06069786" sldId="2147484120"/>
          </pc:sldLayoutMkLst>
          <pc:spChg chg="mod">
            <ac:chgData name="Larry Finney" userId="83aecd4c-f117-4ca0-8d3b-c2ad9a0aabd2" providerId="ADAL" clId="{A4887192-4ED9-486A-A344-80BFCB333EDE}" dt="2025-08-20T22:45:27.578" v="8"/>
            <ac:spMkLst>
              <pc:docMk/>
              <pc:sldMasterMk cId="110038160" sldId="2147483696"/>
              <pc:sldLayoutMk cId="706069786" sldId="2147484120"/>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706069786" sldId="2147484120"/>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706069786" sldId="2147484120"/>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453102542" sldId="214748412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230345915" sldId="214748412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659752419" sldId="2147484123"/>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4167184559" sldId="2147484124"/>
          </pc:sldLayoutMkLst>
          <pc:spChg chg="mod">
            <ac:chgData name="Larry Finney" userId="83aecd4c-f117-4ca0-8d3b-c2ad9a0aabd2" providerId="ADAL" clId="{A4887192-4ED9-486A-A344-80BFCB333EDE}" dt="2025-08-20T22:45:27.578" v="8"/>
            <ac:spMkLst>
              <pc:docMk/>
              <pc:sldMasterMk cId="110038160" sldId="2147483696"/>
              <pc:sldLayoutMk cId="4167184559" sldId="2147484124"/>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4167184559" sldId="2147484124"/>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4167184559" sldId="2147484124"/>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663583132" sldId="214748412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595080406" sldId="2147484126"/>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316785282" sldId="2147484127"/>
          </pc:sldLayoutMkLst>
          <pc:spChg chg="mod">
            <ac:chgData name="Larry Finney" userId="83aecd4c-f117-4ca0-8d3b-c2ad9a0aabd2" providerId="ADAL" clId="{A4887192-4ED9-486A-A344-80BFCB333EDE}" dt="2025-08-20T22:45:27.578" v="8"/>
            <ac:spMkLst>
              <pc:docMk/>
              <pc:sldMasterMk cId="110038160" sldId="2147483696"/>
              <pc:sldLayoutMk cId="1316785282" sldId="2147484127"/>
              <ac:spMk id="9" creationId="{6B3FFC7D-3BC2-5346-B9CD-0785B9FBD990}"/>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486822544" sldId="214748412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949471484" sldId="214748412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51459572" sldId="214748413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360737997" sldId="214748413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68341821" sldId="214748413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220243108" sldId="214748413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317508622" sldId="214748413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555026985" sldId="214748413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33724449" sldId="214748413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222086059" sldId="214748413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11431309" sldId="214748413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219760209" sldId="214748413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657321844" sldId="214748414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887582055" sldId="214748414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696900730" sldId="214748414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640645069" sldId="2147484143"/>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380468921" sldId="214748414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76974764" sldId="2147484145"/>
          </pc:sldLayoutMkLst>
          <pc:spChg chg="mod">
            <ac:chgData name="Larry Finney" userId="83aecd4c-f117-4ca0-8d3b-c2ad9a0aabd2" providerId="ADAL" clId="{A4887192-4ED9-486A-A344-80BFCB333EDE}" dt="2025-08-20T22:45:27.578" v="8"/>
            <ac:spMkLst>
              <pc:docMk/>
              <pc:sldMasterMk cId="110038160" sldId="2147483696"/>
              <pc:sldLayoutMk cId="776974764" sldId="2147484145"/>
              <ac:spMk id="6" creationId="{965C097F-28DC-9258-3EFC-3E49874DEE12}"/>
            </ac:spMkLst>
          </pc:spChg>
          <pc:spChg chg="mod">
            <ac:chgData name="Larry Finney" userId="83aecd4c-f117-4ca0-8d3b-c2ad9a0aabd2" providerId="ADAL" clId="{A4887192-4ED9-486A-A344-80BFCB333EDE}" dt="2025-08-20T22:45:27.578" v="8"/>
            <ac:spMkLst>
              <pc:docMk/>
              <pc:sldMasterMk cId="110038160" sldId="2147483696"/>
              <pc:sldLayoutMk cId="776974764" sldId="2147484145"/>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776974764" sldId="2147484145"/>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4121130511" sldId="214748414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76544634" sldId="214748414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229514359" sldId="214748414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06229365" sldId="214748414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76631772" sldId="214748415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7586400" sldId="2147484151"/>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95567145" sldId="2147484152"/>
          </pc:sldLayoutMkLst>
          <pc:spChg chg="mod">
            <ac:chgData name="Larry Finney" userId="83aecd4c-f117-4ca0-8d3b-c2ad9a0aabd2" providerId="ADAL" clId="{A4887192-4ED9-486A-A344-80BFCB333EDE}" dt="2025-08-20T22:45:27.578" v="8"/>
            <ac:spMkLst>
              <pc:docMk/>
              <pc:sldMasterMk cId="110038160" sldId="2147483696"/>
              <pc:sldLayoutMk cId="795567145" sldId="2147484152"/>
              <ac:spMk id="2" creationId="{B9B6F9D6-34E2-C495-7D26-CB6B112842F2}"/>
            </ac:spMkLst>
          </pc:spChg>
          <pc:spChg chg="mod">
            <ac:chgData name="Larry Finney" userId="83aecd4c-f117-4ca0-8d3b-c2ad9a0aabd2" providerId="ADAL" clId="{A4887192-4ED9-486A-A344-80BFCB333EDE}" dt="2025-08-20T22:45:27.578" v="8"/>
            <ac:spMkLst>
              <pc:docMk/>
              <pc:sldMasterMk cId="110038160" sldId="2147483696"/>
              <pc:sldLayoutMk cId="795567145" sldId="2147484152"/>
              <ac:spMk id="8" creationId="{50878D00-DB82-1246-A33E-86D5611D0ACD}"/>
            </ac:spMkLst>
          </pc:spChg>
          <pc:spChg chg="mod">
            <ac:chgData name="Larry Finney" userId="83aecd4c-f117-4ca0-8d3b-c2ad9a0aabd2" providerId="ADAL" clId="{A4887192-4ED9-486A-A344-80BFCB333EDE}" dt="2025-08-20T22:45:27.578" v="8"/>
            <ac:spMkLst>
              <pc:docMk/>
              <pc:sldMasterMk cId="110038160" sldId="2147483696"/>
              <pc:sldLayoutMk cId="795567145" sldId="2147484152"/>
              <ac:spMk id="9" creationId="{376BF9A3-C894-B685-7698-5C59DDF9FE6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923498323" sldId="2147484153"/>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716851636" sldId="214748415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889448160" sldId="214748415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997130810" sldId="214748415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318775981" sldId="214748415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625054081" sldId="2147484158"/>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854946159" sldId="2147484159"/>
          </pc:sldLayoutMkLst>
          <pc:spChg chg="mod">
            <ac:chgData name="Larry Finney" userId="83aecd4c-f117-4ca0-8d3b-c2ad9a0aabd2" providerId="ADAL" clId="{A4887192-4ED9-486A-A344-80BFCB333EDE}" dt="2025-08-20T22:45:27.578" v="8"/>
            <ac:spMkLst>
              <pc:docMk/>
              <pc:sldMasterMk cId="110038160" sldId="2147483696"/>
              <pc:sldLayoutMk cId="854946159" sldId="2147484159"/>
              <ac:spMk id="13" creationId="{9D465EC7-4FF1-2FFD-2D32-2A112C67D0E3}"/>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757349923" sldId="2147484160"/>
          </pc:sldLayoutMkLst>
          <pc:spChg chg="mod">
            <ac:chgData name="Larry Finney" userId="83aecd4c-f117-4ca0-8d3b-c2ad9a0aabd2" providerId="ADAL" clId="{A4887192-4ED9-486A-A344-80BFCB333EDE}" dt="2025-08-20T22:45:27.578" v="8"/>
            <ac:spMkLst>
              <pc:docMk/>
              <pc:sldMasterMk cId="110038160" sldId="2147483696"/>
              <pc:sldLayoutMk cId="2757349923" sldId="2147484160"/>
              <ac:spMk id="9" creationId="{96BDAB85-4DF3-D458-9783-FF54BB2FEDA3}"/>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233849916" sldId="2147484161"/>
          </pc:sldLayoutMkLst>
          <pc:spChg chg="mod">
            <ac:chgData name="Larry Finney" userId="83aecd4c-f117-4ca0-8d3b-c2ad9a0aabd2" providerId="ADAL" clId="{A4887192-4ED9-486A-A344-80BFCB333EDE}" dt="2025-08-20T22:45:27.578" v="8"/>
            <ac:spMkLst>
              <pc:docMk/>
              <pc:sldMasterMk cId="110038160" sldId="2147483696"/>
              <pc:sldLayoutMk cId="3233849916" sldId="2147484161"/>
              <ac:spMk id="13" creationId="{9D465EC7-4FF1-2FFD-2D32-2A112C67D0E3}"/>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535825143" sldId="2147484162"/>
          </pc:sldLayoutMkLst>
          <pc:spChg chg="mod">
            <ac:chgData name="Larry Finney" userId="83aecd4c-f117-4ca0-8d3b-c2ad9a0aabd2" providerId="ADAL" clId="{A4887192-4ED9-486A-A344-80BFCB333EDE}" dt="2025-08-20T22:45:27.578" v="8"/>
            <ac:spMkLst>
              <pc:docMk/>
              <pc:sldMasterMk cId="110038160" sldId="2147483696"/>
              <pc:sldLayoutMk cId="1535825143" sldId="2147484162"/>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1535825143" sldId="2147484162"/>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535825143" sldId="2147484162"/>
              <ac:spMk id="27" creationId="{0B04EFA2-AF78-6E29-EFC9-B86BD265FE9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051179430" sldId="2147484163"/>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553829841" sldId="2147484164"/>
          </pc:sldLayoutMkLst>
          <pc:spChg chg="mod">
            <ac:chgData name="Larry Finney" userId="83aecd4c-f117-4ca0-8d3b-c2ad9a0aabd2" providerId="ADAL" clId="{A4887192-4ED9-486A-A344-80BFCB333EDE}" dt="2025-08-20T22:45:27.578" v="8"/>
            <ac:spMkLst>
              <pc:docMk/>
              <pc:sldMasterMk cId="110038160" sldId="2147483696"/>
              <pc:sldLayoutMk cId="3553829841" sldId="2147484164"/>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3553829841" sldId="2147484164"/>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3553829841" sldId="2147484164"/>
              <ac:spMk id="27" creationId="{0B04EFA2-AF78-6E29-EFC9-B86BD265FE96}"/>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181782260" sldId="2147484165"/>
          </pc:sldLayoutMkLst>
          <pc:spChg chg="mod">
            <ac:chgData name="Larry Finney" userId="83aecd4c-f117-4ca0-8d3b-c2ad9a0aabd2" providerId="ADAL" clId="{A4887192-4ED9-486A-A344-80BFCB333EDE}" dt="2025-08-20T22:45:27.578" v="8"/>
            <ac:spMkLst>
              <pc:docMk/>
              <pc:sldMasterMk cId="110038160" sldId="2147483696"/>
              <pc:sldLayoutMk cId="1181782260" sldId="2147484165"/>
              <ac:spMk id="3" creationId="{D6F77738-3FAE-B8A7-71A3-9921E8C6ADE5}"/>
            </ac:spMkLst>
          </pc:spChg>
          <pc:spChg chg="mod">
            <ac:chgData name="Larry Finney" userId="83aecd4c-f117-4ca0-8d3b-c2ad9a0aabd2" providerId="ADAL" clId="{A4887192-4ED9-486A-A344-80BFCB333EDE}" dt="2025-08-20T22:45:27.578" v="8"/>
            <ac:spMkLst>
              <pc:docMk/>
              <pc:sldMasterMk cId="110038160" sldId="2147483696"/>
              <pc:sldLayoutMk cId="1181782260" sldId="2147484165"/>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181782260" sldId="2147484165"/>
              <ac:spMk id="23" creationId="{C7B5CED5-9100-5832-AE36-CB18BBD5F1F8}"/>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018711733" sldId="2147484166"/>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3453917278" sldId="214748416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605480718" sldId="214748416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789399980" sldId="214748416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123028748" sldId="214748417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396803015" sldId="2147484171"/>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786548783" sldId="2147484172"/>
          </pc:sldLayoutMkLst>
          <pc:spChg chg="mod">
            <ac:chgData name="Larry Finney" userId="83aecd4c-f117-4ca0-8d3b-c2ad9a0aabd2" providerId="ADAL" clId="{A4887192-4ED9-486A-A344-80BFCB333EDE}" dt="2025-08-20T22:45:27.578" v="8"/>
            <ac:spMkLst>
              <pc:docMk/>
              <pc:sldMasterMk cId="110038160" sldId="2147483696"/>
              <pc:sldLayoutMk cId="1786548783" sldId="2147484172"/>
              <ac:spMk id="13" creationId="{9D465EC7-4FF1-2FFD-2D32-2A112C67D0E3}"/>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665120003" sldId="2147484173"/>
          </pc:sldLayoutMkLst>
          <pc:spChg chg="mod">
            <ac:chgData name="Larry Finney" userId="83aecd4c-f117-4ca0-8d3b-c2ad9a0aabd2" providerId="ADAL" clId="{A4887192-4ED9-486A-A344-80BFCB333EDE}" dt="2025-08-20T22:45:27.578" v="8"/>
            <ac:spMkLst>
              <pc:docMk/>
              <pc:sldMasterMk cId="110038160" sldId="2147483696"/>
              <pc:sldLayoutMk cId="1665120003" sldId="2147484173"/>
              <ac:spMk id="9" creationId="{A8445034-928F-6F2C-F4B6-3036F4AE1A84}"/>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784227365" sldId="2147484174"/>
          </pc:sldLayoutMkLst>
          <pc:spChg chg="mod">
            <ac:chgData name="Larry Finney" userId="83aecd4c-f117-4ca0-8d3b-c2ad9a0aabd2" providerId="ADAL" clId="{A4887192-4ED9-486A-A344-80BFCB333EDE}" dt="2025-08-20T22:45:27.578" v="8"/>
            <ac:spMkLst>
              <pc:docMk/>
              <pc:sldMasterMk cId="110038160" sldId="2147483696"/>
              <pc:sldLayoutMk cId="1784227365" sldId="2147484174"/>
              <ac:spMk id="7" creationId="{969F7E5D-1551-BA42-5CE8-E24879B6F7A6}"/>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467796313" sldId="2147484175"/>
          </pc:sldLayoutMkLst>
          <pc:spChg chg="mod">
            <ac:chgData name="Larry Finney" userId="83aecd4c-f117-4ca0-8d3b-c2ad9a0aabd2" providerId="ADAL" clId="{A4887192-4ED9-486A-A344-80BFCB333EDE}" dt="2025-08-20T22:45:27.578" v="8"/>
            <ac:spMkLst>
              <pc:docMk/>
              <pc:sldMasterMk cId="110038160" sldId="2147483696"/>
              <pc:sldLayoutMk cId="467796313" sldId="2147484175"/>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467796313" sldId="2147484175"/>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467796313" sldId="2147484175"/>
              <ac:spMk id="27" creationId="{0B04EFA2-AF78-6E29-EFC9-B86BD265FE9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431336816" sldId="2147484176"/>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1196439803" sldId="2147484177"/>
          </pc:sldLayoutMkLst>
          <pc:spChg chg="mod">
            <ac:chgData name="Larry Finney" userId="83aecd4c-f117-4ca0-8d3b-c2ad9a0aabd2" providerId="ADAL" clId="{A4887192-4ED9-486A-A344-80BFCB333EDE}" dt="2025-08-20T22:45:27.578" v="8"/>
            <ac:spMkLst>
              <pc:docMk/>
              <pc:sldMasterMk cId="110038160" sldId="2147483696"/>
              <pc:sldLayoutMk cId="1196439803" sldId="2147484177"/>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1196439803" sldId="2147484177"/>
              <ac:spMk id="6" creationId="{3F5FDBE0-073D-382C-DD8E-CA78C9C54554}"/>
            </ac:spMkLst>
          </pc:spChg>
          <pc:spChg chg="mod">
            <ac:chgData name="Larry Finney" userId="83aecd4c-f117-4ca0-8d3b-c2ad9a0aabd2" providerId="ADAL" clId="{A4887192-4ED9-486A-A344-80BFCB333EDE}" dt="2025-08-20T22:45:27.578" v="8"/>
            <ac:spMkLst>
              <pc:docMk/>
              <pc:sldMasterMk cId="110038160" sldId="2147483696"/>
              <pc:sldLayoutMk cId="1196439803" sldId="2147484177"/>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196439803" sldId="2147484177"/>
              <ac:spMk id="27" creationId="{0B04EFA2-AF78-6E29-EFC9-B86BD265FE96}"/>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710569011" sldId="2147484178"/>
          </pc:sldLayoutMkLst>
          <pc:spChg chg="mod">
            <ac:chgData name="Larry Finney" userId="83aecd4c-f117-4ca0-8d3b-c2ad9a0aabd2" providerId="ADAL" clId="{A4887192-4ED9-486A-A344-80BFCB333EDE}" dt="2025-08-20T22:45:27.578" v="8"/>
            <ac:spMkLst>
              <pc:docMk/>
              <pc:sldMasterMk cId="110038160" sldId="2147483696"/>
              <pc:sldLayoutMk cId="1710569011" sldId="2147484178"/>
              <ac:spMk id="3" creationId="{D6F77738-3FAE-B8A7-71A3-9921E8C6ADE5}"/>
            </ac:spMkLst>
          </pc:spChg>
          <pc:spChg chg="mod">
            <ac:chgData name="Larry Finney" userId="83aecd4c-f117-4ca0-8d3b-c2ad9a0aabd2" providerId="ADAL" clId="{A4887192-4ED9-486A-A344-80BFCB333EDE}" dt="2025-08-20T22:45:27.578" v="8"/>
            <ac:spMkLst>
              <pc:docMk/>
              <pc:sldMasterMk cId="110038160" sldId="2147483696"/>
              <pc:sldLayoutMk cId="1710569011" sldId="2147484178"/>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710569011" sldId="2147484178"/>
              <ac:spMk id="23" creationId="{C7B5CED5-9100-5832-AE36-CB18BBD5F1F8}"/>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43894748" sldId="2147484179"/>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2360539489" sldId="2147484180"/>
          </pc:sldLayoutMkLst>
          <pc:spChg chg="mod">
            <ac:chgData name="Larry Finney" userId="83aecd4c-f117-4ca0-8d3b-c2ad9a0aabd2" providerId="ADAL" clId="{A4887192-4ED9-486A-A344-80BFCB333EDE}" dt="2025-08-20T22:45:27.578" v="8"/>
            <ac:spMkLst>
              <pc:docMk/>
              <pc:sldMasterMk cId="110038160" sldId="2147483696"/>
              <pc:sldLayoutMk cId="2360539489" sldId="2147484180"/>
              <ac:spMk id="7" creationId="{5FCEEAC1-FD9A-08C4-B3ED-D70AEE241216}"/>
            </ac:spMkLst>
          </pc:spChg>
          <pc:spChg chg="mod">
            <ac:chgData name="Larry Finney" userId="83aecd4c-f117-4ca0-8d3b-c2ad9a0aabd2" providerId="ADAL" clId="{A4887192-4ED9-486A-A344-80BFCB333EDE}" dt="2025-08-20T22:45:27.578" v="8"/>
            <ac:spMkLst>
              <pc:docMk/>
              <pc:sldMasterMk cId="110038160" sldId="2147483696"/>
              <pc:sldLayoutMk cId="2360539489" sldId="2147484180"/>
              <ac:spMk id="20" creationId="{24EDC49A-09F3-8D7E-8AD1-CB599128D6FD}"/>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54027244" sldId="2147484181"/>
          </pc:sldLayoutMkLst>
          <pc:spChg chg="mod">
            <ac:chgData name="Larry Finney" userId="83aecd4c-f117-4ca0-8d3b-c2ad9a0aabd2" providerId="ADAL" clId="{A4887192-4ED9-486A-A344-80BFCB333EDE}" dt="2025-08-20T22:45:27.578" v="8"/>
            <ac:spMkLst>
              <pc:docMk/>
              <pc:sldMasterMk cId="110038160" sldId="2147483696"/>
              <pc:sldLayoutMk cId="754027244" sldId="2147484181"/>
              <ac:spMk id="8" creationId="{E31C766F-6849-AF9B-3DE0-572FEE58C1D1}"/>
            </ac:spMkLst>
          </pc:spChg>
          <pc:spChg chg="mod">
            <ac:chgData name="Larry Finney" userId="83aecd4c-f117-4ca0-8d3b-c2ad9a0aabd2" providerId="ADAL" clId="{A4887192-4ED9-486A-A344-80BFCB333EDE}" dt="2025-08-20T22:45:27.578" v="8"/>
            <ac:spMkLst>
              <pc:docMk/>
              <pc:sldMasterMk cId="110038160" sldId="2147483696"/>
              <pc:sldLayoutMk cId="754027244" sldId="2147484181"/>
              <ac:spMk id="14" creationId="{028BBA27-4BFA-CC65-F2B4-972524C148D5}"/>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350844286" sldId="2147484182"/>
          </pc:sldLayoutMkLst>
          <pc:spChg chg="mod">
            <ac:chgData name="Larry Finney" userId="83aecd4c-f117-4ca0-8d3b-c2ad9a0aabd2" providerId="ADAL" clId="{A4887192-4ED9-486A-A344-80BFCB333EDE}" dt="2025-08-20T22:45:27.578" v="8"/>
            <ac:spMkLst>
              <pc:docMk/>
              <pc:sldMasterMk cId="110038160" sldId="2147483696"/>
              <pc:sldLayoutMk cId="1350844286" sldId="2147484182"/>
              <ac:spMk id="22" creationId="{7696943F-43A8-D0A3-D763-9D1EA7BE1C94}"/>
            </ac:spMkLst>
          </pc:spChg>
          <pc:spChg chg="mod">
            <ac:chgData name="Larry Finney" userId="83aecd4c-f117-4ca0-8d3b-c2ad9a0aabd2" providerId="ADAL" clId="{A4887192-4ED9-486A-A344-80BFCB333EDE}" dt="2025-08-20T22:45:27.578" v="8"/>
            <ac:spMkLst>
              <pc:docMk/>
              <pc:sldMasterMk cId="110038160" sldId="2147483696"/>
              <pc:sldLayoutMk cId="1350844286" sldId="2147484182"/>
              <ac:spMk id="23" creationId="{DB4ED09F-F7BA-801E-5A63-EEF24A713596}"/>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82649863" sldId="2147484183"/>
          </pc:sldLayoutMkLst>
          <pc:spChg chg="mod">
            <ac:chgData name="Larry Finney" userId="83aecd4c-f117-4ca0-8d3b-c2ad9a0aabd2" providerId="ADAL" clId="{A4887192-4ED9-486A-A344-80BFCB333EDE}" dt="2025-08-20T22:45:27.578" v="8"/>
            <ac:spMkLst>
              <pc:docMk/>
              <pc:sldMasterMk cId="110038160" sldId="2147483696"/>
              <pc:sldLayoutMk cId="182649863" sldId="2147484183"/>
              <ac:spMk id="8" creationId="{E31C766F-6849-AF9B-3DE0-572FEE58C1D1}"/>
            </ac:spMkLst>
          </pc:spChg>
          <pc:spChg chg="mod">
            <ac:chgData name="Larry Finney" userId="83aecd4c-f117-4ca0-8d3b-c2ad9a0aabd2" providerId="ADAL" clId="{A4887192-4ED9-486A-A344-80BFCB333EDE}" dt="2025-08-20T22:45:27.578" v="8"/>
            <ac:spMkLst>
              <pc:docMk/>
              <pc:sldMasterMk cId="110038160" sldId="2147483696"/>
              <pc:sldLayoutMk cId="182649863" sldId="2147484183"/>
              <ac:spMk id="14" creationId="{028BBA27-4BFA-CC65-F2B4-972524C148D5}"/>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3605859358" sldId="214748418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049357565" sldId="214748418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951741283" sldId="2147484186"/>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29161113" sldId="2147484187"/>
          </pc:sldLayoutMkLst>
          <pc:spChg chg="mod">
            <ac:chgData name="Larry Finney" userId="83aecd4c-f117-4ca0-8d3b-c2ad9a0aabd2" providerId="ADAL" clId="{A4887192-4ED9-486A-A344-80BFCB333EDE}" dt="2025-08-20T22:45:27.578" v="8"/>
            <ac:spMkLst>
              <pc:docMk/>
              <pc:sldMasterMk cId="110038160" sldId="2147483696"/>
              <pc:sldLayoutMk cId="729161113" sldId="2147484187"/>
              <ac:spMk id="20" creationId="{87CC474F-2632-DAF2-CFE8-F6CFC92D8CEF}"/>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10277104" sldId="2147484188"/>
          </pc:sldLayoutMkLst>
          <pc:spChg chg="mod">
            <ac:chgData name="Larry Finney" userId="83aecd4c-f117-4ca0-8d3b-c2ad9a0aabd2" providerId="ADAL" clId="{A4887192-4ED9-486A-A344-80BFCB333EDE}" dt="2025-08-20T22:45:27.578" v="8"/>
            <ac:spMkLst>
              <pc:docMk/>
              <pc:sldMasterMk cId="110038160" sldId="2147483696"/>
              <pc:sldLayoutMk cId="310277104" sldId="2147484188"/>
              <ac:spMk id="5" creationId="{D982500C-8586-F847-895C-6633A0C228EE}"/>
            </ac:spMkLst>
          </pc:spChg>
          <pc:spChg chg="mod">
            <ac:chgData name="Larry Finney" userId="83aecd4c-f117-4ca0-8d3b-c2ad9a0aabd2" providerId="ADAL" clId="{A4887192-4ED9-486A-A344-80BFCB333EDE}" dt="2025-08-20T22:45:27.578" v="8"/>
            <ac:spMkLst>
              <pc:docMk/>
              <pc:sldMasterMk cId="110038160" sldId="2147483696"/>
              <pc:sldLayoutMk cId="310277104" sldId="2147484188"/>
              <ac:spMk id="8" creationId="{3698706F-CEDB-911C-EB38-72BCAA7C3C17}"/>
            </ac:spMkLst>
          </pc:spChg>
          <pc:spChg chg="mod">
            <ac:chgData name="Larry Finney" userId="83aecd4c-f117-4ca0-8d3b-c2ad9a0aabd2" providerId="ADAL" clId="{A4887192-4ED9-486A-A344-80BFCB333EDE}" dt="2025-08-20T22:45:27.578" v="8"/>
            <ac:spMkLst>
              <pc:docMk/>
              <pc:sldMasterMk cId="110038160" sldId="2147483696"/>
              <pc:sldLayoutMk cId="310277104" sldId="2147484188"/>
              <ac:spMk id="10" creationId="{8CD4E9B8-B2E3-8237-F286-C4585EC97970}"/>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389886171" sldId="2147484189"/>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52309689" sldId="2147484190"/>
          </pc:sldLayoutMkLst>
          <pc:spChg chg="mod">
            <ac:chgData name="Larry Finney" userId="83aecd4c-f117-4ca0-8d3b-c2ad9a0aabd2" providerId="ADAL" clId="{A4887192-4ED9-486A-A344-80BFCB333EDE}" dt="2025-08-20T22:45:27.578" v="8"/>
            <ac:spMkLst>
              <pc:docMk/>
              <pc:sldMasterMk cId="110038160" sldId="2147483696"/>
              <pc:sldLayoutMk cId="252309689" sldId="2147484190"/>
              <ac:spMk id="20" creationId="{87CC474F-2632-DAF2-CFE8-F6CFC92D8CEF}"/>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40047381" sldId="2147484191"/>
          </pc:sldLayoutMkLst>
          <pc:spChg chg="mod">
            <ac:chgData name="Larry Finney" userId="83aecd4c-f117-4ca0-8d3b-c2ad9a0aabd2" providerId="ADAL" clId="{A4887192-4ED9-486A-A344-80BFCB333EDE}" dt="2025-08-20T22:45:27.578" v="8"/>
            <ac:spMkLst>
              <pc:docMk/>
              <pc:sldMasterMk cId="110038160" sldId="2147483696"/>
              <pc:sldLayoutMk cId="740047381" sldId="2147484191"/>
              <ac:spMk id="5" creationId="{D982500C-8586-F847-895C-6633A0C228EE}"/>
            </ac:spMkLst>
          </pc:spChg>
          <pc:spChg chg="mod">
            <ac:chgData name="Larry Finney" userId="83aecd4c-f117-4ca0-8d3b-c2ad9a0aabd2" providerId="ADAL" clId="{A4887192-4ED9-486A-A344-80BFCB333EDE}" dt="2025-08-20T22:45:27.578" v="8"/>
            <ac:spMkLst>
              <pc:docMk/>
              <pc:sldMasterMk cId="110038160" sldId="2147483696"/>
              <pc:sldLayoutMk cId="740047381" sldId="2147484191"/>
              <ac:spMk id="8" creationId="{3698706F-CEDB-911C-EB38-72BCAA7C3C17}"/>
            </ac:spMkLst>
          </pc:spChg>
          <pc:spChg chg="mod">
            <ac:chgData name="Larry Finney" userId="83aecd4c-f117-4ca0-8d3b-c2ad9a0aabd2" providerId="ADAL" clId="{A4887192-4ED9-486A-A344-80BFCB333EDE}" dt="2025-08-20T22:45:27.578" v="8"/>
            <ac:spMkLst>
              <pc:docMk/>
              <pc:sldMasterMk cId="110038160" sldId="2147483696"/>
              <pc:sldLayoutMk cId="740047381" sldId="2147484191"/>
              <ac:spMk id="10" creationId="{8CD4E9B8-B2E3-8237-F286-C4585EC97970}"/>
            </ac:spMkLst>
          </pc:spChg>
          <pc:spChg chg="mod">
            <ac:chgData name="Larry Finney" userId="83aecd4c-f117-4ca0-8d3b-c2ad9a0aabd2" providerId="ADAL" clId="{A4887192-4ED9-486A-A344-80BFCB333EDE}" dt="2025-08-20T22:45:27.578" v="8"/>
            <ac:spMkLst>
              <pc:docMk/>
              <pc:sldMasterMk cId="110038160" sldId="2147483696"/>
              <pc:sldLayoutMk cId="740047381" sldId="2147484191"/>
              <ac:spMk id="14" creationId="{11F8CC5B-DDB1-26FE-9FB4-1872D78950DD}"/>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656917981" sldId="2147484192"/>
          </pc:sldLayoutMkLst>
          <pc:spChg chg="mod">
            <ac:chgData name="Larry Finney" userId="83aecd4c-f117-4ca0-8d3b-c2ad9a0aabd2" providerId="ADAL" clId="{A4887192-4ED9-486A-A344-80BFCB333EDE}" dt="2025-08-20T22:45:27.578" v="8"/>
            <ac:spMkLst>
              <pc:docMk/>
              <pc:sldMasterMk cId="110038160" sldId="2147483696"/>
              <pc:sldLayoutMk cId="2656917981" sldId="2147484192"/>
              <ac:spMk id="10" creationId="{DED41B71-3CDB-862F-19F2-E82D7ABEB0EF}"/>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59030087" sldId="2147484193"/>
          </pc:sldLayoutMkLst>
          <pc:spChg chg="mod">
            <ac:chgData name="Larry Finney" userId="83aecd4c-f117-4ca0-8d3b-c2ad9a0aabd2" providerId="ADAL" clId="{A4887192-4ED9-486A-A344-80BFCB333EDE}" dt="2025-08-20T22:45:27.578" v="8"/>
            <ac:spMkLst>
              <pc:docMk/>
              <pc:sldMasterMk cId="110038160" sldId="2147483696"/>
              <pc:sldLayoutMk cId="159030087" sldId="2147484193"/>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159030087" sldId="2147484193"/>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159030087" sldId="2147484193"/>
              <ac:spMk id="5" creationId="{1D567585-BD75-5C4B-88F2-208074A434B7}"/>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582248553" sldId="214748419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000386926" sldId="2147484195"/>
          </pc:sldLayoutMkLst>
          <pc:spChg chg="mod">
            <ac:chgData name="Larry Finney" userId="83aecd4c-f117-4ca0-8d3b-c2ad9a0aabd2" providerId="ADAL" clId="{A4887192-4ED9-486A-A344-80BFCB333EDE}" dt="2025-08-20T22:45:27.578" v="8"/>
            <ac:spMkLst>
              <pc:docMk/>
              <pc:sldMasterMk cId="110038160" sldId="2147483696"/>
              <pc:sldLayoutMk cId="2000386926" sldId="2147484195"/>
              <ac:spMk id="5" creationId="{F5905B60-8571-729F-CB45-37F58F122167}"/>
            </ac:spMkLst>
          </pc:spChg>
          <pc:spChg chg="mod">
            <ac:chgData name="Larry Finney" userId="83aecd4c-f117-4ca0-8d3b-c2ad9a0aabd2" providerId="ADAL" clId="{A4887192-4ED9-486A-A344-80BFCB333EDE}" dt="2025-08-20T22:45:27.578" v="8"/>
            <ac:spMkLst>
              <pc:docMk/>
              <pc:sldMasterMk cId="110038160" sldId="2147483696"/>
              <pc:sldLayoutMk cId="2000386926" sldId="2147484195"/>
              <ac:spMk id="13" creationId="{B97F38D5-6AB3-B37B-E053-CA99799B55EC}"/>
            </ac:spMkLst>
          </pc:spChg>
          <pc:spChg chg="mod">
            <ac:chgData name="Larry Finney" userId="83aecd4c-f117-4ca0-8d3b-c2ad9a0aabd2" providerId="ADAL" clId="{A4887192-4ED9-486A-A344-80BFCB333EDE}" dt="2025-08-20T22:45:27.578" v="8"/>
            <ac:spMkLst>
              <pc:docMk/>
              <pc:sldMasterMk cId="110038160" sldId="2147483696"/>
              <pc:sldLayoutMk cId="2000386926" sldId="2147484195"/>
              <ac:spMk id="15" creationId="{F767523B-548B-F0FF-4C33-4DDA59D1F44B}"/>
            </ac:spMkLst>
          </pc:spChg>
          <pc:spChg chg="mod">
            <ac:chgData name="Larry Finney" userId="83aecd4c-f117-4ca0-8d3b-c2ad9a0aabd2" providerId="ADAL" clId="{A4887192-4ED9-486A-A344-80BFCB333EDE}" dt="2025-08-20T22:45:27.578" v="8"/>
            <ac:spMkLst>
              <pc:docMk/>
              <pc:sldMasterMk cId="110038160" sldId="2147483696"/>
              <pc:sldLayoutMk cId="2000386926" sldId="2147484195"/>
              <ac:spMk id="16" creationId="{4986D78D-F01A-4763-1E5D-5031D3DF9AD9}"/>
            </ac:spMkLst>
          </pc:spChg>
          <pc:spChg chg="mod">
            <ac:chgData name="Larry Finney" userId="83aecd4c-f117-4ca0-8d3b-c2ad9a0aabd2" providerId="ADAL" clId="{A4887192-4ED9-486A-A344-80BFCB333EDE}" dt="2025-08-20T22:45:27.578" v="8"/>
            <ac:spMkLst>
              <pc:docMk/>
              <pc:sldMasterMk cId="110038160" sldId="2147483696"/>
              <pc:sldLayoutMk cId="2000386926" sldId="2147484195"/>
              <ac:spMk id="17" creationId="{DFF6B7D0-01DB-7EC9-27ED-D1230FEF4277}"/>
            </ac:spMkLst>
          </pc:spChg>
          <pc:spChg chg="mod">
            <ac:chgData name="Larry Finney" userId="83aecd4c-f117-4ca0-8d3b-c2ad9a0aabd2" providerId="ADAL" clId="{A4887192-4ED9-486A-A344-80BFCB333EDE}" dt="2025-08-20T22:45:27.578" v="8"/>
            <ac:spMkLst>
              <pc:docMk/>
              <pc:sldMasterMk cId="110038160" sldId="2147483696"/>
              <pc:sldLayoutMk cId="2000386926" sldId="2147484195"/>
              <ac:spMk id="23" creationId="{6EBF3BAF-77B4-1548-9BFD-9FA63B33C706}"/>
            </ac:spMkLst>
          </pc:spChg>
          <pc:spChg chg="mod">
            <ac:chgData name="Larry Finney" userId="83aecd4c-f117-4ca0-8d3b-c2ad9a0aabd2" providerId="ADAL" clId="{A4887192-4ED9-486A-A344-80BFCB333EDE}" dt="2025-08-20T22:45:27.578" v="8"/>
            <ac:spMkLst>
              <pc:docMk/>
              <pc:sldMasterMk cId="110038160" sldId="2147483696"/>
              <pc:sldLayoutMk cId="2000386926" sldId="2147484195"/>
              <ac:spMk id="27" creationId="{1099A9F9-CE94-7916-2D04-9BBA93313EA4}"/>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426145113" sldId="2147484196"/>
          </pc:sldLayoutMkLst>
          <pc:spChg chg="mod">
            <ac:chgData name="Larry Finney" userId="83aecd4c-f117-4ca0-8d3b-c2ad9a0aabd2" providerId="ADAL" clId="{A4887192-4ED9-486A-A344-80BFCB333EDE}" dt="2025-08-20T22:45:27.578" v="8"/>
            <ac:spMkLst>
              <pc:docMk/>
              <pc:sldMasterMk cId="110038160" sldId="2147483696"/>
              <pc:sldLayoutMk cId="3426145113" sldId="2147484196"/>
              <ac:spMk id="58" creationId="{430DCAD9-E49E-D36B-86F0-7B00A4DD3146}"/>
            </ac:spMkLst>
          </pc:spChg>
          <pc:spChg chg="mod">
            <ac:chgData name="Larry Finney" userId="83aecd4c-f117-4ca0-8d3b-c2ad9a0aabd2" providerId="ADAL" clId="{A4887192-4ED9-486A-A344-80BFCB333EDE}" dt="2025-08-20T22:45:27.578" v="8"/>
            <ac:spMkLst>
              <pc:docMk/>
              <pc:sldMasterMk cId="110038160" sldId="2147483696"/>
              <pc:sldLayoutMk cId="3426145113" sldId="2147484196"/>
              <ac:spMk id="59" creationId="{16544006-D78F-AE8A-5C2F-07F70F014E59}"/>
            </ac:spMkLst>
          </pc:spChg>
          <pc:spChg chg="mod">
            <ac:chgData name="Larry Finney" userId="83aecd4c-f117-4ca0-8d3b-c2ad9a0aabd2" providerId="ADAL" clId="{A4887192-4ED9-486A-A344-80BFCB333EDE}" dt="2025-08-20T22:45:27.578" v="8"/>
            <ac:spMkLst>
              <pc:docMk/>
              <pc:sldMasterMk cId="110038160" sldId="2147483696"/>
              <pc:sldLayoutMk cId="3426145113" sldId="2147484196"/>
              <ac:spMk id="60" creationId="{2A9BD6F2-C998-B74D-C8E7-77A15D749C7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091540787" sldId="214748419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673809544" sldId="2147484198"/>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84962731" sldId="2147484199"/>
          </pc:sldLayoutMkLst>
          <pc:spChg chg="mod">
            <ac:chgData name="Larry Finney" userId="83aecd4c-f117-4ca0-8d3b-c2ad9a0aabd2" providerId="ADAL" clId="{A4887192-4ED9-486A-A344-80BFCB333EDE}" dt="2025-08-20T22:45:27.578" v="8"/>
            <ac:spMkLst>
              <pc:docMk/>
              <pc:sldMasterMk cId="110038160" sldId="2147483696"/>
              <pc:sldLayoutMk cId="384962731" sldId="2147484199"/>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384962731" sldId="2147484199"/>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384962731" sldId="2147484199"/>
              <ac:spMk id="16" creationId="{6B51E154-EB85-B1C6-C563-9BAF252F69D0}"/>
            </ac:spMkLst>
          </pc:spChg>
          <pc:spChg chg="mod">
            <ac:chgData name="Larry Finney" userId="83aecd4c-f117-4ca0-8d3b-c2ad9a0aabd2" providerId="ADAL" clId="{A4887192-4ED9-486A-A344-80BFCB333EDE}" dt="2025-08-20T22:45:27.578" v="8"/>
            <ac:spMkLst>
              <pc:docMk/>
              <pc:sldMasterMk cId="110038160" sldId="2147483696"/>
              <pc:sldLayoutMk cId="384962731" sldId="2147484199"/>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384962731" sldId="2147484199"/>
              <ac:spMk id="24" creationId="{2FE0F786-9B8A-FB58-6163-B5801117CFC9}"/>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734153929" sldId="2147484200"/>
          </pc:sldLayoutMkLst>
          <pc:spChg chg="mod">
            <ac:chgData name="Larry Finney" userId="83aecd4c-f117-4ca0-8d3b-c2ad9a0aabd2" providerId="ADAL" clId="{A4887192-4ED9-486A-A344-80BFCB333EDE}" dt="2025-08-20T22:45:27.578" v="8"/>
            <ac:spMkLst>
              <pc:docMk/>
              <pc:sldMasterMk cId="110038160" sldId="2147483696"/>
              <pc:sldLayoutMk cId="3734153929" sldId="2147484200"/>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3734153929" sldId="2147484200"/>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3734153929" sldId="2147484200"/>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3734153929" sldId="2147484200"/>
              <ac:spMk id="21" creationId="{FD8424D2-C8E3-6295-7FAC-D17DCD2FF918}"/>
            </ac:spMkLst>
          </pc:spChg>
          <pc:spChg chg="mod">
            <ac:chgData name="Larry Finney" userId="83aecd4c-f117-4ca0-8d3b-c2ad9a0aabd2" providerId="ADAL" clId="{A4887192-4ED9-486A-A344-80BFCB333EDE}" dt="2025-08-20T22:45:27.578" v="8"/>
            <ac:spMkLst>
              <pc:docMk/>
              <pc:sldMasterMk cId="110038160" sldId="2147483696"/>
              <pc:sldLayoutMk cId="3734153929" sldId="2147484200"/>
              <ac:spMk id="25" creationId="{FD562F45-D5DA-3B05-6EAD-653952FEFA61}"/>
            </ac:spMkLst>
          </pc:spChg>
          <pc:spChg chg="mod">
            <ac:chgData name="Larry Finney" userId="83aecd4c-f117-4ca0-8d3b-c2ad9a0aabd2" providerId="ADAL" clId="{A4887192-4ED9-486A-A344-80BFCB333EDE}" dt="2025-08-20T22:45:27.578" v="8"/>
            <ac:spMkLst>
              <pc:docMk/>
              <pc:sldMasterMk cId="110038160" sldId="2147483696"/>
              <pc:sldLayoutMk cId="3734153929" sldId="2147484200"/>
              <ac:spMk id="29" creationId="{85DE329C-F7A9-E273-073D-6784196D1A0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930498266" sldId="2147484201"/>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998520625" sldId="214748420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272770280" sldId="214748420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824290933" sldId="214748420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018256909" sldId="214748420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462524213" sldId="2147484206"/>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632346709" sldId="2147484207"/>
          </pc:sldLayoutMkLst>
          <pc:spChg chg="mod">
            <ac:chgData name="Larry Finney" userId="83aecd4c-f117-4ca0-8d3b-c2ad9a0aabd2" providerId="ADAL" clId="{A4887192-4ED9-486A-A344-80BFCB333EDE}" dt="2025-08-20T22:45:27.578" v="8"/>
            <ac:spMkLst>
              <pc:docMk/>
              <pc:sldMasterMk cId="110038160" sldId="2147483696"/>
              <pc:sldLayoutMk cId="1632346709" sldId="2147484207"/>
              <ac:spMk id="5" creationId="{F5905B60-8571-729F-CB45-37F58F122167}"/>
            </ac:spMkLst>
          </pc:spChg>
          <pc:spChg chg="mod">
            <ac:chgData name="Larry Finney" userId="83aecd4c-f117-4ca0-8d3b-c2ad9a0aabd2" providerId="ADAL" clId="{A4887192-4ED9-486A-A344-80BFCB333EDE}" dt="2025-08-20T22:45:27.578" v="8"/>
            <ac:spMkLst>
              <pc:docMk/>
              <pc:sldMasterMk cId="110038160" sldId="2147483696"/>
              <pc:sldLayoutMk cId="1632346709" sldId="2147484207"/>
              <ac:spMk id="13" creationId="{B97F38D5-6AB3-B37B-E053-CA99799B55EC}"/>
            </ac:spMkLst>
          </pc:spChg>
          <pc:spChg chg="mod">
            <ac:chgData name="Larry Finney" userId="83aecd4c-f117-4ca0-8d3b-c2ad9a0aabd2" providerId="ADAL" clId="{A4887192-4ED9-486A-A344-80BFCB333EDE}" dt="2025-08-20T22:45:27.578" v="8"/>
            <ac:spMkLst>
              <pc:docMk/>
              <pc:sldMasterMk cId="110038160" sldId="2147483696"/>
              <pc:sldLayoutMk cId="1632346709" sldId="2147484207"/>
              <ac:spMk id="15" creationId="{F767523B-548B-F0FF-4C33-4DDA59D1F44B}"/>
            </ac:spMkLst>
          </pc:spChg>
          <pc:spChg chg="mod">
            <ac:chgData name="Larry Finney" userId="83aecd4c-f117-4ca0-8d3b-c2ad9a0aabd2" providerId="ADAL" clId="{A4887192-4ED9-486A-A344-80BFCB333EDE}" dt="2025-08-20T22:45:27.578" v="8"/>
            <ac:spMkLst>
              <pc:docMk/>
              <pc:sldMasterMk cId="110038160" sldId="2147483696"/>
              <pc:sldLayoutMk cId="1632346709" sldId="2147484207"/>
              <ac:spMk id="16" creationId="{4986D78D-F01A-4763-1E5D-5031D3DF9AD9}"/>
            </ac:spMkLst>
          </pc:spChg>
          <pc:spChg chg="mod">
            <ac:chgData name="Larry Finney" userId="83aecd4c-f117-4ca0-8d3b-c2ad9a0aabd2" providerId="ADAL" clId="{A4887192-4ED9-486A-A344-80BFCB333EDE}" dt="2025-08-20T22:45:27.578" v="8"/>
            <ac:spMkLst>
              <pc:docMk/>
              <pc:sldMasterMk cId="110038160" sldId="2147483696"/>
              <pc:sldLayoutMk cId="1632346709" sldId="2147484207"/>
              <ac:spMk id="17" creationId="{DFF6B7D0-01DB-7EC9-27ED-D1230FEF4277}"/>
            </ac:spMkLst>
          </pc:spChg>
          <pc:spChg chg="mod">
            <ac:chgData name="Larry Finney" userId="83aecd4c-f117-4ca0-8d3b-c2ad9a0aabd2" providerId="ADAL" clId="{A4887192-4ED9-486A-A344-80BFCB333EDE}" dt="2025-08-20T22:45:27.578" v="8"/>
            <ac:spMkLst>
              <pc:docMk/>
              <pc:sldMasterMk cId="110038160" sldId="2147483696"/>
              <pc:sldLayoutMk cId="1632346709" sldId="2147484207"/>
              <ac:spMk id="23" creationId="{6EBF3BAF-77B4-1548-9BFD-9FA63B33C706}"/>
            </ac:spMkLst>
          </pc:spChg>
          <pc:spChg chg="mod">
            <ac:chgData name="Larry Finney" userId="83aecd4c-f117-4ca0-8d3b-c2ad9a0aabd2" providerId="ADAL" clId="{A4887192-4ED9-486A-A344-80BFCB333EDE}" dt="2025-08-20T22:45:27.578" v="8"/>
            <ac:spMkLst>
              <pc:docMk/>
              <pc:sldMasterMk cId="110038160" sldId="2147483696"/>
              <pc:sldLayoutMk cId="1632346709" sldId="2147484207"/>
              <ac:spMk id="27" creationId="{1099A9F9-CE94-7916-2D04-9BBA93313EA4}"/>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857740598" sldId="214748420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081945024" sldId="214748420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852119048" sldId="2147484210"/>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718998973" sldId="2147484211"/>
          </pc:sldLayoutMkLst>
          <pc:spChg chg="mod">
            <ac:chgData name="Larry Finney" userId="83aecd4c-f117-4ca0-8d3b-c2ad9a0aabd2" providerId="ADAL" clId="{A4887192-4ED9-486A-A344-80BFCB333EDE}" dt="2025-08-20T22:45:27.578" v="8"/>
            <ac:spMkLst>
              <pc:docMk/>
              <pc:sldMasterMk cId="110038160" sldId="2147483696"/>
              <pc:sldLayoutMk cId="718998973" sldId="2147484211"/>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718998973" sldId="2147484211"/>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718998973" sldId="2147484211"/>
              <ac:spMk id="16" creationId="{6B51E154-EB85-B1C6-C563-9BAF252F69D0}"/>
            </ac:spMkLst>
          </pc:spChg>
          <pc:spChg chg="mod">
            <ac:chgData name="Larry Finney" userId="83aecd4c-f117-4ca0-8d3b-c2ad9a0aabd2" providerId="ADAL" clId="{A4887192-4ED9-486A-A344-80BFCB333EDE}" dt="2025-08-20T22:45:27.578" v="8"/>
            <ac:spMkLst>
              <pc:docMk/>
              <pc:sldMasterMk cId="110038160" sldId="2147483696"/>
              <pc:sldLayoutMk cId="718998973" sldId="2147484211"/>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718998973" sldId="2147484211"/>
              <ac:spMk id="24" creationId="{2FE0F786-9B8A-FB58-6163-B5801117CFC9}"/>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3844638596" sldId="2147484212"/>
          </pc:sldLayoutMkLst>
          <pc:spChg chg="mod">
            <ac:chgData name="Larry Finney" userId="83aecd4c-f117-4ca0-8d3b-c2ad9a0aabd2" providerId="ADAL" clId="{A4887192-4ED9-486A-A344-80BFCB333EDE}" dt="2025-08-20T22:45:27.578" v="8"/>
            <ac:spMkLst>
              <pc:docMk/>
              <pc:sldMasterMk cId="110038160" sldId="2147483696"/>
              <pc:sldLayoutMk cId="3844638596" sldId="2147484212"/>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3844638596" sldId="2147484212"/>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3844638596" sldId="2147484212"/>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3844638596" sldId="2147484212"/>
              <ac:spMk id="21" creationId="{FD8424D2-C8E3-6295-7FAC-D17DCD2FF918}"/>
            </ac:spMkLst>
          </pc:spChg>
          <pc:spChg chg="mod">
            <ac:chgData name="Larry Finney" userId="83aecd4c-f117-4ca0-8d3b-c2ad9a0aabd2" providerId="ADAL" clId="{A4887192-4ED9-486A-A344-80BFCB333EDE}" dt="2025-08-20T22:45:27.578" v="8"/>
            <ac:spMkLst>
              <pc:docMk/>
              <pc:sldMasterMk cId="110038160" sldId="2147483696"/>
              <pc:sldLayoutMk cId="3844638596" sldId="2147484212"/>
              <ac:spMk id="25" creationId="{FD562F45-D5DA-3B05-6EAD-653952FEFA61}"/>
            </ac:spMkLst>
          </pc:spChg>
          <pc:spChg chg="mod">
            <ac:chgData name="Larry Finney" userId="83aecd4c-f117-4ca0-8d3b-c2ad9a0aabd2" providerId="ADAL" clId="{A4887192-4ED9-486A-A344-80BFCB333EDE}" dt="2025-08-20T22:45:27.578" v="8"/>
            <ac:spMkLst>
              <pc:docMk/>
              <pc:sldMasterMk cId="110038160" sldId="2147483696"/>
              <pc:sldLayoutMk cId="3844638596" sldId="2147484212"/>
              <ac:spMk id="29" creationId="{85DE329C-F7A9-E273-073D-6784196D1A0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02450705" sldId="214748421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107541606" sldId="214748421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687183455" sldId="214748421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044759260" sldId="214748421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764825056" sldId="2147484217"/>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306085976" sldId="2147484231"/>
          </pc:sldLayoutMkLst>
          <pc:spChg chg="mod">
            <ac:chgData name="Larry Finney" userId="83aecd4c-f117-4ca0-8d3b-c2ad9a0aabd2" providerId="ADAL" clId="{A4887192-4ED9-486A-A344-80BFCB333EDE}" dt="2025-08-20T22:45:27.578" v="8"/>
            <ac:spMkLst>
              <pc:docMk/>
              <pc:sldMasterMk cId="110038160" sldId="2147483696"/>
              <pc:sldLayoutMk cId="3306085976" sldId="2147484231"/>
              <ac:spMk id="2" creationId="{D15B340A-2F7F-4E4A-BA47-C5C5E32754E8}"/>
            </ac:spMkLst>
          </pc:spChg>
          <pc:spChg chg="mod">
            <ac:chgData name="Larry Finney" userId="83aecd4c-f117-4ca0-8d3b-c2ad9a0aabd2" providerId="ADAL" clId="{A4887192-4ED9-486A-A344-80BFCB333EDE}" dt="2025-08-20T22:45:27.578" v="8"/>
            <ac:spMkLst>
              <pc:docMk/>
              <pc:sldMasterMk cId="110038160" sldId="2147483696"/>
              <pc:sldLayoutMk cId="3306085976" sldId="2147484231"/>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3306085976" sldId="2147484231"/>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3306085976" sldId="2147484231"/>
              <ac:spMk id="5" creationId="{1D567585-BD75-5C4B-88F2-208074A434B7}"/>
            </ac:spMkLst>
          </pc:spChg>
          <pc:spChg chg="mod">
            <ac:chgData name="Larry Finney" userId="83aecd4c-f117-4ca0-8d3b-c2ad9a0aabd2" providerId="ADAL" clId="{A4887192-4ED9-486A-A344-80BFCB333EDE}" dt="2025-08-20T22:45:27.578" v="8"/>
            <ac:spMkLst>
              <pc:docMk/>
              <pc:sldMasterMk cId="110038160" sldId="2147483696"/>
              <pc:sldLayoutMk cId="3306085976" sldId="2147484231"/>
              <ac:spMk id="7" creationId="{E020AEEA-E1DD-8548-9F90-9C7A2843A3C9}"/>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1421420674" sldId="2147484232"/>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663538855" sldId="2147484233"/>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264005879" sldId="214748423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149952190" sldId="2147484235"/>
          </pc:sldLayoutMkLst>
          <pc:spChg chg="mod">
            <ac:chgData name="Larry Finney" userId="83aecd4c-f117-4ca0-8d3b-c2ad9a0aabd2" providerId="ADAL" clId="{A4887192-4ED9-486A-A344-80BFCB333EDE}" dt="2025-08-20T22:45:27.578" v="8"/>
            <ac:spMkLst>
              <pc:docMk/>
              <pc:sldMasterMk cId="110038160" sldId="2147483696"/>
              <pc:sldLayoutMk cId="2149952190" sldId="2147484235"/>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149952190" sldId="2147484235"/>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149952190" sldId="2147484235"/>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083671037" sldId="214748423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865562219" sldId="2147484237"/>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050827736" sldId="214748423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400546514" sldId="214748423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703986126" sldId="2147484240"/>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915842399" sldId="2147484241"/>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681799145" sldId="214748424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747807695" sldId="214748424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87353208" sldId="214748424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356664237" sldId="2147484245"/>
          </pc:sldLayoutMkLst>
          <pc:spChg chg="mod">
            <ac:chgData name="Larry Finney" userId="83aecd4c-f117-4ca0-8d3b-c2ad9a0aabd2" providerId="ADAL" clId="{A4887192-4ED9-486A-A344-80BFCB333EDE}" dt="2025-08-20T22:45:27.578" v="8"/>
            <ac:spMkLst>
              <pc:docMk/>
              <pc:sldMasterMk cId="110038160" sldId="2147483696"/>
              <pc:sldLayoutMk cId="2356664237" sldId="2147484245"/>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356664237" sldId="2147484245"/>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356664237" sldId="2147484245"/>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379691229" sldId="214748424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440433908" sldId="214748424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407818310" sldId="2147484248"/>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918539745" sldId="2147484249"/>
          </pc:sldLayoutMkLst>
          <pc:spChg chg="mod">
            <ac:chgData name="Larry Finney" userId="83aecd4c-f117-4ca0-8d3b-c2ad9a0aabd2" providerId="ADAL" clId="{A4887192-4ED9-486A-A344-80BFCB333EDE}" dt="2025-08-20T22:45:27.578" v="8"/>
            <ac:spMkLst>
              <pc:docMk/>
              <pc:sldMasterMk cId="110038160" sldId="2147483696"/>
              <pc:sldLayoutMk cId="2918539745" sldId="2147484249"/>
              <ac:spMk id="2" creationId="{473F85F7-7B98-1C11-F1AA-0B907D48E59A}"/>
            </ac:spMkLst>
          </pc:spChg>
          <pc:spChg chg="mod">
            <ac:chgData name="Larry Finney" userId="83aecd4c-f117-4ca0-8d3b-c2ad9a0aabd2" providerId="ADAL" clId="{A4887192-4ED9-486A-A344-80BFCB333EDE}" dt="2025-08-20T22:45:27.578" v="8"/>
            <ac:spMkLst>
              <pc:docMk/>
              <pc:sldMasterMk cId="110038160" sldId="2147483696"/>
              <pc:sldLayoutMk cId="2918539745" sldId="2147484249"/>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2918539745" sldId="2147484249"/>
              <ac:spMk id="11" creationId="{250E8D8B-3915-0649-BB97-C993C603ED62}"/>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219292029" sldId="2147484250"/>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434729604" sldId="2147484251"/>
          </pc:sldLayoutMkLst>
          <pc:spChg chg="mod">
            <ac:chgData name="Larry Finney" userId="83aecd4c-f117-4ca0-8d3b-c2ad9a0aabd2" providerId="ADAL" clId="{A4887192-4ED9-486A-A344-80BFCB333EDE}" dt="2025-08-20T22:45:27.578" v="8"/>
            <ac:spMkLst>
              <pc:docMk/>
              <pc:sldMasterMk cId="110038160" sldId="2147483696"/>
              <pc:sldLayoutMk cId="1434729604" sldId="2147484251"/>
              <ac:spMk id="9" creationId="{6B3FFC7D-3BC2-5346-B9CD-0785B9FBD990}"/>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630637103" sldId="214748425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948880830" sldId="214748425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713200241" sldId="2147484254"/>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884754953" sldId="2147484255"/>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078150778" sldId="214748425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639169739" sldId="2147484257"/>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4134414116" sldId="2147484258"/>
          </pc:sldLayoutMkLst>
          <pc:spChg chg="mod">
            <ac:chgData name="Larry Finney" userId="83aecd4c-f117-4ca0-8d3b-c2ad9a0aabd2" providerId="ADAL" clId="{A4887192-4ED9-486A-A344-80BFCB333EDE}" dt="2025-08-20T22:45:27.578" v="8"/>
            <ac:spMkLst>
              <pc:docMk/>
              <pc:sldMasterMk cId="110038160" sldId="2147483696"/>
              <pc:sldLayoutMk cId="4134414116" sldId="2147484258"/>
              <ac:spMk id="6" creationId="{965C097F-28DC-9258-3EFC-3E49874DEE12}"/>
            </ac:spMkLst>
          </pc:spChg>
          <pc:spChg chg="mod">
            <ac:chgData name="Larry Finney" userId="83aecd4c-f117-4ca0-8d3b-c2ad9a0aabd2" providerId="ADAL" clId="{A4887192-4ED9-486A-A344-80BFCB333EDE}" dt="2025-08-20T22:45:27.578" v="8"/>
            <ac:spMkLst>
              <pc:docMk/>
              <pc:sldMasterMk cId="110038160" sldId="2147483696"/>
              <pc:sldLayoutMk cId="4134414116" sldId="2147484258"/>
              <ac:spMk id="9" creationId="{6B3FFC7D-3BC2-5346-B9CD-0785B9FBD990}"/>
            </ac:spMkLst>
          </pc:spChg>
          <pc:spChg chg="mod">
            <ac:chgData name="Larry Finney" userId="83aecd4c-f117-4ca0-8d3b-c2ad9a0aabd2" providerId="ADAL" clId="{A4887192-4ED9-486A-A344-80BFCB333EDE}" dt="2025-08-20T22:45:27.578" v="8"/>
            <ac:spMkLst>
              <pc:docMk/>
              <pc:sldMasterMk cId="110038160" sldId="2147483696"/>
              <pc:sldLayoutMk cId="4134414116" sldId="2147484258"/>
              <ac:spMk id="11" creationId="{250E8D8B-3915-0649-BB97-C993C603ED62}"/>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1500486744" sldId="214748425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928035588" sldId="2147484260"/>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3660312012" sldId="2147484261"/>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344314924" sldId="2147484262"/>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1657574727" sldId="2147484263"/>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502220505" sldId="214748426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08728308" sldId="2147484265"/>
          </pc:sldLayoutMkLst>
          <pc:spChg chg="mod">
            <ac:chgData name="Larry Finney" userId="83aecd4c-f117-4ca0-8d3b-c2ad9a0aabd2" providerId="ADAL" clId="{A4887192-4ED9-486A-A344-80BFCB333EDE}" dt="2025-08-20T22:45:27.578" v="8"/>
            <ac:spMkLst>
              <pc:docMk/>
              <pc:sldMasterMk cId="110038160" sldId="2147483696"/>
              <pc:sldLayoutMk cId="208728308" sldId="2147484265"/>
              <ac:spMk id="2" creationId="{B9B6F9D6-34E2-C495-7D26-CB6B112842F2}"/>
            </ac:spMkLst>
          </pc:spChg>
          <pc:spChg chg="mod">
            <ac:chgData name="Larry Finney" userId="83aecd4c-f117-4ca0-8d3b-c2ad9a0aabd2" providerId="ADAL" clId="{A4887192-4ED9-486A-A344-80BFCB333EDE}" dt="2025-08-20T22:45:27.578" v="8"/>
            <ac:spMkLst>
              <pc:docMk/>
              <pc:sldMasterMk cId="110038160" sldId="2147483696"/>
              <pc:sldLayoutMk cId="208728308" sldId="2147484265"/>
              <ac:spMk id="8" creationId="{50878D00-DB82-1246-A33E-86D5611D0ACD}"/>
            </ac:spMkLst>
          </pc:spChg>
          <pc:spChg chg="mod">
            <ac:chgData name="Larry Finney" userId="83aecd4c-f117-4ca0-8d3b-c2ad9a0aabd2" providerId="ADAL" clId="{A4887192-4ED9-486A-A344-80BFCB333EDE}" dt="2025-08-20T22:45:27.578" v="8"/>
            <ac:spMkLst>
              <pc:docMk/>
              <pc:sldMasterMk cId="110038160" sldId="2147483696"/>
              <pc:sldLayoutMk cId="208728308" sldId="2147484265"/>
              <ac:spMk id="9" creationId="{376BF9A3-C894-B685-7698-5C59DDF9FE69}"/>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1155679377" sldId="2147484266"/>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567365925" sldId="2147484267"/>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037967958" sldId="2147484268"/>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2714142967" sldId="214748426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413396673" sldId="2147484270"/>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402360830" sldId="2147484271"/>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682360902" sldId="2147484272"/>
          </pc:sldLayoutMkLst>
          <pc:spChg chg="mod">
            <ac:chgData name="Larry Finney" userId="83aecd4c-f117-4ca0-8d3b-c2ad9a0aabd2" providerId="ADAL" clId="{A4887192-4ED9-486A-A344-80BFCB333EDE}" dt="2025-08-20T22:45:27.578" v="8"/>
            <ac:spMkLst>
              <pc:docMk/>
              <pc:sldMasterMk cId="110038160" sldId="2147483696"/>
              <pc:sldLayoutMk cId="1682360902" sldId="2147484272"/>
              <ac:spMk id="13" creationId="{9D465EC7-4FF1-2FFD-2D32-2A112C67D0E3}"/>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309946934" sldId="2147484273"/>
          </pc:sldLayoutMkLst>
          <pc:spChg chg="mod">
            <ac:chgData name="Larry Finney" userId="83aecd4c-f117-4ca0-8d3b-c2ad9a0aabd2" providerId="ADAL" clId="{A4887192-4ED9-486A-A344-80BFCB333EDE}" dt="2025-08-20T22:45:27.578" v="8"/>
            <ac:spMkLst>
              <pc:docMk/>
              <pc:sldMasterMk cId="110038160" sldId="2147483696"/>
              <pc:sldLayoutMk cId="1309946934" sldId="2147484273"/>
              <ac:spMk id="9" creationId="{A8445034-928F-6F2C-F4B6-3036F4AE1A84}"/>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005303859" sldId="2147484274"/>
          </pc:sldLayoutMkLst>
          <pc:spChg chg="mod">
            <ac:chgData name="Larry Finney" userId="83aecd4c-f117-4ca0-8d3b-c2ad9a0aabd2" providerId="ADAL" clId="{A4887192-4ED9-486A-A344-80BFCB333EDE}" dt="2025-08-20T22:45:27.578" v="8"/>
            <ac:spMkLst>
              <pc:docMk/>
              <pc:sldMasterMk cId="110038160" sldId="2147483696"/>
              <pc:sldLayoutMk cId="2005303859" sldId="2147484274"/>
              <ac:spMk id="7" creationId="{969F7E5D-1551-BA42-5CE8-E24879B6F7A6}"/>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683776131" sldId="2147484275"/>
          </pc:sldLayoutMkLst>
          <pc:spChg chg="mod">
            <ac:chgData name="Larry Finney" userId="83aecd4c-f117-4ca0-8d3b-c2ad9a0aabd2" providerId="ADAL" clId="{A4887192-4ED9-486A-A344-80BFCB333EDE}" dt="2025-08-20T22:45:27.578" v="8"/>
            <ac:spMkLst>
              <pc:docMk/>
              <pc:sldMasterMk cId="110038160" sldId="2147483696"/>
              <pc:sldLayoutMk cId="1683776131" sldId="2147484275"/>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1683776131" sldId="2147484275"/>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683776131" sldId="2147484275"/>
              <ac:spMk id="27" creationId="{0B04EFA2-AF78-6E29-EFC9-B86BD265FE96}"/>
            </ac:spMkLst>
          </pc:spChg>
        </pc:sldLayoutChg>
        <pc:sldLayoutChg chg="mod ord">
          <pc:chgData name="Larry Finney" userId="83aecd4c-f117-4ca0-8d3b-c2ad9a0aabd2" providerId="ADAL" clId="{A4887192-4ED9-486A-A344-80BFCB333EDE}" dt="2025-08-20T22:45:27.578" v="8"/>
          <pc:sldLayoutMkLst>
            <pc:docMk/>
            <pc:sldMasterMk cId="110038160" sldId="2147483696"/>
            <pc:sldLayoutMk cId="532209234" sldId="2147484276"/>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1507853379" sldId="2147484277"/>
          </pc:sldLayoutMkLst>
          <pc:spChg chg="mod">
            <ac:chgData name="Larry Finney" userId="83aecd4c-f117-4ca0-8d3b-c2ad9a0aabd2" providerId="ADAL" clId="{A4887192-4ED9-486A-A344-80BFCB333EDE}" dt="2025-08-20T22:45:27.578" v="8"/>
            <ac:spMkLst>
              <pc:docMk/>
              <pc:sldMasterMk cId="110038160" sldId="2147483696"/>
              <pc:sldLayoutMk cId="1507853379" sldId="2147484277"/>
              <ac:spMk id="3" creationId="{85B2A840-2A9A-A57E-590E-371E521AC008}"/>
            </ac:spMkLst>
          </pc:spChg>
          <pc:spChg chg="mod">
            <ac:chgData name="Larry Finney" userId="83aecd4c-f117-4ca0-8d3b-c2ad9a0aabd2" providerId="ADAL" clId="{A4887192-4ED9-486A-A344-80BFCB333EDE}" dt="2025-08-20T22:45:27.578" v="8"/>
            <ac:spMkLst>
              <pc:docMk/>
              <pc:sldMasterMk cId="110038160" sldId="2147483696"/>
              <pc:sldLayoutMk cId="1507853379" sldId="2147484277"/>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507853379" sldId="2147484277"/>
              <ac:spMk id="27" creationId="{0B04EFA2-AF78-6E29-EFC9-B86BD265FE96}"/>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682994789" sldId="2147484278"/>
          </pc:sldLayoutMkLst>
          <pc:spChg chg="mod">
            <ac:chgData name="Larry Finney" userId="83aecd4c-f117-4ca0-8d3b-c2ad9a0aabd2" providerId="ADAL" clId="{A4887192-4ED9-486A-A344-80BFCB333EDE}" dt="2025-08-20T22:45:27.578" v="8"/>
            <ac:spMkLst>
              <pc:docMk/>
              <pc:sldMasterMk cId="110038160" sldId="2147483696"/>
              <pc:sldLayoutMk cId="1682994789" sldId="2147484278"/>
              <ac:spMk id="3" creationId="{D6F77738-3FAE-B8A7-71A3-9921E8C6ADE5}"/>
            </ac:spMkLst>
          </pc:spChg>
          <pc:spChg chg="mod">
            <ac:chgData name="Larry Finney" userId="83aecd4c-f117-4ca0-8d3b-c2ad9a0aabd2" providerId="ADAL" clId="{A4887192-4ED9-486A-A344-80BFCB333EDE}" dt="2025-08-20T22:45:27.578" v="8"/>
            <ac:spMkLst>
              <pc:docMk/>
              <pc:sldMasterMk cId="110038160" sldId="2147483696"/>
              <pc:sldLayoutMk cId="1682994789" sldId="2147484278"/>
              <ac:spMk id="21" creationId="{3ABF7154-957B-5A41-BB22-A3A6F13AAAA2}"/>
            </ac:spMkLst>
          </pc:spChg>
          <pc:spChg chg="mod">
            <ac:chgData name="Larry Finney" userId="83aecd4c-f117-4ca0-8d3b-c2ad9a0aabd2" providerId="ADAL" clId="{A4887192-4ED9-486A-A344-80BFCB333EDE}" dt="2025-08-20T22:45:27.578" v="8"/>
            <ac:spMkLst>
              <pc:docMk/>
              <pc:sldMasterMk cId="110038160" sldId="2147483696"/>
              <pc:sldLayoutMk cId="1682994789" sldId="2147484278"/>
              <ac:spMk id="23" creationId="{C7B5CED5-9100-5832-AE36-CB18BBD5F1F8}"/>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030563484" sldId="2147484279"/>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3785119911" sldId="2147484280"/>
          </pc:sldLayoutMkLst>
          <pc:spChg chg="mod">
            <ac:chgData name="Larry Finney" userId="83aecd4c-f117-4ca0-8d3b-c2ad9a0aabd2" providerId="ADAL" clId="{A4887192-4ED9-486A-A344-80BFCB333EDE}" dt="2025-08-20T22:45:27.578" v="8"/>
            <ac:spMkLst>
              <pc:docMk/>
              <pc:sldMasterMk cId="110038160" sldId="2147483696"/>
              <pc:sldLayoutMk cId="3785119911" sldId="2147484280"/>
              <ac:spMk id="9" creationId="{A96CC52B-4F91-B849-11EC-70F018C6A22A}"/>
            </ac:spMkLst>
          </pc:spChg>
          <pc:spChg chg="mod">
            <ac:chgData name="Larry Finney" userId="83aecd4c-f117-4ca0-8d3b-c2ad9a0aabd2" providerId="ADAL" clId="{A4887192-4ED9-486A-A344-80BFCB333EDE}" dt="2025-08-20T22:45:27.578" v="8"/>
            <ac:spMkLst>
              <pc:docMk/>
              <pc:sldMasterMk cId="110038160" sldId="2147483696"/>
              <pc:sldLayoutMk cId="3785119911" sldId="2147484280"/>
              <ac:spMk id="18" creationId="{723EC30C-977D-782F-C8C9-B17C20FEC439}"/>
            </ac:spMkLst>
          </pc:spChg>
          <pc:spChg chg="mod">
            <ac:chgData name="Larry Finney" userId="83aecd4c-f117-4ca0-8d3b-c2ad9a0aabd2" providerId="ADAL" clId="{A4887192-4ED9-486A-A344-80BFCB333EDE}" dt="2025-08-20T22:45:27.578" v="8"/>
            <ac:spMkLst>
              <pc:docMk/>
              <pc:sldMasterMk cId="110038160" sldId="2147483696"/>
              <pc:sldLayoutMk cId="3785119911" sldId="2147484280"/>
              <ac:spMk id="20" creationId="{24EDC49A-09F3-8D7E-8AD1-CB599128D6FD}"/>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3865798017" sldId="2147484281"/>
          </pc:sldLayoutMkLst>
          <pc:spChg chg="mod">
            <ac:chgData name="Larry Finney" userId="83aecd4c-f117-4ca0-8d3b-c2ad9a0aabd2" providerId="ADAL" clId="{A4887192-4ED9-486A-A344-80BFCB333EDE}" dt="2025-08-20T22:45:27.578" v="8"/>
            <ac:spMkLst>
              <pc:docMk/>
              <pc:sldMasterMk cId="110038160" sldId="2147483696"/>
              <pc:sldLayoutMk cId="3865798017" sldId="2147484281"/>
              <ac:spMk id="4" creationId="{590B4641-BFEC-8CB2-CAA4-06E37C95A8AB}"/>
            </ac:spMkLst>
          </pc:spChg>
          <pc:spChg chg="mod">
            <ac:chgData name="Larry Finney" userId="83aecd4c-f117-4ca0-8d3b-c2ad9a0aabd2" providerId="ADAL" clId="{A4887192-4ED9-486A-A344-80BFCB333EDE}" dt="2025-08-20T22:45:27.578" v="8"/>
            <ac:spMkLst>
              <pc:docMk/>
              <pc:sldMasterMk cId="110038160" sldId="2147483696"/>
              <pc:sldLayoutMk cId="3865798017" sldId="2147484281"/>
              <ac:spMk id="8" creationId="{E31C766F-6849-AF9B-3DE0-572FEE58C1D1}"/>
            </ac:spMkLst>
          </pc:spChg>
          <pc:spChg chg="mod">
            <ac:chgData name="Larry Finney" userId="83aecd4c-f117-4ca0-8d3b-c2ad9a0aabd2" providerId="ADAL" clId="{A4887192-4ED9-486A-A344-80BFCB333EDE}" dt="2025-08-20T22:45:27.578" v="8"/>
            <ac:spMkLst>
              <pc:docMk/>
              <pc:sldMasterMk cId="110038160" sldId="2147483696"/>
              <pc:sldLayoutMk cId="3865798017" sldId="2147484281"/>
              <ac:spMk id="14" creationId="{028BBA27-4BFA-CC65-F2B4-972524C148D5}"/>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4178079317" sldId="2147484282"/>
          </pc:sldLayoutMkLst>
          <pc:spChg chg="mod">
            <ac:chgData name="Larry Finney" userId="83aecd4c-f117-4ca0-8d3b-c2ad9a0aabd2" providerId="ADAL" clId="{A4887192-4ED9-486A-A344-80BFCB333EDE}" dt="2025-08-20T22:45:27.578" v="8"/>
            <ac:spMkLst>
              <pc:docMk/>
              <pc:sldMasterMk cId="110038160" sldId="2147483696"/>
              <pc:sldLayoutMk cId="4178079317" sldId="2147484282"/>
              <ac:spMk id="22" creationId="{7696943F-43A8-D0A3-D763-9D1EA7BE1C94}"/>
            </ac:spMkLst>
          </pc:spChg>
          <pc:spChg chg="mod">
            <ac:chgData name="Larry Finney" userId="83aecd4c-f117-4ca0-8d3b-c2ad9a0aabd2" providerId="ADAL" clId="{A4887192-4ED9-486A-A344-80BFCB333EDE}" dt="2025-08-20T22:45:27.578" v="8"/>
            <ac:spMkLst>
              <pc:docMk/>
              <pc:sldMasterMk cId="110038160" sldId="2147483696"/>
              <pc:sldLayoutMk cId="4178079317" sldId="2147484282"/>
              <ac:spMk id="23" creationId="{DB4ED09F-F7BA-801E-5A63-EEF24A71359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312888103" sldId="2147484283"/>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141803859" sldId="2147484284"/>
          </pc:sldLayoutMkLst>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088960429" sldId="2147484285"/>
          </pc:sldLayoutMkLst>
          <pc:spChg chg="mod">
            <ac:chgData name="Larry Finney" userId="83aecd4c-f117-4ca0-8d3b-c2ad9a0aabd2" providerId="ADAL" clId="{A4887192-4ED9-486A-A344-80BFCB333EDE}" dt="2025-08-20T22:45:27.578" v="8"/>
            <ac:spMkLst>
              <pc:docMk/>
              <pc:sldMasterMk cId="110038160" sldId="2147483696"/>
              <pc:sldLayoutMk cId="1088960429" sldId="2147484285"/>
              <ac:spMk id="20" creationId="{87CC474F-2632-DAF2-CFE8-F6CFC92D8CEF}"/>
            </ac:spMkLst>
          </pc:spChg>
        </pc:sldLayoutChg>
        <pc:sldLayoutChg chg="modSp mod ord">
          <pc:chgData name="Larry Finney" userId="83aecd4c-f117-4ca0-8d3b-c2ad9a0aabd2" providerId="ADAL" clId="{A4887192-4ED9-486A-A344-80BFCB333EDE}" dt="2025-08-20T22:45:27.578" v="8"/>
          <pc:sldLayoutMkLst>
            <pc:docMk/>
            <pc:sldMasterMk cId="110038160" sldId="2147483696"/>
            <pc:sldLayoutMk cId="1267830065" sldId="2147484286"/>
          </pc:sldLayoutMkLst>
          <pc:spChg chg="mod">
            <ac:chgData name="Larry Finney" userId="83aecd4c-f117-4ca0-8d3b-c2ad9a0aabd2" providerId="ADAL" clId="{A4887192-4ED9-486A-A344-80BFCB333EDE}" dt="2025-08-20T22:45:27.578" v="8"/>
            <ac:spMkLst>
              <pc:docMk/>
              <pc:sldMasterMk cId="110038160" sldId="2147483696"/>
              <pc:sldLayoutMk cId="1267830065" sldId="2147484286"/>
              <ac:spMk id="5" creationId="{D982500C-8586-F847-895C-6633A0C228EE}"/>
            </ac:spMkLst>
          </pc:spChg>
          <pc:spChg chg="mod">
            <ac:chgData name="Larry Finney" userId="83aecd4c-f117-4ca0-8d3b-c2ad9a0aabd2" providerId="ADAL" clId="{A4887192-4ED9-486A-A344-80BFCB333EDE}" dt="2025-08-20T22:45:27.578" v="8"/>
            <ac:spMkLst>
              <pc:docMk/>
              <pc:sldMasterMk cId="110038160" sldId="2147483696"/>
              <pc:sldLayoutMk cId="1267830065" sldId="2147484286"/>
              <ac:spMk id="8" creationId="{3698706F-CEDB-911C-EB38-72BCAA7C3C17}"/>
            </ac:spMkLst>
          </pc:spChg>
          <pc:spChg chg="mod">
            <ac:chgData name="Larry Finney" userId="83aecd4c-f117-4ca0-8d3b-c2ad9a0aabd2" providerId="ADAL" clId="{A4887192-4ED9-486A-A344-80BFCB333EDE}" dt="2025-08-20T22:45:27.578" v="8"/>
            <ac:spMkLst>
              <pc:docMk/>
              <pc:sldMasterMk cId="110038160" sldId="2147483696"/>
              <pc:sldLayoutMk cId="1267830065" sldId="2147484286"/>
              <ac:spMk id="10" creationId="{8CD4E9B8-B2E3-8237-F286-C4585EC97970}"/>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1400346489" sldId="2147484287"/>
          </pc:sldLayoutMkLst>
          <pc:spChg chg="mod">
            <ac:chgData name="Larry Finney" userId="83aecd4c-f117-4ca0-8d3b-c2ad9a0aabd2" providerId="ADAL" clId="{A4887192-4ED9-486A-A344-80BFCB333EDE}" dt="2025-08-20T22:45:27.578" v="8"/>
            <ac:spMkLst>
              <pc:docMk/>
              <pc:sldMasterMk cId="110038160" sldId="2147483696"/>
              <pc:sldLayoutMk cId="1400346489" sldId="2147484287"/>
              <ac:spMk id="10" creationId="{DED41B71-3CDB-862F-19F2-E82D7ABEB0EF}"/>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2750862788" sldId="2147484288"/>
          </pc:sldLayoutMkLst>
          <pc:spChg chg="mod">
            <ac:chgData name="Larry Finney" userId="83aecd4c-f117-4ca0-8d3b-c2ad9a0aabd2" providerId="ADAL" clId="{A4887192-4ED9-486A-A344-80BFCB333EDE}" dt="2025-08-20T22:45:27.578" v="8"/>
            <ac:spMkLst>
              <pc:docMk/>
              <pc:sldMasterMk cId="110038160" sldId="2147483696"/>
              <pc:sldLayoutMk cId="2750862788" sldId="2147484288"/>
              <ac:spMk id="3" creationId="{01229356-9D8E-A543-A9A5-9EFCD3FD2CB9}"/>
            </ac:spMkLst>
          </pc:spChg>
          <pc:spChg chg="mod">
            <ac:chgData name="Larry Finney" userId="83aecd4c-f117-4ca0-8d3b-c2ad9a0aabd2" providerId="ADAL" clId="{A4887192-4ED9-486A-A344-80BFCB333EDE}" dt="2025-08-20T22:45:27.578" v="8"/>
            <ac:spMkLst>
              <pc:docMk/>
              <pc:sldMasterMk cId="110038160" sldId="2147483696"/>
              <pc:sldLayoutMk cId="2750862788" sldId="2147484288"/>
              <ac:spMk id="4" creationId="{63B0AA60-5AD9-0544-844A-DF57989506B8}"/>
            </ac:spMkLst>
          </pc:spChg>
          <pc:spChg chg="mod">
            <ac:chgData name="Larry Finney" userId="83aecd4c-f117-4ca0-8d3b-c2ad9a0aabd2" providerId="ADAL" clId="{A4887192-4ED9-486A-A344-80BFCB333EDE}" dt="2025-08-20T22:45:27.578" v="8"/>
            <ac:spMkLst>
              <pc:docMk/>
              <pc:sldMasterMk cId="110038160" sldId="2147483696"/>
              <pc:sldLayoutMk cId="2750862788" sldId="2147484288"/>
              <ac:spMk id="5" creationId="{1D567585-BD75-5C4B-88F2-208074A434B7}"/>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55040222" sldId="2147484289"/>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785288467" sldId="2147484290"/>
          </pc:sldLayoutMkLst>
          <pc:spChg chg="mod">
            <ac:chgData name="Larry Finney" userId="83aecd4c-f117-4ca0-8d3b-c2ad9a0aabd2" providerId="ADAL" clId="{A4887192-4ED9-486A-A344-80BFCB333EDE}" dt="2025-08-20T22:45:27.578" v="8"/>
            <ac:spMkLst>
              <pc:docMk/>
              <pc:sldMasterMk cId="110038160" sldId="2147483696"/>
              <pc:sldLayoutMk cId="785288467" sldId="2147484290"/>
              <ac:spMk id="5" creationId="{F5905B60-8571-729F-CB45-37F58F122167}"/>
            </ac:spMkLst>
          </pc:spChg>
          <pc:spChg chg="mod">
            <ac:chgData name="Larry Finney" userId="83aecd4c-f117-4ca0-8d3b-c2ad9a0aabd2" providerId="ADAL" clId="{A4887192-4ED9-486A-A344-80BFCB333EDE}" dt="2025-08-20T22:45:27.578" v="8"/>
            <ac:spMkLst>
              <pc:docMk/>
              <pc:sldMasterMk cId="110038160" sldId="2147483696"/>
              <pc:sldLayoutMk cId="785288467" sldId="2147484290"/>
              <ac:spMk id="13" creationId="{B97F38D5-6AB3-B37B-E053-CA99799B55EC}"/>
            </ac:spMkLst>
          </pc:spChg>
          <pc:spChg chg="mod">
            <ac:chgData name="Larry Finney" userId="83aecd4c-f117-4ca0-8d3b-c2ad9a0aabd2" providerId="ADAL" clId="{A4887192-4ED9-486A-A344-80BFCB333EDE}" dt="2025-08-20T22:45:27.578" v="8"/>
            <ac:spMkLst>
              <pc:docMk/>
              <pc:sldMasterMk cId="110038160" sldId="2147483696"/>
              <pc:sldLayoutMk cId="785288467" sldId="2147484290"/>
              <ac:spMk id="15" creationId="{F767523B-548B-F0FF-4C33-4DDA59D1F44B}"/>
            </ac:spMkLst>
          </pc:spChg>
          <pc:spChg chg="mod">
            <ac:chgData name="Larry Finney" userId="83aecd4c-f117-4ca0-8d3b-c2ad9a0aabd2" providerId="ADAL" clId="{A4887192-4ED9-486A-A344-80BFCB333EDE}" dt="2025-08-20T22:45:27.578" v="8"/>
            <ac:spMkLst>
              <pc:docMk/>
              <pc:sldMasterMk cId="110038160" sldId="2147483696"/>
              <pc:sldLayoutMk cId="785288467" sldId="2147484290"/>
              <ac:spMk id="16" creationId="{4986D78D-F01A-4763-1E5D-5031D3DF9AD9}"/>
            </ac:spMkLst>
          </pc:spChg>
          <pc:spChg chg="mod">
            <ac:chgData name="Larry Finney" userId="83aecd4c-f117-4ca0-8d3b-c2ad9a0aabd2" providerId="ADAL" clId="{A4887192-4ED9-486A-A344-80BFCB333EDE}" dt="2025-08-20T22:45:27.578" v="8"/>
            <ac:spMkLst>
              <pc:docMk/>
              <pc:sldMasterMk cId="110038160" sldId="2147483696"/>
              <pc:sldLayoutMk cId="785288467" sldId="2147484290"/>
              <ac:spMk id="17" creationId="{DFF6B7D0-01DB-7EC9-27ED-D1230FEF4277}"/>
            </ac:spMkLst>
          </pc:spChg>
          <pc:spChg chg="mod">
            <ac:chgData name="Larry Finney" userId="83aecd4c-f117-4ca0-8d3b-c2ad9a0aabd2" providerId="ADAL" clId="{A4887192-4ED9-486A-A344-80BFCB333EDE}" dt="2025-08-20T22:45:27.578" v="8"/>
            <ac:spMkLst>
              <pc:docMk/>
              <pc:sldMasterMk cId="110038160" sldId="2147483696"/>
              <pc:sldLayoutMk cId="785288467" sldId="2147484290"/>
              <ac:spMk id="23" creationId="{6EBF3BAF-77B4-1548-9BFD-9FA63B33C706}"/>
            </ac:spMkLst>
          </pc:spChg>
          <pc:spChg chg="mod">
            <ac:chgData name="Larry Finney" userId="83aecd4c-f117-4ca0-8d3b-c2ad9a0aabd2" providerId="ADAL" clId="{A4887192-4ED9-486A-A344-80BFCB333EDE}" dt="2025-08-20T22:45:27.578" v="8"/>
            <ac:spMkLst>
              <pc:docMk/>
              <pc:sldMasterMk cId="110038160" sldId="2147483696"/>
              <pc:sldLayoutMk cId="785288467" sldId="2147484290"/>
              <ac:spMk id="27" creationId="{1099A9F9-CE94-7916-2D04-9BBA93313EA4}"/>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2165995251" sldId="2147484291"/>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3651799801" sldId="2147484292"/>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413370705" sldId="2147484293"/>
          </pc:sldLayoutMkLst>
        </pc:sldLayoutChg>
        <pc:sldLayoutChg chg="modSp mod ord">
          <pc:chgData name="Larry Finney" userId="83aecd4c-f117-4ca0-8d3b-c2ad9a0aabd2" providerId="ADAL" clId="{A4887192-4ED9-486A-A344-80BFCB333EDE}" dt="2025-08-20T22:45:27.578" v="8"/>
          <pc:sldLayoutMkLst>
            <pc:docMk/>
            <pc:sldMasterMk cId="110038160" sldId="2147483696"/>
            <pc:sldLayoutMk cId="811559679" sldId="2147484294"/>
          </pc:sldLayoutMkLst>
          <pc:spChg chg="mod">
            <ac:chgData name="Larry Finney" userId="83aecd4c-f117-4ca0-8d3b-c2ad9a0aabd2" providerId="ADAL" clId="{A4887192-4ED9-486A-A344-80BFCB333EDE}" dt="2025-08-20T22:45:27.578" v="8"/>
            <ac:spMkLst>
              <pc:docMk/>
              <pc:sldMasterMk cId="110038160" sldId="2147483696"/>
              <pc:sldLayoutMk cId="811559679" sldId="2147484294"/>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811559679" sldId="2147484294"/>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811559679" sldId="2147484294"/>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811559679" sldId="2147484294"/>
              <ac:spMk id="19" creationId="{4DE9D3DD-4B07-BEF8-7D83-66E22056E257}"/>
            </ac:spMkLst>
          </pc:spChg>
          <pc:spChg chg="mod">
            <ac:chgData name="Larry Finney" userId="83aecd4c-f117-4ca0-8d3b-c2ad9a0aabd2" providerId="ADAL" clId="{A4887192-4ED9-486A-A344-80BFCB333EDE}" dt="2025-08-20T22:45:27.578" v="8"/>
            <ac:spMkLst>
              <pc:docMk/>
              <pc:sldMasterMk cId="110038160" sldId="2147483696"/>
              <pc:sldLayoutMk cId="811559679" sldId="2147484294"/>
              <ac:spMk id="21" creationId="{78E85F66-C93F-AE58-F946-771C38E59A94}"/>
            </ac:spMkLst>
          </pc:spChg>
        </pc:sldLayoutChg>
        <pc:sldLayoutChg chg="modSp del mod ord">
          <pc:chgData name="Larry Finney" userId="83aecd4c-f117-4ca0-8d3b-c2ad9a0aabd2" providerId="ADAL" clId="{A4887192-4ED9-486A-A344-80BFCB333EDE}" dt="2025-08-20T22:45:27.933" v="9"/>
          <pc:sldLayoutMkLst>
            <pc:docMk/>
            <pc:sldMasterMk cId="110038160" sldId="2147483696"/>
            <pc:sldLayoutMk cId="3356673104" sldId="2147484295"/>
          </pc:sldLayoutMkLst>
          <pc:spChg chg="mod">
            <ac:chgData name="Larry Finney" userId="83aecd4c-f117-4ca0-8d3b-c2ad9a0aabd2" providerId="ADAL" clId="{A4887192-4ED9-486A-A344-80BFCB333EDE}" dt="2025-08-20T22:45:27.578" v="8"/>
            <ac:spMkLst>
              <pc:docMk/>
              <pc:sldMasterMk cId="110038160" sldId="2147483696"/>
              <pc:sldLayoutMk cId="3356673104" sldId="2147484295"/>
              <ac:spMk id="14" creationId="{9D89CCCE-CE7D-1884-DA54-4EFE27EB07BF}"/>
            </ac:spMkLst>
          </pc:spChg>
          <pc:spChg chg="mod">
            <ac:chgData name="Larry Finney" userId="83aecd4c-f117-4ca0-8d3b-c2ad9a0aabd2" providerId="ADAL" clId="{A4887192-4ED9-486A-A344-80BFCB333EDE}" dt="2025-08-20T22:45:27.578" v="8"/>
            <ac:spMkLst>
              <pc:docMk/>
              <pc:sldMasterMk cId="110038160" sldId="2147483696"/>
              <pc:sldLayoutMk cId="3356673104" sldId="2147484295"/>
              <ac:spMk id="15" creationId="{13846EF3-0304-7420-B17C-398AEAEE850E}"/>
            </ac:spMkLst>
          </pc:spChg>
          <pc:spChg chg="mod">
            <ac:chgData name="Larry Finney" userId="83aecd4c-f117-4ca0-8d3b-c2ad9a0aabd2" providerId="ADAL" clId="{A4887192-4ED9-486A-A344-80BFCB333EDE}" dt="2025-08-20T22:45:27.578" v="8"/>
            <ac:spMkLst>
              <pc:docMk/>
              <pc:sldMasterMk cId="110038160" sldId="2147483696"/>
              <pc:sldLayoutMk cId="3356673104" sldId="2147484295"/>
              <ac:spMk id="17" creationId="{09A6D755-52AD-AECA-F65D-17D38B709E7D}"/>
            </ac:spMkLst>
          </pc:spChg>
          <pc:spChg chg="mod">
            <ac:chgData name="Larry Finney" userId="83aecd4c-f117-4ca0-8d3b-c2ad9a0aabd2" providerId="ADAL" clId="{A4887192-4ED9-486A-A344-80BFCB333EDE}" dt="2025-08-20T22:45:27.578" v="8"/>
            <ac:spMkLst>
              <pc:docMk/>
              <pc:sldMasterMk cId="110038160" sldId="2147483696"/>
              <pc:sldLayoutMk cId="3356673104" sldId="2147484295"/>
              <ac:spMk id="21" creationId="{FD8424D2-C8E3-6295-7FAC-D17DCD2FF918}"/>
            </ac:spMkLst>
          </pc:spChg>
          <pc:spChg chg="mod">
            <ac:chgData name="Larry Finney" userId="83aecd4c-f117-4ca0-8d3b-c2ad9a0aabd2" providerId="ADAL" clId="{A4887192-4ED9-486A-A344-80BFCB333EDE}" dt="2025-08-20T22:45:27.578" v="8"/>
            <ac:spMkLst>
              <pc:docMk/>
              <pc:sldMasterMk cId="110038160" sldId="2147483696"/>
              <pc:sldLayoutMk cId="3356673104" sldId="2147484295"/>
              <ac:spMk id="25" creationId="{FD562F45-D5DA-3B05-6EAD-653952FEFA61}"/>
            </ac:spMkLst>
          </pc:spChg>
          <pc:spChg chg="mod">
            <ac:chgData name="Larry Finney" userId="83aecd4c-f117-4ca0-8d3b-c2ad9a0aabd2" providerId="ADAL" clId="{A4887192-4ED9-486A-A344-80BFCB333EDE}" dt="2025-08-20T22:45:27.578" v="8"/>
            <ac:spMkLst>
              <pc:docMk/>
              <pc:sldMasterMk cId="110038160" sldId="2147483696"/>
              <pc:sldLayoutMk cId="3356673104" sldId="2147484295"/>
              <ac:spMk id="29" creationId="{85DE329C-F7A9-E273-073D-6784196D1A06}"/>
            </ac:spMkLst>
          </pc:spChg>
        </pc:sldLayoutChg>
        <pc:sldLayoutChg chg="del mod ord">
          <pc:chgData name="Larry Finney" userId="83aecd4c-f117-4ca0-8d3b-c2ad9a0aabd2" providerId="ADAL" clId="{A4887192-4ED9-486A-A344-80BFCB333EDE}" dt="2025-08-20T22:45:27.933" v="9"/>
          <pc:sldLayoutMkLst>
            <pc:docMk/>
            <pc:sldMasterMk cId="110038160" sldId="2147483696"/>
            <pc:sldLayoutMk cId="3079823223" sldId="2147484296"/>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226702881" sldId="2147484297"/>
          </pc:sldLayoutMkLst>
        </pc:sldLayoutChg>
        <pc:sldLayoutChg chg="mod ord">
          <pc:chgData name="Larry Finney" userId="83aecd4c-f117-4ca0-8d3b-c2ad9a0aabd2" providerId="ADAL" clId="{A4887192-4ED9-486A-A344-80BFCB333EDE}" dt="2025-08-20T22:45:27.578" v="8"/>
          <pc:sldLayoutMkLst>
            <pc:docMk/>
            <pc:sldMasterMk cId="110038160" sldId="2147483696"/>
            <pc:sldLayoutMk cId="365718392" sldId="2147484298"/>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1212128390" sldId="2147484299"/>
          </pc:sldLayoutMkLst>
        </pc:sldLayoutChg>
        <pc:sldLayoutChg chg="del mod ord">
          <pc:chgData name="Larry Finney" userId="83aecd4c-f117-4ca0-8d3b-c2ad9a0aabd2" providerId="ADAL" clId="{A4887192-4ED9-486A-A344-80BFCB333EDE}" dt="2025-08-20T22:45:27.933" v="9"/>
          <pc:sldLayoutMkLst>
            <pc:docMk/>
            <pc:sldMasterMk cId="110038160" sldId="2147483696"/>
            <pc:sldLayoutMk cId="308185947" sldId="2147484300"/>
          </pc:sldLayoutMkLst>
        </pc:sldLayoutChg>
      </pc:sldMasterChg>
      <pc:sldMasterChg chg="modSldLayout sldLayoutOrd">
        <pc:chgData name="Larry Finney" userId="83aecd4c-f117-4ca0-8d3b-c2ad9a0aabd2" providerId="ADAL" clId="{A4887192-4ED9-486A-A344-80BFCB333EDE}" dt="2025-08-20T22:45:27.578" v="8"/>
        <pc:sldMasterMkLst>
          <pc:docMk/>
          <pc:sldMasterMk cId="1734121025" sldId="2147483909"/>
        </pc:sldMasterMkLst>
        <pc:sldLayoutChg chg="modSp mod ord">
          <pc:chgData name="Larry Finney" userId="83aecd4c-f117-4ca0-8d3b-c2ad9a0aabd2" providerId="ADAL" clId="{A4887192-4ED9-486A-A344-80BFCB333EDE}" dt="2025-08-20T22:45:27.578" v="8"/>
          <pc:sldLayoutMkLst>
            <pc:docMk/>
            <pc:sldMasterMk cId="1734121025" sldId="2147483909"/>
            <pc:sldLayoutMk cId="785467066" sldId="2147484219"/>
          </pc:sldLayoutMkLst>
          <pc:spChg chg="mod">
            <ac:chgData name="Larry Finney" userId="83aecd4c-f117-4ca0-8d3b-c2ad9a0aabd2" providerId="ADAL" clId="{A4887192-4ED9-486A-A344-80BFCB333EDE}" dt="2025-08-20T22:45:27.578" v="8"/>
            <ac:spMkLst>
              <pc:docMk/>
              <pc:sldMasterMk cId="1734121025" sldId="2147483909"/>
              <pc:sldLayoutMk cId="785467066" sldId="2147484219"/>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85467066" sldId="2147484219"/>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85467066" sldId="2147484219"/>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85467066" sldId="2147484219"/>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85467066" sldId="2147484219"/>
              <ac:spMk id="6"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2215499909" sldId="2147484220"/>
          </pc:sldLayoutMkLst>
          <pc:spChg chg="mod">
            <ac:chgData name="Larry Finney" userId="83aecd4c-f117-4ca0-8d3b-c2ad9a0aabd2" providerId="ADAL" clId="{A4887192-4ED9-486A-A344-80BFCB333EDE}" dt="2025-08-20T22:45:27.578" v="8"/>
            <ac:spMkLst>
              <pc:docMk/>
              <pc:sldMasterMk cId="1734121025" sldId="2147483909"/>
              <pc:sldLayoutMk cId="2215499909" sldId="2147484220"/>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15499909" sldId="2147484220"/>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15499909" sldId="2147484220"/>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15499909" sldId="2147484220"/>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15499909" sldId="2147484220"/>
              <ac:spMk id="6"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1851613076" sldId="2147484221"/>
          </pc:sldLayoutMkLst>
          <pc:spChg chg="mod">
            <ac:chgData name="Larry Finney" userId="83aecd4c-f117-4ca0-8d3b-c2ad9a0aabd2" providerId="ADAL" clId="{A4887192-4ED9-486A-A344-80BFCB333EDE}" dt="2025-08-20T22:45:27.578" v="8"/>
            <ac:spMkLst>
              <pc:docMk/>
              <pc:sldMasterMk cId="1734121025" sldId="2147483909"/>
              <pc:sldLayoutMk cId="1851613076" sldId="2147484221"/>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851613076" sldId="2147484221"/>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851613076" sldId="2147484221"/>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851613076" sldId="2147484221"/>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851613076" sldId="2147484221"/>
              <ac:spMk id="6"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1706448671" sldId="2147484222"/>
          </pc:sldLayoutMkLst>
          <pc:spChg chg="mod">
            <ac:chgData name="Larry Finney" userId="83aecd4c-f117-4ca0-8d3b-c2ad9a0aabd2" providerId="ADAL" clId="{A4887192-4ED9-486A-A344-80BFCB333EDE}" dt="2025-08-20T22:45:27.578" v="8"/>
            <ac:spMkLst>
              <pc:docMk/>
              <pc:sldMasterMk cId="1734121025" sldId="2147483909"/>
              <pc:sldLayoutMk cId="1706448671" sldId="2147484222"/>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706448671" sldId="2147484222"/>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706448671" sldId="2147484222"/>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706448671" sldId="2147484222"/>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706448671" sldId="2147484222"/>
              <ac:spMk id="6"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706448671" sldId="2147484222"/>
              <ac:spMk id="7"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2123747785" sldId="2147484223"/>
          </pc:sldLayoutMkLst>
          <pc:spChg chg="mod">
            <ac:chgData name="Larry Finney" userId="83aecd4c-f117-4ca0-8d3b-c2ad9a0aabd2" providerId="ADAL" clId="{A4887192-4ED9-486A-A344-80BFCB333EDE}" dt="2025-08-20T22:45:27.578" v="8"/>
            <ac:spMkLst>
              <pc:docMk/>
              <pc:sldMasterMk cId="1734121025" sldId="2147483909"/>
              <pc:sldLayoutMk cId="2123747785" sldId="2147484223"/>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6"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7"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8"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123747785" sldId="2147484223"/>
              <ac:spMk id="9"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2249863723" sldId="2147484224"/>
          </pc:sldLayoutMkLst>
          <pc:spChg chg="mod">
            <ac:chgData name="Larry Finney" userId="83aecd4c-f117-4ca0-8d3b-c2ad9a0aabd2" providerId="ADAL" clId="{A4887192-4ED9-486A-A344-80BFCB333EDE}" dt="2025-08-20T22:45:27.578" v="8"/>
            <ac:spMkLst>
              <pc:docMk/>
              <pc:sldMasterMk cId="1734121025" sldId="2147483909"/>
              <pc:sldLayoutMk cId="2249863723" sldId="2147484224"/>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49863723" sldId="2147484224"/>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49863723" sldId="2147484224"/>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249863723" sldId="2147484224"/>
              <ac:spMk id="5"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1801640354" sldId="2147484225"/>
          </pc:sldLayoutMkLst>
          <pc:spChg chg="mod">
            <ac:chgData name="Larry Finney" userId="83aecd4c-f117-4ca0-8d3b-c2ad9a0aabd2" providerId="ADAL" clId="{A4887192-4ED9-486A-A344-80BFCB333EDE}" dt="2025-08-20T22:45:27.578" v="8"/>
            <ac:spMkLst>
              <pc:docMk/>
              <pc:sldMasterMk cId="1734121025" sldId="2147483909"/>
              <pc:sldLayoutMk cId="1801640354" sldId="2147484225"/>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801640354" sldId="2147484225"/>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1801640354" sldId="2147484225"/>
              <ac:spMk id="4"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3961539853" sldId="2147484226"/>
          </pc:sldLayoutMkLst>
          <pc:spChg chg="mod">
            <ac:chgData name="Larry Finney" userId="83aecd4c-f117-4ca0-8d3b-c2ad9a0aabd2" providerId="ADAL" clId="{A4887192-4ED9-486A-A344-80BFCB333EDE}" dt="2025-08-20T22:45:27.578" v="8"/>
            <ac:spMkLst>
              <pc:docMk/>
              <pc:sldMasterMk cId="1734121025" sldId="2147483909"/>
              <pc:sldLayoutMk cId="3961539853" sldId="2147484226"/>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961539853" sldId="2147484226"/>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961539853" sldId="2147484226"/>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961539853" sldId="2147484226"/>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961539853" sldId="2147484226"/>
              <ac:spMk id="6"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961539853" sldId="2147484226"/>
              <ac:spMk id="7"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2448804636" sldId="2147484227"/>
          </pc:sldLayoutMkLst>
          <pc:spChg chg="mod">
            <ac:chgData name="Larry Finney" userId="83aecd4c-f117-4ca0-8d3b-c2ad9a0aabd2" providerId="ADAL" clId="{A4887192-4ED9-486A-A344-80BFCB333EDE}" dt="2025-08-20T22:45:27.578" v="8"/>
            <ac:spMkLst>
              <pc:docMk/>
              <pc:sldMasterMk cId="1734121025" sldId="2147483909"/>
              <pc:sldLayoutMk cId="2448804636" sldId="2147484227"/>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448804636" sldId="2147484227"/>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448804636" sldId="2147484227"/>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448804636" sldId="2147484227"/>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448804636" sldId="2147484227"/>
              <ac:spMk id="6"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2448804636" sldId="2147484227"/>
              <ac:spMk id="7"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3167552722" sldId="2147484228"/>
          </pc:sldLayoutMkLst>
          <pc:spChg chg="mod">
            <ac:chgData name="Larry Finney" userId="83aecd4c-f117-4ca0-8d3b-c2ad9a0aabd2" providerId="ADAL" clId="{A4887192-4ED9-486A-A344-80BFCB333EDE}" dt="2025-08-20T22:45:27.578" v="8"/>
            <ac:spMkLst>
              <pc:docMk/>
              <pc:sldMasterMk cId="1734121025" sldId="2147483909"/>
              <pc:sldLayoutMk cId="3167552722" sldId="2147484228"/>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167552722" sldId="2147484228"/>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167552722" sldId="2147484228"/>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167552722" sldId="2147484228"/>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3167552722" sldId="2147484228"/>
              <ac:spMk id="6" creationId="{00000000-0000-0000-0000-000000000000}"/>
            </ac:spMkLst>
          </pc:spChg>
        </pc:sldLayoutChg>
        <pc:sldLayoutChg chg="modSp mod ord">
          <pc:chgData name="Larry Finney" userId="83aecd4c-f117-4ca0-8d3b-c2ad9a0aabd2" providerId="ADAL" clId="{A4887192-4ED9-486A-A344-80BFCB333EDE}" dt="2025-08-20T22:45:27.578" v="8"/>
          <pc:sldLayoutMkLst>
            <pc:docMk/>
            <pc:sldMasterMk cId="1734121025" sldId="2147483909"/>
            <pc:sldLayoutMk cId="777941901" sldId="2147484229"/>
          </pc:sldLayoutMkLst>
          <pc:spChg chg="mod">
            <ac:chgData name="Larry Finney" userId="83aecd4c-f117-4ca0-8d3b-c2ad9a0aabd2" providerId="ADAL" clId="{A4887192-4ED9-486A-A344-80BFCB333EDE}" dt="2025-08-20T22:45:27.578" v="8"/>
            <ac:spMkLst>
              <pc:docMk/>
              <pc:sldMasterMk cId="1734121025" sldId="2147483909"/>
              <pc:sldLayoutMk cId="777941901" sldId="2147484229"/>
              <ac:spMk id="2"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77941901" sldId="2147484229"/>
              <ac:spMk id="3"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77941901" sldId="2147484229"/>
              <ac:spMk id="4"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77941901" sldId="2147484229"/>
              <ac:spMk id="5" creationId="{00000000-0000-0000-0000-000000000000}"/>
            </ac:spMkLst>
          </pc:spChg>
          <pc:spChg chg="mod">
            <ac:chgData name="Larry Finney" userId="83aecd4c-f117-4ca0-8d3b-c2ad9a0aabd2" providerId="ADAL" clId="{A4887192-4ED9-486A-A344-80BFCB333EDE}" dt="2025-08-20T22:45:27.578" v="8"/>
            <ac:spMkLst>
              <pc:docMk/>
              <pc:sldMasterMk cId="1734121025" sldId="2147483909"/>
              <pc:sldLayoutMk cId="777941901" sldId="2147484229"/>
              <ac:spMk id="6" creationId="{00000000-0000-0000-0000-000000000000}"/>
            </ac:spMkLst>
          </pc:spChg>
        </pc:sldLayoutChg>
      </pc:sldMasterChg>
      <pc:sldMasterChg chg="del sldLayoutOrd">
        <pc:chgData name="Larry Finney" userId="83aecd4c-f117-4ca0-8d3b-c2ad9a0aabd2" providerId="ADAL" clId="{A4887192-4ED9-486A-A344-80BFCB333EDE}" dt="2025-08-20T22:45:27.933" v="9"/>
        <pc:sldMasterMkLst>
          <pc:docMk/>
          <pc:sldMasterMk cId="2660646695" sldId="2147483992"/>
        </pc:sldMasterMkLst>
      </pc:sldMasterChg>
      <pc:sldMasterChg chg="del sldLayoutOrd">
        <pc:chgData name="Larry Finney" userId="83aecd4c-f117-4ca0-8d3b-c2ad9a0aabd2" providerId="ADAL" clId="{A4887192-4ED9-486A-A344-80BFCB333EDE}" dt="2025-08-20T22:45:27.933" v="9"/>
        <pc:sldMasterMkLst>
          <pc:docMk/>
          <pc:sldMasterMk cId="3443888838" sldId="2147484076"/>
        </pc:sldMasterMkLst>
      </pc:sldMasterChg>
      <pc:sldMasterChg chg="del sldLayoutOrd">
        <pc:chgData name="Larry Finney" userId="83aecd4c-f117-4ca0-8d3b-c2ad9a0aabd2" providerId="ADAL" clId="{A4887192-4ED9-486A-A344-80BFCB333EDE}" dt="2025-08-20T22:45:27.933" v="9"/>
        <pc:sldMasterMkLst>
          <pc:docMk/>
          <pc:sldMasterMk cId="1435855344" sldId="2147484218"/>
        </pc:sldMasterMkLst>
      </pc:sldMasterChg>
      <pc:sldMasterChg chg="del sldLayoutOrd">
        <pc:chgData name="Larry Finney" userId="83aecd4c-f117-4ca0-8d3b-c2ad9a0aabd2" providerId="ADAL" clId="{A4887192-4ED9-486A-A344-80BFCB333EDE}" dt="2025-08-20T22:45:27.933" v="9"/>
        <pc:sldMasterMkLst>
          <pc:docMk/>
          <pc:sldMasterMk cId="3012140162" sldId="2147484230"/>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1" Type="http://schemas.openxmlformats.org/officeDocument/2006/relationships/oleObject" Target="https://netdez-my.sharepoint.com/personal/bmoore_netdez_onmicrosoft_com/Documents/RSAT%20PowerPoint/Reference/RSAT%20ppt%20data%20chart%20worksheet%20as%20of%20Oct22v2.xlsx" TargetMode="Externa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https://netdez-my.sharepoint.com/personal/bmoore_netdez_onmicrosoft_com/Documents/RSAT%20PowerPoint/Reference/RSAT%20ppt%20data%20chart%20worksheet%20as%20of%20Oct22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a:outerShdw blurRad="50800" dist="38100" dir="2700000" algn="tl" rotWithShape="0">
                <a:prstClr val="black">
                  <a:alpha val="40000"/>
                </a:prstClr>
              </a:outerShdw>
            </a:effectLst>
          </c:spPr>
          <c:dPt>
            <c:idx val="0"/>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F39-FA4C-8796-9F39364C04A2}"/>
              </c:ext>
            </c:extLst>
          </c:dPt>
          <c:dPt>
            <c:idx val="1"/>
            <c:bubble3D val="0"/>
            <c:spPr>
              <a:no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F39-FA4C-8796-9F39364C04A2}"/>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F39-FA4C-8796-9F39364C04A2}"/>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BF39-FA4C-8796-9F39364C04A2}"/>
              </c:ext>
            </c:extLst>
          </c:dPt>
          <c:dLbls>
            <c:delete val="1"/>
          </c:dLbls>
          <c:cat>
            <c:numRef>
              <c:f>Sheet1!$A$2:$A$5</c:f>
              <c:numCache>
                <c:formatCode>General</c:formatCode>
                <c:ptCount val="4"/>
              </c:numCache>
            </c:numRef>
          </c:cat>
          <c:val>
            <c:numRef>
              <c:f>Sheet1!$B$2:$B$5</c:f>
              <c:numCache>
                <c:formatCode>General</c:formatCode>
                <c:ptCount val="4"/>
                <c:pt idx="0">
                  <c:v>89</c:v>
                </c:pt>
                <c:pt idx="1">
                  <c:v>11</c:v>
                </c:pt>
              </c:numCache>
            </c:numRef>
          </c:val>
          <c:extLst>
            <c:ext xmlns:c16="http://schemas.microsoft.com/office/drawing/2014/chart" uri="{C3380CC4-5D6E-409C-BE32-E72D297353CC}">
              <c16:uniqueId val="{00000008-BF39-FA4C-8796-9F39364C04A2}"/>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a:outerShdw blurRad="50800" dist="38100" dir="2700000" algn="tl" rotWithShape="0">
                <a:prstClr val="black">
                  <a:alpha val="40000"/>
                </a:prstClr>
              </a:outerShdw>
            </a:effectLst>
          </c:spPr>
          <c:dPt>
            <c:idx val="0"/>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F39-FA4C-8796-9F39364C04A2}"/>
              </c:ext>
            </c:extLst>
          </c:dPt>
          <c:dPt>
            <c:idx val="1"/>
            <c:bubble3D val="0"/>
            <c:spPr>
              <a:no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F39-FA4C-8796-9F39364C04A2}"/>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F39-FA4C-8796-9F39364C04A2}"/>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BF39-FA4C-8796-9F39364C04A2}"/>
              </c:ext>
            </c:extLst>
          </c:dPt>
          <c:dLbls>
            <c:delete val="1"/>
          </c:dLbls>
          <c:cat>
            <c:numRef>
              <c:f>Sheet1!$A$2:$A$5</c:f>
              <c:numCache>
                <c:formatCode>General</c:formatCode>
                <c:ptCount val="4"/>
              </c:numCache>
            </c:numRef>
          </c:cat>
          <c:val>
            <c:numRef>
              <c:f>Sheet1!$B$2:$B$5</c:f>
              <c:numCache>
                <c:formatCode>General</c:formatCode>
                <c:ptCount val="4"/>
                <c:pt idx="0">
                  <c:v>89</c:v>
                </c:pt>
                <c:pt idx="1">
                  <c:v>11</c:v>
                </c:pt>
              </c:numCache>
            </c:numRef>
          </c:val>
          <c:extLst>
            <c:ext xmlns:c16="http://schemas.microsoft.com/office/drawing/2014/chart" uri="{C3380CC4-5D6E-409C-BE32-E72D297353CC}">
              <c16:uniqueId val="{00000008-BF39-FA4C-8796-9F39364C04A2}"/>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CD3-DF44-9F82-5AD9B4E64791}"/>
              </c:ext>
            </c:extLst>
          </c:dPt>
          <c:dPt>
            <c:idx val="1"/>
            <c:bubble3D val="0"/>
            <c:spPr>
              <a:no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CD3-DF44-9F82-5AD9B4E64791}"/>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CD3-DF44-9F82-5AD9B4E64791}"/>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CD3-DF44-9F82-5AD9B4E64791}"/>
              </c:ext>
            </c:extLst>
          </c:dPt>
          <c:cat>
            <c:numRef>
              <c:f>Sheet1!$A$2:$A$5</c:f>
              <c:numCache>
                <c:formatCode>General</c:formatCode>
                <c:ptCount val="4"/>
              </c:numCache>
            </c:numRef>
          </c:cat>
          <c:val>
            <c:numRef>
              <c:f>Sheet1!$B$2:$B$5</c:f>
              <c:numCache>
                <c:formatCode>General</c:formatCode>
                <c:ptCount val="4"/>
                <c:pt idx="0">
                  <c:v>92</c:v>
                </c:pt>
                <c:pt idx="1">
                  <c:v>8</c:v>
                </c:pt>
              </c:numCache>
            </c:numRef>
          </c:val>
          <c:extLst>
            <c:ext xmlns:c16="http://schemas.microsoft.com/office/drawing/2014/chart" uri="{C3380CC4-5D6E-409C-BE32-E72D297353CC}">
              <c16:uniqueId val="{00000008-ECD3-DF44-9F82-5AD9B4E6479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9525">
              <a:solidFill>
                <a:schemeClr val="accent2"/>
              </a:solidFill>
            </a:ln>
            <a:effectLst>
              <a:outerShdw blurRad="50800" dist="38100" dir="2700000" algn="tl" rotWithShape="0">
                <a:prstClr val="black">
                  <a:alpha val="40000"/>
                </a:prstClr>
              </a:outerShdw>
            </a:effectLst>
          </c:spPr>
          <c:explosion val="18"/>
          <c:dPt>
            <c:idx val="0"/>
            <c:bubble3D val="0"/>
            <c:explosion val="2"/>
            <c:spPr>
              <a:solidFill>
                <a:schemeClr val="accent2"/>
              </a:solid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701-0246-91AE-6578BEFD188B}"/>
              </c:ext>
            </c:extLst>
          </c:dPt>
          <c:dPt>
            <c:idx val="1"/>
            <c:bubble3D val="0"/>
            <c:explosion val="0"/>
            <c:spPr>
              <a:no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701-0246-91AE-6578BEFD188B}"/>
              </c:ext>
            </c:extLst>
          </c:dPt>
          <c:dPt>
            <c:idx val="2"/>
            <c:bubble3D val="0"/>
            <c:spPr>
              <a:solidFill>
                <a:schemeClr val="accent3"/>
              </a:solidFill>
              <a:ln w="95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701-0246-91AE-6578BEFD188B}"/>
              </c:ext>
            </c:extLst>
          </c:dPt>
          <c:dPt>
            <c:idx val="3"/>
            <c:bubble3D val="0"/>
            <c:spPr>
              <a:solidFill>
                <a:schemeClr val="accent4"/>
              </a:solidFill>
              <a:ln w="95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701-0246-91AE-6578BEFD188B}"/>
              </c:ext>
            </c:extLst>
          </c:dPt>
          <c:cat>
            <c:numRef>
              <c:f>Sheet1!$A$2:$A$5</c:f>
              <c:numCache>
                <c:formatCode>General</c:formatCode>
                <c:ptCount val="4"/>
              </c:numCache>
            </c:num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6701-0246-91AE-6578BEFD18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9525">
              <a:solidFill>
                <a:schemeClr val="accent2"/>
              </a:solidFill>
            </a:ln>
          </c:spPr>
          <c:explosion val="18"/>
          <c:dPt>
            <c:idx val="0"/>
            <c:bubble3D val="0"/>
            <c:explosion val="0"/>
            <c:spPr>
              <a:solidFill>
                <a:schemeClr val="accent1"/>
              </a:solid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2FF-3244-96D2-D990E9AB560C}"/>
              </c:ext>
            </c:extLst>
          </c:dPt>
          <c:dPt>
            <c:idx val="1"/>
            <c:bubble3D val="0"/>
            <c:explosion val="3"/>
            <c:spPr>
              <a:no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2FF-3244-96D2-D990E9AB560C}"/>
              </c:ext>
            </c:extLst>
          </c:dPt>
          <c:dPt>
            <c:idx val="2"/>
            <c:bubble3D val="0"/>
            <c:spPr>
              <a:solidFill>
                <a:schemeClr val="accent3"/>
              </a:solidFill>
              <a:ln w="9525">
                <a:solidFill>
                  <a:schemeClr val="accent2"/>
                </a:solidFill>
              </a:ln>
              <a:effectLst/>
            </c:spPr>
            <c:extLst>
              <c:ext xmlns:c16="http://schemas.microsoft.com/office/drawing/2014/chart" uri="{C3380CC4-5D6E-409C-BE32-E72D297353CC}">
                <c16:uniqueId val="{00000005-F2FF-3244-96D2-D990E9AB560C}"/>
              </c:ext>
            </c:extLst>
          </c:dPt>
          <c:dPt>
            <c:idx val="3"/>
            <c:bubble3D val="0"/>
            <c:spPr>
              <a:solidFill>
                <a:schemeClr val="accent4"/>
              </a:solidFill>
              <a:ln w="9525">
                <a:solidFill>
                  <a:schemeClr val="accent2"/>
                </a:solidFill>
              </a:ln>
              <a:effectLst/>
            </c:spPr>
            <c:extLst>
              <c:ext xmlns:c16="http://schemas.microsoft.com/office/drawing/2014/chart" uri="{C3380CC4-5D6E-409C-BE32-E72D297353CC}">
                <c16:uniqueId val="{00000007-F2FF-3244-96D2-D990E9AB560C}"/>
              </c:ext>
            </c:extLst>
          </c:dPt>
          <c:cat>
            <c:numRef>
              <c:f>Sheet1!$A$2:$A$5</c:f>
              <c:numCache>
                <c:formatCode>General</c:formatCode>
                <c:ptCount val="4"/>
              </c:numCache>
            </c:numRef>
          </c:cat>
          <c:val>
            <c:numRef>
              <c:f>Sheet1!$B$2:$B$5</c:f>
              <c:numCache>
                <c:formatCode>General</c:formatCode>
                <c:ptCount val="4"/>
                <c:pt idx="0">
                  <c:v>12</c:v>
                </c:pt>
                <c:pt idx="1">
                  <c:v>88</c:v>
                </c:pt>
              </c:numCache>
            </c:numRef>
          </c:val>
          <c:extLst>
            <c:ext xmlns:c16="http://schemas.microsoft.com/office/drawing/2014/chart" uri="{C3380CC4-5D6E-409C-BE32-E72D297353CC}">
              <c16:uniqueId val="{00000008-F2FF-3244-96D2-D990E9AB56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73-8D49-8D7E-B4CFE5046A5B}"/>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73-8D49-8D7E-B4CFE5046A5B}"/>
              </c:ext>
            </c:extLst>
          </c:dPt>
          <c:dPt>
            <c:idx val="2"/>
            <c:bubble3D val="0"/>
            <c:spPr>
              <a:solidFill>
                <a:srgbClr val="88B57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573-8D49-8D7E-B4CFE5046A5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573-8D49-8D7E-B4CFE5046A5B}"/>
              </c:ext>
            </c:extLst>
          </c:dPt>
          <c:dLbls>
            <c:delete val="1"/>
          </c:dLbls>
          <c:cat>
            <c:strRef>
              <c:f>Sheet1!$A$2:$A$5</c:f>
              <c:strCache>
                <c:ptCount val="3"/>
                <c:pt idx="0">
                  <c:v>GA</c:v>
                </c:pt>
                <c:pt idx="1">
                  <c:v>Commercial</c:v>
                </c:pt>
                <c:pt idx="2">
                  <c:v>Military</c:v>
                </c:pt>
              </c:strCache>
            </c:strRef>
          </c:cat>
          <c:val>
            <c:numRef>
              <c:f>Sheet1!$B$2:$B$5</c:f>
              <c:numCache>
                <c:formatCode>General</c:formatCode>
                <c:ptCount val="4"/>
                <c:pt idx="0">
                  <c:v>91</c:v>
                </c:pt>
                <c:pt idx="1">
                  <c:v>5</c:v>
                </c:pt>
                <c:pt idx="2">
                  <c:v>1</c:v>
                </c:pt>
              </c:numCache>
            </c:numRef>
          </c:val>
          <c:extLst>
            <c:ext xmlns:c16="http://schemas.microsoft.com/office/drawing/2014/chart" uri="{C3380CC4-5D6E-409C-BE32-E72D297353CC}">
              <c16:uniqueId val="{00000008-9573-8D49-8D7E-B4CFE5046A5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0755441688702"/>
          <c:y val="0.14539095642492797"/>
          <c:w val="0.45984932289888925"/>
          <c:h val="0.80008743491572409"/>
        </c:manualLayout>
      </c:layout>
      <c:pieChart>
        <c:varyColors val="1"/>
        <c:ser>
          <c:idx val="0"/>
          <c:order val="0"/>
          <c:tx>
            <c:strRef>
              <c:f>Sheet1!$B$1</c:f>
              <c:strCache>
                <c:ptCount val="1"/>
                <c:pt idx="0">
                  <c:v>Column2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73-8D49-8D7E-B4CFE5046A5B}"/>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73-8D49-8D7E-B4CFE5046A5B}"/>
              </c:ext>
            </c:extLst>
          </c:dPt>
          <c:dPt>
            <c:idx val="2"/>
            <c:bubble3D val="0"/>
            <c:spPr>
              <a:solidFill>
                <a:srgbClr val="88B57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573-8D49-8D7E-B4CFE5046A5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573-8D49-8D7E-B4CFE5046A5B}"/>
              </c:ext>
            </c:extLst>
          </c:dPt>
          <c:dLbls>
            <c:delete val="1"/>
          </c:dLbls>
          <c:cat>
            <c:strRef>
              <c:f>Sheet1!$A$2:$A$5</c:f>
              <c:strCache>
                <c:ptCount val="3"/>
                <c:pt idx="0">
                  <c:v>GA</c:v>
                </c:pt>
                <c:pt idx="1">
                  <c:v>Commercial</c:v>
                </c:pt>
                <c:pt idx="2">
                  <c:v>Military</c:v>
                </c:pt>
              </c:strCache>
            </c:strRef>
          </c:cat>
          <c:val>
            <c:numRef>
              <c:f>Sheet1!$B$2:$B$5</c:f>
              <c:numCache>
                <c:formatCode>General</c:formatCode>
                <c:ptCount val="4"/>
                <c:pt idx="0">
                  <c:v>87</c:v>
                </c:pt>
                <c:pt idx="1">
                  <c:v>11</c:v>
                </c:pt>
                <c:pt idx="2">
                  <c:v>1</c:v>
                </c:pt>
              </c:numCache>
            </c:numRef>
          </c:val>
          <c:extLst>
            <c:ext xmlns:c16="http://schemas.microsoft.com/office/drawing/2014/chart" uri="{C3380CC4-5D6E-409C-BE32-E72D297353CC}">
              <c16:uniqueId val="{00000008-9573-8D49-8D7E-B4CFE5046A5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a:outerShdw blurRad="50800" dist="38100" dir="2700000" algn="tl" rotWithShape="0">
                <a:prstClr val="black">
                  <a:alpha val="40000"/>
                </a:prstClr>
              </a:outerShdw>
            </a:effectLst>
          </c:spPr>
          <c:dPt>
            <c:idx val="0"/>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F39-FA4C-8796-9F39364C04A2}"/>
              </c:ext>
            </c:extLst>
          </c:dPt>
          <c:dPt>
            <c:idx val="1"/>
            <c:bubble3D val="0"/>
            <c:spPr>
              <a:no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F39-FA4C-8796-9F39364C04A2}"/>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F39-FA4C-8796-9F39364C04A2}"/>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BF39-FA4C-8796-9F39364C04A2}"/>
              </c:ext>
            </c:extLst>
          </c:dPt>
          <c:dLbls>
            <c:delete val="1"/>
          </c:dLbls>
          <c:cat>
            <c:numRef>
              <c:f>Sheet1!$A$2:$A$5</c:f>
              <c:numCache>
                <c:formatCode>General</c:formatCode>
                <c:ptCount val="4"/>
              </c:numCache>
            </c:numRef>
          </c:cat>
          <c:val>
            <c:numRef>
              <c:f>Sheet1!$B$2:$B$5</c:f>
              <c:numCache>
                <c:formatCode>General</c:formatCode>
                <c:ptCount val="4"/>
                <c:pt idx="0">
                  <c:v>89</c:v>
                </c:pt>
                <c:pt idx="1">
                  <c:v>11</c:v>
                </c:pt>
              </c:numCache>
            </c:numRef>
          </c:val>
          <c:extLst>
            <c:ext xmlns:c16="http://schemas.microsoft.com/office/drawing/2014/chart" uri="{C3380CC4-5D6E-409C-BE32-E72D297353CC}">
              <c16:uniqueId val="{00000008-BF39-FA4C-8796-9F39364C04A2}"/>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CD3-DF44-9F82-5AD9B4E64791}"/>
              </c:ext>
            </c:extLst>
          </c:dPt>
          <c:dPt>
            <c:idx val="1"/>
            <c:bubble3D val="0"/>
            <c:spPr>
              <a:no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CD3-DF44-9F82-5AD9B4E64791}"/>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CD3-DF44-9F82-5AD9B4E64791}"/>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CD3-DF44-9F82-5AD9B4E64791}"/>
              </c:ext>
            </c:extLst>
          </c:dPt>
          <c:cat>
            <c:numRef>
              <c:f>Sheet1!$A$2:$A$5</c:f>
              <c:numCache>
                <c:formatCode>General</c:formatCode>
                <c:ptCount val="4"/>
              </c:numCache>
            </c:numRef>
          </c:cat>
          <c:val>
            <c:numRef>
              <c:f>Sheet1!$B$2:$B$5</c:f>
              <c:numCache>
                <c:formatCode>General</c:formatCode>
                <c:ptCount val="4"/>
                <c:pt idx="0">
                  <c:v>92</c:v>
                </c:pt>
                <c:pt idx="1">
                  <c:v>8</c:v>
                </c:pt>
              </c:numCache>
            </c:numRef>
          </c:val>
          <c:extLst>
            <c:ext xmlns:c16="http://schemas.microsoft.com/office/drawing/2014/chart" uri="{C3380CC4-5D6E-409C-BE32-E72D297353CC}">
              <c16:uniqueId val="{00000008-ECD3-DF44-9F82-5AD9B4E6479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CD3-DF44-9F82-5AD9B4E64791}"/>
              </c:ext>
            </c:extLst>
          </c:dPt>
          <c:dPt>
            <c:idx val="1"/>
            <c:bubble3D val="0"/>
            <c:spPr>
              <a:no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CD3-DF44-9F82-5AD9B4E64791}"/>
              </c:ext>
            </c:extLst>
          </c:dPt>
          <c:dPt>
            <c:idx val="2"/>
            <c:bubble3D val="0"/>
            <c:spPr>
              <a:solidFill>
                <a:schemeClr val="accent3"/>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CD3-DF44-9F82-5AD9B4E64791}"/>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CD3-DF44-9F82-5AD9B4E64791}"/>
              </c:ext>
            </c:extLst>
          </c:dPt>
          <c:cat>
            <c:numRef>
              <c:f>Sheet1!$A$2:$A$5</c:f>
              <c:numCache>
                <c:formatCode>General</c:formatCode>
                <c:ptCount val="4"/>
              </c:numCache>
            </c:numRef>
          </c:cat>
          <c:val>
            <c:numRef>
              <c:f>Sheet1!$B$2:$B$5</c:f>
              <c:numCache>
                <c:formatCode>General</c:formatCode>
                <c:ptCount val="4"/>
                <c:pt idx="0">
                  <c:v>92</c:v>
                </c:pt>
                <c:pt idx="1">
                  <c:v>8</c:v>
                </c:pt>
              </c:numCache>
            </c:numRef>
          </c:val>
          <c:extLst>
            <c:ext xmlns:c16="http://schemas.microsoft.com/office/drawing/2014/chart" uri="{C3380CC4-5D6E-409C-BE32-E72D297353CC}">
              <c16:uniqueId val="{00000008-ECD3-DF44-9F82-5AD9B4E6479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9525">
              <a:solidFill>
                <a:schemeClr val="accent2"/>
              </a:solidFill>
            </a:ln>
            <a:effectLst>
              <a:outerShdw blurRad="50800" dist="38100" dir="2700000" algn="tl" rotWithShape="0">
                <a:prstClr val="black">
                  <a:alpha val="40000"/>
                </a:prstClr>
              </a:outerShdw>
            </a:effectLst>
          </c:spPr>
          <c:explosion val="18"/>
          <c:dPt>
            <c:idx val="0"/>
            <c:bubble3D val="0"/>
            <c:explosion val="2"/>
            <c:spPr>
              <a:solidFill>
                <a:schemeClr val="accent2"/>
              </a:solid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701-0246-91AE-6578BEFD188B}"/>
              </c:ext>
            </c:extLst>
          </c:dPt>
          <c:dPt>
            <c:idx val="1"/>
            <c:bubble3D val="0"/>
            <c:explosion val="0"/>
            <c:spPr>
              <a:no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701-0246-91AE-6578BEFD188B}"/>
              </c:ext>
            </c:extLst>
          </c:dPt>
          <c:dPt>
            <c:idx val="2"/>
            <c:bubble3D val="0"/>
            <c:spPr>
              <a:solidFill>
                <a:schemeClr val="accent3"/>
              </a:solidFill>
              <a:ln w="95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701-0246-91AE-6578BEFD188B}"/>
              </c:ext>
            </c:extLst>
          </c:dPt>
          <c:dPt>
            <c:idx val="3"/>
            <c:bubble3D val="0"/>
            <c:spPr>
              <a:solidFill>
                <a:schemeClr val="accent4"/>
              </a:solidFill>
              <a:ln w="95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701-0246-91AE-6578BEFD188B}"/>
              </c:ext>
            </c:extLst>
          </c:dPt>
          <c:cat>
            <c:numRef>
              <c:f>Sheet1!$A$2:$A$5</c:f>
              <c:numCache>
                <c:formatCode>General</c:formatCode>
                <c:ptCount val="4"/>
              </c:numCache>
            </c:num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6701-0246-91AE-6578BEFD18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9525">
              <a:solidFill>
                <a:schemeClr val="accent2"/>
              </a:solidFill>
            </a:ln>
          </c:spPr>
          <c:explosion val="18"/>
          <c:dPt>
            <c:idx val="0"/>
            <c:bubble3D val="0"/>
            <c:explosion val="0"/>
            <c:spPr>
              <a:solidFill>
                <a:schemeClr val="accent1"/>
              </a:solid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2FF-3244-96D2-D990E9AB560C}"/>
              </c:ext>
            </c:extLst>
          </c:dPt>
          <c:dPt>
            <c:idx val="1"/>
            <c:bubble3D val="0"/>
            <c:explosion val="3"/>
            <c:spPr>
              <a:no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2FF-3244-96D2-D990E9AB560C}"/>
              </c:ext>
            </c:extLst>
          </c:dPt>
          <c:dPt>
            <c:idx val="2"/>
            <c:bubble3D val="0"/>
            <c:spPr>
              <a:solidFill>
                <a:schemeClr val="accent3"/>
              </a:solidFill>
              <a:ln w="9525">
                <a:solidFill>
                  <a:schemeClr val="accent2"/>
                </a:solidFill>
              </a:ln>
              <a:effectLst/>
            </c:spPr>
            <c:extLst>
              <c:ext xmlns:c16="http://schemas.microsoft.com/office/drawing/2014/chart" uri="{C3380CC4-5D6E-409C-BE32-E72D297353CC}">
                <c16:uniqueId val="{00000005-F2FF-3244-96D2-D990E9AB560C}"/>
              </c:ext>
            </c:extLst>
          </c:dPt>
          <c:dPt>
            <c:idx val="3"/>
            <c:bubble3D val="0"/>
            <c:spPr>
              <a:solidFill>
                <a:schemeClr val="accent4"/>
              </a:solidFill>
              <a:ln w="9525">
                <a:solidFill>
                  <a:schemeClr val="accent2"/>
                </a:solidFill>
              </a:ln>
              <a:effectLst/>
            </c:spPr>
            <c:extLst>
              <c:ext xmlns:c16="http://schemas.microsoft.com/office/drawing/2014/chart" uri="{C3380CC4-5D6E-409C-BE32-E72D297353CC}">
                <c16:uniqueId val="{00000007-F2FF-3244-96D2-D990E9AB560C}"/>
              </c:ext>
            </c:extLst>
          </c:dPt>
          <c:cat>
            <c:numRef>
              <c:f>Sheet1!$A$2:$A$5</c:f>
              <c:numCache>
                <c:formatCode>General</c:formatCode>
                <c:ptCount val="4"/>
              </c:numCache>
            </c:numRef>
          </c:cat>
          <c:val>
            <c:numRef>
              <c:f>Sheet1!$B$2:$B$5</c:f>
              <c:numCache>
                <c:formatCode>General</c:formatCode>
                <c:ptCount val="4"/>
                <c:pt idx="0">
                  <c:v>12</c:v>
                </c:pt>
                <c:pt idx="1">
                  <c:v>88</c:v>
                </c:pt>
              </c:numCache>
            </c:numRef>
          </c:val>
          <c:extLst>
            <c:ext xmlns:c16="http://schemas.microsoft.com/office/drawing/2014/chart" uri="{C3380CC4-5D6E-409C-BE32-E72D297353CC}">
              <c16:uniqueId val="{00000008-F2FF-3244-96D2-D990E9AB56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73-8D49-8D7E-B4CFE5046A5B}"/>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73-8D49-8D7E-B4CFE5046A5B}"/>
              </c:ext>
            </c:extLst>
          </c:dPt>
          <c:dPt>
            <c:idx val="2"/>
            <c:bubble3D val="0"/>
            <c:spPr>
              <a:solidFill>
                <a:srgbClr val="88B57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573-8D49-8D7E-B4CFE5046A5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573-8D49-8D7E-B4CFE5046A5B}"/>
              </c:ext>
            </c:extLst>
          </c:dPt>
          <c:dLbls>
            <c:delete val="1"/>
          </c:dLbls>
          <c:cat>
            <c:strRef>
              <c:f>Sheet1!$A$2:$A$5</c:f>
              <c:strCache>
                <c:ptCount val="3"/>
                <c:pt idx="0">
                  <c:v>GA</c:v>
                </c:pt>
                <c:pt idx="1">
                  <c:v>Commercial</c:v>
                </c:pt>
                <c:pt idx="2">
                  <c:v>Military</c:v>
                </c:pt>
              </c:strCache>
            </c:strRef>
          </c:cat>
          <c:val>
            <c:numRef>
              <c:f>Sheet1!$B$2:$B$5</c:f>
              <c:numCache>
                <c:formatCode>General</c:formatCode>
                <c:ptCount val="4"/>
                <c:pt idx="0">
                  <c:v>91</c:v>
                </c:pt>
                <c:pt idx="1">
                  <c:v>5</c:v>
                </c:pt>
                <c:pt idx="2">
                  <c:v>1</c:v>
                </c:pt>
              </c:numCache>
            </c:numRef>
          </c:val>
          <c:extLst>
            <c:ext xmlns:c16="http://schemas.microsoft.com/office/drawing/2014/chart" uri="{C3380CC4-5D6E-409C-BE32-E72D297353CC}">
              <c16:uniqueId val="{00000008-9573-8D49-8D7E-B4CFE5046A5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0755441688702"/>
          <c:y val="0.14539095642492797"/>
          <c:w val="0.45984932289888925"/>
          <c:h val="0.80008743491572409"/>
        </c:manualLayout>
      </c:layout>
      <c:pieChart>
        <c:varyColors val="1"/>
        <c:ser>
          <c:idx val="0"/>
          <c:order val="0"/>
          <c:tx>
            <c:strRef>
              <c:f>Sheet1!$B$1</c:f>
              <c:strCache>
                <c:ptCount val="1"/>
                <c:pt idx="0">
                  <c:v>Column2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73-8D49-8D7E-B4CFE5046A5B}"/>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73-8D49-8D7E-B4CFE5046A5B}"/>
              </c:ext>
            </c:extLst>
          </c:dPt>
          <c:dPt>
            <c:idx val="2"/>
            <c:bubble3D val="0"/>
            <c:spPr>
              <a:solidFill>
                <a:srgbClr val="88B57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573-8D49-8D7E-B4CFE5046A5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573-8D49-8D7E-B4CFE5046A5B}"/>
              </c:ext>
            </c:extLst>
          </c:dPt>
          <c:dLbls>
            <c:delete val="1"/>
          </c:dLbls>
          <c:cat>
            <c:strRef>
              <c:f>Sheet1!$A$2:$A$5</c:f>
              <c:strCache>
                <c:ptCount val="3"/>
                <c:pt idx="0">
                  <c:v>GA</c:v>
                </c:pt>
                <c:pt idx="1">
                  <c:v>Commercial</c:v>
                </c:pt>
                <c:pt idx="2">
                  <c:v>Military</c:v>
                </c:pt>
              </c:strCache>
            </c:strRef>
          </c:cat>
          <c:val>
            <c:numRef>
              <c:f>Sheet1!$B$2:$B$5</c:f>
              <c:numCache>
                <c:formatCode>General</c:formatCode>
                <c:ptCount val="4"/>
                <c:pt idx="0">
                  <c:v>87</c:v>
                </c:pt>
                <c:pt idx="1">
                  <c:v>11</c:v>
                </c:pt>
                <c:pt idx="2">
                  <c:v>1</c:v>
                </c:pt>
              </c:numCache>
            </c:numRef>
          </c:val>
          <c:extLst>
            <c:ext xmlns:c16="http://schemas.microsoft.com/office/drawing/2014/chart" uri="{C3380CC4-5D6E-409C-BE32-E72D297353CC}">
              <c16:uniqueId val="{00000008-9573-8D49-8D7E-B4CFE5046A5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'NAS WS Arrivals&amp;Departures'!$Y$11</c:f>
              <c:strCache>
                <c:ptCount val="1"/>
                <c:pt idx="0">
                  <c:v>Actual WS Arrivals &amp; Depatures </c:v>
                </c:pt>
              </c:strCache>
            </c:strRef>
          </c:tx>
          <c:spPr>
            <a:gradFill>
              <a:gsLst>
                <a:gs pos="0">
                  <a:srgbClr val="EC711C">
                    <a:lumMod val="89000"/>
                    <a:lumOff val="11000"/>
                  </a:srgbClr>
                </a:gs>
                <a:gs pos="98000">
                  <a:srgbClr val="EC711C">
                    <a:lumMod val="69000"/>
                  </a:srgbClr>
                </a:gs>
                <a:gs pos="33000">
                  <a:schemeClr val="accent3">
                    <a:lumMod val="72624"/>
                    <a:lumOff val="27376"/>
                  </a:schemeClr>
                </a:gs>
              </a:gsLst>
              <a:lin ang="0" scaled="0"/>
            </a:gradFill>
            <a:ln>
              <a:noFill/>
            </a:ln>
            <a:effectLst>
              <a:outerShdw blurRad="25400" dist="38100" dir="2700000" algn="tl" rotWithShape="0">
                <a:prstClr val="black">
                  <a:alpha val="18000"/>
                </a:prstClr>
              </a:outerShdw>
            </a:effectLst>
            <a:scene3d>
              <a:camera prst="orthographicFront"/>
              <a:lightRig rig="threePt" dir="t"/>
            </a:scene3d>
            <a:sp3d/>
          </c:spPr>
          <c:invertIfNegative val="0"/>
          <c:dLbls>
            <c:spPr>
              <a:noFill/>
              <a:ln>
                <a:noFill/>
              </a:ln>
              <a:effectLst/>
            </c:spPr>
            <c:txPr>
              <a:bodyPr rot="0" spcFirstLastPara="1" vertOverflow="ellipsis" vert="horz" wrap="square" lIns="36576" tIns="19050" rIns="38100" bIns="19050" anchor="ctr" anchorCtr="1">
                <a:spAutoFit/>
              </a:bodyPr>
              <a:lstStyle/>
              <a:p>
                <a:pPr>
                  <a:defRPr sz="1400" b="1" i="0" u="none" strike="noStrike" kern="1200" spc="0" baseline="0">
                    <a:solidFill>
                      <a:schemeClr val="bg1"/>
                    </a:solidFill>
                    <a:effectLst>
                      <a:outerShdw blurRad="50800" dist="38100" dir="2700000" algn="tl" rotWithShape="0">
                        <a:prstClr val="black">
                          <a:alpha val="40000"/>
                        </a:prstClr>
                      </a:outerShdw>
                    </a:effectLst>
                    <a:latin typeface="Arial Narrow" panose="020B0604020202020204" pitchFamily="34" charset="0"/>
                    <a:ea typeface="+mn-ea"/>
                    <a:cs typeface="Arial Narrow"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'NAS WS Arrivals&amp;Departures'!$X$12:$X$17</c:f>
              <c:strCache>
                <c:ptCount val="6"/>
                <c:pt idx="0">
                  <c:v>FY17</c:v>
                </c:pt>
                <c:pt idx="1">
                  <c:v>FY18</c:v>
                </c:pt>
                <c:pt idx="2">
                  <c:v>FY19</c:v>
                </c:pt>
                <c:pt idx="3">
                  <c:v>FY20</c:v>
                </c:pt>
                <c:pt idx="4">
                  <c:v>FY21</c:v>
                </c:pt>
                <c:pt idx="5">
                  <c:v>FY22</c:v>
                </c:pt>
              </c:strCache>
            </c:strRef>
          </c:cat>
          <c:val>
            <c:numRef>
              <c:f>'NAS WS Arrivals&amp;Departures'!$Y$12:$Y$17</c:f>
              <c:numCache>
                <c:formatCode>General</c:formatCode>
                <c:ptCount val="6"/>
                <c:pt idx="0">
                  <c:v>142</c:v>
                </c:pt>
                <c:pt idx="1">
                  <c:v>155</c:v>
                </c:pt>
                <c:pt idx="2">
                  <c:v>133</c:v>
                </c:pt>
                <c:pt idx="3">
                  <c:v>118</c:v>
                </c:pt>
                <c:pt idx="4">
                  <c:v>121</c:v>
                </c:pt>
                <c:pt idx="5">
                  <c:v>135</c:v>
                </c:pt>
              </c:numCache>
            </c:numRef>
          </c:val>
          <c:extLst>
            <c:ext xmlns:c16="http://schemas.microsoft.com/office/drawing/2014/chart" uri="{C3380CC4-5D6E-409C-BE32-E72D297353CC}">
              <c16:uniqueId val="{00000000-723D-4843-8A0D-6A7417E826C3}"/>
            </c:ext>
          </c:extLst>
        </c:ser>
        <c:ser>
          <c:idx val="1"/>
          <c:order val="1"/>
          <c:tx>
            <c:strRef>
              <c:f>'NAS WS Arrivals&amp;Departures'!$Z$11</c:f>
              <c:strCache>
                <c:ptCount val="1"/>
                <c:pt idx="0">
                  <c:v>Avoided/Saved WS Arrivals &amp; Depatures </c:v>
                </c:pt>
              </c:strCache>
            </c:strRef>
          </c:tx>
          <c:spPr>
            <a:gradFill>
              <a:gsLst>
                <a:gs pos="0">
                  <a:schemeClr val="accent2">
                    <a:lumMod val="57000"/>
                    <a:lumOff val="43000"/>
                  </a:schemeClr>
                </a:gs>
                <a:gs pos="31000">
                  <a:schemeClr val="accent2">
                    <a:lumMod val="38000"/>
                    <a:lumOff val="62000"/>
                  </a:schemeClr>
                </a:gs>
                <a:gs pos="100000">
                  <a:schemeClr val="accent2"/>
                </a:gs>
              </a:gsLst>
              <a:lin ang="0" scaled="0"/>
            </a:gra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50800" dist="38100" dir="2700000" algn="tl" rotWithShape="0">
                        <a:prstClr val="black">
                          <a:alpha val="40000"/>
                        </a:prstClr>
                      </a:outerShdw>
                    </a:effectLst>
                    <a:latin typeface="Arial Narrow" panose="020B0604020202020204" pitchFamily="34" charset="0"/>
                    <a:ea typeface="+mn-ea"/>
                    <a:cs typeface="Arial Narrow"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'NAS WS Arrivals&amp;Departures'!$X$12:$X$17</c:f>
              <c:strCache>
                <c:ptCount val="6"/>
                <c:pt idx="0">
                  <c:v>FY17</c:v>
                </c:pt>
                <c:pt idx="1">
                  <c:v>FY18</c:v>
                </c:pt>
                <c:pt idx="2">
                  <c:v>FY19</c:v>
                </c:pt>
                <c:pt idx="3">
                  <c:v>FY20</c:v>
                </c:pt>
                <c:pt idx="4">
                  <c:v>FY21</c:v>
                </c:pt>
                <c:pt idx="5">
                  <c:v>FY22</c:v>
                </c:pt>
              </c:strCache>
            </c:strRef>
          </c:cat>
          <c:val>
            <c:numRef>
              <c:f>'NAS WS Arrivals&amp;Departures'!$Z$12:$Z$17</c:f>
              <c:numCache>
                <c:formatCode>General</c:formatCode>
                <c:ptCount val="6"/>
                <c:pt idx="0">
                  <c:v>75</c:v>
                </c:pt>
                <c:pt idx="1">
                  <c:v>164</c:v>
                </c:pt>
                <c:pt idx="2">
                  <c:v>154</c:v>
                </c:pt>
                <c:pt idx="3">
                  <c:v>130</c:v>
                </c:pt>
                <c:pt idx="4">
                  <c:v>239</c:v>
                </c:pt>
                <c:pt idx="5">
                  <c:v>317</c:v>
                </c:pt>
              </c:numCache>
            </c:numRef>
          </c:val>
          <c:extLst>
            <c:ext xmlns:c16="http://schemas.microsoft.com/office/drawing/2014/chart" uri="{C3380CC4-5D6E-409C-BE32-E72D297353CC}">
              <c16:uniqueId val="{00000001-723D-4843-8A0D-6A7417E826C3}"/>
            </c:ext>
          </c:extLst>
        </c:ser>
        <c:dLbls>
          <c:showLegendKey val="0"/>
          <c:showVal val="1"/>
          <c:showCatName val="0"/>
          <c:showSerName val="0"/>
          <c:showPercent val="0"/>
          <c:showBubbleSize val="0"/>
        </c:dLbls>
        <c:gapWidth val="219"/>
        <c:overlap val="-27"/>
        <c:axId val="336090392"/>
        <c:axId val="336087440"/>
      </c:barChart>
      <c:lineChart>
        <c:grouping val="standard"/>
        <c:varyColors val="0"/>
        <c:ser>
          <c:idx val="2"/>
          <c:order val="2"/>
          <c:tx>
            <c:strRef>
              <c:f>'NAS WS Arrivals&amp;Departures'!$AA$11</c:f>
              <c:strCache>
                <c:ptCount val="1"/>
                <c:pt idx="0">
                  <c:v>Total Annual Ops</c:v>
                </c:pt>
              </c:strCache>
            </c:strRef>
          </c:tx>
          <c:spPr>
            <a:ln w="28575" cap="rnd">
              <a:solidFill>
                <a:schemeClr val="accent1"/>
              </a:solidFill>
              <a:round/>
            </a:ln>
            <a:effectLst>
              <a:outerShdw blurRad="50800" dist="25400" dir="2700000" algn="tl" rotWithShape="0">
                <a:prstClr val="black">
                  <a:alpha val="27000"/>
                </a:prstClr>
              </a:outerShdw>
            </a:effectLst>
          </c:spPr>
          <c:marker>
            <c:symbol val="diamond"/>
            <c:size val="8"/>
            <c:spPr>
              <a:solidFill>
                <a:schemeClr val="bg1"/>
              </a:solidFill>
              <a:ln w="15875">
                <a:solidFill>
                  <a:schemeClr val="accent1"/>
                </a:solidFill>
              </a:ln>
              <a:effectLst>
                <a:outerShdw blurRad="50800" dist="25400" dir="2700000" algn="tl" rotWithShape="0">
                  <a:prstClr val="black">
                    <a:alpha val="27000"/>
                  </a:prstClr>
                </a:outerShdw>
              </a:effectLst>
            </c:spPr>
          </c:marker>
          <c:dLbls>
            <c:dLbl>
              <c:idx val="3"/>
              <c:layout>
                <c:manualLayout>
                  <c:x val="-5.3707615141739835E-2"/>
                  <c:y val="-5.56496895387374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3D-4843-8A0D-6A7417E826C3}"/>
                </c:ext>
              </c:extLst>
            </c:dLbl>
            <c:dLbl>
              <c:idx val="5"/>
              <c:layout>
                <c:manualLayout>
                  <c:x val="-5.6695933757211929E-2"/>
                  <c:y val="-7.00071945796913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3D-4843-8A0D-6A7417E826C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'NAS WS Arrivals&amp;Departures'!$X$12:$X$17</c:f>
              <c:strCache>
                <c:ptCount val="6"/>
                <c:pt idx="0">
                  <c:v>FY17</c:v>
                </c:pt>
                <c:pt idx="1">
                  <c:v>FY18</c:v>
                </c:pt>
                <c:pt idx="2">
                  <c:v>FY19</c:v>
                </c:pt>
                <c:pt idx="3">
                  <c:v>FY20</c:v>
                </c:pt>
                <c:pt idx="4">
                  <c:v>FY21</c:v>
                </c:pt>
                <c:pt idx="5">
                  <c:v>FY22</c:v>
                </c:pt>
              </c:strCache>
            </c:strRef>
          </c:cat>
          <c:val>
            <c:numRef>
              <c:f>'NAS WS Arrivals&amp;Departures'!$AA$12:$AA$17</c:f>
              <c:numCache>
                <c:formatCode>#,##0</c:formatCode>
                <c:ptCount val="6"/>
                <c:pt idx="0">
                  <c:v>50324768</c:v>
                </c:pt>
                <c:pt idx="1">
                  <c:v>51770422</c:v>
                </c:pt>
                <c:pt idx="2">
                  <c:v>53283654</c:v>
                </c:pt>
                <c:pt idx="3">
                  <c:v>44281820</c:v>
                </c:pt>
                <c:pt idx="4">
                  <c:v>47469304</c:v>
                </c:pt>
                <c:pt idx="5">
                  <c:v>52566585</c:v>
                </c:pt>
              </c:numCache>
            </c:numRef>
          </c:val>
          <c:smooth val="0"/>
          <c:extLst>
            <c:ext xmlns:c16="http://schemas.microsoft.com/office/drawing/2014/chart" uri="{C3380CC4-5D6E-409C-BE32-E72D297353CC}">
              <c16:uniqueId val="{00000004-723D-4843-8A0D-6A7417E826C3}"/>
            </c:ext>
          </c:extLst>
        </c:ser>
        <c:dLbls>
          <c:showLegendKey val="0"/>
          <c:showVal val="1"/>
          <c:showCatName val="0"/>
          <c:showSerName val="0"/>
          <c:showPercent val="0"/>
          <c:showBubbleSize val="0"/>
        </c:dLbls>
        <c:marker val="1"/>
        <c:smooth val="0"/>
        <c:axId val="1252086975"/>
        <c:axId val="1253013071"/>
      </c:lineChart>
      <c:catAx>
        <c:axId val="336090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36087440"/>
        <c:crosses val="autoZero"/>
        <c:auto val="1"/>
        <c:lblAlgn val="ctr"/>
        <c:lblOffset val="100"/>
        <c:noMultiLvlLbl val="0"/>
      </c:catAx>
      <c:valAx>
        <c:axId val="336087440"/>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336090392"/>
        <c:crosses val="autoZero"/>
        <c:crossBetween val="between"/>
      </c:valAx>
      <c:valAx>
        <c:axId val="1253013071"/>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1252086975"/>
        <c:crosses val="max"/>
        <c:crossBetween val="between"/>
      </c:valAx>
      <c:catAx>
        <c:axId val="1252086975"/>
        <c:scaling>
          <c:orientation val="minMax"/>
        </c:scaling>
        <c:delete val="1"/>
        <c:axPos val="b"/>
        <c:numFmt formatCode="General" sourceLinked="1"/>
        <c:majorTickMark val="out"/>
        <c:minorTickMark val="none"/>
        <c:tickLblPos val="nextTo"/>
        <c:crossAx val="125301307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9525">
              <a:solidFill>
                <a:schemeClr val="accent2"/>
              </a:solidFill>
            </a:ln>
            <a:effectLst>
              <a:outerShdw blurRad="50800" dist="38100" dir="2700000" algn="tl" rotWithShape="0">
                <a:prstClr val="black">
                  <a:alpha val="40000"/>
                </a:prstClr>
              </a:outerShdw>
            </a:effectLst>
          </c:spPr>
          <c:explosion val="18"/>
          <c:dPt>
            <c:idx val="0"/>
            <c:bubble3D val="0"/>
            <c:explosion val="2"/>
            <c:spPr>
              <a:solidFill>
                <a:schemeClr val="accent2"/>
              </a:solid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701-0246-91AE-6578BEFD188B}"/>
              </c:ext>
            </c:extLst>
          </c:dPt>
          <c:dPt>
            <c:idx val="1"/>
            <c:bubble3D val="0"/>
            <c:explosion val="0"/>
            <c:spPr>
              <a:no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701-0246-91AE-6578BEFD188B}"/>
              </c:ext>
            </c:extLst>
          </c:dPt>
          <c:dPt>
            <c:idx val="2"/>
            <c:bubble3D val="0"/>
            <c:spPr>
              <a:solidFill>
                <a:schemeClr val="accent3"/>
              </a:solidFill>
              <a:ln w="95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701-0246-91AE-6578BEFD188B}"/>
              </c:ext>
            </c:extLst>
          </c:dPt>
          <c:dPt>
            <c:idx val="3"/>
            <c:bubble3D val="0"/>
            <c:spPr>
              <a:solidFill>
                <a:schemeClr val="accent4"/>
              </a:solidFill>
              <a:ln w="9525">
                <a:solidFill>
                  <a:schemeClr val="accent2"/>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701-0246-91AE-6578BEFD188B}"/>
              </c:ext>
            </c:extLst>
          </c:dPt>
          <c:cat>
            <c:numRef>
              <c:f>Sheet1!$A$2:$A$5</c:f>
              <c:numCache>
                <c:formatCode>General</c:formatCode>
                <c:ptCount val="4"/>
              </c:numCache>
            </c:num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6701-0246-91AE-6578BEFD18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9525">
              <a:solidFill>
                <a:schemeClr val="accent2"/>
              </a:solidFill>
            </a:ln>
          </c:spPr>
          <c:explosion val="18"/>
          <c:dPt>
            <c:idx val="0"/>
            <c:bubble3D val="0"/>
            <c:explosion val="0"/>
            <c:spPr>
              <a:solidFill>
                <a:schemeClr val="accent1"/>
              </a:solid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2FF-3244-96D2-D990E9AB560C}"/>
              </c:ext>
            </c:extLst>
          </c:dPt>
          <c:dPt>
            <c:idx val="1"/>
            <c:bubble3D val="0"/>
            <c:explosion val="3"/>
            <c:spPr>
              <a:noFill/>
              <a:ln w="9525">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2FF-3244-96D2-D990E9AB560C}"/>
              </c:ext>
            </c:extLst>
          </c:dPt>
          <c:dPt>
            <c:idx val="2"/>
            <c:bubble3D val="0"/>
            <c:spPr>
              <a:solidFill>
                <a:schemeClr val="accent3"/>
              </a:solidFill>
              <a:ln w="9525">
                <a:solidFill>
                  <a:schemeClr val="accent2"/>
                </a:solidFill>
              </a:ln>
              <a:effectLst/>
            </c:spPr>
            <c:extLst>
              <c:ext xmlns:c16="http://schemas.microsoft.com/office/drawing/2014/chart" uri="{C3380CC4-5D6E-409C-BE32-E72D297353CC}">
                <c16:uniqueId val="{00000005-F2FF-3244-96D2-D990E9AB560C}"/>
              </c:ext>
            </c:extLst>
          </c:dPt>
          <c:dPt>
            <c:idx val="3"/>
            <c:bubble3D val="0"/>
            <c:spPr>
              <a:solidFill>
                <a:schemeClr val="accent4"/>
              </a:solidFill>
              <a:ln w="9525">
                <a:solidFill>
                  <a:schemeClr val="accent2"/>
                </a:solidFill>
              </a:ln>
              <a:effectLst/>
            </c:spPr>
            <c:extLst>
              <c:ext xmlns:c16="http://schemas.microsoft.com/office/drawing/2014/chart" uri="{C3380CC4-5D6E-409C-BE32-E72D297353CC}">
                <c16:uniqueId val="{00000007-F2FF-3244-96D2-D990E9AB560C}"/>
              </c:ext>
            </c:extLst>
          </c:dPt>
          <c:cat>
            <c:numRef>
              <c:f>Sheet1!$A$2:$A$5</c:f>
              <c:numCache>
                <c:formatCode>General</c:formatCode>
                <c:ptCount val="4"/>
              </c:numCache>
            </c:numRef>
          </c:cat>
          <c:val>
            <c:numRef>
              <c:f>Sheet1!$B$2:$B$5</c:f>
              <c:numCache>
                <c:formatCode>General</c:formatCode>
                <c:ptCount val="4"/>
                <c:pt idx="0">
                  <c:v>12</c:v>
                </c:pt>
                <c:pt idx="1">
                  <c:v>88</c:v>
                </c:pt>
              </c:numCache>
            </c:numRef>
          </c:val>
          <c:extLst>
            <c:ext xmlns:c16="http://schemas.microsoft.com/office/drawing/2014/chart" uri="{C3380CC4-5D6E-409C-BE32-E72D297353CC}">
              <c16:uniqueId val="{00000008-F2FF-3244-96D2-D990E9AB56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73-8D49-8D7E-B4CFE5046A5B}"/>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73-8D49-8D7E-B4CFE5046A5B}"/>
              </c:ext>
            </c:extLst>
          </c:dPt>
          <c:dPt>
            <c:idx val="2"/>
            <c:bubble3D val="0"/>
            <c:spPr>
              <a:solidFill>
                <a:srgbClr val="88B57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573-8D49-8D7E-B4CFE5046A5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573-8D49-8D7E-B4CFE5046A5B}"/>
              </c:ext>
            </c:extLst>
          </c:dPt>
          <c:dLbls>
            <c:delete val="1"/>
          </c:dLbls>
          <c:cat>
            <c:strRef>
              <c:f>Sheet1!$A$2:$A$5</c:f>
              <c:strCache>
                <c:ptCount val="3"/>
                <c:pt idx="0">
                  <c:v>GA</c:v>
                </c:pt>
                <c:pt idx="1">
                  <c:v>Commercial</c:v>
                </c:pt>
                <c:pt idx="2">
                  <c:v>Military</c:v>
                </c:pt>
              </c:strCache>
            </c:strRef>
          </c:cat>
          <c:val>
            <c:numRef>
              <c:f>Sheet1!$B$2:$B$5</c:f>
              <c:numCache>
                <c:formatCode>General</c:formatCode>
                <c:ptCount val="4"/>
                <c:pt idx="0">
                  <c:v>91</c:v>
                </c:pt>
                <c:pt idx="1">
                  <c:v>5</c:v>
                </c:pt>
                <c:pt idx="2">
                  <c:v>1</c:v>
                </c:pt>
              </c:numCache>
            </c:numRef>
          </c:val>
          <c:extLst>
            <c:ext xmlns:c16="http://schemas.microsoft.com/office/drawing/2014/chart" uri="{C3380CC4-5D6E-409C-BE32-E72D297353CC}">
              <c16:uniqueId val="{00000008-9573-8D49-8D7E-B4CFE5046A5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0755441688702"/>
          <c:y val="0.14539095642492797"/>
          <c:w val="0.45984932289888925"/>
          <c:h val="0.80008743491572409"/>
        </c:manualLayout>
      </c:layout>
      <c:pieChart>
        <c:varyColors val="1"/>
        <c:ser>
          <c:idx val="0"/>
          <c:order val="0"/>
          <c:tx>
            <c:strRef>
              <c:f>Sheet1!$B$1</c:f>
              <c:strCache>
                <c:ptCount val="1"/>
                <c:pt idx="0">
                  <c:v>Column2</c:v>
                </c:pt>
              </c:strCache>
            </c:strRef>
          </c:tx>
          <c:spPr>
            <a:ln>
              <a:noFill/>
            </a:ln>
            <a:effectLst>
              <a:outerShdw blurRad="50800" dist="38100" dir="2700000" algn="tl" rotWithShape="0">
                <a:prstClr val="black">
                  <a:alpha val="40000"/>
                </a:prstClr>
              </a:outerShdw>
            </a:effectLst>
          </c:spPr>
          <c:dPt>
            <c:idx val="0"/>
            <c:bubble3D val="0"/>
            <c:spPr>
              <a:solidFill>
                <a:schemeClr val="accent1"/>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73-8D49-8D7E-B4CFE5046A5B}"/>
              </c:ext>
            </c:extLst>
          </c:dPt>
          <c:dPt>
            <c:idx val="1"/>
            <c:bubble3D val="0"/>
            <c:spPr>
              <a:solidFill>
                <a:schemeClr val="accent2"/>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73-8D49-8D7E-B4CFE5046A5B}"/>
              </c:ext>
            </c:extLst>
          </c:dPt>
          <c:dPt>
            <c:idx val="2"/>
            <c:bubble3D val="0"/>
            <c:spPr>
              <a:solidFill>
                <a:srgbClr val="88B579"/>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573-8D49-8D7E-B4CFE5046A5B}"/>
              </c:ext>
            </c:extLst>
          </c:dPt>
          <c:dPt>
            <c:idx val="3"/>
            <c:bubble3D val="0"/>
            <c:spPr>
              <a:solidFill>
                <a:schemeClr val="accent4"/>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573-8D49-8D7E-B4CFE5046A5B}"/>
              </c:ext>
            </c:extLst>
          </c:dPt>
          <c:dLbls>
            <c:delete val="1"/>
          </c:dLbls>
          <c:cat>
            <c:strRef>
              <c:f>Sheet1!$A$2:$A$5</c:f>
              <c:strCache>
                <c:ptCount val="3"/>
                <c:pt idx="0">
                  <c:v>GA</c:v>
                </c:pt>
                <c:pt idx="1">
                  <c:v>Commercial</c:v>
                </c:pt>
                <c:pt idx="2">
                  <c:v>Military</c:v>
                </c:pt>
              </c:strCache>
            </c:strRef>
          </c:cat>
          <c:val>
            <c:numRef>
              <c:f>Sheet1!$B$2:$B$5</c:f>
              <c:numCache>
                <c:formatCode>General</c:formatCode>
                <c:ptCount val="4"/>
                <c:pt idx="0">
                  <c:v>87</c:v>
                </c:pt>
                <c:pt idx="1">
                  <c:v>11</c:v>
                </c:pt>
                <c:pt idx="2">
                  <c:v>1</c:v>
                </c:pt>
              </c:numCache>
            </c:numRef>
          </c:val>
          <c:extLst>
            <c:ext xmlns:c16="http://schemas.microsoft.com/office/drawing/2014/chart" uri="{C3380CC4-5D6E-409C-BE32-E72D297353CC}">
              <c16:uniqueId val="{00000008-9573-8D49-8D7E-B4CFE5046A5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'NAS WS Arrivals&amp;Departures'!$Y$11</c:f>
              <c:strCache>
                <c:ptCount val="1"/>
                <c:pt idx="0">
                  <c:v>Actual WS Arrivals &amp; Depatures </c:v>
                </c:pt>
              </c:strCache>
            </c:strRef>
          </c:tx>
          <c:spPr>
            <a:gradFill>
              <a:gsLst>
                <a:gs pos="0">
                  <a:srgbClr val="EC711C">
                    <a:lumMod val="89000"/>
                    <a:lumOff val="11000"/>
                  </a:srgbClr>
                </a:gs>
                <a:gs pos="98000">
                  <a:srgbClr val="EC711C">
                    <a:lumMod val="69000"/>
                  </a:srgbClr>
                </a:gs>
                <a:gs pos="33000">
                  <a:schemeClr val="accent3">
                    <a:lumMod val="72624"/>
                    <a:lumOff val="27376"/>
                  </a:schemeClr>
                </a:gs>
              </a:gsLst>
              <a:lin ang="0" scaled="0"/>
            </a:gradFill>
            <a:ln>
              <a:noFill/>
            </a:ln>
            <a:effectLst>
              <a:outerShdw blurRad="25400" dist="38100" dir="2700000" algn="tl" rotWithShape="0">
                <a:prstClr val="black">
                  <a:alpha val="18000"/>
                </a:prstClr>
              </a:outerShdw>
            </a:effectLst>
            <a:scene3d>
              <a:camera prst="orthographicFront"/>
              <a:lightRig rig="threePt" dir="t"/>
            </a:scene3d>
            <a:sp3d/>
          </c:spPr>
          <c:invertIfNegative val="0"/>
          <c:dLbls>
            <c:spPr>
              <a:noFill/>
              <a:ln>
                <a:noFill/>
              </a:ln>
              <a:effectLst/>
            </c:spPr>
            <c:txPr>
              <a:bodyPr rot="0" spcFirstLastPara="1" vertOverflow="ellipsis" vert="horz" wrap="square" lIns="36576" tIns="19050" rIns="38100" bIns="19050" anchor="ctr" anchorCtr="1">
                <a:spAutoFit/>
              </a:bodyPr>
              <a:lstStyle/>
              <a:p>
                <a:pPr>
                  <a:defRPr sz="1400" b="1" i="0" u="none" strike="noStrike" kern="1200" spc="0" baseline="0">
                    <a:solidFill>
                      <a:schemeClr val="bg1"/>
                    </a:solidFill>
                    <a:effectLst>
                      <a:outerShdw blurRad="50800" dist="38100" dir="2700000" algn="tl" rotWithShape="0">
                        <a:prstClr val="black">
                          <a:alpha val="40000"/>
                        </a:prstClr>
                      </a:outerShdw>
                    </a:effectLst>
                    <a:latin typeface="Arial Narrow" panose="020B0604020202020204" pitchFamily="34" charset="0"/>
                    <a:ea typeface="+mn-ea"/>
                    <a:cs typeface="Arial Narrow"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'NAS WS Arrivals&amp;Departures'!$X$12:$X$17</c:f>
              <c:strCache>
                <c:ptCount val="6"/>
                <c:pt idx="0">
                  <c:v>FY17</c:v>
                </c:pt>
                <c:pt idx="1">
                  <c:v>FY18</c:v>
                </c:pt>
                <c:pt idx="2">
                  <c:v>FY19</c:v>
                </c:pt>
                <c:pt idx="3">
                  <c:v>FY20</c:v>
                </c:pt>
                <c:pt idx="4">
                  <c:v>FY21</c:v>
                </c:pt>
                <c:pt idx="5">
                  <c:v>FY22</c:v>
                </c:pt>
              </c:strCache>
            </c:strRef>
          </c:cat>
          <c:val>
            <c:numRef>
              <c:f>'NAS WS Arrivals&amp;Departures'!$Y$12:$Y$17</c:f>
              <c:numCache>
                <c:formatCode>General</c:formatCode>
                <c:ptCount val="6"/>
                <c:pt idx="0">
                  <c:v>142</c:v>
                </c:pt>
                <c:pt idx="1">
                  <c:v>155</c:v>
                </c:pt>
                <c:pt idx="2">
                  <c:v>133</c:v>
                </c:pt>
                <c:pt idx="3">
                  <c:v>118</c:v>
                </c:pt>
                <c:pt idx="4">
                  <c:v>121</c:v>
                </c:pt>
                <c:pt idx="5">
                  <c:v>135</c:v>
                </c:pt>
              </c:numCache>
            </c:numRef>
          </c:val>
          <c:extLst>
            <c:ext xmlns:c16="http://schemas.microsoft.com/office/drawing/2014/chart" uri="{C3380CC4-5D6E-409C-BE32-E72D297353CC}">
              <c16:uniqueId val="{00000000-723D-4843-8A0D-6A7417E826C3}"/>
            </c:ext>
          </c:extLst>
        </c:ser>
        <c:ser>
          <c:idx val="1"/>
          <c:order val="1"/>
          <c:tx>
            <c:strRef>
              <c:f>'NAS WS Arrivals&amp;Departures'!$Z$11</c:f>
              <c:strCache>
                <c:ptCount val="1"/>
                <c:pt idx="0">
                  <c:v>Avoided/Saved WS Arrivals &amp; Depatures </c:v>
                </c:pt>
              </c:strCache>
            </c:strRef>
          </c:tx>
          <c:spPr>
            <a:gradFill>
              <a:gsLst>
                <a:gs pos="0">
                  <a:schemeClr val="accent2">
                    <a:lumMod val="57000"/>
                    <a:lumOff val="43000"/>
                  </a:schemeClr>
                </a:gs>
                <a:gs pos="31000">
                  <a:schemeClr val="accent2">
                    <a:lumMod val="38000"/>
                    <a:lumOff val="62000"/>
                  </a:schemeClr>
                </a:gs>
                <a:gs pos="100000">
                  <a:schemeClr val="accent2"/>
                </a:gs>
              </a:gsLst>
              <a:lin ang="0" scaled="0"/>
            </a:gra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50800" dist="38100" dir="2700000" algn="tl" rotWithShape="0">
                        <a:prstClr val="black">
                          <a:alpha val="40000"/>
                        </a:prstClr>
                      </a:outerShdw>
                    </a:effectLst>
                    <a:latin typeface="Arial Narrow" panose="020B0604020202020204" pitchFamily="34" charset="0"/>
                    <a:ea typeface="+mn-ea"/>
                    <a:cs typeface="Arial Narrow"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'NAS WS Arrivals&amp;Departures'!$X$12:$X$17</c:f>
              <c:strCache>
                <c:ptCount val="6"/>
                <c:pt idx="0">
                  <c:v>FY17</c:v>
                </c:pt>
                <c:pt idx="1">
                  <c:v>FY18</c:v>
                </c:pt>
                <c:pt idx="2">
                  <c:v>FY19</c:v>
                </c:pt>
                <c:pt idx="3">
                  <c:v>FY20</c:v>
                </c:pt>
                <c:pt idx="4">
                  <c:v>FY21</c:v>
                </c:pt>
                <c:pt idx="5">
                  <c:v>FY22</c:v>
                </c:pt>
              </c:strCache>
            </c:strRef>
          </c:cat>
          <c:val>
            <c:numRef>
              <c:f>'NAS WS Arrivals&amp;Departures'!$Z$12:$Z$17</c:f>
              <c:numCache>
                <c:formatCode>General</c:formatCode>
                <c:ptCount val="6"/>
                <c:pt idx="0">
                  <c:v>75</c:v>
                </c:pt>
                <c:pt idx="1">
                  <c:v>164</c:v>
                </c:pt>
                <c:pt idx="2">
                  <c:v>154</c:v>
                </c:pt>
                <c:pt idx="3">
                  <c:v>130</c:v>
                </c:pt>
                <c:pt idx="4">
                  <c:v>239</c:v>
                </c:pt>
                <c:pt idx="5">
                  <c:v>317</c:v>
                </c:pt>
              </c:numCache>
            </c:numRef>
          </c:val>
          <c:extLst>
            <c:ext xmlns:c16="http://schemas.microsoft.com/office/drawing/2014/chart" uri="{C3380CC4-5D6E-409C-BE32-E72D297353CC}">
              <c16:uniqueId val="{00000001-723D-4843-8A0D-6A7417E826C3}"/>
            </c:ext>
          </c:extLst>
        </c:ser>
        <c:dLbls>
          <c:showLegendKey val="0"/>
          <c:showVal val="1"/>
          <c:showCatName val="0"/>
          <c:showSerName val="0"/>
          <c:showPercent val="0"/>
          <c:showBubbleSize val="0"/>
        </c:dLbls>
        <c:gapWidth val="219"/>
        <c:overlap val="-27"/>
        <c:axId val="336090392"/>
        <c:axId val="336087440"/>
      </c:barChart>
      <c:lineChart>
        <c:grouping val="standard"/>
        <c:varyColors val="0"/>
        <c:ser>
          <c:idx val="2"/>
          <c:order val="2"/>
          <c:tx>
            <c:strRef>
              <c:f>'NAS WS Arrivals&amp;Departures'!$AA$11</c:f>
              <c:strCache>
                <c:ptCount val="1"/>
                <c:pt idx="0">
                  <c:v>Total Annual Ops</c:v>
                </c:pt>
              </c:strCache>
            </c:strRef>
          </c:tx>
          <c:spPr>
            <a:ln w="28575" cap="rnd">
              <a:solidFill>
                <a:schemeClr val="accent1"/>
              </a:solidFill>
              <a:round/>
            </a:ln>
            <a:effectLst>
              <a:outerShdw blurRad="50800" dist="25400" dir="2700000" algn="tl" rotWithShape="0">
                <a:prstClr val="black">
                  <a:alpha val="27000"/>
                </a:prstClr>
              </a:outerShdw>
            </a:effectLst>
          </c:spPr>
          <c:marker>
            <c:symbol val="diamond"/>
            <c:size val="8"/>
            <c:spPr>
              <a:solidFill>
                <a:schemeClr val="bg1"/>
              </a:solidFill>
              <a:ln w="15875">
                <a:solidFill>
                  <a:schemeClr val="accent1"/>
                </a:solidFill>
              </a:ln>
              <a:effectLst>
                <a:outerShdw blurRad="50800" dist="25400" dir="2700000" algn="tl" rotWithShape="0">
                  <a:prstClr val="black">
                    <a:alpha val="27000"/>
                  </a:prstClr>
                </a:outerShdw>
              </a:effectLst>
            </c:spPr>
          </c:marker>
          <c:dLbls>
            <c:dLbl>
              <c:idx val="3"/>
              <c:layout>
                <c:manualLayout>
                  <c:x val="-5.3707615141739835E-2"/>
                  <c:y val="-5.56496895387374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3D-4843-8A0D-6A7417E826C3}"/>
                </c:ext>
              </c:extLst>
            </c:dLbl>
            <c:dLbl>
              <c:idx val="5"/>
              <c:layout>
                <c:manualLayout>
                  <c:x val="-5.6695933757211929E-2"/>
                  <c:y val="-7.00071945796913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3D-4843-8A0D-6A7417E826C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Narrow" panose="020B0604020202020204" pitchFamily="34" charset="0"/>
                    <a:ea typeface="+mn-ea"/>
                    <a:cs typeface="Arial Narrow"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'NAS WS Arrivals&amp;Departures'!$X$12:$X$17</c:f>
              <c:strCache>
                <c:ptCount val="6"/>
                <c:pt idx="0">
                  <c:v>FY17</c:v>
                </c:pt>
                <c:pt idx="1">
                  <c:v>FY18</c:v>
                </c:pt>
                <c:pt idx="2">
                  <c:v>FY19</c:v>
                </c:pt>
                <c:pt idx="3">
                  <c:v>FY20</c:v>
                </c:pt>
                <c:pt idx="4">
                  <c:v>FY21</c:v>
                </c:pt>
                <c:pt idx="5">
                  <c:v>FY22</c:v>
                </c:pt>
              </c:strCache>
            </c:strRef>
          </c:cat>
          <c:val>
            <c:numRef>
              <c:f>'NAS WS Arrivals&amp;Departures'!$AA$12:$AA$17</c:f>
              <c:numCache>
                <c:formatCode>#,##0</c:formatCode>
                <c:ptCount val="6"/>
                <c:pt idx="0">
                  <c:v>50324768</c:v>
                </c:pt>
                <c:pt idx="1">
                  <c:v>51770422</c:v>
                </c:pt>
                <c:pt idx="2">
                  <c:v>53283654</c:v>
                </c:pt>
                <c:pt idx="3">
                  <c:v>44281820</c:v>
                </c:pt>
                <c:pt idx="4">
                  <c:v>47469304</c:v>
                </c:pt>
                <c:pt idx="5">
                  <c:v>52566585</c:v>
                </c:pt>
              </c:numCache>
            </c:numRef>
          </c:val>
          <c:smooth val="0"/>
          <c:extLst>
            <c:ext xmlns:c16="http://schemas.microsoft.com/office/drawing/2014/chart" uri="{C3380CC4-5D6E-409C-BE32-E72D297353CC}">
              <c16:uniqueId val="{00000004-723D-4843-8A0D-6A7417E826C3}"/>
            </c:ext>
          </c:extLst>
        </c:ser>
        <c:dLbls>
          <c:showLegendKey val="0"/>
          <c:showVal val="1"/>
          <c:showCatName val="0"/>
          <c:showSerName val="0"/>
          <c:showPercent val="0"/>
          <c:showBubbleSize val="0"/>
        </c:dLbls>
        <c:marker val="1"/>
        <c:smooth val="0"/>
        <c:axId val="1252086975"/>
        <c:axId val="1253013071"/>
      </c:lineChart>
      <c:catAx>
        <c:axId val="336090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36087440"/>
        <c:crosses val="autoZero"/>
        <c:auto val="1"/>
        <c:lblAlgn val="ctr"/>
        <c:lblOffset val="100"/>
        <c:noMultiLvlLbl val="0"/>
      </c:catAx>
      <c:valAx>
        <c:axId val="336087440"/>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336090392"/>
        <c:crosses val="autoZero"/>
        <c:crossBetween val="between"/>
      </c:valAx>
      <c:valAx>
        <c:axId val="1253013071"/>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4020202020204" pitchFamily="34" charset="0"/>
                <a:ea typeface="+mn-ea"/>
                <a:cs typeface="Arial Narrow" panose="020B0604020202020204" pitchFamily="34" charset="0"/>
              </a:defRPr>
            </a:pPr>
            <a:endParaRPr lang="en-US"/>
          </a:p>
        </c:txPr>
        <c:crossAx val="1252086975"/>
        <c:crosses val="max"/>
        <c:crossBetween val="between"/>
      </c:valAx>
      <c:catAx>
        <c:axId val="1252086975"/>
        <c:scaling>
          <c:orientation val="minMax"/>
        </c:scaling>
        <c:delete val="1"/>
        <c:axPos val="b"/>
        <c:numFmt formatCode="General" sourceLinked="1"/>
        <c:majorTickMark val="out"/>
        <c:minorTickMark val="none"/>
        <c:tickLblPos val="nextTo"/>
        <c:crossAx val="125301307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87090-72D7-A24D-BDD8-A739586EF5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1B72F-E664-6F4B-8DF7-045A209E7834}" type="slidenum">
              <a:rPr lang="en-US" smtClean="0"/>
              <a:t>‹#›</a:t>
            </a:fld>
            <a:endParaRPr lang="en-US"/>
          </a:p>
        </p:txBody>
      </p:sp>
    </p:spTree>
    <p:extLst>
      <p:ext uri="{BB962C8B-B14F-4D97-AF65-F5344CB8AC3E}">
        <p14:creationId xmlns:p14="http://schemas.microsoft.com/office/powerpoint/2010/main" val="388816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satevents.co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a.gov/airports/runway_safety/contac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satevents.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a.gov/airports/runway_safety/contac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rsatevents.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a.gov/airports/runway_safety/contac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satevents.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a.gov/airports/runway_safety/contac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a.gov/airports/engineering/incursions_excursions/ema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satevents.co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a.gov/airports/runway_safety/contac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rsatevents.co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a.gov/airports/runway_safety/contac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a.gov/airports/runway_safety/hotspots/aa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a.gov/airports/runway_safety/diagram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a.gov/air_traffic/flight_info/aeronav/aero_data/Apt_Constr_Notice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a.gov/air_traffic/flight_info/aeronav/aero_data/Apt_Constr_Notic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otams.aim.faa.gov/notamSearch"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notams.aim.faa.gov/fnsprintservice/cndServle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ConstructionCouncil@faa.gov"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mailto:constructioncouncil@faa.gov"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Airport" TargetMode="External"/><Relationship Id="rId7" Type="http://schemas.openxmlformats.org/officeDocument/2006/relationships/hyperlink" Target="https://en.wikipedia.org/wiki/International_Civil_Aviation_Organiza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Federal_Aviation_Authority" TargetMode="External"/><Relationship Id="rId5" Type="http://schemas.openxmlformats.org/officeDocument/2006/relationships/hyperlink" Target="https://en.wikipedia.org/wiki/Takeoff_and_Landing_Performance_Assessment#cite_note-NBAA-1" TargetMode="External"/><Relationship Id="rId4" Type="http://schemas.openxmlformats.org/officeDocument/2006/relationships/hyperlink" Target="https://en.wikipedia.org/wiki/Aircraft_performanc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com/watch?v=gTc-SZi9nk8&amp;feature=share"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youtube.com/watch?v=FNgAN1tHJUE&amp;feature=share" TargetMode="External"/><Relationship Id="rId4" Type="http://schemas.openxmlformats.org/officeDocument/2006/relationships/hyperlink" Target="https://www.youtube.com/watch?v=lLHsgz3aWZY"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faarunwaysafetysimulator.com/"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notams.aim.faa.gov/notamSearch/disclaimer.html" TargetMode="External"/><Relationship Id="rId13" Type="http://schemas.openxmlformats.org/officeDocument/2006/relationships/hyperlink" Target="https://www.faa.gov/airports/runway_safety/hotspots/aan" TargetMode="External"/><Relationship Id="rId18" Type="http://schemas.openxmlformats.org/officeDocument/2006/relationships/hyperlink" Target="https://my.faa.gov/org/linebusiness/ato/safety/sms/srm/pre-panel" TargetMode="External"/><Relationship Id="rId3" Type="http://schemas.openxmlformats.org/officeDocument/2006/relationships/hyperlink" Target="https://www.faa.gov/airports/runway_safety/videos/" TargetMode="External"/><Relationship Id="rId7" Type="http://schemas.openxmlformats.org/officeDocument/2006/relationships/hyperlink" Target="https://youtube.com/watch?v=FNgAN1tHJUE&amp;feature=share" TargetMode="External"/><Relationship Id="rId12" Type="http://schemas.openxmlformats.org/officeDocument/2006/relationships/hyperlink" Target="http://faarunwaysafetysimulator.com/" TargetMode="External"/><Relationship Id="rId17" Type="http://schemas.openxmlformats.org/officeDocument/2006/relationships/hyperlink" Target="https://my.faa.gov/org/linebusiness/arp/programs/sms" TargetMode="External"/><Relationship Id="rId2" Type="http://schemas.openxmlformats.org/officeDocument/2006/relationships/slide" Target="../slides/slide64.xml"/><Relationship Id="rId16" Type="http://schemas.openxmlformats.org/officeDocument/2006/relationships/hyperlink" Target="https://www.faa.gov/air_traffic/flight_info/aeronav/digital_products/dtpp/search/" TargetMode="External"/><Relationship Id="rId1" Type="http://schemas.openxmlformats.org/officeDocument/2006/relationships/notesMaster" Target="../notesMasters/notesMaster1.xml"/><Relationship Id="rId6" Type="http://schemas.openxmlformats.org/officeDocument/2006/relationships/hyperlink" Target="https://www.youtube.com/watch?v=lLHsgz3aWZY" TargetMode="External"/><Relationship Id="rId11" Type="http://schemas.openxmlformats.org/officeDocument/2006/relationships/hyperlink" Target="https://www.faa.gov/airports/runway_safety/diagrams/" TargetMode="External"/><Relationship Id="rId5" Type="http://schemas.openxmlformats.org/officeDocument/2006/relationships/hyperlink" Target="https://youtube.com/watch?v=gTc-SZi9nk8&amp;feature=share" TargetMode="External"/><Relationship Id="rId15" Type="http://schemas.openxmlformats.org/officeDocument/2006/relationships/hyperlink" Target="https://www.faasafety.gov/" TargetMode="External"/><Relationship Id="rId10" Type="http://schemas.openxmlformats.org/officeDocument/2006/relationships/hyperlink" Target="mailto:9-AJA-ConstructionCouncil@faa.gov" TargetMode="External"/><Relationship Id="rId4" Type="http://schemas.openxmlformats.org/officeDocument/2006/relationships/hyperlink" Target="https://www.youtube.com/watch?v=FCfONL2r7C4" TargetMode="External"/><Relationship Id="rId9" Type="http://schemas.openxmlformats.org/officeDocument/2006/relationships/hyperlink" Target="https://www.faa.gov/airports/runway_safety/runway_Construction/" TargetMode="External"/><Relationship Id="rId14" Type="http://schemas.openxmlformats.org/officeDocument/2006/relationships/hyperlink" Target="https://www.faa.gov/airports/engineering/incursions_excursions/emas"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endParaRPr lang="en-US" dirty="0"/>
          </a:p>
          <a:p>
            <a:endParaRPr lang="en-US" dirty="0">
              <a:cs typeface="Calibri"/>
            </a:endParaRPr>
          </a:p>
          <a:p>
            <a:r>
              <a:rPr lang="en-US" dirty="0">
                <a:cs typeface="Calibri"/>
              </a:rPr>
              <a:t>Be aware of key people attending and introduce them when possible.</a:t>
            </a:r>
          </a:p>
          <a:p>
            <a:endParaRPr lang="en-US" dirty="0">
              <a:cs typeface="Calibri"/>
            </a:endParaRPr>
          </a:p>
          <a:p>
            <a:r>
              <a:rPr lang="en-US" u="sng" dirty="0"/>
              <a:t>Talking Points:</a:t>
            </a:r>
            <a:endParaRPr lang="en-US" dirty="0"/>
          </a:p>
          <a:p>
            <a:pPr marL="171450" indent="-171450">
              <a:buFont typeface="Arial"/>
              <a:buChar char="•"/>
            </a:pPr>
            <a:r>
              <a:rPr lang="en-US" dirty="0"/>
              <a:t>Begin the meeting by welcoming the group and introducing the Air Traffic Manager, Airport Manager, and NATCA representative.</a:t>
            </a:r>
            <a:endParaRPr lang="en-US" dirty="0">
              <a:cs typeface="Calibri"/>
            </a:endParaRPr>
          </a:p>
          <a:p>
            <a:pPr marL="171450" indent="-171450">
              <a:buFont typeface="Arial"/>
              <a:buChar char="•"/>
            </a:pPr>
            <a:r>
              <a:rPr lang="en-US" b="1" dirty="0"/>
              <a:t>Ask attendees to introduce themselves</a:t>
            </a:r>
            <a:r>
              <a:rPr lang="en-US" dirty="0"/>
              <a:t> by stating their full name and the organization they represent.</a:t>
            </a:r>
            <a:endParaRPr lang="en-US" dirty="0">
              <a:cs typeface="Calibri"/>
            </a:endParaRPr>
          </a:p>
          <a:p>
            <a:pPr marL="171450" indent="-171450">
              <a:buFont typeface="Arial"/>
              <a:buChar char="•"/>
            </a:pPr>
            <a:r>
              <a:rPr lang="en-US" dirty="0"/>
              <a:t>Remind the group to add their information to the sign-in sheet, chat box if virtual or to send an email to you for the meeting records required for the RSAP. </a:t>
            </a:r>
            <a:endParaRPr lang="en-US" dirty="0">
              <a:cs typeface="Calibri"/>
            </a:endParaRPr>
          </a:p>
          <a:p>
            <a:endParaRPr lang="en-US" dirty="0">
              <a:cs typeface="Calibri"/>
            </a:endParaRPr>
          </a:p>
          <a:p>
            <a:r>
              <a:rPr lang="en-US" u="sng" dirty="0"/>
              <a:t>Presenter Tip:</a:t>
            </a:r>
            <a:endParaRPr lang="en-US" dirty="0"/>
          </a:p>
          <a:p>
            <a:r>
              <a:rPr lang="en-US" dirty="0">
                <a:cs typeface="Calibri"/>
              </a:rPr>
              <a:t>Virtual Option – Ask attendees to write name, title &amp; email in chat box for attendance</a:t>
            </a:r>
            <a:endParaRPr lang="en-US" dirty="0"/>
          </a:p>
          <a:p>
            <a:r>
              <a:rPr lang="en-US" dirty="0"/>
              <a:t>In Person - A blank sign-in sheet is available in the Tool Kit if needed. </a:t>
            </a:r>
          </a:p>
          <a:p>
            <a:endParaRPr lang="en-US" dirty="0"/>
          </a:p>
          <a:p>
            <a:r>
              <a:rPr lang="en-US" dirty="0"/>
              <a:t>Remember, everyone in the meeting is a part of your Team.</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1</a:t>
            </a:fld>
            <a:endParaRPr lang="en-US" dirty="0"/>
          </a:p>
        </p:txBody>
      </p:sp>
    </p:spTree>
    <p:extLst>
      <p:ext uri="{BB962C8B-B14F-4D97-AF65-F5344CB8AC3E}">
        <p14:creationId xmlns:p14="http://schemas.microsoft.com/office/powerpoint/2010/main" val="31407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 </a:t>
            </a:r>
            <a:endParaRPr lang="en-US" dirty="0"/>
          </a:p>
          <a:p>
            <a:endParaRPr lang="en-US" dirty="0">
              <a:cs typeface="Calibri"/>
            </a:endParaRPr>
          </a:p>
          <a:p>
            <a:r>
              <a:rPr lang="en-US" b="0" u="sng" dirty="0">
                <a:cs typeface="Calibri" panose="020F0502020204030204"/>
              </a:rPr>
              <a:t>Talking Points: </a:t>
            </a:r>
            <a:endParaRPr lang="en-US" b="0" u="sng" dirty="0"/>
          </a:p>
          <a:p>
            <a:pPr marL="171450" indent="-171450">
              <a:buFont typeface="Arial"/>
              <a:buChar char="•"/>
            </a:pPr>
            <a:r>
              <a:rPr lang="en-US" b="1" u="none" dirty="0"/>
              <a:t>Pilot Deviations (PD) </a:t>
            </a:r>
            <a:r>
              <a:rPr lang="en-US" dirty="0"/>
              <a:t>are attributed to pilots operating an aircraft under its own power.</a:t>
            </a:r>
            <a:endParaRPr lang="en-US" dirty="0">
              <a:cs typeface="Calibri"/>
            </a:endParaRPr>
          </a:p>
          <a:p>
            <a:pPr marL="171450" indent="-171450">
              <a:buFont typeface="Arial"/>
              <a:buChar char="•"/>
            </a:pPr>
            <a:r>
              <a:rPr lang="en-US" b="1" u="none" dirty="0"/>
              <a:t>Vehicle or Pedestrian Deviations (V/PD) </a:t>
            </a:r>
            <a:r>
              <a:rPr lang="en-US" dirty="0"/>
              <a:t>are attributed to a vehicle driver or non-pilot operating an aircraft under its </a:t>
            </a:r>
            <a:br>
              <a:rPr lang="en-US" dirty="0">
                <a:cs typeface="+mn-lt"/>
              </a:rPr>
            </a:br>
            <a:r>
              <a:rPr lang="en-US" dirty="0"/>
              <a:t>own power, a vehicle driver  towing an aircraft, or a pedestrian.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1" u="none" dirty="0"/>
              <a:t>Operational Incidents (OI) </a:t>
            </a:r>
            <a:r>
              <a:rPr lang="en-US" dirty="0"/>
              <a:t>are attributed to Air Traffic Control action or inaction.</a:t>
            </a:r>
            <a:endParaRPr lang="en-US" dirty="0">
              <a:cs typeface="Calibri"/>
            </a:endParaRPr>
          </a:p>
          <a:p>
            <a:pPr marL="171450" indent="-171450">
              <a:buFont typeface="Arial"/>
              <a:buChar char="•"/>
            </a:pPr>
            <a:r>
              <a:rPr lang="en-US" b="1" u="none" dirty="0"/>
              <a:t>Others (OTH) </a:t>
            </a:r>
            <a:r>
              <a:rPr lang="en-US" dirty="0"/>
              <a:t>are events not clearly attributed as determined above. This can include events caused by equipment failure or </a:t>
            </a:r>
            <a:br>
              <a:rPr lang="en-US" dirty="0">
                <a:cs typeface="+mn-lt"/>
              </a:rPr>
            </a:br>
            <a:r>
              <a:rPr lang="en-US" dirty="0"/>
              <a:t>other factors.</a:t>
            </a: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10</a:t>
            </a:fld>
            <a:endParaRPr lang="en-US" dirty="0"/>
          </a:p>
        </p:txBody>
      </p:sp>
    </p:spTree>
    <p:extLst>
      <p:ext uri="{BB962C8B-B14F-4D97-AF65-F5344CB8AC3E}">
        <p14:creationId xmlns:p14="http://schemas.microsoft.com/office/powerpoint/2010/main" val="2910572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u="sng" dirty="0"/>
          </a:p>
          <a:p>
            <a:r>
              <a:rPr lang="en-US" u="sng" dirty="0"/>
              <a:t>Talking Points:</a:t>
            </a:r>
            <a:endParaRPr lang="en-US" dirty="0"/>
          </a:p>
          <a:p>
            <a:pPr marL="171450" indent="-171450">
              <a:buFont typeface="Arial" panose="020B0604020202020204" pitchFamily="34" charset="0"/>
              <a:buChar char="•"/>
            </a:pPr>
            <a:r>
              <a:rPr lang="en-US" dirty="0"/>
              <a:t>According to ICAO, a Surface Incident (SI) is an unauthorized or unapproved movement within the designated movement area (excluding runway incursions) or an occurrence in that same area associated with the operation of an aircraft that affects or could affect the safety of flight. </a:t>
            </a:r>
            <a:endParaRPr lang="en-US" dirty="0">
              <a:cs typeface="Calibri"/>
            </a:endParaRPr>
          </a:p>
          <a:p>
            <a:pPr marL="171450" indent="-171450">
              <a:buFont typeface="Arial" panose="020B0604020202020204" pitchFamily="34" charset="0"/>
              <a:buChar char="•"/>
            </a:pPr>
            <a:r>
              <a:rPr lang="en-US" dirty="0"/>
              <a:t>An example of a SI is entering a movement area without ATC approval.</a:t>
            </a:r>
            <a:endParaRPr lang="en-US" dirty="0">
              <a:cs typeface="Calibri"/>
            </a:endParaRPr>
          </a:p>
          <a:p>
            <a:pPr marL="171450" indent="-171450">
              <a:buFont typeface="Arial" panose="020B0604020202020204" pitchFamily="34" charset="0"/>
              <a:buChar char="•"/>
            </a:pPr>
            <a:r>
              <a:rPr lang="en-US" dirty="0">
                <a:cs typeface="Calibri"/>
              </a:rPr>
              <a:t>An SI occurs </a:t>
            </a:r>
            <a:r>
              <a:rPr lang="en-US" u="sng" dirty="0">
                <a:cs typeface="Calibri"/>
              </a:rPr>
              <a:t>outside the RSA</a:t>
            </a:r>
            <a:r>
              <a:rPr lang="en-US" u="none" dirty="0">
                <a:cs typeface="Calibri"/>
              </a:rPr>
              <a:t> </a:t>
            </a:r>
            <a:r>
              <a:rPr lang="en-US" dirty="0">
                <a:cs typeface="Calibri"/>
              </a:rPr>
              <a:t>and is NOT an RI.</a:t>
            </a:r>
          </a:p>
          <a:p>
            <a:endParaRPr lang="en-US" dirty="0">
              <a:cs typeface="Calibri"/>
            </a:endParaRPr>
          </a:p>
          <a:p>
            <a:r>
              <a:rPr lang="en-US" u="sng" dirty="0"/>
              <a:t>Presenter Tip:</a:t>
            </a:r>
            <a:endParaRPr lang="en-US" dirty="0"/>
          </a:p>
          <a:p>
            <a:r>
              <a:rPr lang="en-US" dirty="0"/>
              <a:t>Discuss examples of surface incidents with the group.</a:t>
            </a: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11</a:t>
            </a:fld>
            <a:endParaRPr lang="en-US" dirty="0"/>
          </a:p>
        </p:txBody>
      </p:sp>
    </p:spTree>
    <p:extLst>
      <p:ext uri="{BB962C8B-B14F-4D97-AF65-F5344CB8AC3E}">
        <p14:creationId xmlns:p14="http://schemas.microsoft.com/office/powerpoint/2010/main" val="255127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u="sng" dirty="0"/>
          </a:p>
          <a:p>
            <a:r>
              <a:rPr lang="en-US" u="sng" dirty="0"/>
              <a:t>Talking Points: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FY2023, there were 54.3 million take-offs and landings in the NAS. </a:t>
            </a:r>
            <a:endParaRPr lang="en-US" dirty="0">
              <a:cs typeface="Calibri"/>
            </a:endParaRPr>
          </a:p>
          <a:p>
            <a:pPr marL="171450" indent="-171450">
              <a:buFont typeface="Arial" panose="020B0604020202020204" pitchFamily="34" charset="0"/>
              <a:buChar char="•"/>
            </a:pPr>
            <a:r>
              <a:rPr lang="en-US" dirty="0"/>
              <a:t>Of these, 567 were Surface Incidents. </a:t>
            </a:r>
            <a:endParaRPr lang="en-US" dirty="0">
              <a:cs typeface="Calibri"/>
            </a:endParaRPr>
          </a:p>
          <a:p>
            <a:pPr marL="171450" indent="-171450">
              <a:buFont typeface="Arial" panose="020B0604020202020204" pitchFamily="34" charset="0"/>
              <a:buChar char="•"/>
            </a:pPr>
            <a:r>
              <a:rPr lang="en-US" dirty="0"/>
              <a:t>Surface incidents (SI) may include wrong taxiway surface operations. There were 3 aircraft that departed from a taxiway and 16 that aligned with and landed on a taxiway.</a:t>
            </a:r>
            <a:endParaRPr lang="en-US" dirty="0">
              <a:cs typeface="Calibri"/>
            </a:endParaRPr>
          </a:p>
          <a:p>
            <a:pPr marL="171450" indent="-171450">
              <a:buFont typeface="Arial" panose="020B0604020202020204" pitchFamily="34" charset="0"/>
              <a:buChar char="•"/>
            </a:pPr>
            <a:r>
              <a:rPr lang="en-US" dirty="0">
                <a:cs typeface="Calibri"/>
              </a:rPr>
              <a:t>Overall, 51% were PDs, 7% were OIs, 28% were VPDs and 14 % were OTHs.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B72F-E664-6F4B-8DF7-045A209E78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36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PRESENTER NOTES </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endParaRPr lang="en-US" u="sng" dirty="0"/>
          </a:p>
          <a:p>
            <a:r>
              <a:rPr lang="en-US" u="sng" dirty="0"/>
              <a:t>Editing Instructions: </a:t>
            </a:r>
            <a:endParaRPr lang="en-US" dirty="0">
              <a:cs typeface="Calibri"/>
            </a:endParaRPr>
          </a:p>
          <a:p>
            <a:pPr marL="171450" indent="-171450">
              <a:buFont typeface="Arial,Sans-Serif"/>
              <a:buChar char="•"/>
            </a:pPr>
            <a:r>
              <a:rPr lang="en-US" dirty="0"/>
              <a:t>If applicable, modify this slide with local SI events that have occurred since the last RSAT using the RSAT WebTool at </a:t>
            </a:r>
            <a:r>
              <a:rPr lang="en-US" dirty="0">
                <a:hlinkClick r:id="rId3"/>
              </a:rPr>
              <a:t>www.rsatevents.com</a:t>
            </a:r>
            <a:endParaRPr lang="en-US" dirty="0"/>
          </a:p>
          <a:p>
            <a:pPr marL="171450" indent="-171450">
              <a:buFont typeface="Arial,Sans-Serif"/>
              <a:buChar char="•"/>
            </a:pPr>
            <a:r>
              <a:rPr lang="en-US" dirty="0"/>
              <a:t>(If inaccessible, contact your assigned Runway Safety Program Manager (RSPM) found at </a:t>
            </a:r>
            <a:r>
              <a:rPr lang="en-US" dirty="0">
                <a:hlinkClick r:id="rId4"/>
              </a:rPr>
              <a:t>https://www.faa.gov/airports/runway_safety/contact</a:t>
            </a:r>
            <a:r>
              <a:rPr lang="en-US" dirty="0"/>
              <a:t>)</a:t>
            </a:r>
            <a:endParaRPr lang="en-US" dirty="0">
              <a:cs typeface="Calibri"/>
            </a:endParaRPr>
          </a:p>
          <a:p>
            <a:pPr marL="171450" indent="-171450">
              <a:buFont typeface="Arial,Sans-Serif"/>
              <a:buChar char="•"/>
            </a:pPr>
            <a:r>
              <a:rPr lang="en-US" dirty="0"/>
              <a:t>Cut and paste (use Snipping Tool if available) the RI event graphic(s), MOR # and narrative from the RSAT WebTool to this slide for discussion at your meeting. </a:t>
            </a:r>
            <a:endParaRPr lang="en-US" dirty="0">
              <a:cs typeface="Calibri"/>
            </a:endParaRPr>
          </a:p>
          <a:p>
            <a:pPr marL="171450" indent="-171450">
              <a:buFont typeface="Arial,Sans-Serif"/>
              <a:buChar char="•"/>
            </a:pPr>
            <a:r>
              <a:rPr lang="en-US" b="1" u="sng" dirty="0"/>
              <a:t>Duplicate</a:t>
            </a:r>
            <a:r>
              <a:rPr lang="en-US" b="1" dirty="0"/>
              <a:t> </a:t>
            </a:r>
            <a:r>
              <a:rPr lang="en-US" dirty="0"/>
              <a:t>this slide to review multiple local events at your RSAT.</a:t>
            </a:r>
            <a:endParaRPr lang="en-US" dirty="0">
              <a:cs typeface="Calibri"/>
            </a:endParaRPr>
          </a:p>
          <a:p>
            <a:pPr marL="171450" indent="-171450">
              <a:buFont typeface="Arial,Sans-Serif"/>
              <a:buChar char="•"/>
            </a:pPr>
            <a:r>
              <a:rPr lang="en-US" dirty="0"/>
              <a:t>Delete example slide if not applicable. </a:t>
            </a:r>
            <a:endParaRPr lang="en-US" dirty="0">
              <a:cs typeface="Calibri"/>
            </a:endParaRPr>
          </a:p>
          <a:p>
            <a:endParaRPr lang="en-US" u="sng" dirty="0"/>
          </a:p>
          <a:p>
            <a:r>
              <a:rPr lang="en-US" u="sng" dirty="0"/>
              <a:t>Talking Points/ Presenter Tip:</a:t>
            </a:r>
            <a:r>
              <a:rPr lang="en-US" dirty="0"/>
              <a:t> </a:t>
            </a:r>
            <a:endParaRPr lang="en-US" dirty="0">
              <a:cs typeface="Calibri"/>
            </a:endParaRPr>
          </a:p>
          <a:p>
            <a:r>
              <a:rPr lang="en-US" dirty="0"/>
              <a:t>Review the event and discuss the following:</a:t>
            </a:r>
            <a:endParaRPr lang="en-US" dirty="0">
              <a:cs typeface="Calibri" panose="020F0502020204030204"/>
            </a:endParaRPr>
          </a:p>
          <a:p>
            <a:pPr marL="237490" lvl="0" indent="-237490">
              <a:spcBef>
                <a:spcPts val="1100"/>
              </a:spcBef>
              <a:buFont typeface="Arial,Sans-Serif"/>
              <a:buChar char="•"/>
            </a:pPr>
            <a:r>
              <a:rPr lang="en-US" dirty="0"/>
              <a:t>Is this a recurring trend?</a:t>
            </a:r>
            <a:endParaRPr lang="en-US" dirty="0">
              <a:cs typeface="Calibri" panose="020F0502020204030204"/>
            </a:endParaRPr>
          </a:p>
          <a:p>
            <a:pPr marL="237490" lvl="0" indent="-237490">
              <a:spcBef>
                <a:spcPts val="1100"/>
              </a:spcBef>
              <a:buFont typeface="Arial,Sans-Serif"/>
              <a:buChar char="•"/>
            </a:pPr>
            <a:r>
              <a:rPr lang="en-US" dirty="0"/>
              <a:t>What are lessons learned?</a:t>
            </a:r>
            <a:endParaRPr lang="en-US" dirty="0">
              <a:cs typeface="Calibri" panose="020F0502020204030204"/>
            </a:endParaRPr>
          </a:p>
          <a:p>
            <a:pPr marL="237490" lvl="0" indent="-237490">
              <a:spcBef>
                <a:spcPts val="1100"/>
              </a:spcBef>
              <a:buFont typeface="Arial,Sans-Serif"/>
              <a:buChar char="•"/>
            </a:pPr>
            <a:r>
              <a:rPr lang="en-US" dirty="0"/>
              <a:t>Ask/discuss what could be done to reduce this risk or what has been done to reduce risk?</a:t>
            </a:r>
          </a:p>
          <a:p>
            <a:pPr marL="171450" indent="-171450">
              <a:buFont typeface="Arial" panose="020B0604020202020204" pitchFamily="34" charset="0"/>
              <a:buChar char="•"/>
              <a:defRPr/>
            </a:pPr>
            <a:r>
              <a:rPr lang="en-US" b="1" dirty="0">
                <a:solidFill>
                  <a:prstClr val="black"/>
                </a:solidFill>
                <a:latin typeface="Calibri" panose="020F0502020204030204"/>
                <a:cs typeface="Calibri"/>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 If an SSR was complete on this event, add</a:t>
            </a:r>
            <a:r>
              <a:rPr lang="en-US" b="1" dirty="0">
                <a:solidFill>
                  <a:prstClr val="black"/>
                </a:solidFill>
              </a:rPr>
              <a:t> lessons learned, new procedures/mitigations, etc. from SSR.</a:t>
            </a:r>
            <a:endParaRPr lang="en-US" b="1"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13</a:t>
            </a:fld>
            <a:endParaRPr lang="en-US" dirty="0"/>
          </a:p>
        </p:txBody>
      </p:sp>
    </p:spTree>
    <p:extLst>
      <p:ext uri="{BB962C8B-B14F-4D97-AF65-F5344CB8AC3E}">
        <p14:creationId xmlns:p14="http://schemas.microsoft.com/office/powerpoint/2010/main" val="325244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Talking Points/ Presenter Tip:</a:t>
            </a:r>
            <a:r>
              <a:rPr lang="en-US" dirty="0"/>
              <a:t> </a:t>
            </a:r>
            <a:endParaRPr lang="en-US" dirty="0">
              <a:cs typeface="Calibri"/>
            </a:endParaRPr>
          </a:p>
          <a:p>
            <a:r>
              <a:rPr lang="en-US" dirty="0">
                <a:cs typeface="Calibri"/>
              </a:rPr>
              <a:t>Ask the question and let the audience answer. </a:t>
            </a:r>
          </a:p>
          <a:p>
            <a:r>
              <a:rPr lang="en-US" dirty="0">
                <a:cs typeface="Calibri"/>
              </a:rPr>
              <a:t>Discuss Non-Movement Area Boundary markings at your facility.</a:t>
            </a:r>
          </a:p>
          <a:p>
            <a:pPr marL="171450" indent="-171450">
              <a:buFont typeface="Arial" panose="020B0604020202020204" pitchFamily="34" charset="0"/>
              <a:buChar char="•"/>
            </a:pPr>
            <a:r>
              <a:rPr lang="en-US" dirty="0">
                <a:cs typeface="Calibri"/>
              </a:rPr>
              <a:t>Do you have them?</a:t>
            </a:r>
          </a:p>
          <a:p>
            <a:pPr marL="171450" indent="-171450">
              <a:buFont typeface="Arial" panose="020B0604020202020204" pitchFamily="34" charset="0"/>
              <a:buChar char="•"/>
            </a:pPr>
            <a:r>
              <a:rPr lang="en-US" dirty="0">
                <a:cs typeface="Calibri"/>
              </a:rPr>
              <a:t>Are they consistent across the airfield?</a:t>
            </a:r>
          </a:p>
          <a:p>
            <a:pPr marL="171450" indent="-171450">
              <a:buFont typeface="Arial" panose="020B0604020202020204" pitchFamily="34" charset="0"/>
              <a:buChar char="•"/>
            </a:pPr>
            <a:r>
              <a:rPr lang="en-US" dirty="0">
                <a:cs typeface="Calibri"/>
              </a:rPr>
              <a:t>If not, what procedures should pilots follow with air traffic to ensure safe operations?</a:t>
            </a:r>
            <a:endParaRPr lang="en-US" dirty="0"/>
          </a:p>
        </p:txBody>
      </p:sp>
      <p:sp>
        <p:nvSpPr>
          <p:cNvPr id="4" name="Slide Number Placeholder 3"/>
          <p:cNvSpPr>
            <a:spLocks noGrp="1"/>
          </p:cNvSpPr>
          <p:nvPr>
            <p:ph type="sldNum" sz="quarter" idx="5"/>
          </p:nvPr>
        </p:nvSpPr>
        <p:spPr/>
        <p:txBody>
          <a:bodyPr/>
          <a:lstStyle/>
          <a:p>
            <a:fld id="{EBF1B72F-E664-6F4B-8DF7-045A209E7834}" type="slidenum">
              <a:rPr lang="en-US" smtClean="0"/>
              <a:t>14</a:t>
            </a:fld>
            <a:endParaRPr lang="en-US" dirty="0"/>
          </a:p>
        </p:txBody>
      </p:sp>
    </p:spTree>
    <p:extLst>
      <p:ext uri="{BB962C8B-B14F-4D97-AF65-F5344CB8AC3E}">
        <p14:creationId xmlns:p14="http://schemas.microsoft.com/office/powerpoint/2010/main" val="120198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PRESENTER NOTES</a:t>
            </a:r>
            <a:endParaRPr lang="en-US" dirty="0"/>
          </a:p>
          <a:p>
            <a:endParaRPr lang="en-US" b="1" dirty="0"/>
          </a:p>
          <a:p>
            <a:r>
              <a:rPr lang="en-US" b="1" dirty="0"/>
              <a:t>Example of RI: Crossing the Hold short line without ATC approval</a:t>
            </a:r>
            <a:endParaRPr lang="en-US" b="1" dirty="0">
              <a:cs typeface="Calibri"/>
            </a:endParaRPr>
          </a:p>
          <a:p>
            <a:endParaRPr lang="en-US" b="1" dirty="0">
              <a:cs typeface="Calibri"/>
            </a:endParaRPr>
          </a:p>
          <a:p>
            <a:r>
              <a:rPr lang="en-US" u="sng" dirty="0"/>
              <a:t>Talking Points:</a:t>
            </a:r>
            <a:endParaRPr lang="en-US" dirty="0"/>
          </a:p>
          <a:p>
            <a:pPr marL="171450" indent="-171450">
              <a:buFont typeface="Arial" panose="020B0604020202020204" pitchFamily="34" charset="0"/>
              <a:buChar char="•"/>
            </a:pPr>
            <a:r>
              <a:rPr lang="en-US" dirty="0"/>
              <a:t>According to ICAO, Runway Incursions (RIs) are any occurrence at an aerodrome involving the incorrect presence of an aircraft, vehicle or person on the protected area of a surface designated for the landing and take-off of aircraft. </a:t>
            </a:r>
            <a:endParaRPr lang="en-US" dirty="0">
              <a:cs typeface="Calibri"/>
            </a:endParaRPr>
          </a:p>
          <a:p>
            <a:pPr marL="171450" indent="-171450">
              <a:buFont typeface="Arial" panose="020B0604020202020204" pitchFamily="34" charset="0"/>
              <a:buChar char="•"/>
            </a:pPr>
            <a:r>
              <a:rPr lang="en-US" strike="noStrike" dirty="0"/>
              <a:t>When you cross this line, you have entered the ‘runway environment’ and are too close to the runway for aircraft to safely take-off or land. </a:t>
            </a:r>
            <a:endParaRPr lang="en-US" strike="noStrike" dirty="0">
              <a:cs typeface="Calibri"/>
            </a:endParaRPr>
          </a:p>
          <a:p>
            <a:pPr marL="171450" indent="-171450">
              <a:buFont typeface="Arial" panose="020B0604020202020204" pitchFamily="34" charset="0"/>
              <a:buChar char="•"/>
            </a:pPr>
            <a:r>
              <a:rPr lang="en-US" strike="noStrike" dirty="0"/>
              <a:t>An example of a violation of the RSA would be crossing the marking such as the one in the image without permission from Air Traffic. </a:t>
            </a:r>
            <a:endParaRPr lang="en-US" strike="noStrike" dirty="0">
              <a:cs typeface="Calibri"/>
            </a:endParaRPr>
          </a:p>
          <a:p>
            <a:pPr marL="171450" indent="-171450">
              <a:buFont typeface="Arial" panose="020B0604020202020204" pitchFamily="34" charset="0"/>
              <a:buChar char="•"/>
            </a:pPr>
            <a:r>
              <a:rPr lang="en-US" strike="noStrike" dirty="0"/>
              <a:t>If you get any part of your aircraft or vehicle across this line without permission to do so, even if there are no other aircraft or vehicles involved, it is still a RI. </a:t>
            </a:r>
            <a:endParaRPr lang="en-US" strike="noStrike" dirty="0">
              <a:cs typeface="Calibri"/>
            </a:endParaRPr>
          </a:p>
          <a:p>
            <a:pPr marL="171450" indent="-171450">
              <a:buFont typeface="Arial" panose="020B0604020202020204" pitchFamily="34" charset="0"/>
              <a:buChar char="•"/>
            </a:pPr>
            <a:endParaRPr lang="en-US" dirty="0">
              <a:cs typeface="Calibri"/>
            </a:endParaRPr>
          </a:p>
          <a:p>
            <a:r>
              <a:rPr lang="en-US" u="sng" dirty="0"/>
              <a:t>Presenter tip</a:t>
            </a:r>
          </a:p>
          <a:p>
            <a:pPr marL="171450" indent="-171450">
              <a:buFont typeface="Arial" panose="020B0604020202020204" pitchFamily="34" charset="0"/>
              <a:buChar char="•"/>
            </a:pPr>
            <a:r>
              <a:rPr kumimoji="0" lang="en-US" sz="1200" b="0" i="0" u="none" kern="1200" cap="none" spc="0" normalizeH="0" baseline="0" noProof="0" dirty="0">
                <a:ln>
                  <a:noFill/>
                </a:ln>
                <a:solidFill>
                  <a:prstClr val="black"/>
                </a:solidFill>
                <a:effectLst/>
                <a:uLnTx/>
                <a:uFillTx/>
                <a:latin typeface="Calibri" panose="020F0502020204030204"/>
                <a:ea typeface="+mn-ea"/>
                <a:cs typeface="+mn-cs"/>
              </a:rPr>
              <a:t>Briefly review this RI definition covered in the previous video.</a:t>
            </a:r>
            <a:endParaRPr lang="en-US" sz="1200" b="0" i="0" u="none" kern="1200" cap="none" spc="0" normalizeH="0" baseline="0" noProof="0" dirty="0">
              <a:ln>
                <a:noFill/>
              </a:ln>
              <a:solidFill>
                <a:prstClr val="black"/>
              </a:solidFill>
              <a:effectLst/>
              <a:uLnTx/>
              <a:uFillTx/>
              <a:latin typeface="Calibri" panose="020F0502020204030204"/>
              <a:cs typeface="Calibri"/>
            </a:endParaRPr>
          </a:p>
          <a:p>
            <a:pPr marL="171450" indent="-171450">
              <a:buFont typeface="Arial" panose="020B0604020202020204" pitchFamily="34" charset="0"/>
              <a:buChar char="•"/>
            </a:pPr>
            <a:r>
              <a:rPr lang="en-US" strike="noStrike" dirty="0"/>
              <a:t>Discuss other examples of runway incursions with the group.</a:t>
            </a:r>
            <a:endParaRPr lang="en-US" strike="noStrike"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79F0F474-19EC-1A4A-9305-66BB2BABF54A}" type="slidenum">
              <a:rPr lang="en-US" smtClean="0"/>
              <a:t>15</a:t>
            </a:fld>
            <a:endParaRPr lang="en-US" dirty="0"/>
          </a:p>
        </p:txBody>
      </p:sp>
    </p:spTree>
    <p:extLst>
      <p:ext uri="{BB962C8B-B14F-4D97-AF65-F5344CB8AC3E}">
        <p14:creationId xmlns:p14="http://schemas.microsoft.com/office/powerpoint/2010/main" val="16827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u="sng" dirty="0"/>
          </a:p>
          <a:p>
            <a:r>
              <a:rPr lang="en-US" u="sng" dirty="0"/>
              <a:t>Talking Points:</a:t>
            </a:r>
            <a:endParaRPr lang="en-US" dirty="0"/>
          </a:p>
          <a:p>
            <a:pPr marL="171450" indent="-171450">
              <a:buFont typeface="Arial" panose="020B0604020202020204" pitchFamily="34" charset="0"/>
              <a:buChar char="•"/>
            </a:pPr>
            <a:r>
              <a:rPr lang="en-US" dirty="0"/>
              <a:t>All Runway Incursions (RI) are assessed by the Runway Incursion Assessment Team (RIAT.)  </a:t>
            </a:r>
            <a:endParaRPr lang="en-US" dirty="0">
              <a:cs typeface="Calibri"/>
            </a:endParaRPr>
          </a:p>
          <a:p>
            <a:pPr marL="171450" indent="-171450">
              <a:buFont typeface="Arial" panose="020B0604020202020204" pitchFamily="34" charset="0"/>
              <a:buChar char="•"/>
            </a:pPr>
            <a:r>
              <a:rPr lang="en-US" dirty="0"/>
              <a:t>RIs are classified by the severity of the event.</a:t>
            </a:r>
            <a:endParaRPr lang="en-US" dirty="0">
              <a:cs typeface="Calibri"/>
            </a:endParaRPr>
          </a:p>
          <a:p>
            <a:pPr marL="171450" indent="-171450">
              <a:buFont typeface="Arial" panose="020B0604020202020204" pitchFamily="34" charset="0"/>
              <a:buChar char="•"/>
            </a:pPr>
            <a:r>
              <a:rPr lang="en-US" dirty="0"/>
              <a:t>The Severity Classifications are:</a:t>
            </a:r>
            <a:endParaRPr lang="en-US" dirty="0">
              <a:cs typeface="Calibri"/>
            </a:endParaRPr>
          </a:p>
          <a:p>
            <a:pPr marL="628650" lvl="1" indent="-171450">
              <a:buFont typeface="Arial" panose="020B0604020202020204" pitchFamily="34" charset="0"/>
              <a:buChar char="•"/>
            </a:pPr>
            <a:r>
              <a:rPr lang="en-US" b="1" dirty="0"/>
              <a:t>Accident - </a:t>
            </a:r>
            <a:r>
              <a:rPr lang="en-US" dirty="0"/>
              <a:t>An incursion that results in a collision. For the purposes of tracking incursion performance, an accident will be treated as a Category A runway incursion.</a:t>
            </a:r>
            <a:endParaRPr lang="en-US" dirty="0">
              <a:cs typeface="Calibri"/>
            </a:endParaRPr>
          </a:p>
          <a:p>
            <a:pPr marL="628650" lvl="1" indent="-171450">
              <a:buFont typeface="Arial" panose="020B0604020202020204" pitchFamily="34" charset="0"/>
              <a:buChar char="•"/>
            </a:pPr>
            <a:r>
              <a:rPr lang="en-US" b="1" dirty="0"/>
              <a:t>Categories A through E, </a:t>
            </a:r>
            <a:r>
              <a:rPr lang="en-US" dirty="0"/>
              <a:t>with A being the most serious incident</a:t>
            </a:r>
          </a:p>
          <a:p>
            <a:pPr marL="628650" lvl="1" indent="-171450">
              <a:buFont typeface="Arial" panose="020B0604020202020204" pitchFamily="34" charset="0"/>
              <a:buChar char="•"/>
            </a:pPr>
            <a:r>
              <a:rPr lang="en-US" dirty="0">
                <a:cs typeface="Calibri"/>
              </a:rPr>
              <a:t>Categories are assigned based on the proximity, speed and closure rates of the events.  </a:t>
            </a:r>
          </a:p>
          <a:p>
            <a:pPr marL="628650" lvl="1" indent="-171450">
              <a:buFont typeface="Arial" panose="020B0604020202020204" pitchFamily="34" charset="0"/>
              <a:buChar char="•"/>
            </a:pPr>
            <a:r>
              <a:rPr lang="en-US" b="1" dirty="0"/>
              <a:t>Category E</a:t>
            </a:r>
            <a:r>
              <a:rPr lang="en-US" dirty="0"/>
              <a:t>. An incident in which insufficient or conflicting evidence of the event precludes assigning another category</a:t>
            </a:r>
            <a:endParaRPr lang="en-US" dirty="0">
              <a:cs typeface="Calibri"/>
            </a:endParaRPr>
          </a:p>
          <a:p>
            <a:endParaRPr lang="en-US" dirty="0">
              <a:cs typeface="Calibri"/>
            </a:endParaRPr>
          </a:p>
          <a:p>
            <a:r>
              <a:rPr lang="en-US" u="sng" dirty="0"/>
              <a:t>Presenter Tip:</a:t>
            </a:r>
            <a:endParaRPr lang="en-US" dirty="0"/>
          </a:p>
          <a:p>
            <a:r>
              <a:rPr lang="en-US" dirty="0"/>
              <a:t>Encourage the group to discuss severity classifications and what characterizes these categories.</a:t>
            </a:r>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16</a:t>
            </a:fld>
            <a:endParaRPr lang="en-US" dirty="0"/>
          </a:p>
        </p:txBody>
      </p:sp>
    </p:spTree>
    <p:extLst>
      <p:ext uri="{BB962C8B-B14F-4D97-AF65-F5344CB8AC3E}">
        <p14:creationId xmlns:p14="http://schemas.microsoft.com/office/powerpoint/2010/main" val="3749774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PRESENTER NOTES</a:t>
            </a:r>
            <a:endParaRPr lang="en-US" dirty="0"/>
          </a:p>
          <a:p>
            <a:endParaRPr lang="en-US" u="sng" dirty="0"/>
          </a:p>
          <a:p>
            <a:r>
              <a:rPr lang="en-US" u="sng" dirty="0"/>
              <a:t>Talking Points:</a:t>
            </a:r>
            <a:endParaRPr lang="en-US" dirty="0"/>
          </a:p>
          <a:p>
            <a:pPr marL="171450" indent="-171450">
              <a:buFont typeface="Arial" panose="020B0604020202020204" pitchFamily="34" charset="0"/>
              <a:buChar char="•"/>
            </a:pPr>
            <a:r>
              <a:rPr lang="en-US" dirty="0"/>
              <a:t>Of the 54.3 million take-offs and landings in the NAS in FY2023, </a:t>
            </a:r>
            <a:endParaRPr lang="en-US" dirty="0">
              <a:cs typeface="Calibri"/>
            </a:endParaRPr>
          </a:p>
          <a:p>
            <a:pPr marL="171450" indent="-171450">
              <a:buFont typeface="Arial" panose="020B0604020202020204" pitchFamily="34" charset="0"/>
              <a:buChar char="•"/>
            </a:pPr>
            <a:r>
              <a:rPr lang="en-US" dirty="0"/>
              <a:t>There were 1,760 Runway Incursions (RIs).</a:t>
            </a:r>
            <a:endParaRPr lang="en-US" dirty="0">
              <a:cs typeface="Calibri"/>
            </a:endParaRPr>
          </a:p>
          <a:p>
            <a:pPr marL="171450" indent="-171450">
              <a:buFont typeface="Arial" panose="020B0604020202020204" pitchFamily="34" charset="0"/>
              <a:buChar char="•"/>
            </a:pPr>
            <a:r>
              <a:rPr lang="en-US" dirty="0"/>
              <a:t>Of those RIs, 61% were PDs, 19% were OIs, 18% were VPDs and 2% were OTHs. </a:t>
            </a:r>
            <a:endParaRPr lang="en-US" dirty="0">
              <a:cs typeface="Calibri"/>
            </a:endParaRPr>
          </a:p>
          <a:p>
            <a:pPr marL="171450" indent="-171450">
              <a:buFont typeface="Arial" panose="020B0604020202020204" pitchFamily="34" charset="0"/>
              <a:buChar char="•"/>
            </a:pPr>
            <a:r>
              <a:rPr lang="en-US" dirty="0">
                <a:cs typeface="Calibri"/>
              </a:rPr>
              <a:t>This kind of data helps the FAA, airports and stakeholders understand how to identify risks, mitigation measures and effective outreach efforts.   </a:t>
            </a:r>
            <a:endParaRPr lang="en-US" dirty="0"/>
          </a:p>
        </p:txBody>
      </p:sp>
      <p:sp>
        <p:nvSpPr>
          <p:cNvPr id="4" name="Slide Number Placeholder 3"/>
          <p:cNvSpPr>
            <a:spLocks noGrp="1"/>
          </p:cNvSpPr>
          <p:nvPr>
            <p:ph type="sldNum" sz="quarter" idx="5"/>
          </p:nvPr>
        </p:nvSpPr>
        <p:spPr/>
        <p:txBody>
          <a:bodyPr/>
          <a:lstStyle/>
          <a:p>
            <a:fld id="{EBF1B72F-E664-6F4B-8DF7-045A209E7834}" type="slidenum">
              <a:rPr lang="en-US" smtClean="0"/>
              <a:t>17</a:t>
            </a:fld>
            <a:endParaRPr lang="en-US" dirty="0"/>
          </a:p>
        </p:txBody>
      </p:sp>
    </p:spTree>
    <p:extLst>
      <p:ext uri="{BB962C8B-B14F-4D97-AF65-F5344CB8AC3E}">
        <p14:creationId xmlns:p14="http://schemas.microsoft.com/office/powerpoint/2010/main" val="4082612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endParaRPr lang="en-US" u="sng" dirty="0"/>
          </a:p>
          <a:p>
            <a:r>
              <a:rPr lang="en-US" u="sng" dirty="0"/>
              <a:t>Editing Instructions: </a:t>
            </a:r>
            <a:endParaRPr lang="en-US" dirty="0">
              <a:cs typeface="Calibri"/>
            </a:endParaRPr>
          </a:p>
          <a:p>
            <a:pPr marL="171450" indent="-171450">
              <a:buFont typeface="Arial,Sans-Serif"/>
              <a:buChar char="•"/>
            </a:pPr>
            <a:r>
              <a:rPr lang="en-US" dirty="0"/>
              <a:t>If applicable, modify this slide with local RI events that have occurred since the last RSAT using the RSAT WebTool at </a:t>
            </a:r>
            <a:r>
              <a:rPr lang="en-US" dirty="0">
                <a:hlinkClick r:id="rId3"/>
              </a:rPr>
              <a:t>www.rsatevents.com</a:t>
            </a:r>
            <a:endParaRPr lang="en-US" dirty="0"/>
          </a:p>
          <a:p>
            <a:pPr marL="171450" indent="-171450">
              <a:buFont typeface="Arial,Sans-Serif"/>
              <a:buChar char="•"/>
            </a:pPr>
            <a:r>
              <a:rPr lang="en-US" dirty="0"/>
              <a:t>(If inaccessible, contact your assigned Runway Safety Program Manager (RSPM) found at </a:t>
            </a:r>
            <a:r>
              <a:rPr lang="en-US" dirty="0">
                <a:hlinkClick r:id="rId4"/>
              </a:rPr>
              <a:t>https://www.faa.gov/airports/runway_safety/contact</a:t>
            </a:r>
            <a:r>
              <a:rPr lang="en-US" dirty="0"/>
              <a:t>)</a:t>
            </a:r>
            <a:endParaRPr lang="en-US" dirty="0">
              <a:cs typeface="Calibri"/>
            </a:endParaRPr>
          </a:p>
          <a:p>
            <a:pPr marL="171450" indent="-171450">
              <a:buFont typeface="Arial,Sans-Serif"/>
              <a:buChar char="•"/>
            </a:pPr>
            <a:r>
              <a:rPr lang="en-US" dirty="0"/>
              <a:t>Cut and paste (use Snipping Tool if available) the RI event graphic(s), MOR # and narrative from the RSAT WebTool to this slide for discussion at your meeting. </a:t>
            </a:r>
            <a:endParaRPr lang="en-US" dirty="0">
              <a:cs typeface="Calibri"/>
            </a:endParaRPr>
          </a:p>
          <a:p>
            <a:pPr marL="171450" indent="-171450">
              <a:buFont typeface="Arial,Sans-Serif"/>
              <a:buChar char="•"/>
            </a:pPr>
            <a:r>
              <a:rPr lang="en-US" b="1" u="sng" dirty="0"/>
              <a:t>Duplicate</a:t>
            </a:r>
            <a:r>
              <a:rPr lang="en-US" b="1" dirty="0"/>
              <a:t> </a:t>
            </a:r>
            <a:r>
              <a:rPr lang="en-US" dirty="0"/>
              <a:t>this slide to review multiple local events at your RSAT.</a:t>
            </a:r>
            <a:endParaRPr lang="en-US" dirty="0">
              <a:cs typeface="Calibri"/>
            </a:endParaRPr>
          </a:p>
          <a:p>
            <a:pPr marL="171450" indent="-171450">
              <a:buFont typeface="Arial,Sans-Serif"/>
              <a:buChar char="•"/>
            </a:pPr>
            <a:r>
              <a:rPr lang="en-US" dirty="0"/>
              <a:t>Delete example slide if not applicable. </a:t>
            </a:r>
            <a:endParaRPr lang="en-US" dirty="0">
              <a:cs typeface="Calibri"/>
            </a:endParaRPr>
          </a:p>
          <a:p>
            <a:endParaRPr lang="en-US" u="sng" dirty="0"/>
          </a:p>
          <a:p>
            <a:r>
              <a:rPr lang="en-US" u="sng" dirty="0"/>
              <a:t>Talking Points/ Presenter Tip:</a:t>
            </a:r>
            <a:r>
              <a:rPr lang="en-US" dirty="0"/>
              <a:t> </a:t>
            </a:r>
            <a:endParaRPr lang="en-US" dirty="0">
              <a:cs typeface="Calibri"/>
            </a:endParaRPr>
          </a:p>
          <a:p>
            <a:r>
              <a:rPr lang="en-US" dirty="0"/>
              <a:t>Review the event and discuss the following:</a:t>
            </a:r>
            <a:endParaRPr lang="en-US" dirty="0">
              <a:cs typeface="Calibri" panose="020F0502020204030204"/>
            </a:endParaRPr>
          </a:p>
          <a:p>
            <a:pPr marL="237490" lvl="0" indent="-237490">
              <a:spcBef>
                <a:spcPts val="1100"/>
              </a:spcBef>
              <a:buFont typeface="Arial,Sans-Serif"/>
              <a:buChar char="•"/>
            </a:pPr>
            <a:r>
              <a:rPr lang="en-US" dirty="0"/>
              <a:t>Is this a recurring trend?</a:t>
            </a:r>
            <a:endParaRPr lang="en-US" dirty="0">
              <a:cs typeface="Calibri" panose="020F0502020204030204"/>
            </a:endParaRPr>
          </a:p>
          <a:p>
            <a:pPr marL="237490" lvl="0" indent="-237490">
              <a:spcBef>
                <a:spcPts val="1100"/>
              </a:spcBef>
              <a:buFont typeface="Arial,Sans-Serif"/>
              <a:buChar char="•"/>
            </a:pPr>
            <a:r>
              <a:rPr lang="en-US" dirty="0"/>
              <a:t>What are lessons learned?</a:t>
            </a:r>
            <a:endParaRPr lang="en-US" dirty="0">
              <a:cs typeface="Calibri" panose="020F0502020204030204"/>
            </a:endParaRPr>
          </a:p>
          <a:p>
            <a:pPr marL="237490" lvl="0" indent="-237490">
              <a:spcBef>
                <a:spcPts val="1100"/>
              </a:spcBef>
              <a:buFont typeface="Arial,Sans-Serif"/>
              <a:buChar char="•"/>
            </a:pPr>
            <a:r>
              <a:rPr lang="en-US" dirty="0"/>
              <a:t>Ask/discuss what could be done to reduce this risk or what has been done to reduce risk?</a:t>
            </a:r>
          </a:p>
          <a:p>
            <a:pPr marL="171450" indent="-171450">
              <a:buFont typeface="Arial" panose="020B0604020202020204" pitchFamily="34" charset="0"/>
              <a:buChar char="•"/>
              <a:defRPr/>
            </a:pPr>
            <a:r>
              <a:rPr lang="en-US" b="1" dirty="0">
                <a:solidFill>
                  <a:prstClr val="black"/>
                </a:solidFill>
              </a:rPr>
              <a:t>  </a:t>
            </a:r>
            <a:r>
              <a:rPr kumimoji="0" lang="en-US" b="1" i="0" u="none" strike="noStrike" kern="1200" cap="none" spc="0" normalizeH="0" baseline="0" noProof="0" dirty="0">
                <a:ln>
                  <a:noFill/>
                </a:ln>
                <a:solidFill>
                  <a:prstClr val="black"/>
                </a:solidFill>
                <a:effectLst/>
                <a:uLnTx/>
                <a:uFillTx/>
              </a:rPr>
              <a:t>If an SSR was complete on this event, add</a:t>
            </a:r>
            <a:r>
              <a:rPr lang="en-US" b="1" dirty="0">
                <a:solidFill>
                  <a:prstClr val="black"/>
                </a:solidFill>
              </a:rPr>
              <a:t> lessons learned, new procedures</a:t>
            </a:r>
            <a:r>
              <a:rPr kumimoji="0" lang="en-US" b="1" i="0" u="none" strike="noStrike" kern="1200" cap="none" spc="0" normalizeH="0" baseline="0" noProof="0" dirty="0">
                <a:ln>
                  <a:noFill/>
                </a:ln>
                <a:solidFill>
                  <a:prstClr val="black"/>
                </a:solidFill>
                <a:effectLst/>
                <a:uLnTx/>
                <a:uFillTx/>
              </a:rPr>
              <a:t>/</a:t>
            </a:r>
            <a:r>
              <a:rPr lang="en-US" b="1" dirty="0">
                <a:solidFill>
                  <a:prstClr val="black"/>
                </a:solidFill>
              </a:rPr>
              <a:t>mitigations, etc. </a:t>
            </a:r>
            <a:r>
              <a:rPr kumimoji="0" lang="en-US" b="1" i="0" u="none" strike="noStrike" kern="1200" cap="none" spc="0" normalizeH="0" baseline="0" noProof="0" dirty="0">
                <a:ln>
                  <a:noFill/>
                </a:ln>
                <a:solidFill>
                  <a:prstClr val="black"/>
                </a:solidFill>
                <a:effectLst/>
                <a:uLnTx/>
                <a:uFillTx/>
              </a:rPr>
              <a:t>from SSR</a:t>
            </a:r>
            <a:r>
              <a:rPr lang="en-US" b="1" dirty="0">
                <a:solidFill>
                  <a:prstClr val="black"/>
                </a:solidFill>
              </a:rPr>
              <a:t>.</a:t>
            </a: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18</a:t>
            </a:fld>
            <a:endParaRPr lang="en-US" dirty="0"/>
          </a:p>
        </p:txBody>
      </p:sp>
    </p:spTree>
    <p:extLst>
      <p:ext uri="{BB962C8B-B14F-4D97-AF65-F5344CB8AC3E}">
        <p14:creationId xmlns:p14="http://schemas.microsoft.com/office/powerpoint/2010/main" val="285855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4DD96-0A4B-988C-41DD-64298D2FE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768E5-82C2-A600-55B9-6A60FE39C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F825C-E1EA-0315-3F4F-988F6213F2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endParaRPr lang="en-US" u="sng" dirty="0"/>
          </a:p>
          <a:p>
            <a:r>
              <a:rPr lang="en-US" u="sng" dirty="0"/>
              <a:t>Editing Instructions: </a:t>
            </a:r>
            <a:endParaRPr lang="en-US" dirty="0">
              <a:cs typeface="Calibri"/>
            </a:endParaRPr>
          </a:p>
          <a:p>
            <a:pPr marL="171450" indent="-171450">
              <a:buFont typeface="Arial,Sans-Serif"/>
              <a:buChar char="•"/>
            </a:pPr>
            <a:r>
              <a:rPr lang="en-US" dirty="0"/>
              <a:t>If applicable, modify this slide with local RI events that have occurred since the last RSAT using the RSAT WebTool at </a:t>
            </a:r>
            <a:r>
              <a:rPr lang="en-US" dirty="0">
                <a:hlinkClick r:id="rId3"/>
              </a:rPr>
              <a:t>www.rsatevents.com</a:t>
            </a:r>
            <a:endParaRPr lang="en-US" dirty="0"/>
          </a:p>
          <a:p>
            <a:pPr marL="171450" indent="-171450">
              <a:buFont typeface="Arial,Sans-Serif"/>
              <a:buChar char="•"/>
            </a:pPr>
            <a:r>
              <a:rPr lang="en-US" dirty="0"/>
              <a:t>(If inaccessible, contact your assigned Runway Safety Program Manager (RSPM) found at </a:t>
            </a:r>
            <a:r>
              <a:rPr lang="en-US" dirty="0">
                <a:hlinkClick r:id="rId4"/>
              </a:rPr>
              <a:t>https://www.faa.gov/airports/runway_safety/contact</a:t>
            </a:r>
            <a:r>
              <a:rPr lang="en-US" dirty="0"/>
              <a:t>)</a:t>
            </a:r>
            <a:endParaRPr lang="en-US" dirty="0">
              <a:cs typeface="Calibri"/>
            </a:endParaRPr>
          </a:p>
          <a:p>
            <a:pPr marL="171450" indent="-171450">
              <a:buFont typeface="Arial,Sans-Serif"/>
              <a:buChar char="•"/>
            </a:pPr>
            <a:r>
              <a:rPr lang="en-US" dirty="0"/>
              <a:t>Cut and paste (use Snipping Tool if available) the RI event graphic(s), MOR # and narrative from the RSAT WebTool to this slide for discussion at your meeting. </a:t>
            </a:r>
            <a:endParaRPr lang="en-US" dirty="0">
              <a:cs typeface="Calibri"/>
            </a:endParaRPr>
          </a:p>
          <a:p>
            <a:pPr marL="171450" indent="-171450">
              <a:buFont typeface="Arial,Sans-Serif"/>
              <a:buChar char="•"/>
            </a:pPr>
            <a:r>
              <a:rPr lang="en-US" b="1" u="sng" dirty="0"/>
              <a:t>Duplicate</a:t>
            </a:r>
            <a:r>
              <a:rPr lang="en-US" b="1" dirty="0"/>
              <a:t> </a:t>
            </a:r>
            <a:r>
              <a:rPr lang="en-US" dirty="0"/>
              <a:t>this slide to review multiple local events at your RSAT.</a:t>
            </a:r>
            <a:endParaRPr lang="en-US" dirty="0">
              <a:cs typeface="Calibri"/>
            </a:endParaRPr>
          </a:p>
          <a:p>
            <a:pPr marL="171450" indent="-171450">
              <a:buFont typeface="Arial,Sans-Serif"/>
              <a:buChar char="•"/>
            </a:pPr>
            <a:r>
              <a:rPr lang="en-US" dirty="0"/>
              <a:t>Delete example slide if not applicable. </a:t>
            </a:r>
            <a:endParaRPr lang="en-US" dirty="0">
              <a:cs typeface="Calibri"/>
            </a:endParaRPr>
          </a:p>
          <a:p>
            <a:endParaRPr lang="en-US" u="sng" dirty="0"/>
          </a:p>
          <a:p>
            <a:r>
              <a:rPr lang="en-US" u="sng" dirty="0"/>
              <a:t>Talking Points/ Presenter Tip:</a:t>
            </a:r>
            <a:r>
              <a:rPr lang="en-US" dirty="0"/>
              <a:t> </a:t>
            </a:r>
            <a:endParaRPr lang="en-US" dirty="0">
              <a:cs typeface="Calibri"/>
            </a:endParaRPr>
          </a:p>
          <a:p>
            <a:r>
              <a:rPr lang="en-US" dirty="0"/>
              <a:t>Review the event and discuss the following:</a:t>
            </a:r>
            <a:endParaRPr lang="en-US" dirty="0">
              <a:cs typeface="Calibri" panose="020F0502020204030204"/>
            </a:endParaRPr>
          </a:p>
          <a:p>
            <a:pPr marL="237490" lvl="0" indent="-237490">
              <a:spcBef>
                <a:spcPts val="1100"/>
              </a:spcBef>
              <a:buFont typeface="Arial,Sans-Serif"/>
              <a:buChar char="•"/>
            </a:pPr>
            <a:r>
              <a:rPr lang="en-US" dirty="0"/>
              <a:t>Is this a recurring trend?</a:t>
            </a:r>
            <a:endParaRPr lang="en-US" dirty="0">
              <a:cs typeface="Calibri" panose="020F0502020204030204"/>
            </a:endParaRPr>
          </a:p>
          <a:p>
            <a:pPr marL="237490" lvl="0" indent="-237490">
              <a:spcBef>
                <a:spcPts val="1100"/>
              </a:spcBef>
              <a:buFont typeface="Arial,Sans-Serif"/>
              <a:buChar char="•"/>
            </a:pPr>
            <a:r>
              <a:rPr lang="en-US" dirty="0"/>
              <a:t>What are lessons learned?</a:t>
            </a:r>
            <a:endParaRPr lang="en-US" dirty="0">
              <a:cs typeface="Calibri" panose="020F0502020204030204"/>
            </a:endParaRPr>
          </a:p>
          <a:p>
            <a:pPr marL="237490" lvl="0" indent="-237490">
              <a:spcBef>
                <a:spcPts val="1100"/>
              </a:spcBef>
              <a:buFont typeface="Arial,Sans-Serif"/>
              <a:buChar char="•"/>
            </a:pPr>
            <a:r>
              <a:rPr lang="en-US" dirty="0"/>
              <a:t>Ask/discuss what could be done to reduce this risk or what has been done to reduce risk?</a:t>
            </a:r>
          </a:p>
          <a:p>
            <a:pPr marL="171450" indent="-171450">
              <a:buFont typeface="Arial" panose="020B0604020202020204" pitchFamily="34" charset="0"/>
              <a:buChar char="•"/>
              <a:defRPr/>
            </a:pPr>
            <a:r>
              <a:rPr lang="en-US" b="1" dirty="0">
                <a:solidFill>
                  <a:prstClr val="black"/>
                </a:solidFill>
              </a:rPr>
              <a:t>  </a:t>
            </a:r>
            <a:r>
              <a:rPr kumimoji="0" lang="en-US" b="1" i="0" u="none" strike="noStrike" kern="1200" cap="none" spc="0" normalizeH="0" baseline="0" noProof="0" dirty="0">
                <a:ln>
                  <a:noFill/>
                </a:ln>
                <a:solidFill>
                  <a:prstClr val="black"/>
                </a:solidFill>
                <a:effectLst/>
                <a:uLnTx/>
                <a:uFillTx/>
              </a:rPr>
              <a:t>If an SSR was complete on this event, add</a:t>
            </a:r>
            <a:r>
              <a:rPr lang="en-US" b="1" dirty="0">
                <a:solidFill>
                  <a:prstClr val="black"/>
                </a:solidFill>
              </a:rPr>
              <a:t> lessons learned, new procedures</a:t>
            </a:r>
            <a:r>
              <a:rPr kumimoji="0" lang="en-US" b="1" i="0" u="none" strike="noStrike" kern="1200" cap="none" spc="0" normalizeH="0" baseline="0" noProof="0" dirty="0">
                <a:ln>
                  <a:noFill/>
                </a:ln>
                <a:solidFill>
                  <a:prstClr val="black"/>
                </a:solidFill>
                <a:effectLst/>
                <a:uLnTx/>
                <a:uFillTx/>
              </a:rPr>
              <a:t>/</a:t>
            </a:r>
            <a:r>
              <a:rPr lang="en-US" b="1" dirty="0">
                <a:solidFill>
                  <a:prstClr val="black"/>
                </a:solidFill>
              </a:rPr>
              <a:t>mitigations, etc. </a:t>
            </a:r>
            <a:r>
              <a:rPr kumimoji="0" lang="en-US" b="1" i="0" u="none" strike="noStrike" kern="1200" cap="none" spc="0" normalizeH="0" baseline="0" noProof="0" dirty="0">
                <a:ln>
                  <a:noFill/>
                </a:ln>
                <a:solidFill>
                  <a:prstClr val="black"/>
                </a:solidFill>
                <a:effectLst/>
                <a:uLnTx/>
                <a:uFillTx/>
              </a:rPr>
              <a:t>from SSR</a:t>
            </a:r>
            <a:r>
              <a:rPr lang="en-US" b="1" dirty="0">
                <a:solidFill>
                  <a:prstClr val="black"/>
                </a:solidFill>
              </a:rPr>
              <a:t>.</a:t>
            </a:r>
            <a:endParaRPr lang="en-US" dirty="0">
              <a:cs typeface="Calibri"/>
            </a:endParaRPr>
          </a:p>
        </p:txBody>
      </p:sp>
      <p:sp>
        <p:nvSpPr>
          <p:cNvPr id="4" name="Slide Number Placeholder 3">
            <a:extLst>
              <a:ext uri="{FF2B5EF4-FFF2-40B4-BE49-F238E27FC236}">
                <a16:creationId xmlns:a16="http://schemas.microsoft.com/office/drawing/2014/main" id="{E2ACD64C-C89C-D65A-356F-6E7E83BE4F02}"/>
              </a:ext>
            </a:extLst>
          </p:cNvPr>
          <p:cNvSpPr>
            <a:spLocks noGrp="1"/>
          </p:cNvSpPr>
          <p:nvPr>
            <p:ph type="sldNum" sz="quarter" idx="5"/>
          </p:nvPr>
        </p:nvSpPr>
        <p:spPr/>
        <p:txBody>
          <a:bodyPr/>
          <a:lstStyle/>
          <a:p>
            <a:fld id="{EBF1B72F-E664-6F4B-8DF7-045A209E7834}" type="slidenum">
              <a:rPr lang="en-US" smtClean="0"/>
              <a:t>19</a:t>
            </a:fld>
            <a:endParaRPr lang="en-US" dirty="0"/>
          </a:p>
        </p:txBody>
      </p:sp>
    </p:spTree>
    <p:extLst>
      <p:ext uri="{BB962C8B-B14F-4D97-AF65-F5344CB8AC3E}">
        <p14:creationId xmlns:p14="http://schemas.microsoft.com/office/powerpoint/2010/main" val="167458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u="sng" dirty="0"/>
              <a:t>Talking Points:</a:t>
            </a:r>
            <a:endParaRPr lang="en-US" dirty="0"/>
          </a:p>
          <a:p>
            <a:pPr marL="171450" indent="-171450">
              <a:buFont typeface="Arial" panose="020B0604020202020204" pitchFamily="34" charset="0"/>
              <a:buChar char="•"/>
            </a:pPr>
            <a:r>
              <a:rPr lang="en-US" dirty="0"/>
              <a:t>Local RSAT meetings are required once per fiscal year and result in better communication as well as safer operating environment.</a:t>
            </a:r>
          </a:p>
          <a:p>
            <a:pPr marL="184150" marR="5080" indent="-171450">
              <a:lnSpc>
                <a:spcPts val="2600"/>
              </a:lnSpc>
              <a:spcBef>
                <a:spcPts val="320"/>
              </a:spcBef>
              <a:buFont typeface="Arial" panose="020B0604020202020204" pitchFamily="34" charset="0"/>
              <a:buChar char="•"/>
            </a:pPr>
            <a:r>
              <a:rPr lang="en-US" dirty="0"/>
              <a:t>You all are an integral part of the team.</a:t>
            </a:r>
            <a:endParaRPr lang="en-US" dirty="0">
              <a:cs typeface="Calibri"/>
            </a:endParaRPr>
          </a:p>
          <a:p>
            <a:pPr marL="171450" indent="-171450">
              <a:buFont typeface="Arial" panose="020B0604020202020204" pitchFamily="34" charset="0"/>
              <a:buChar char="•"/>
            </a:pPr>
            <a:r>
              <a:rPr lang="en-US" dirty="0"/>
              <a:t>The purpose of the RSAT meeting is to openly</a:t>
            </a:r>
            <a:r>
              <a:rPr lang="en-US" dirty="0">
                <a:cs typeface="Calibri"/>
              </a:rPr>
              <a:t> discuss: </a:t>
            </a:r>
            <a:endParaRPr lang="en-US" dirty="0"/>
          </a:p>
          <a:p>
            <a:pPr marL="628650" lvl="1" indent="-171450">
              <a:buFont typeface="Arial"/>
              <a:buChar char="•"/>
            </a:pPr>
            <a:r>
              <a:rPr lang="en-US" dirty="0"/>
              <a:t>local surface risks.</a:t>
            </a:r>
            <a:endParaRPr lang="en-US" dirty="0">
              <a:cs typeface="Calibri"/>
            </a:endParaRPr>
          </a:p>
          <a:p>
            <a:pPr marL="628650" lvl="1" indent="-171450">
              <a:buFont typeface="Arial"/>
              <a:buChar char="•"/>
            </a:pPr>
            <a:r>
              <a:rPr lang="en-US" dirty="0"/>
              <a:t>objectively determine ways to improve surface safety. </a:t>
            </a:r>
            <a:endParaRPr lang="en-US" dirty="0">
              <a:cs typeface="Calibri"/>
            </a:endParaRPr>
          </a:p>
          <a:p>
            <a:pPr marL="628650" lvl="1" indent="-171450">
              <a:buFont typeface="Arial"/>
              <a:buChar char="•"/>
            </a:pPr>
            <a:r>
              <a:rPr lang="en-US" dirty="0"/>
              <a:t>encourage active participation through use of best practices.</a:t>
            </a:r>
            <a:endParaRPr lang="en-US" dirty="0">
              <a:cs typeface="Calibri"/>
            </a:endParaRPr>
          </a:p>
          <a:p>
            <a:pPr marL="628650" lvl="1" indent="-171450">
              <a:buFont typeface="Arial"/>
              <a:buChar char="•"/>
            </a:pPr>
            <a:r>
              <a:rPr lang="en-US" dirty="0"/>
              <a:t>Learn about available resources. </a:t>
            </a:r>
            <a:endParaRPr lang="en-US" dirty="0">
              <a:cs typeface="Calibri"/>
            </a:endParaRPr>
          </a:p>
          <a:p>
            <a:pPr marL="171450" indent="-171450">
              <a:buFont typeface="Arial" panose="020B0604020202020204" pitchFamily="34" charset="0"/>
              <a:buChar char="•"/>
            </a:pPr>
            <a:r>
              <a:rPr lang="en-US" dirty="0">
                <a:cs typeface="Calibri"/>
              </a:rPr>
              <a:t>Takeaways should include:</a:t>
            </a:r>
          </a:p>
          <a:p>
            <a:pPr marL="628650" lvl="1" indent="-171450">
              <a:buFont typeface="Arial"/>
              <a:buChar char="•"/>
            </a:pPr>
            <a:r>
              <a:rPr lang="en-US" dirty="0"/>
              <a:t>Local safety trend awareness.  All participants are encouraged to freely discuss local safety concerns objectively without assigning blame.</a:t>
            </a:r>
            <a:endParaRPr lang="en-US" dirty="0">
              <a:cs typeface="Calibri"/>
            </a:endParaRPr>
          </a:p>
          <a:p>
            <a:pPr marL="628650" lvl="1" indent="-171450">
              <a:buFont typeface="Arial"/>
              <a:buChar char="•"/>
            </a:pPr>
            <a:r>
              <a:rPr lang="en-US" dirty="0"/>
              <a:t>Become aware of possible best practices and resources to implement and improve safety for everyone at your airport.</a:t>
            </a:r>
            <a:endParaRPr lang="en-US" dirty="0">
              <a:cs typeface="Calibri"/>
            </a:endParaRPr>
          </a:p>
          <a:p>
            <a:pPr marL="628650" lvl="1" indent="-171450">
              <a:buFont typeface="Arial"/>
              <a:buChar char="•"/>
            </a:pPr>
            <a:r>
              <a:rPr lang="en-US" dirty="0"/>
              <a:t>Identify actions that can be pursued by the airport operator, users and stakeholders to facilitate positive change. </a:t>
            </a:r>
            <a:endParaRPr lang="en-US" dirty="0">
              <a:cs typeface="Calibri"/>
            </a:endParaRPr>
          </a:p>
          <a:p>
            <a:pPr marL="628650" lvl="1" indent="-171450">
              <a:buFont typeface="Arial"/>
              <a:buChar char="•"/>
            </a:pPr>
            <a:r>
              <a:rPr lang="en-US" dirty="0">
                <a:cs typeface="Calibri"/>
              </a:rPr>
              <a:t>Update the local Runway Safety Action Plan (RSAP) to promote partnerships, accountability and success. </a:t>
            </a:r>
          </a:p>
          <a:p>
            <a:pPr marL="628650" lvl="1" indent="-171450">
              <a:buFont typeface="Arial"/>
              <a:buChar char="•"/>
            </a:pP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a:t>
            </a:fld>
            <a:endParaRPr lang="en-US" dirty="0"/>
          </a:p>
        </p:txBody>
      </p:sp>
    </p:spTree>
    <p:extLst>
      <p:ext uri="{BB962C8B-B14F-4D97-AF65-F5344CB8AC3E}">
        <p14:creationId xmlns:p14="http://schemas.microsoft.com/office/powerpoint/2010/main" val="363626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657AE-665E-D27D-4E53-D211B62A0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4A12-6F2F-8B80-6708-A32E0BC13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59EC5-DABB-CF73-0674-7F31DE5051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 </a:t>
            </a:r>
            <a:endParaRPr lang="en-US" sz="1200" b="0" i="0" u="none" strike="noStrike" kern="1200" cap="none" spc="0" normalizeH="0" baseline="0" noProof="0" dirty="0">
              <a:ln>
                <a:noFill/>
              </a:ln>
              <a:solidFill>
                <a:prstClr val="black"/>
              </a:solidFill>
              <a:effectLst/>
              <a:uLnTx/>
              <a:uFillTx/>
              <a:latin typeface="Calibri" panose="020F0502020204030204"/>
              <a:cs typeface="Calibri"/>
            </a:endParaRPr>
          </a:p>
          <a:p>
            <a:endParaRPr lang="en-US" u="sng" dirty="0"/>
          </a:p>
          <a:p>
            <a:r>
              <a:rPr lang="en-US" u="sng" dirty="0"/>
              <a:t>Editing Instructions: </a:t>
            </a:r>
            <a:endParaRPr lang="en-US" dirty="0">
              <a:cs typeface="Calibri"/>
            </a:endParaRPr>
          </a:p>
          <a:p>
            <a:pPr marL="171450" indent="-171450">
              <a:buFont typeface="Arial,Sans-Serif"/>
              <a:buChar char="•"/>
            </a:pPr>
            <a:r>
              <a:rPr lang="en-US" dirty="0"/>
              <a:t>If applicable, modify this slide with local RI events that have occurred since the last RSAT using the RSAT WebTool at </a:t>
            </a:r>
            <a:r>
              <a:rPr lang="en-US" dirty="0">
                <a:hlinkClick r:id="rId3"/>
              </a:rPr>
              <a:t>www.rsatevents.com</a:t>
            </a:r>
            <a:endParaRPr lang="en-US" dirty="0"/>
          </a:p>
          <a:p>
            <a:pPr marL="171450" indent="-171450">
              <a:buFont typeface="Arial,Sans-Serif"/>
              <a:buChar char="•"/>
            </a:pPr>
            <a:r>
              <a:rPr lang="en-US" dirty="0"/>
              <a:t>(If inaccessible, contact your assigned Runway Safety Program Manager (RSPM) found at </a:t>
            </a:r>
            <a:r>
              <a:rPr lang="en-US" dirty="0">
                <a:hlinkClick r:id="rId4"/>
              </a:rPr>
              <a:t>https://www.faa.gov/airports/runway_safety/contact</a:t>
            </a:r>
            <a:r>
              <a:rPr lang="en-US" dirty="0"/>
              <a:t>)</a:t>
            </a:r>
            <a:endParaRPr lang="en-US" dirty="0">
              <a:cs typeface="Calibri"/>
            </a:endParaRPr>
          </a:p>
          <a:p>
            <a:pPr marL="171450" indent="-171450">
              <a:buFont typeface="Arial,Sans-Serif"/>
              <a:buChar char="•"/>
            </a:pPr>
            <a:r>
              <a:rPr lang="en-US" dirty="0"/>
              <a:t>Cut and paste (use Snipping Tool if available) the RI event graphic(s), MOR # and narrative from the RSAT WebTool to this slide for discussion at your meeting. </a:t>
            </a:r>
            <a:endParaRPr lang="en-US" dirty="0">
              <a:cs typeface="Calibri"/>
            </a:endParaRPr>
          </a:p>
          <a:p>
            <a:pPr marL="171450" indent="-171450">
              <a:buFont typeface="Arial,Sans-Serif"/>
              <a:buChar char="•"/>
            </a:pPr>
            <a:r>
              <a:rPr lang="en-US" b="1" u="sng" dirty="0"/>
              <a:t>Duplicate</a:t>
            </a:r>
            <a:r>
              <a:rPr lang="en-US" b="1" dirty="0"/>
              <a:t> </a:t>
            </a:r>
            <a:r>
              <a:rPr lang="en-US" dirty="0"/>
              <a:t>this slide to review multiple local events at your RSAT.</a:t>
            </a:r>
            <a:endParaRPr lang="en-US" dirty="0">
              <a:cs typeface="Calibri"/>
            </a:endParaRPr>
          </a:p>
          <a:p>
            <a:pPr marL="171450" indent="-171450">
              <a:buFont typeface="Arial,Sans-Serif"/>
              <a:buChar char="•"/>
            </a:pPr>
            <a:r>
              <a:rPr lang="en-US" dirty="0"/>
              <a:t>Delete example slide if not applicable. </a:t>
            </a:r>
            <a:endParaRPr lang="en-US" dirty="0">
              <a:cs typeface="Calibri"/>
            </a:endParaRPr>
          </a:p>
          <a:p>
            <a:endParaRPr lang="en-US" u="sng" dirty="0"/>
          </a:p>
          <a:p>
            <a:r>
              <a:rPr lang="en-US" u="sng" dirty="0"/>
              <a:t>Talking Points/ Presenter Tip:</a:t>
            </a:r>
            <a:r>
              <a:rPr lang="en-US" dirty="0"/>
              <a:t> </a:t>
            </a:r>
            <a:endParaRPr lang="en-US" dirty="0">
              <a:cs typeface="Calibri"/>
            </a:endParaRPr>
          </a:p>
          <a:p>
            <a:r>
              <a:rPr lang="en-US" dirty="0"/>
              <a:t>Review the event and discuss the following:</a:t>
            </a:r>
            <a:endParaRPr lang="en-US" dirty="0">
              <a:cs typeface="Calibri" panose="020F0502020204030204"/>
            </a:endParaRPr>
          </a:p>
          <a:p>
            <a:pPr marL="237490" lvl="0" indent="-237490">
              <a:spcBef>
                <a:spcPts val="1100"/>
              </a:spcBef>
              <a:buFont typeface="Arial,Sans-Serif"/>
              <a:buChar char="•"/>
            </a:pPr>
            <a:r>
              <a:rPr lang="en-US" dirty="0"/>
              <a:t>Is this a recurring trend?</a:t>
            </a:r>
            <a:endParaRPr lang="en-US" dirty="0">
              <a:cs typeface="Calibri" panose="020F0502020204030204"/>
            </a:endParaRPr>
          </a:p>
          <a:p>
            <a:pPr marL="237490" lvl="0" indent="-237490">
              <a:spcBef>
                <a:spcPts val="1100"/>
              </a:spcBef>
              <a:buFont typeface="Arial,Sans-Serif"/>
              <a:buChar char="•"/>
            </a:pPr>
            <a:r>
              <a:rPr lang="en-US" dirty="0"/>
              <a:t>What are lessons learned?</a:t>
            </a:r>
            <a:endParaRPr lang="en-US" dirty="0">
              <a:cs typeface="Calibri" panose="020F0502020204030204"/>
            </a:endParaRPr>
          </a:p>
          <a:p>
            <a:pPr marL="237490" lvl="0" indent="-237490">
              <a:spcBef>
                <a:spcPts val="1100"/>
              </a:spcBef>
              <a:buFont typeface="Arial,Sans-Serif"/>
              <a:buChar char="•"/>
            </a:pPr>
            <a:r>
              <a:rPr lang="en-US" dirty="0"/>
              <a:t>Ask/discuss what could be done to reduce this risk or what has been done to reduce risk?</a:t>
            </a:r>
          </a:p>
          <a:p>
            <a:pPr marL="171450" indent="-171450">
              <a:buFont typeface="Arial" panose="020B0604020202020204" pitchFamily="34" charset="0"/>
              <a:buChar char="•"/>
              <a:defRPr/>
            </a:pPr>
            <a:r>
              <a:rPr lang="en-US" b="1" dirty="0">
                <a:solidFill>
                  <a:prstClr val="black"/>
                </a:solidFill>
              </a:rPr>
              <a:t>  </a:t>
            </a:r>
            <a:r>
              <a:rPr kumimoji="0" lang="en-US" b="1" i="0" u="none" strike="noStrike" kern="1200" cap="none" spc="0" normalizeH="0" baseline="0" noProof="0" dirty="0">
                <a:ln>
                  <a:noFill/>
                </a:ln>
                <a:solidFill>
                  <a:prstClr val="black"/>
                </a:solidFill>
                <a:effectLst/>
                <a:uLnTx/>
                <a:uFillTx/>
              </a:rPr>
              <a:t>If an SSR was complete on this event, add</a:t>
            </a:r>
            <a:r>
              <a:rPr lang="en-US" b="1" dirty="0">
                <a:solidFill>
                  <a:prstClr val="black"/>
                </a:solidFill>
              </a:rPr>
              <a:t> lessons learned, new procedures</a:t>
            </a:r>
            <a:r>
              <a:rPr kumimoji="0" lang="en-US" b="1" i="0" u="none" strike="noStrike" kern="1200" cap="none" spc="0" normalizeH="0" baseline="0" noProof="0" dirty="0">
                <a:ln>
                  <a:noFill/>
                </a:ln>
                <a:solidFill>
                  <a:prstClr val="black"/>
                </a:solidFill>
                <a:effectLst/>
                <a:uLnTx/>
                <a:uFillTx/>
              </a:rPr>
              <a:t>/</a:t>
            </a:r>
            <a:r>
              <a:rPr lang="en-US" b="1" dirty="0">
                <a:solidFill>
                  <a:prstClr val="black"/>
                </a:solidFill>
              </a:rPr>
              <a:t>mitigations, etc. </a:t>
            </a:r>
            <a:r>
              <a:rPr kumimoji="0" lang="en-US" b="1" i="0" u="none" strike="noStrike" kern="1200" cap="none" spc="0" normalizeH="0" baseline="0" noProof="0" dirty="0">
                <a:ln>
                  <a:noFill/>
                </a:ln>
                <a:solidFill>
                  <a:prstClr val="black"/>
                </a:solidFill>
                <a:effectLst/>
                <a:uLnTx/>
                <a:uFillTx/>
              </a:rPr>
              <a:t>from SSR</a:t>
            </a:r>
            <a:r>
              <a:rPr lang="en-US" b="1" dirty="0">
                <a:solidFill>
                  <a:prstClr val="black"/>
                </a:solidFill>
              </a:rPr>
              <a:t>.</a:t>
            </a:r>
            <a:endParaRPr lang="en-US" dirty="0">
              <a:cs typeface="Calibri"/>
            </a:endParaRPr>
          </a:p>
        </p:txBody>
      </p:sp>
      <p:sp>
        <p:nvSpPr>
          <p:cNvPr id="4" name="Slide Number Placeholder 3">
            <a:extLst>
              <a:ext uri="{FF2B5EF4-FFF2-40B4-BE49-F238E27FC236}">
                <a16:creationId xmlns:a16="http://schemas.microsoft.com/office/drawing/2014/main" id="{CAA71B74-F2DF-04E7-4437-F55895F16854}"/>
              </a:ext>
            </a:extLst>
          </p:cNvPr>
          <p:cNvSpPr>
            <a:spLocks noGrp="1"/>
          </p:cNvSpPr>
          <p:nvPr>
            <p:ph type="sldNum" sz="quarter" idx="5"/>
          </p:nvPr>
        </p:nvSpPr>
        <p:spPr/>
        <p:txBody>
          <a:bodyPr/>
          <a:lstStyle/>
          <a:p>
            <a:fld id="{EBF1B72F-E664-6F4B-8DF7-045A209E7834}" type="slidenum">
              <a:rPr lang="en-US" smtClean="0"/>
              <a:t>20</a:t>
            </a:fld>
            <a:endParaRPr lang="en-US" dirty="0"/>
          </a:p>
        </p:txBody>
      </p:sp>
    </p:spTree>
    <p:extLst>
      <p:ext uri="{BB962C8B-B14F-4D97-AF65-F5344CB8AC3E}">
        <p14:creationId xmlns:p14="http://schemas.microsoft.com/office/powerpoint/2010/main" val="502525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Left to Right signage defined:</a:t>
            </a:r>
          </a:p>
          <a:p>
            <a:pPr marL="342900" indent="-342900">
              <a:buAutoNum type="arabicPeriod"/>
            </a:pPr>
            <a:r>
              <a:rPr lang="en-US" b="1" dirty="0">
                <a:cs typeface="Calibri"/>
              </a:rPr>
              <a:t>Non-Movement</a:t>
            </a:r>
            <a:r>
              <a:rPr lang="en-US" b="1" dirty="0"/>
              <a:t> Area Boundary Marking, dashed line first</a:t>
            </a:r>
            <a:endParaRPr lang="en-US" dirty="0">
              <a:cs typeface="Calibri" panose="020F0502020204030204"/>
            </a:endParaRPr>
          </a:p>
          <a:p>
            <a:pPr marL="342900" indent="-342900">
              <a:buAutoNum type="arabicPeriod"/>
            </a:pPr>
            <a:r>
              <a:rPr lang="en-US" b="1" dirty="0"/>
              <a:t>Instrument Landing System (ILS) Marking</a:t>
            </a:r>
            <a:endParaRPr lang="en-US" dirty="0">
              <a:cs typeface="Calibri" panose="020F0502020204030204"/>
            </a:endParaRPr>
          </a:p>
          <a:p>
            <a:pPr marL="342900" indent="-342900">
              <a:buAutoNum type="arabicPeriod"/>
            </a:pPr>
            <a:r>
              <a:rPr lang="en-US" b="1" dirty="0"/>
              <a:t>Runway Position Hold Marking, dashed lines first</a:t>
            </a:r>
            <a:endParaRPr lang="en-US" dirty="0">
              <a:cs typeface="Calibri" panose="020F0502020204030204"/>
            </a:endParaRPr>
          </a:p>
          <a:p>
            <a:endParaRPr lang="en-US" b="1" dirty="0">
              <a:cs typeface="Calibri"/>
            </a:endParaRPr>
          </a:p>
          <a:p>
            <a:r>
              <a:rPr lang="en-US" b="1" dirty="0">
                <a:latin typeface="+mn-lt"/>
                <a:cs typeface="Calibri"/>
              </a:rPr>
              <a:t>PRESENTERS NOTES</a:t>
            </a:r>
            <a:endParaRPr lang="en-US" dirty="0"/>
          </a:p>
          <a:p>
            <a:r>
              <a:rPr lang="en-US" sz="1200" dirty="0"/>
              <a:t>Safety Knowledge Point: When told to “clear the runway” by ATC, what markings do you seek to cross to ensure you are safely out of “the runway environment?” </a:t>
            </a:r>
          </a:p>
          <a:p>
            <a:pPr marL="171450" indent="-171450">
              <a:buFont typeface="Arial" panose="020B0604020202020204" pitchFamily="34" charset="0"/>
              <a:buChar char="•"/>
            </a:pPr>
            <a:r>
              <a:rPr lang="en-US" sz="1200" dirty="0"/>
              <a:t>Non-Movement Area Boundary Marking, dashed line first</a:t>
            </a:r>
          </a:p>
          <a:p>
            <a:pPr marL="171450" indent="-171450">
              <a:buFont typeface="Arial" panose="020B0604020202020204" pitchFamily="34" charset="0"/>
              <a:buChar char="•"/>
            </a:pPr>
            <a:r>
              <a:rPr lang="en-US" sz="1200" dirty="0"/>
              <a:t>Instrument Landing System (ILS) Marking, or </a:t>
            </a:r>
          </a:p>
          <a:p>
            <a:pPr marL="171450" indent="-171450">
              <a:buFont typeface="Arial" panose="020B0604020202020204" pitchFamily="34" charset="0"/>
              <a:buChar char="•"/>
            </a:pPr>
            <a:r>
              <a:rPr lang="en-US" sz="1200" dirty="0"/>
              <a:t>Runway Position and Hold Marking, dashed lines first</a:t>
            </a:r>
          </a:p>
          <a:p>
            <a:pPr marL="171450" indent="-171450">
              <a:buFont typeface="Arial" panose="020B0604020202020204" pitchFamily="34" charset="0"/>
              <a:buChar char="•"/>
            </a:pPr>
            <a:r>
              <a:rPr lang="en-US" sz="1200" dirty="0"/>
              <a:t>Let audience answer and explain their answers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Answer: Runway Position and Hold Marking, you will meet the dashed lines first as you EXIT the runway.</a:t>
            </a:r>
          </a:p>
          <a:p>
            <a:pPr marL="171450" indent="-171450">
              <a:buFont typeface="Arial" panose="020B0604020202020204" pitchFamily="34" charset="0"/>
              <a:buChar char="•"/>
            </a:pPr>
            <a:endParaRPr lang="en-US" sz="1200" dirty="0">
              <a:cs typeface="Calibri" panose="020F0502020204030204"/>
            </a:endParaRPr>
          </a:p>
          <a:p>
            <a:r>
              <a:rPr lang="en-US" b="1" i="1" dirty="0"/>
              <a:t>Note: The majority of losses of runway separation, go-arounds, and other types of RIs are attributable to not completely crossing these double lines when exiting a runway or crossing them without permission.  If we resolve this, we improve Runway Safety dramatically across the NAS. “</a:t>
            </a:r>
            <a:endParaRPr lang="en-US" sz="1200" dirty="0">
              <a:cs typeface="Calibri" panose="020F0502020204030204"/>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21</a:t>
            </a:fld>
            <a:endParaRPr lang="en-US" dirty="0"/>
          </a:p>
        </p:txBody>
      </p:sp>
    </p:spTree>
    <p:extLst>
      <p:ext uri="{BB962C8B-B14F-4D97-AF65-F5344CB8AC3E}">
        <p14:creationId xmlns:p14="http://schemas.microsoft.com/office/powerpoint/2010/main" val="86168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u="sng" dirty="0"/>
          </a:p>
          <a:p>
            <a:r>
              <a:rPr lang="en-US" u="sng" dirty="0"/>
              <a:t>Talking Points:</a:t>
            </a:r>
            <a:endParaRPr lang="en-US" dirty="0"/>
          </a:p>
          <a:p>
            <a:pPr marL="171450" indent="-171450">
              <a:buFont typeface="Arial" panose="020B0604020202020204" pitchFamily="34" charset="0"/>
              <a:buChar char="•"/>
            </a:pPr>
            <a:r>
              <a:rPr lang="en-US" dirty="0"/>
              <a:t>According to ICAO, a Runway Excursion (RE) is a veer off or overrun from the runway surface during a take-off or landing.</a:t>
            </a:r>
            <a:endParaRPr lang="en-US" dirty="0">
              <a:cs typeface="Calibri"/>
            </a:endParaRPr>
          </a:p>
          <a:p>
            <a:pPr marL="171450" indent="-171450">
              <a:buFont typeface="Arial" panose="020B0604020202020204" pitchFamily="34" charset="0"/>
              <a:buChar char="•"/>
            </a:pPr>
            <a:r>
              <a:rPr lang="en-US" dirty="0"/>
              <a:t>An example of a RE is an aircraft leaving the runway surface due to pilot loss of control, unstable approach or mechanical failure. </a:t>
            </a:r>
            <a:endParaRPr lang="en-US" dirty="0">
              <a:cs typeface="Calibri"/>
            </a:endParaRPr>
          </a:p>
          <a:p>
            <a:endParaRPr lang="en-US" dirty="0"/>
          </a:p>
          <a:p>
            <a:r>
              <a:rPr lang="en-US" u="sng" dirty="0"/>
              <a:t>Presenter Tip:</a:t>
            </a:r>
            <a:endParaRPr lang="en-US" dirty="0"/>
          </a:p>
          <a:p>
            <a:r>
              <a:rPr lang="en-US" strike="noStrike" dirty="0"/>
              <a:t>Discuss examples of Runway Excursions with the group.</a:t>
            </a:r>
          </a:p>
          <a:p>
            <a:endParaRPr lang="en-US" dirty="0">
              <a:cs typeface="Calibri"/>
            </a:endParaRPr>
          </a:p>
        </p:txBody>
      </p:sp>
      <p:sp>
        <p:nvSpPr>
          <p:cNvPr id="4" name="Slide Number Placeholder 3"/>
          <p:cNvSpPr>
            <a:spLocks noGrp="1"/>
          </p:cNvSpPr>
          <p:nvPr>
            <p:ph type="sldNum" sz="quarter" idx="5"/>
          </p:nvPr>
        </p:nvSpPr>
        <p:spPr/>
        <p:txBody>
          <a:bodyPr/>
          <a:lstStyle/>
          <a:p>
            <a:fld id="{79F0F474-19EC-1A4A-9305-66BB2BABF54A}" type="slidenum">
              <a:rPr lang="en-US" smtClean="0"/>
              <a:t>22</a:t>
            </a:fld>
            <a:endParaRPr lang="en-US" dirty="0"/>
          </a:p>
        </p:txBody>
      </p:sp>
    </p:spTree>
    <p:extLst>
      <p:ext uri="{BB962C8B-B14F-4D97-AF65-F5344CB8AC3E}">
        <p14:creationId xmlns:p14="http://schemas.microsoft.com/office/powerpoint/2010/main" val="320281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u="sng" dirty="0"/>
          </a:p>
          <a:p>
            <a:r>
              <a:rPr lang="en-US" u="sng" dirty="0"/>
              <a:t>Talking Points:</a:t>
            </a:r>
            <a:endParaRPr lang="en-US" dirty="0"/>
          </a:p>
          <a:p>
            <a:pPr marL="171450" indent="-171450">
              <a:buFont typeface="Arial" panose="020B0604020202020204" pitchFamily="34" charset="0"/>
              <a:buChar char="•"/>
            </a:pPr>
            <a:r>
              <a:rPr lang="en-US" dirty="0"/>
              <a:t>In FY2023, there were 492 Runway Excursions in the NAS. </a:t>
            </a:r>
            <a:endParaRPr lang="en-US" dirty="0">
              <a:cs typeface="Calibri"/>
            </a:endParaRPr>
          </a:p>
          <a:p>
            <a:pPr marL="171450" indent="-171450">
              <a:buFont typeface="Arial" panose="020B0604020202020204" pitchFamily="34" charset="0"/>
              <a:buChar char="•"/>
            </a:pPr>
            <a:r>
              <a:rPr lang="en-US" dirty="0"/>
              <a:t>There were 458 general aviation, 17 commercial, 4 foreign and 3 military aircraft involved in a runway excursion.</a:t>
            </a:r>
            <a:endParaRPr lang="en-US" dirty="0">
              <a:cs typeface="Calibri"/>
            </a:endParaRPr>
          </a:p>
          <a:p>
            <a:pPr marL="171450" indent="-171450">
              <a:buFont typeface="Arial" panose="020B0604020202020204" pitchFamily="34" charset="0"/>
              <a:buChar char="•"/>
            </a:pPr>
            <a:r>
              <a:rPr lang="en-US" dirty="0"/>
              <a:t>The main contributing factors are aircraft problems, loss of control, and unstable approaches.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cs typeface="Calibri"/>
              </a:rPr>
              <a:t>(Note: Commercial aircraft excursions include Part 121 and Part 135 operations.)</a:t>
            </a:r>
          </a:p>
          <a:p>
            <a:endParaRPr lang="en-US" dirty="0"/>
          </a:p>
          <a:p>
            <a:r>
              <a:rPr lang="en-US" u="sng" dirty="0"/>
              <a:t>Presenter Tip:</a:t>
            </a:r>
            <a:endParaRPr lang="en-US" dirty="0"/>
          </a:p>
          <a:p>
            <a:r>
              <a:rPr lang="en-US" dirty="0"/>
              <a:t>Encourage the group to discuss surface safety best practices and lessons learned.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B72F-E664-6F4B-8DF7-045A209E78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760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mn-lt"/>
              </a:rPr>
              <a:t>PRESENTER NOTES</a:t>
            </a:r>
            <a:r>
              <a:rPr lang="en-US" b="1" dirty="0"/>
              <a:t> </a:t>
            </a:r>
            <a:endParaRPr lang="en-US" dirty="0"/>
          </a:p>
          <a:p>
            <a:pPr marL="12700" marR="417195">
              <a:lnSpc>
                <a:spcPts val="2900"/>
              </a:lnSpc>
              <a:spcBef>
                <a:spcPts val="340"/>
              </a:spcBef>
              <a:defRPr/>
            </a:pPr>
            <a:endParaRPr lang="en-US" dirty="0">
              <a:solidFill>
                <a:srgbClr val="2C3440"/>
              </a:solidFill>
            </a:endParaRPr>
          </a:p>
          <a:p>
            <a:pPr marL="12700" marR="417195">
              <a:lnSpc>
                <a:spcPts val="2900"/>
              </a:lnSpc>
              <a:spcBef>
                <a:spcPts val="340"/>
              </a:spcBef>
              <a:defRPr/>
            </a:pPr>
            <a:r>
              <a:rPr lang="en-US" u="sng" dirty="0">
                <a:solidFill>
                  <a:srgbClr val="2C3440"/>
                </a:solidFill>
              </a:rPr>
              <a:t>Talking</a:t>
            </a:r>
            <a:r>
              <a:rPr lang="en-US" u="sng" dirty="0">
                <a:solidFill>
                  <a:srgbClr val="2C3440"/>
                </a:solidFill>
                <a:latin typeface="+mn-lt"/>
                <a:cs typeface="Calibri"/>
              </a:rPr>
              <a:t> Points: </a:t>
            </a:r>
            <a:endParaRPr lang="en-US" dirty="0"/>
          </a:p>
          <a:p>
            <a:pPr marL="184150" marR="417195" indent="-171450">
              <a:lnSpc>
                <a:spcPts val="2900"/>
              </a:lnSpc>
              <a:spcBef>
                <a:spcPts val="340"/>
              </a:spcBef>
              <a:buFont typeface="Arial" panose="020B0604020202020204" pitchFamily="34" charset="0"/>
              <a:buChar char="•"/>
            </a:pPr>
            <a:r>
              <a:rPr lang="en-US" dirty="0">
                <a:solidFill>
                  <a:srgbClr val="2C3440"/>
                </a:solidFill>
                <a:latin typeface="+mn-lt"/>
                <a:cs typeface="Calibri"/>
              </a:rPr>
              <a:t>To help reduce the impact of Runway Excursions that overrun the runway ends, EMAS can be installed. </a:t>
            </a:r>
            <a:endParaRPr lang="en-US" dirty="0">
              <a:solidFill>
                <a:srgbClr val="000000"/>
              </a:solidFill>
              <a:latin typeface="+mn-lt"/>
              <a:cs typeface="Calibri"/>
            </a:endParaRPr>
          </a:p>
          <a:p>
            <a:pPr marL="184150" marR="417195" indent="-171450">
              <a:lnSpc>
                <a:spcPts val="2900"/>
              </a:lnSpc>
              <a:spcBef>
                <a:spcPts val="340"/>
              </a:spcBef>
              <a:buFont typeface="Arial" panose="020B0604020202020204" pitchFamily="34" charset="0"/>
              <a:buChar char="•"/>
            </a:pPr>
            <a:r>
              <a:rPr lang="en-US" dirty="0">
                <a:solidFill>
                  <a:srgbClr val="2C3440"/>
                </a:solidFill>
                <a:latin typeface="+mn-lt"/>
                <a:cs typeface="Calibri"/>
              </a:rPr>
              <a:t>EMAS is installed to meet RSA standards beyond the ends of the runway when it can not otherwise be reasonably accomplished.</a:t>
            </a:r>
          </a:p>
          <a:p>
            <a:pPr marL="184150" marR="417195" indent="-171450" algn="l">
              <a:lnSpc>
                <a:spcPts val="2900"/>
              </a:lnSpc>
              <a:spcBef>
                <a:spcPts val="340"/>
              </a:spcBef>
              <a:buFont typeface="Arial" panose="020B0604020202020204" pitchFamily="34" charset="0"/>
              <a:buChar char="•"/>
            </a:pPr>
            <a:r>
              <a:rPr lang="en-US" dirty="0">
                <a:solidFill>
                  <a:srgbClr val="2C3440"/>
                </a:solidFill>
                <a:latin typeface="+mn-lt"/>
                <a:cs typeface="Calibri"/>
              </a:rPr>
              <a:t>The</a:t>
            </a:r>
            <a:r>
              <a:rPr lang="en-US" sz="1200" spc="195" dirty="0">
                <a:solidFill>
                  <a:srgbClr val="2C3440"/>
                </a:solidFill>
                <a:latin typeface="+mn-lt"/>
                <a:cs typeface="Calibri"/>
              </a:rPr>
              <a:t> </a:t>
            </a:r>
            <a:r>
              <a:rPr lang="en-US" sz="1200" spc="50" dirty="0">
                <a:solidFill>
                  <a:srgbClr val="2C3440"/>
                </a:solidFill>
                <a:latin typeface="+mn-lt"/>
                <a:cs typeface="Calibri"/>
              </a:rPr>
              <a:t>purpose</a:t>
            </a:r>
            <a:r>
              <a:rPr lang="en-US" sz="1200" spc="190" dirty="0">
                <a:solidFill>
                  <a:srgbClr val="2C3440"/>
                </a:solidFill>
                <a:latin typeface="+mn-lt"/>
                <a:cs typeface="Calibri"/>
              </a:rPr>
              <a:t> </a:t>
            </a:r>
            <a:r>
              <a:rPr lang="en-US" sz="1200" dirty="0">
                <a:solidFill>
                  <a:srgbClr val="2C3440"/>
                </a:solidFill>
                <a:latin typeface="+mn-lt"/>
                <a:cs typeface="Calibri"/>
              </a:rPr>
              <a:t>of</a:t>
            </a:r>
            <a:r>
              <a:rPr lang="en-US" sz="1200" spc="195" dirty="0">
                <a:solidFill>
                  <a:srgbClr val="2C3440"/>
                </a:solidFill>
                <a:latin typeface="+mn-lt"/>
                <a:cs typeface="Calibri"/>
              </a:rPr>
              <a:t> </a:t>
            </a:r>
            <a:r>
              <a:rPr lang="en-US" sz="1200" spc="35" dirty="0">
                <a:solidFill>
                  <a:srgbClr val="2C3440"/>
                </a:solidFill>
                <a:latin typeface="+mn-lt"/>
                <a:cs typeface="Calibri"/>
              </a:rPr>
              <a:t>an </a:t>
            </a:r>
            <a:r>
              <a:rPr lang="en-US" sz="1200" dirty="0">
                <a:solidFill>
                  <a:srgbClr val="2C3440"/>
                </a:solidFill>
                <a:latin typeface="+mn-lt"/>
                <a:cs typeface="Calibri"/>
              </a:rPr>
              <a:t>EMAS</a:t>
            </a:r>
            <a:r>
              <a:rPr lang="en-US" sz="1200" spc="250" dirty="0">
                <a:solidFill>
                  <a:srgbClr val="2C3440"/>
                </a:solidFill>
                <a:latin typeface="+mn-lt"/>
                <a:cs typeface="Calibri"/>
              </a:rPr>
              <a:t> </a:t>
            </a:r>
            <a:r>
              <a:rPr lang="en-US" sz="1200" dirty="0">
                <a:solidFill>
                  <a:srgbClr val="2C3440"/>
                </a:solidFill>
                <a:latin typeface="+mn-lt"/>
                <a:cs typeface="Calibri"/>
              </a:rPr>
              <a:t>is</a:t>
            </a:r>
            <a:r>
              <a:rPr lang="en-US" sz="1200" spc="250" dirty="0">
                <a:solidFill>
                  <a:srgbClr val="2C3440"/>
                </a:solidFill>
                <a:latin typeface="+mn-lt"/>
                <a:cs typeface="Calibri"/>
              </a:rPr>
              <a:t> </a:t>
            </a:r>
            <a:r>
              <a:rPr lang="en-US" sz="1200" dirty="0">
                <a:solidFill>
                  <a:srgbClr val="2C3440"/>
                </a:solidFill>
                <a:latin typeface="+mn-lt"/>
                <a:cs typeface="Calibri"/>
              </a:rPr>
              <a:t>to</a:t>
            </a:r>
            <a:r>
              <a:rPr lang="en-US" sz="1200" spc="250" dirty="0">
                <a:solidFill>
                  <a:srgbClr val="2C3440"/>
                </a:solidFill>
                <a:latin typeface="+mn-lt"/>
                <a:cs typeface="Calibri"/>
              </a:rPr>
              <a:t> </a:t>
            </a:r>
            <a:r>
              <a:rPr lang="en-US" sz="1200" dirty="0">
                <a:solidFill>
                  <a:srgbClr val="2C3440"/>
                </a:solidFill>
                <a:latin typeface="+mn-lt"/>
                <a:cs typeface="Calibri"/>
              </a:rPr>
              <a:t>stop</a:t>
            </a:r>
            <a:r>
              <a:rPr lang="en-US" sz="1200" spc="250" dirty="0">
                <a:solidFill>
                  <a:srgbClr val="2C3440"/>
                </a:solidFill>
                <a:latin typeface="+mn-lt"/>
                <a:cs typeface="Calibri"/>
              </a:rPr>
              <a:t> </a:t>
            </a:r>
            <a:r>
              <a:rPr lang="en-US" sz="1200" spc="35" dirty="0">
                <a:solidFill>
                  <a:srgbClr val="2C3440"/>
                </a:solidFill>
                <a:latin typeface="+mn-lt"/>
                <a:cs typeface="Calibri"/>
              </a:rPr>
              <a:t>an</a:t>
            </a:r>
            <a:r>
              <a:rPr lang="en-US" spc="35" dirty="0">
                <a:solidFill>
                  <a:srgbClr val="2C3440"/>
                </a:solidFill>
                <a:latin typeface="+mn-lt"/>
                <a:cs typeface="Calibri"/>
              </a:rPr>
              <a:t> </a:t>
            </a:r>
            <a:r>
              <a:rPr lang="en-US" sz="1200" spc="50" dirty="0">
                <a:solidFill>
                  <a:srgbClr val="2C3440"/>
                </a:solidFill>
                <a:latin typeface="+mn-lt"/>
                <a:cs typeface="Calibri"/>
              </a:rPr>
              <a:t>aircraft</a:t>
            </a:r>
            <a:r>
              <a:rPr lang="en-US" spc="145" dirty="0">
                <a:solidFill>
                  <a:srgbClr val="2C3440"/>
                </a:solidFill>
                <a:latin typeface="+mn-lt"/>
                <a:cs typeface="Calibri"/>
              </a:rPr>
              <a:t> overrun by the loss of energy required to crush the EMAS material </a:t>
            </a:r>
            <a:r>
              <a:rPr lang="en-US" spc="40" dirty="0">
                <a:solidFill>
                  <a:srgbClr val="2C3440"/>
                </a:solidFill>
                <a:latin typeface="+mn-lt"/>
                <a:cs typeface="Calibri"/>
              </a:rPr>
              <a:t>with</a:t>
            </a:r>
            <a:r>
              <a:rPr lang="en-US" sz="1200" spc="40" dirty="0">
                <a:solidFill>
                  <a:srgbClr val="2C3440"/>
                </a:solidFill>
                <a:latin typeface="+mn-lt"/>
                <a:cs typeface="Calibri"/>
              </a:rPr>
              <a:t> </a:t>
            </a:r>
            <a:r>
              <a:rPr lang="en-US" sz="1200" dirty="0">
                <a:solidFill>
                  <a:srgbClr val="2C3440"/>
                </a:solidFill>
                <a:latin typeface="+mn-lt"/>
                <a:cs typeface="Calibri"/>
              </a:rPr>
              <a:t>no</a:t>
            </a:r>
            <a:r>
              <a:rPr lang="en-US" sz="1200" spc="170" dirty="0">
                <a:solidFill>
                  <a:srgbClr val="2C3440"/>
                </a:solidFill>
                <a:latin typeface="+mn-lt"/>
                <a:cs typeface="Calibri"/>
              </a:rPr>
              <a:t> </a:t>
            </a:r>
            <a:r>
              <a:rPr lang="en-US" sz="1200" spc="45" dirty="0">
                <a:solidFill>
                  <a:srgbClr val="2C3440"/>
                </a:solidFill>
                <a:latin typeface="+mn-lt"/>
                <a:cs typeface="Calibri"/>
              </a:rPr>
              <a:t>human</a:t>
            </a:r>
            <a:r>
              <a:rPr lang="en-US" sz="1200" spc="165" dirty="0">
                <a:solidFill>
                  <a:srgbClr val="2C3440"/>
                </a:solidFill>
                <a:latin typeface="+mn-lt"/>
                <a:cs typeface="Calibri"/>
              </a:rPr>
              <a:t> </a:t>
            </a:r>
            <a:r>
              <a:rPr lang="en-US" sz="1200" spc="50" dirty="0">
                <a:solidFill>
                  <a:srgbClr val="2C3440"/>
                </a:solidFill>
                <a:latin typeface="+mn-lt"/>
                <a:cs typeface="Calibri"/>
              </a:rPr>
              <a:t>injury</a:t>
            </a:r>
            <a:r>
              <a:rPr lang="en-US" spc="50" dirty="0">
                <a:solidFill>
                  <a:srgbClr val="2C3440"/>
                </a:solidFill>
                <a:latin typeface="+mn-lt"/>
                <a:cs typeface="Calibri"/>
              </a:rPr>
              <a:t> </a:t>
            </a:r>
            <a:r>
              <a:rPr lang="en-US" sz="1200" dirty="0">
                <a:solidFill>
                  <a:srgbClr val="2C3440"/>
                </a:solidFill>
                <a:latin typeface="+mn-lt"/>
                <a:cs typeface="Calibri"/>
              </a:rPr>
              <a:t>and</a:t>
            </a:r>
            <a:r>
              <a:rPr lang="en-US" sz="1200" spc="195" dirty="0">
                <a:solidFill>
                  <a:srgbClr val="2C3440"/>
                </a:solidFill>
                <a:latin typeface="+mn-lt"/>
                <a:cs typeface="Calibri"/>
              </a:rPr>
              <a:t> </a:t>
            </a:r>
            <a:r>
              <a:rPr lang="en-US" sz="1200" spc="50" dirty="0">
                <a:solidFill>
                  <a:srgbClr val="2C3440"/>
                </a:solidFill>
                <a:latin typeface="+mn-lt"/>
                <a:cs typeface="Calibri"/>
              </a:rPr>
              <a:t>minimal</a:t>
            </a:r>
            <a:r>
              <a:rPr lang="en-US" sz="1200" spc="195" dirty="0">
                <a:solidFill>
                  <a:srgbClr val="2C3440"/>
                </a:solidFill>
                <a:latin typeface="+mn-lt"/>
                <a:cs typeface="Calibri"/>
              </a:rPr>
              <a:t> </a:t>
            </a:r>
            <a:r>
              <a:rPr lang="en-US" sz="1200" spc="50" dirty="0">
                <a:solidFill>
                  <a:srgbClr val="2C3440"/>
                </a:solidFill>
                <a:latin typeface="+mn-lt"/>
                <a:cs typeface="Calibri"/>
              </a:rPr>
              <a:t>aircraft </a:t>
            </a:r>
            <a:r>
              <a:rPr lang="en-US" spc="50" dirty="0">
                <a:solidFill>
                  <a:srgbClr val="2C3440"/>
                </a:solidFill>
                <a:latin typeface="+mn-lt"/>
                <a:cs typeface="Calibri"/>
              </a:rPr>
              <a:t>damage</a:t>
            </a:r>
            <a:r>
              <a:rPr lang="en-US" sz="1200" spc="50" dirty="0">
                <a:solidFill>
                  <a:srgbClr val="2C3440"/>
                </a:solidFill>
                <a:latin typeface="+mn-lt"/>
                <a:cs typeface="Calibri"/>
              </a:rPr>
              <a:t>.</a:t>
            </a:r>
          </a:p>
          <a:p>
            <a:pPr marL="184150" marR="417195" indent="-171450">
              <a:lnSpc>
                <a:spcPts val="2900"/>
              </a:lnSpc>
              <a:spcBef>
                <a:spcPts val="340"/>
              </a:spcBef>
              <a:buFont typeface="Arial" panose="020B0604020202020204" pitchFamily="34" charset="0"/>
              <a:buChar char="•"/>
            </a:pPr>
            <a:r>
              <a:rPr lang="en-US" spc="50" dirty="0">
                <a:solidFill>
                  <a:srgbClr val="2C3440"/>
                </a:solidFill>
                <a:latin typeface="+mn-lt"/>
                <a:cs typeface="Calibri"/>
              </a:rPr>
              <a:t>21 runway excursions have been stopped safely by EMAS protecting 430 crew and passengers.</a:t>
            </a:r>
          </a:p>
          <a:p>
            <a:pPr marL="184150" marR="417195" indent="-171450">
              <a:lnSpc>
                <a:spcPts val="2900"/>
              </a:lnSpc>
              <a:spcBef>
                <a:spcPts val="340"/>
              </a:spcBef>
              <a:buFont typeface="Arial" panose="020B0604020202020204" pitchFamily="34" charset="0"/>
              <a:buChar char="•"/>
            </a:pPr>
            <a:r>
              <a:rPr lang="en-US" spc="50" dirty="0">
                <a:solidFill>
                  <a:srgbClr val="2C3440"/>
                </a:solidFill>
                <a:latin typeface="+mn-lt"/>
                <a:cs typeface="Calibri"/>
              </a:rPr>
              <a:t>125 EMAS MAX beds are installed at 72 airport across the NAS as of October 27, 2023.</a:t>
            </a:r>
          </a:p>
          <a:p>
            <a:pPr marL="184150" marR="417195" indent="-171450">
              <a:lnSpc>
                <a:spcPts val="2900"/>
              </a:lnSpc>
              <a:spcBef>
                <a:spcPts val="340"/>
              </a:spcBef>
              <a:buFont typeface="Arial" panose="020B0604020202020204" pitchFamily="34" charset="0"/>
              <a:buChar char="•"/>
            </a:pPr>
            <a:r>
              <a:rPr lang="en-US" spc="50" dirty="0">
                <a:solidFill>
                  <a:srgbClr val="2C3440"/>
                </a:solidFill>
                <a:latin typeface="+mn-lt"/>
                <a:cs typeface="Calibri"/>
              </a:rPr>
              <a:t>70 knots or less is the speed at which standard EMAS is designed to stop the most demanding, regular–use aircraft.</a:t>
            </a:r>
          </a:p>
          <a:p>
            <a:pPr marL="184150" marR="417195" indent="-171450">
              <a:lnSpc>
                <a:spcPts val="2900"/>
              </a:lnSpc>
              <a:spcBef>
                <a:spcPts val="340"/>
              </a:spcBef>
              <a:buFont typeface="Arial" panose="020B0604020202020204" pitchFamily="34" charset="0"/>
              <a:buChar char="•"/>
            </a:pPr>
            <a:r>
              <a:rPr lang="en-US" spc="50" dirty="0">
                <a:solidFill>
                  <a:srgbClr val="2C3440"/>
                </a:solidFill>
                <a:cs typeface="Calibri"/>
              </a:rPr>
              <a:t>Additional</a:t>
            </a:r>
            <a:r>
              <a:rPr lang="en-US" spc="50" dirty="0">
                <a:solidFill>
                  <a:srgbClr val="2C3440"/>
                </a:solidFill>
                <a:latin typeface="+mn-lt"/>
                <a:cs typeface="Calibri"/>
              </a:rPr>
              <a:t> EMAS information:  </a:t>
            </a:r>
            <a:r>
              <a:rPr lang="en-US" spc="50" dirty="0">
                <a:latin typeface="+mn-lt"/>
                <a:hlinkClick r:id="rId3"/>
              </a:rPr>
              <a:t>https://www.faa.gov/airports/engineering/incursions_excursions/emas</a:t>
            </a:r>
            <a:r>
              <a:rPr lang="en-US" spc="50" dirty="0">
                <a:latin typeface="+mn-lt"/>
              </a:rPr>
              <a:t>. Listed on the weblink page at the end of the presentation.</a:t>
            </a:r>
            <a:endParaRPr lang="en-US" spc="50" dirty="0">
              <a:latin typeface="+mn-lt"/>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24</a:t>
            </a:fld>
            <a:endParaRPr lang="en-US" dirty="0"/>
          </a:p>
        </p:txBody>
      </p:sp>
    </p:spTree>
    <p:extLst>
      <p:ext uri="{BB962C8B-B14F-4D97-AF65-F5344CB8AC3E}">
        <p14:creationId xmlns:p14="http://schemas.microsoft.com/office/powerpoint/2010/main" val="381756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PRESENTER NOTES </a:t>
            </a:r>
            <a:endParaRPr lang="en-US" dirty="0">
              <a:cs typeface="Calibri"/>
            </a:endParaRPr>
          </a:p>
          <a:p>
            <a:endParaRPr lang="en-US" u="sng" dirty="0"/>
          </a:p>
          <a:p>
            <a:pPr marL="0" marR="0" lvl="0" indent="0" algn="l" defTabSz="914400">
              <a:lnSpc>
                <a:spcPct val="100000"/>
              </a:lnSpc>
              <a:spcBef>
                <a:spcPts val="0"/>
              </a:spcBef>
              <a:spcAft>
                <a:spcPts val="0"/>
              </a:spcAft>
              <a:buClrTx/>
              <a:buSzTx/>
              <a:buFontTx/>
              <a:buNone/>
              <a:tabLst/>
              <a:defRPr/>
            </a:pPr>
            <a:r>
              <a:rPr lang="en-US" u="sng" dirty="0"/>
              <a:t>Editing Instructions: </a:t>
            </a:r>
            <a:endParaRPr lang="en-US" dirty="0">
              <a:cs typeface="Calibri"/>
            </a:endParaRPr>
          </a:p>
          <a:p>
            <a:pPr marL="171450" indent="-171450">
              <a:buFont typeface="Arial,Sans-Serif"/>
              <a:buChar char="•"/>
            </a:pPr>
            <a:r>
              <a:rPr lang="en-US" dirty="0"/>
              <a:t>If applicable, modify this slide with local RE events that have occurred since the last RSAT using the RSAT WebTool at </a:t>
            </a:r>
            <a:r>
              <a:rPr lang="en-US" dirty="0">
                <a:hlinkClick r:id="rId3"/>
              </a:rPr>
              <a:t>www.rsatevents.com</a:t>
            </a:r>
            <a:endParaRPr lang="en-US" dirty="0"/>
          </a:p>
          <a:p>
            <a:pPr marL="171450" indent="-171450">
              <a:buFont typeface="Arial,Sans-Serif"/>
              <a:buChar char="•"/>
            </a:pPr>
            <a:r>
              <a:rPr lang="en-US" dirty="0"/>
              <a:t>(If inaccessible, contact your assigned Runway Safety Program Manager (RSPM) found at </a:t>
            </a:r>
            <a:r>
              <a:rPr lang="en-US" dirty="0">
                <a:hlinkClick r:id="rId4"/>
              </a:rPr>
              <a:t>https://www.faa.gov/airports/runway_safety/contact</a:t>
            </a:r>
            <a:r>
              <a:rPr lang="en-US" dirty="0"/>
              <a:t>)</a:t>
            </a:r>
            <a:endParaRPr lang="en-US" dirty="0">
              <a:cs typeface="Calibri"/>
            </a:endParaRPr>
          </a:p>
          <a:p>
            <a:pPr marL="171450" indent="-171450">
              <a:buFont typeface="Arial,Sans-Serif"/>
              <a:buChar char="•"/>
            </a:pPr>
            <a:r>
              <a:rPr lang="en-US" dirty="0"/>
              <a:t>Cut and paste (use Snipping Tool if available) the RI event graphic(s), MOR # and narrative from the RSAT WebTool to this slide for discussion at your meeting. </a:t>
            </a:r>
            <a:endParaRPr lang="en-US" dirty="0">
              <a:cs typeface="Calibri"/>
            </a:endParaRPr>
          </a:p>
          <a:p>
            <a:pPr marL="171450" indent="-171450">
              <a:buFont typeface="Arial,Sans-Serif"/>
              <a:buChar char="•"/>
            </a:pPr>
            <a:r>
              <a:rPr lang="en-US" b="1" u="sng" dirty="0"/>
              <a:t>Duplicate</a:t>
            </a:r>
            <a:r>
              <a:rPr lang="en-US" b="1" dirty="0"/>
              <a:t> </a:t>
            </a:r>
            <a:r>
              <a:rPr lang="en-US" dirty="0"/>
              <a:t>this slide to review multiple local events at your RSAT.</a:t>
            </a:r>
            <a:endParaRPr lang="en-US" dirty="0">
              <a:cs typeface="Calibri"/>
            </a:endParaRPr>
          </a:p>
          <a:p>
            <a:pPr marL="171450" indent="-171450">
              <a:buFont typeface="Arial,Sans-Serif"/>
              <a:buChar char="•"/>
            </a:pPr>
            <a:r>
              <a:rPr lang="en-US" dirty="0"/>
              <a:t>Delete example slide if not applicable. </a:t>
            </a:r>
            <a:endParaRPr lang="en-US" dirty="0">
              <a:cs typeface="Calibri"/>
            </a:endParaRPr>
          </a:p>
          <a:p>
            <a:endParaRPr lang="en-US" u="sng" dirty="0"/>
          </a:p>
          <a:p>
            <a:r>
              <a:rPr lang="en-US" u="sng" dirty="0"/>
              <a:t>Talking Points/ Presenter Tip:</a:t>
            </a:r>
            <a:r>
              <a:rPr lang="en-US" dirty="0"/>
              <a:t> </a:t>
            </a:r>
            <a:endParaRPr lang="en-US" dirty="0">
              <a:cs typeface="Calibri"/>
            </a:endParaRPr>
          </a:p>
          <a:p>
            <a:r>
              <a:rPr lang="en-US" dirty="0"/>
              <a:t>Review the event and discuss the following:</a:t>
            </a:r>
            <a:endParaRPr lang="en-US" dirty="0">
              <a:cs typeface="Calibri" panose="020F0502020204030204"/>
            </a:endParaRPr>
          </a:p>
          <a:p>
            <a:pPr marL="237490" lvl="0" indent="-237490">
              <a:spcBef>
                <a:spcPts val="1100"/>
              </a:spcBef>
              <a:buFont typeface="Arial,Sans-Serif"/>
              <a:buChar char="•"/>
            </a:pPr>
            <a:r>
              <a:rPr lang="en-US" dirty="0"/>
              <a:t>Is this a recurring trend?</a:t>
            </a:r>
            <a:endParaRPr lang="en-US" dirty="0">
              <a:cs typeface="Calibri" panose="020F0502020204030204"/>
            </a:endParaRPr>
          </a:p>
          <a:p>
            <a:pPr marL="237490" lvl="0" indent="-237490">
              <a:spcBef>
                <a:spcPts val="1100"/>
              </a:spcBef>
              <a:buFont typeface="Arial,Sans-Serif"/>
              <a:buChar char="•"/>
            </a:pPr>
            <a:r>
              <a:rPr lang="en-US" dirty="0"/>
              <a:t>What are lessons learned?</a:t>
            </a:r>
            <a:endParaRPr lang="en-US" dirty="0">
              <a:cs typeface="Calibri" panose="020F0502020204030204"/>
            </a:endParaRPr>
          </a:p>
          <a:p>
            <a:pPr marL="237490" lvl="0" indent="-237490">
              <a:spcBef>
                <a:spcPts val="1100"/>
              </a:spcBef>
              <a:buFont typeface="Arial,Sans-Serif"/>
              <a:buChar char="•"/>
            </a:pPr>
            <a:r>
              <a:rPr lang="en-US" dirty="0"/>
              <a:t>Ask/discuss what could be done to reduce this risk or what has been done to reduce risk?</a:t>
            </a:r>
          </a:p>
          <a:p>
            <a:pPr marL="237490" indent="-237490">
              <a:spcBef>
                <a:spcPts val="1100"/>
              </a:spcBef>
              <a:buFont typeface="Arial,Sans-Serif"/>
              <a:buChar char="•"/>
              <a:defRPr/>
            </a:pPr>
            <a:r>
              <a:rPr lang="en-US" b="1" dirty="0"/>
              <a:t>If an SSR was complete on this event, add lessons learned, new procedures/mitigations, etc. from SSR.</a:t>
            </a:r>
            <a:endParaRPr lang="en-US" dirty="0">
              <a:solidFill>
                <a:prstClr val="black"/>
              </a:solidFill>
              <a:latin typeface="Calibri" panose="020F0502020204030204"/>
              <a:cs typeface="Calibri"/>
            </a:endParaRPr>
          </a:p>
          <a:p>
            <a:pPr marL="171450" indent="-171450">
              <a:buFont typeface="Arial" panose="020B0604020202020204" pitchFamily="34" charset="0"/>
              <a:buChar char="•"/>
              <a:defRPr/>
            </a:pPr>
            <a:endParaRPr lang="en-US" b="1"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25</a:t>
            </a:fld>
            <a:endParaRPr lang="en-US" dirty="0"/>
          </a:p>
        </p:txBody>
      </p:sp>
    </p:spTree>
    <p:extLst>
      <p:ext uri="{BB962C8B-B14F-4D97-AF65-F5344CB8AC3E}">
        <p14:creationId xmlns:p14="http://schemas.microsoft.com/office/powerpoint/2010/main" val="2304188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PRESENTER NOTES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Talking Points/ Presenter Tip: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You have touched down on the runway, but leave the runway unintentionally.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What should you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Let the audience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Discuss this scenario and the proper responses: what procedures should pilots follow with air traffic to ensure safe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Also discuss what NOT to do.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r>
              <a:rPr lang="en-US" dirty="0"/>
              <a:t>Proper Answer for Pilots:  Call tower if able. Await local operations for assistance, tow, emergency responses as per local requirements.</a:t>
            </a:r>
            <a:endParaRPr lang="en-US" dirty="0">
              <a:cs typeface="Calibri"/>
            </a:endParaRPr>
          </a:p>
          <a:p>
            <a:r>
              <a:rPr lang="en-US" dirty="0">
                <a:cs typeface="Calibri"/>
              </a:rPr>
              <a:t>Proper Answer for Tower:  Tower should call emergency response, airport operations, etc. for assistance as per local requirements.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26</a:t>
            </a:fld>
            <a:endParaRPr lang="en-US" dirty="0"/>
          </a:p>
        </p:txBody>
      </p:sp>
    </p:spTree>
    <p:extLst>
      <p:ext uri="{BB962C8B-B14F-4D97-AF65-F5344CB8AC3E}">
        <p14:creationId xmlns:p14="http://schemas.microsoft.com/office/powerpoint/2010/main" val="3876958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u="sng" dirty="0"/>
          </a:p>
          <a:p>
            <a:r>
              <a:rPr lang="en-US" u="sng" dirty="0">
                <a:cs typeface="Calibri"/>
              </a:rPr>
              <a:t>Editing Instructions:</a:t>
            </a:r>
          </a:p>
          <a:p>
            <a:r>
              <a:rPr lang="en-US" dirty="0">
                <a:cs typeface="Calibri"/>
              </a:rPr>
              <a:t>Replace picture with your facility highlighting wrong surface issues if applicable</a:t>
            </a:r>
          </a:p>
          <a:p>
            <a:endParaRPr lang="en-US" u="sng" dirty="0"/>
          </a:p>
          <a:p>
            <a:r>
              <a:rPr lang="en-US" u="sng" dirty="0"/>
              <a:t>Talking Points:</a:t>
            </a:r>
            <a:endParaRPr lang="en-US" dirty="0"/>
          </a:p>
          <a:p>
            <a:r>
              <a:rPr lang="en-US" dirty="0"/>
              <a:t>In the past few years, Wrong Surface Operations have come to light as one of the higher-risk errors being made in the NAS. </a:t>
            </a:r>
            <a:endParaRPr lang="en-US" dirty="0">
              <a:cs typeface="Calibri"/>
            </a:endParaRPr>
          </a:p>
          <a:p>
            <a:pPr marL="171450" indent="-171450">
              <a:buFont typeface="Arial" panose="020B0604020202020204" pitchFamily="34" charset="0"/>
              <a:buChar char="•"/>
            </a:pPr>
            <a:r>
              <a:rPr lang="en-US" dirty="0"/>
              <a:t>Landing risks include landing on the wrong runway, landing on a taxiway or landing at the wrong airport. </a:t>
            </a:r>
            <a:endParaRPr lang="en-US" dirty="0">
              <a:cs typeface="Calibri"/>
            </a:endParaRPr>
          </a:p>
          <a:p>
            <a:pPr marL="171450" indent="-171450">
              <a:buFont typeface="Arial" panose="020B0604020202020204" pitchFamily="34" charset="0"/>
              <a:buChar char="•"/>
            </a:pPr>
            <a:r>
              <a:rPr lang="en-US" dirty="0"/>
              <a:t>Takeoff risks include departing from the wrong runway to include the wrong direction from an intersection or from a taxiway.</a:t>
            </a:r>
            <a:endParaRPr lang="en-US" dirty="0">
              <a:cs typeface="Calibri"/>
            </a:endParaRPr>
          </a:p>
          <a:p>
            <a:pPr marL="171450" indent="-171450">
              <a:buFont typeface="Arial"/>
              <a:buChar char="•"/>
            </a:pPr>
            <a:r>
              <a:rPr lang="en-US" dirty="0">
                <a:cs typeface="Calibri"/>
              </a:rPr>
              <a:t>The FAA is working to mitigate Wrong Surface Operations and all surface risk via the From the Flight Deck videos, Arrival Alert Notices, Pilot Information Booklets, and the Runway Incursion Mitigation programs.</a:t>
            </a:r>
          </a:p>
          <a:p>
            <a:endParaRPr lang="en-US" dirty="0">
              <a:cs typeface="Calibri"/>
            </a:endParaRPr>
          </a:p>
          <a:p>
            <a:r>
              <a:rPr lang="en-US" u="sng" dirty="0"/>
              <a:t>Presenter Tip:</a:t>
            </a:r>
            <a:endParaRPr lang="en-US" dirty="0"/>
          </a:p>
          <a:p>
            <a:r>
              <a:rPr lang="en-US" dirty="0"/>
              <a:t>Encourage the group to discuss best practices and lessons learned.</a:t>
            </a: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27</a:t>
            </a:fld>
            <a:endParaRPr lang="en-US" dirty="0"/>
          </a:p>
        </p:txBody>
      </p:sp>
    </p:spTree>
    <p:extLst>
      <p:ext uri="{BB962C8B-B14F-4D97-AF65-F5344CB8AC3E}">
        <p14:creationId xmlns:p14="http://schemas.microsoft.com/office/powerpoint/2010/main" val="67633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PRESENTERS NOTES:</a:t>
            </a:r>
          </a:p>
          <a:p>
            <a:endParaRPr lang="en-US" b="1" dirty="0">
              <a:cs typeface="Calibri"/>
            </a:endParaRPr>
          </a:p>
          <a:p>
            <a:r>
              <a:rPr lang="en-US" b="1" dirty="0">
                <a:cs typeface="Calibri"/>
              </a:rPr>
              <a:t>Talking Points:</a:t>
            </a:r>
            <a:endParaRPr lang="en-US" b="1" dirty="0">
              <a:ea typeface="Calibri"/>
              <a:cs typeface="Calibri"/>
            </a:endParaRPr>
          </a:p>
          <a:p>
            <a:pPr marL="171450" indent="-171450">
              <a:buFont typeface="Arial"/>
              <a:buChar char="•"/>
            </a:pPr>
            <a:r>
              <a:rPr lang="en-US" dirty="0">
                <a:cs typeface="Calibri"/>
              </a:rPr>
              <a:t>WSO</a:t>
            </a:r>
            <a:r>
              <a:rPr lang="en-US" u="sng" dirty="0">
                <a:cs typeface="Calibri"/>
              </a:rPr>
              <a:t> arrivals</a:t>
            </a:r>
            <a:r>
              <a:rPr lang="en-US" dirty="0">
                <a:cs typeface="Calibri"/>
              </a:rPr>
              <a:t> by operator type include General Aviation at 82%, </a:t>
            </a:r>
            <a:r>
              <a:rPr lang="en-US" dirty="0"/>
              <a:t>Commercial at 17%</a:t>
            </a:r>
            <a:r>
              <a:rPr lang="en-US" dirty="0">
                <a:cs typeface="Calibri"/>
              </a:rPr>
              <a:t> and Military at 1%.</a:t>
            </a:r>
            <a:endParaRPr lang="en-US" dirty="0">
              <a:ea typeface="Calibri"/>
              <a:cs typeface="Calibri"/>
            </a:endParaRPr>
          </a:p>
          <a:p>
            <a:pPr marL="171450" indent="-171450">
              <a:buFont typeface="Arial"/>
              <a:buChar char="•"/>
            </a:pPr>
            <a:r>
              <a:rPr lang="en-US" dirty="0">
                <a:cs typeface="Calibri"/>
              </a:rPr>
              <a:t>WSO </a:t>
            </a:r>
            <a:r>
              <a:rPr lang="en-US" u="sng" dirty="0">
                <a:cs typeface="Calibri"/>
              </a:rPr>
              <a:t>departures</a:t>
            </a:r>
            <a:r>
              <a:rPr lang="en-US" dirty="0">
                <a:cs typeface="Calibri"/>
              </a:rPr>
              <a:t> by operator type include General aviation at 92%, Commercial at 7% and Military at 2%.</a:t>
            </a:r>
          </a:p>
          <a:p>
            <a:pPr marL="171450" indent="-171450">
              <a:buFont typeface="Arial"/>
              <a:buChar char="•"/>
            </a:pPr>
            <a:r>
              <a:rPr lang="en-US" dirty="0">
                <a:cs typeface="Calibri"/>
              </a:rPr>
              <a:t>WS </a:t>
            </a:r>
            <a:r>
              <a:rPr lang="en-US" u="sng" dirty="0">
                <a:cs typeface="Calibri"/>
              </a:rPr>
              <a:t>arrivals</a:t>
            </a:r>
            <a:r>
              <a:rPr lang="en-US" dirty="0">
                <a:cs typeface="Calibri"/>
              </a:rPr>
              <a:t> occur 87% of the time during daylight hours while WS </a:t>
            </a:r>
            <a:r>
              <a:rPr lang="en-US" u="sng" dirty="0">
                <a:cs typeface="Calibri"/>
              </a:rPr>
              <a:t>departures </a:t>
            </a:r>
            <a:r>
              <a:rPr lang="en-US" dirty="0">
                <a:cs typeface="Calibri"/>
              </a:rPr>
              <a:t>occur 90% of the time during daylight hours.</a:t>
            </a:r>
            <a:endParaRPr lang="en-US" dirty="0">
              <a:ea typeface="Calibri"/>
              <a:cs typeface="Calibri"/>
            </a:endParaRPr>
          </a:p>
          <a:p>
            <a:pPr marL="171450" indent="-171450">
              <a:buFont typeface="Arial"/>
              <a:buChar char="•"/>
            </a:pPr>
            <a:r>
              <a:rPr lang="en-US" dirty="0">
                <a:cs typeface="Calibri"/>
              </a:rPr>
              <a:t>WS </a:t>
            </a:r>
            <a:r>
              <a:rPr lang="en-US" u="sng" dirty="0">
                <a:cs typeface="Calibri"/>
              </a:rPr>
              <a:t>arrivals</a:t>
            </a:r>
            <a:r>
              <a:rPr lang="en-US" dirty="0">
                <a:cs typeface="Calibri"/>
              </a:rPr>
              <a:t> involve other aircraft 18% of the time and WS </a:t>
            </a:r>
            <a:r>
              <a:rPr lang="en-US" u="sng" dirty="0">
                <a:cs typeface="Calibri"/>
              </a:rPr>
              <a:t>departures</a:t>
            </a:r>
            <a:r>
              <a:rPr lang="en-US" dirty="0">
                <a:cs typeface="Calibri"/>
              </a:rPr>
              <a:t> involve other aircraft 17% of the time. Luckily, the majority of these types of WSOs occur without involving others.</a:t>
            </a:r>
            <a:endParaRPr lang="en-US" dirty="0">
              <a:ea typeface="Calibri"/>
              <a:cs typeface="Calibri"/>
            </a:endParaRPr>
          </a:p>
          <a:p>
            <a:pPr marL="171450" indent="-171450">
              <a:buFont typeface="Arial"/>
              <a:buChar char="•"/>
            </a:pPr>
            <a:r>
              <a:rPr lang="en-US" dirty="0">
                <a:cs typeface="Calibri"/>
              </a:rPr>
              <a:t>WS </a:t>
            </a:r>
            <a:r>
              <a:rPr lang="en-US" u="sng" dirty="0">
                <a:cs typeface="Calibri"/>
              </a:rPr>
              <a:t>arrivals and departures</a:t>
            </a:r>
            <a:r>
              <a:rPr lang="en-US" dirty="0">
                <a:cs typeface="Calibri"/>
              </a:rPr>
              <a:t> by Surface Type include wrong runways, taxiways, other surfaces and wrong airports as shown in the lower right corner of the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B72F-E664-6F4B-8DF7-045A209E78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4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r>
              <a:rPr lang="en-US" u="sng" dirty="0"/>
              <a:t>Editing Instructions: </a:t>
            </a:r>
            <a:endParaRPr lang="en-US" dirty="0">
              <a:cs typeface="Calibri"/>
            </a:endParaRPr>
          </a:p>
          <a:p>
            <a:pPr marL="171450" indent="-171450">
              <a:buFont typeface="Arial,Sans-Serif"/>
              <a:buChar char="•"/>
            </a:pPr>
            <a:r>
              <a:rPr lang="en-US" dirty="0"/>
              <a:t>If applicable, modify this slide with local WSO events that have occurred since the last RSAT using the RSAT WebTool at </a:t>
            </a:r>
            <a:r>
              <a:rPr lang="en-US" dirty="0">
                <a:hlinkClick r:id="rId3"/>
              </a:rPr>
              <a:t>www.rsatevents.com</a:t>
            </a:r>
            <a:endParaRPr lang="en-US" dirty="0"/>
          </a:p>
          <a:p>
            <a:pPr marL="171450" indent="-171450">
              <a:buFont typeface="Arial,Sans-Serif"/>
              <a:buChar char="•"/>
            </a:pPr>
            <a:r>
              <a:rPr lang="en-US" dirty="0"/>
              <a:t>(If inaccessible, contact your assigned Runway Safety Program Manager (RSPM) found at </a:t>
            </a:r>
            <a:r>
              <a:rPr lang="en-US" dirty="0">
                <a:hlinkClick r:id="rId4"/>
              </a:rPr>
              <a:t>https://www.faa.gov/airports/runway_safety/contact</a:t>
            </a:r>
            <a:r>
              <a:rPr lang="en-US" dirty="0"/>
              <a:t>)</a:t>
            </a:r>
            <a:endParaRPr lang="en-US" dirty="0">
              <a:cs typeface="Calibri"/>
            </a:endParaRPr>
          </a:p>
          <a:p>
            <a:pPr marL="171450" indent="-171450">
              <a:buFont typeface="Arial,Sans-Serif"/>
              <a:buChar char="•"/>
            </a:pPr>
            <a:r>
              <a:rPr lang="en-US" dirty="0"/>
              <a:t>Cut and paste (use Snipping Tool if available) the RI event graphic(s), MOR # and narrative from the RSAT WebTool to this slide for discussion at your meeting. </a:t>
            </a:r>
            <a:endParaRPr lang="en-US" dirty="0">
              <a:cs typeface="Calibri"/>
            </a:endParaRPr>
          </a:p>
          <a:p>
            <a:pPr marL="171450" indent="-171450">
              <a:buFont typeface="Arial,Sans-Serif"/>
              <a:buChar char="•"/>
            </a:pPr>
            <a:r>
              <a:rPr lang="en-US" b="1" u="sng" dirty="0"/>
              <a:t>Duplicate</a:t>
            </a:r>
            <a:r>
              <a:rPr lang="en-US" b="1" dirty="0"/>
              <a:t> </a:t>
            </a:r>
            <a:r>
              <a:rPr lang="en-US" dirty="0"/>
              <a:t>this slide to review multiple local events at your RSAT.</a:t>
            </a:r>
            <a:endParaRPr lang="en-US" dirty="0">
              <a:cs typeface="Calibri"/>
            </a:endParaRPr>
          </a:p>
          <a:p>
            <a:pPr marL="171450" indent="-171450">
              <a:buFont typeface="Arial,Sans-Serif"/>
              <a:buChar char="•"/>
            </a:pPr>
            <a:r>
              <a:rPr lang="en-US" dirty="0"/>
              <a:t>Delete example slide if not applicable. </a:t>
            </a:r>
            <a:endParaRPr lang="en-US" dirty="0">
              <a:cs typeface="Calibri"/>
            </a:endParaRPr>
          </a:p>
          <a:p>
            <a:endParaRPr lang="en-US" u="sng" dirty="0"/>
          </a:p>
          <a:p>
            <a:r>
              <a:rPr lang="en-US" u="sng" dirty="0"/>
              <a:t>Talking Points/ Presenter Tip:</a:t>
            </a:r>
            <a:r>
              <a:rPr lang="en-US" dirty="0"/>
              <a:t> </a:t>
            </a:r>
            <a:endParaRPr lang="en-US" dirty="0">
              <a:cs typeface="Calibri"/>
            </a:endParaRPr>
          </a:p>
          <a:p>
            <a:r>
              <a:rPr lang="en-US" dirty="0"/>
              <a:t>Review the event and discuss the following:</a:t>
            </a:r>
            <a:endParaRPr lang="en-US" dirty="0">
              <a:cs typeface="Calibri" panose="020F0502020204030204"/>
            </a:endParaRPr>
          </a:p>
          <a:p>
            <a:pPr marL="237490" lvl="0" indent="-237490">
              <a:spcBef>
                <a:spcPts val="1100"/>
              </a:spcBef>
              <a:buFont typeface="Arial,Sans-Serif"/>
              <a:buChar char="•"/>
            </a:pPr>
            <a:r>
              <a:rPr lang="en-US" dirty="0"/>
              <a:t>Is this a recurring trend?</a:t>
            </a:r>
            <a:endParaRPr lang="en-US" dirty="0">
              <a:cs typeface="Calibri" panose="020F0502020204030204"/>
            </a:endParaRPr>
          </a:p>
          <a:p>
            <a:pPr marL="237490" lvl="0" indent="-237490">
              <a:spcBef>
                <a:spcPts val="1100"/>
              </a:spcBef>
              <a:buFont typeface="Arial,Sans-Serif"/>
              <a:buChar char="•"/>
            </a:pPr>
            <a:r>
              <a:rPr lang="en-US" dirty="0"/>
              <a:t>What are lessons learned?</a:t>
            </a:r>
            <a:endParaRPr lang="en-US" dirty="0">
              <a:cs typeface="Calibri" panose="020F0502020204030204"/>
            </a:endParaRPr>
          </a:p>
          <a:p>
            <a:pPr marL="237490" indent="-237490">
              <a:spcBef>
                <a:spcPts val="1100"/>
              </a:spcBef>
              <a:buFont typeface="Arial,Sans-Serif"/>
              <a:buChar char="•"/>
            </a:pPr>
            <a:r>
              <a:rPr lang="en-US" dirty="0"/>
              <a:t>Ask/discuss what could be done to reduce this risk or what has been done to reduce risk?</a:t>
            </a:r>
            <a:endParaRPr lang="en-US" b="1" dirty="0"/>
          </a:p>
          <a:p>
            <a:pPr marL="237490" indent="-237490">
              <a:spcBef>
                <a:spcPts val="1100"/>
              </a:spcBef>
              <a:buFont typeface="Arial,Sans-Serif"/>
              <a:buChar char="•"/>
            </a:pPr>
            <a:r>
              <a:rPr lang="en-US" b="1" dirty="0">
                <a:solidFill>
                  <a:prstClr val="black"/>
                </a:solidFill>
                <a:latin typeface="Calibri" panose="020F0502020204030204"/>
                <a:cs typeface="Calibri"/>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If an SSR was complete on this event, add</a:t>
            </a:r>
            <a:r>
              <a:rPr lang="en-US" b="1" dirty="0">
                <a:solidFill>
                  <a:prstClr val="black"/>
                </a:solidFill>
                <a:latin typeface="Calibri" panose="020F0502020204030204"/>
                <a:cs typeface="Calibri"/>
              </a:rPr>
              <a:t> lessons learned, new procedures/mitigations, etc.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from SSR</a:t>
            </a:r>
            <a:r>
              <a:rPr lang="en-US" b="1" dirty="0">
                <a:solidFill>
                  <a:prstClr val="black"/>
                </a:solidFill>
                <a:latin typeface="Calibri" panose="020F0502020204030204"/>
                <a:cs typeface="Calibri"/>
              </a:rPr>
              <a:t>.</a:t>
            </a:r>
            <a:endParaRPr lang="en-US" b="1"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29</a:t>
            </a:fld>
            <a:endParaRPr lang="en-US" dirty="0"/>
          </a:p>
        </p:txBody>
      </p:sp>
    </p:spTree>
    <p:extLst>
      <p:ext uri="{BB962C8B-B14F-4D97-AF65-F5344CB8AC3E}">
        <p14:creationId xmlns:p14="http://schemas.microsoft.com/office/powerpoint/2010/main" val="254665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endParaRPr lang="en-US" dirty="0"/>
          </a:p>
          <a:p>
            <a:endParaRPr lang="en-US" b="1" dirty="0">
              <a:cs typeface="Calibri"/>
            </a:endParaRPr>
          </a:p>
          <a:p>
            <a:r>
              <a:rPr lang="en-US" u="sng" dirty="0"/>
              <a:t>Talking Points:</a:t>
            </a:r>
            <a:endParaRPr lang="en-US" dirty="0"/>
          </a:p>
          <a:p>
            <a:pPr marL="171450" indent="-171450">
              <a:buFont typeface="Arial" panose="020B0604020202020204" pitchFamily="34" charset="0"/>
              <a:buChar char="•"/>
            </a:pPr>
            <a:r>
              <a:rPr lang="en-US" dirty="0"/>
              <a:t>Airfield Operating Surfaces include the </a:t>
            </a:r>
          </a:p>
          <a:p>
            <a:pPr marL="628650" lvl="1" indent="-171450">
              <a:buFont typeface="Arial" panose="020B0604020202020204" pitchFamily="34" charset="0"/>
              <a:buChar char="•"/>
            </a:pPr>
            <a:r>
              <a:rPr lang="en-US" dirty="0"/>
              <a:t>Non-Movement Area, </a:t>
            </a:r>
          </a:p>
          <a:p>
            <a:pPr marL="628650" lvl="1" indent="-171450">
              <a:buFont typeface="Arial" panose="020B0604020202020204" pitchFamily="34" charset="0"/>
              <a:buChar char="•"/>
            </a:pPr>
            <a:r>
              <a:rPr lang="en-US" dirty="0"/>
              <a:t>Movement Area, </a:t>
            </a:r>
          </a:p>
          <a:p>
            <a:pPr marL="628650" lvl="1" indent="-171450">
              <a:buFont typeface="Arial" panose="020B0604020202020204" pitchFamily="34" charset="0"/>
              <a:buChar char="•"/>
            </a:pPr>
            <a:r>
              <a:rPr lang="en-US" dirty="0"/>
              <a:t>Protected Area, and </a:t>
            </a:r>
          </a:p>
          <a:p>
            <a:pPr marL="628650" lvl="1" indent="-171450">
              <a:buFont typeface="Arial" panose="020B0604020202020204" pitchFamily="34" charset="0"/>
              <a:buChar char="•"/>
            </a:pPr>
            <a:r>
              <a:rPr lang="en-US" dirty="0"/>
              <a:t>Runway Environment. </a:t>
            </a:r>
            <a:endParaRPr lang="en-US" dirty="0">
              <a:cs typeface="Calibri"/>
            </a:endParaRPr>
          </a:p>
          <a:p>
            <a:pPr marL="171450" indent="-171450">
              <a:buFont typeface="Arial" panose="020B0604020202020204" pitchFamily="34" charset="0"/>
              <a:buChar char="•"/>
            </a:pPr>
            <a:r>
              <a:rPr lang="en-US" dirty="0">
                <a:cs typeface="Calibri"/>
              </a:rPr>
              <a:t>Let’s watch this video to learn more about these surfaces.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3</a:t>
            </a:fld>
            <a:endParaRPr lang="en-US" dirty="0"/>
          </a:p>
        </p:txBody>
      </p:sp>
    </p:spTree>
    <p:extLst>
      <p:ext uri="{BB962C8B-B14F-4D97-AF65-F5344CB8AC3E}">
        <p14:creationId xmlns:p14="http://schemas.microsoft.com/office/powerpoint/2010/main" val="2670372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PRESENTERS NOTES</a:t>
            </a:r>
            <a:endParaRPr lang="en-US" dirty="0"/>
          </a:p>
          <a:p>
            <a:endParaRPr lang="en-US" dirty="0"/>
          </a:p>
          <a:p>
            <a:r>
              <a:rPr lang="en-US" dirty="0"/>
              <a:t>Safety Knowledge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You are holding and awaiting an intersection departure clearance for Runway 7L.</a:t>
            </a:r>
          </a:p>
          <a:p>
            <a:pPr marL="171450" indent="-171450">
              <a:buFont typeface="Arial" panose="020B0604020202020204" pitchFamily="34" charset="0"/>
              <a:buChar char="•"/>
              <a:defRPr/>
            </a:pPr>
            <a:r>
              <a:rPr lang="en-US" dirty="0"/>
              <a:t>Which direction will you turn to depart?</a:t>
            </a:r>
            <a:endParaRPr lang="en-US" dirty="0">
              <a:solidFill>
                <a:srgbClr val="000000"/>
              </a:solidFill>
            </a:endParaRPr>
          </a:p>
          <a:p>
            <a:pPr marL="171450" indent="-171450">
              <a:buFont typeface="Arial" panose="020B0604020202020204" pitchFamily="34" charset="0"/>
              <a:buChar char="•"/>
              <a:defRPr/>
            </a:pPr>
            <a:r>
              <a:rPr lang="en-US" dirty="0"/>
              <a:t>How can you be sure?</a:t>
            </a:r>
            <a:endParaRPr lang="en-US" sz="1200" dirty="0">
              <a:solidFill>
                <a:srgbClr val="000000"/>
              </a:solidFill>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Answer:  You will turn the aircraft to the left to depart Runway 7L.</a:t>
            </a:r>
            <a:endParaRPr lang="en-US" dirty="0">
              <a:cs typeface="Calibri" panose="020F0502020204030204"/>
            </a:endParaRPr>
          </a:p>
          <a:p>
            <a:pPr marL="171450" indent="-171450">
              <a:buFont typeface="Arial" panose="020B0604020202020204" pitchFamily="34" charset="0"/>
              <a:buChar char="•"/>
            </a:pPr>
            <a:r>
              <a:rPr lang="en-US" dirty="0"/>
              <a:t>Ensure your compass heading is aligned with the 070 departure heading.</a:t>
            </a:r>
          </a:p>
          <a:p>
            <a:pPr marL="171450" indent="-171450">
              <a:buFont typeface="Arial" panose="020B0604020202020204" pitchFamily="34" charset="0"/>
              <a:buChar char="•"/>
            </a:pPr>
            <a:endParaRPr lang="en-US" dirty="0">
              <a:cs typeface="Calibri" panose="020F0502020204030204"/>
            </a:endParaRPr>
          </a:p>
          <a:p>
            <a:pPr marL="171450" indent="-171450">
              <a:buFont typeface="Arial" panose="020B0604020202020204" pitchFamily="34" charset="0"/>
              <a:buChar char="•"/>
            </a:pPr>
            <a:r>
              <a:rPr lang="en-US" dirty="0">
                <a:cs typeface="Calibri" panose="020F0502020204030204"/>
              </a:rPr>
              <a:t>NO INTERSECTION DEPARTURES AT TRK</a:t>
            </a:r>
          </a:p>
          <a:p>
            <a:pPr marL="171450" indent="-171450">
              <a:buFont typeface="Arial" panose="020B0604020202020204" pitchFamily="34" charset="0"/>
              <a:buChar char="•"/>
            </a:pPr>
            <a:endParaRPr lang="en-US" dirty="0">
              <a:cs typeface="Calibri" panose="020F0502020204030204"/>
            </a:endParaRPr>
          </a:p>
          <a:p>
            <a:pPr marL="171450" indent="-171450">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30</a:t>
            </a:fld>
            <a:endParaRPr lang="en-US" dirty="0"/>
          </a:p>
        </p:txBody>
      </p:sp>
    </p:spTree>
    <p:extLst>
      <p:ext uri="{BB962C8B-B14F-4D97-AF65-F5344CB8AC3E}">
        <p14:creationId xmlns:p14="http://schemas.microsoft.com/office/powerpoint/2010/main" val="799783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PRESENTER NOTES </a:t>
            </a:r>
          </a:p>
          <a:p>
            <a:pPr>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Calibri"/>
              </a:rPr>
              <a:t>Talking Points: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To aid in reducing wrong surface operations in the NAS, Arrival Alert Notices (AAN) were created at airports with a history of misalignment risk.</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These alert notices help increase pilot awareness at these 40 listed airports across the NAS.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The new “click to view” and “drop down” features on our Runway Safety website will help get you to a specific location and notice.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 QR code and weblink are provided at the end of the presentation that lead to the new Runway Safety Arrival Alert Notice website.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5F346-1131-3743-83A3-950061FD04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56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rgbClr val="FF0000"/>
                </a:solidFill>
                <a:effectLst/>
                <a:latin typeface="+mn-lt"/>
                <a:ea typeface="+mn-ea"/>
                <a:cs typeface="+mn-cs"/>
              </a:rPr>
              <a:t>PRESENTER NOTES</a:t>
            </a:r>
            <a:r>
              <a:rPr lang="en-US" sz="1200" b="0" i="0" u="none" strike="noStrike" kern="1200">
                <a:solidFill>
                  <a:srgbClr val="FF0000"/>
                </a:solidFill>
                <a:effectLst/>
                <a:latin typeface="+mn-lt"/>
                <a:ea typeface="+mn-ea"/>
                <a:cs typeface="+mn-cs"/>
              </a:rPr>
              <a:t>​</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QR code leads to the Runway Safety Arrival Alert Notice website with links for each facility: </a:t>
            </a:r>
            <a:r>
              <a:rPr lang="en-US">
                <a:hlinkClick r:id="rId3"/>
              </a:rPr>
              <a:t>https://www.faa.gov/airports/runway_safety/hotspots/aan</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Even though TRK is not on the list of the 12 airports, continued diligence is still needed</a:t>
            </a:r>
          </a:p>
          <a:p>
            <a:pPr marL="285750" indent="-285750">
              <a:buFont typeface="Arial"/>
              <a:buChar char="•"/>
            </a:pP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32</a:t>
            </a:fld>
            <a:endParaRPr lang="en-US"/>
          </a:p>
        </p:txBody>
      </p:sp>
    </p:spTree>
    <p:extLst>
      <p:ext uri="{BB962C8B-B14F-4D97-AF65-F5344CB8AC3E}">
        <p14:creationId xmlns:p14="http://schemas.microsoft.com/office/powerpoint/2010/main" val="2269081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Editing Instructions:</a:t>
            </a:r>
            <a:endParaRPr kumimoji="0" lang="en-US" sz="1200" b="0" i="0" u="sng"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Use this slide for </a:t>
            </a:r>
            <a:r>
              <a:rPr kumimoji="0" lang="en-US" sz="1200" b="1" i="0" u="sng" strike="noStrike" kern="1200" cap="none" spc="0" normalizeH="0" baseline="0" noProof="0">
                <a:ln>
                  <a:noFill/>
                </a:ln>
                <a:solidFill>
                  <a:prstClr val="black"/>
                </a:solidFill>
                <a:effectLst/>
                <a:uLnTx/>
                <a:uFillTx/>
                <a:latin typeface="Calibri" panose="020F0502020204030204"/>
                <a:ea typeface="+mn-ea"/>
                <a:cs typeface="+mn-cs"/>
              </a:rPr>
              <a:t>portrait</a:t>
            </a: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 shaped Airport Diagrams. Use the next slide for </a:t>
            </a:r>
            <a:r>
              <a:rPr kumimoji="0" lang="en-US" sz="1200" b="1" i="0" u="sng" strike="noStrike" kern="1200" cap="none" spc="0" normalizeH="0" baseline="0" noProof="0">
                <a:ln>
                  <a:noFill/>
                </a:ln>
                <a:solidFill>
                  <a:prstClr val="black"/>
                </a:solidFill>
                <a:effectLst/>
                <a:uLnTx/>
                <a:uFillTx/>
                <a:latin typeface="Calibri" panose="020F0502020204030204"/>
                <a:ea typeface="+mn-ea"/>
                <a:cs typeface="+mn-cs"/>
              </a:rPr>
              <a:t>landscape</a:t>
            </a: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 shaped Airport Diagrams. Delete the unused slide.</a:t>
            </a:r>
            <a:endParaRPr kumimoji="0" lang="en-US" sz="1200" b="0" i="0" u="sng"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Use FAA Airport Diagrams website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https://www.faa.gov/airports/runway_safety/diagrams/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to access your diagram.</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Insert an image of your Airport Diagram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any additional image or graphic that describes your airport. </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Include additional information, if necessary.</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Talking Points:</a:t>
            </a:r>
            <a:endParaRPr kumimoji="0" lang="en-US" sz="1200" b="0" i="0" u="sng" strike="noStrike" kern="1200" cap="none" spc="0" normalizeH="0" baseline="0" noProof="0">
              <a:ln>
                <a:noFill/>
              </a:ln>
              <a:solidFill>
                <a:prstClr val="black"/>
              </a:solidFill>
              <a:effectLst/>
              <a:uLnTx/>
              <a:uFillTx/>
              <a:latin typeface="Calibri" panose="020F0502020204030204"/>
              <a:ea typeface="+mn-ea"/>
              <a:cs typeface="Calibri"/>
            </a:endParaRPr>
          </a:p>
          <a:p>
            <a:pPr marL="285750" indent="-285750">
              <a:buFont typeface="Arial"/>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Review the </a:t>
            </a:r>
            <a:r>
              <a:rPr lang="en-US">
                <a:solidFill>
                  <a:prstClr val="black"/>
                </a:solidFill>
                <a:latin typeface="Calibri" panose="020F0502020204030204"/>
              </a:rPr>
              <a:t>FAA Airport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Diagram </a:t>
            </a:r>
            <a:r>
              <a:rPr lang="en-US">
                <a:solidFill>
                  <a:prstClr val="black"/>
                </a:solidFill>
                <a:latin typeface="Calibri" panose="020F0502020204030204"/>
              </a:rPr>
              <a:t>with</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the group and any additional graphics or images you may have included.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Discuss any Hot Spots currently published at your airport and make sure everyone understands the risks they are addressing.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Are the Hot Spots effective? Are they still necessary? Are you working on ways to mitigate them? Are there any areas you think a Hot Spot might be needed?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Do the hotspot descriptions need to be updated? See if there are any ideas for addressing the risks in these locations (i.e.: procedural, signage, construction).  </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Are there any locations that may benefit from the heightened awareness of publishing a Hot Spot.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1" i="1" u="none" strike="noStrike" kern="1200" cap="none" spc="0" normalizeH="0" baseline="0" noProof="0">
                <a:ln>
                  <a:noFill/>
                </a:ln>
                <a:solidFill>
                  <a:prstClr val="black"/>
                </a:solidFill>
                <a:effectLst/>
                <a:uLnTx/>
                <a:uFillTx/>
                <a:latin typeface="Calibri" panose="020F0502020204030204"/>
                <a:ea typeface="+mn-ea"/>
                <a:cs typeface="+mn-cs"/>
              </a:rPr>
              <a:t>If construction/geometry changes are proposed, the Airport Operator and Airports Division (ADO) will need to be in agreement before entering as an action item.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Discuss movement and non-movement areas at your airport. </a:t>
            </a:r>
            <a:endParaRPr kumimoji="0" lang="en-US" sz="1200" b="0" i="0" u="none" strike="noStrike" kern="1200" cap="none" spc="0" normalizeH="0" baseline="0" noProof="0">
              <a:ln>
                <a:noFill/>
              </a:ln>
              <a:solidFill>
                <a:srgbClr val="FF0000"/>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Discuss typical traffic flow that describe your airport – air carriers, GA, Airport Rescue Fire Fighter (ARFF) routes, etc. </a:t>
            </a: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Discuss any needed action to update your diagram with recent development or other airfield changes to reflect current conditions.</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Applicable QR codes and weblinks can be found at the end of the presentation. </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Presenter Tips</a:t>
            </a:r>
            <a:r>
              <a:rPr kumimoji="0" lang="en-US" sz="1200" b="0" i="0" u="sng" strike="noStrike" kern="1200" cap="none" spc="0" normalizeH="0" baseline="0" noProof="0">
                <a:ln>
                  <a:noFill/>
                </a:ln>
                <a:solidFill>
                  <a:srgbClr val="0070C0"/>
                </a:solidFill>
                <a:effectLst/>
                <a:uLnTx/>
                <a:uFillTx/>
                <a:latin typeface="Calibri" panose="020F0502020204030204"/>
                <a:ea typeface="+mn-ea"/>
                <a:cs typeface="+mn-cs"/>
              </a:rPr>
              <a:t>:</a:t>
            </a:r>
            <a:endParaRPr kumimoji="0" lang="en-US" sz="1200" b="0" i="0" u="sng" strike="noStrike" kern="1200" cap="none" spc="0" normalizeH="0" baseline="0" noProof="0">
              <a:ln>
                <a:noFill/>
              </a:ln>
              <a:solidFill>
                <a:srgbClr val="0070C0"/>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Use a diagram that illustrates your hot spots, etc. Insert additional graphics as necessary to describe your airport. </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To</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delineate movement and non-movement areas, reference local LOAs and current airfield maps. </a:t>
            </a:r>
            <a:endParaRPr kumimoji="0" lang="en-US" sz="1200" b="1" i="1"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Utilize construction notice diagrams to discuss construction, if applicable: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https://www.faa.gov/air_traffic/flight_info/aeronav/aero_data/Apt_Constr_Notices/</a:t>
            </a:r>
            <a:endParaRPr kumimoji="0" lang="en-US" sz="1200" b="1" i="1" u="none" strike="noStrike" kern="1200" cap="none" spc="0" normalizeH="0" baseline="0" noProof="0">
              <a:ln>
                <a:noFill/>
              </a:ln>
              <a:solidFill>
                <a:prstClr val="black"/>
              </a:solidFill>
              <a:effectLst/>
              <a:uLnTx/>
              <a:uFillTx/>
              <a:latin typeface="Calibri" panose="020F0502020204030204"/>
              <a:ea typeface="Calibri"/>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EBF1B72F-E664-6F4B-8DF7-045A209E7834}" type="slidenum">
              <a:rPr lang="en-US" smtClean="0"/>
              <a:t>33</a:t>
            </a:fld>
            <a:endParaRPr lang="en-US"/>
          </a:p>
        </p:txBody>
      </p:sp>
    </p:spTree>
    <p:extLst>
      <p:ext uri="{BB962C8B-B14F-4D97-AF65-F5344CB8AC3E}">
        <p14:creationId xmlns:p14="http://schemas.microsoft.com/office/powerpoint/2010/main" val="919490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p>
          <a:p>
            <a:r>
              <a:rPr lang="en-US" u="sng"/>
              <a:t>Talking points: </a:t>
            </a:r>
            <a:endParaRPr lang="en-US" u="sng">
              <a:cs typeface="Calibri"/>
            </a:endParaRPr>
          </a:p>
          <a:p>
            <a:pPr marL="171450" indent="-171450">
              <a:buFont typeface="Arial"/>
              <a:buChar char="•"/>
            </a:pPr>
            <a:r>
              <a:rPr lang="en-US"/>
              <a:t>The Airport Construction Advisory Council (ACAC) is a collaborative work group comprised of industry representatives (FAA, ATO, NATCA, ACI-NA, ALPA, AOPA, Airline Dispatchers, IATA, ICAO, NBAA) who help identify potentially dangerous situations during airport construction projects and work to implement ways to significantly mitigate accompanying risks.</a:t>
            </a:r>
            <a:endParaRPr lang="en-US">
              <a:cs typeface="Calibri"/>
            </a:endParaRPr>
          </a:p>
          <a:p>
            <a:pPr marL="171450" indent="-171450">
              <a:buFont typeface="Arial"/>
              <a:buChar char="•"/>
            </a:pPr>
            <a:r>
              <a:rPr lang="en-US">
                <a:cs typeface="Calibri"/>
              </a:rPr>
              <a:t>ACAC is also responsible for creating graphical airport Construction Notice Diagrams (CND) that reflect certain runway and taxiway closures and restrictions for increased operational awareness and improved safety. </a:t>
            </a:r>
          </a:p>
          <a:p>
            <a:pPr marL="171450" indent="-171450">
              <a:buFont typeface="Arial"/>
              <a:buChar char="•"/>
            </a:pPr>
            <a:endParaRPr lang="en-US">
              <a:cs typeface="Calibri"/>
            </a:endParaRPr>
          </a:p>
          <a:p>
            <a:r>
              <a:rPr lang="en-US">
                <a:cs typeface="Calibri"/>
              </a:rPr>
              <a:t>Additional Information: </a:t>
            </a:r>
          </a:p>
        </p:txBody>
      </p:sp>
      <p:sp>
        <p:nvSpPr>
          <p:cNvPr id="4" name="Slide Number Placeholder 3"/>
          <p:cNvSpPr>
            <a:spLocks noGrp="1"/>
          </p:cNvSpPr>
          <p:nvPr>
            <p:ph type="sldNum" sz="quarter" idx="5"/>
          </p:nvPr>
        </p:nvSpPr>
        <p:spPr/>
        <p:txBody>
          <a:bodyPr/>
          <a:lstStyle/>
          <a:p>
            <a:fld id="{EBF1B72F-E664-6F4B-8DF7-045A209E7834}" type="slidenum">
              <a:rPr lang="en-US" smtClean="0"/>
              <a:t>34</a:t>
            </a:fld>
            <a:endParaRPr lang="en-US"/>
          </a:p>
        </p:txBody>
      </p:sp>
    </p:spTree>
    <p:extLst>
      <p:ext uri="{BB962C8B-B14F-4D97-AF65-F5344CB8AC3E}">
        <p14:creationId xmlns:p14="http://schemas.microsoft.com/office/powerpoint/2010/main" val="3554935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cs typeface="Calibri"/>
            </a:endParaRPr>
          </a:p>
          <a:p>
            <a:r>
              <a:rPr lang="en-US" u="sng">
                <a:cs typeface="Calibri"/>
              </a:rPr>
              <a:t>Talking points:</a:t>
            </a:r>
            <a:endParaRPr lang="en-US" u="sng"/>
          </a:p>
          <a:p>
            <a:pPr marL="171450" indent="-171450">
              <a:buFont typeface="Arial" panose="020B0604020202020204" pitchFamily="34" charset="0"/>
              <a:buChar char="•"/>
            </a:pPr>
            <a:r>
              <a:rPr lang="en-US">
                <a:cs typeface="Calibri"/>
              </a:rPr>
              <a:t>NOTAMS are notices filed by an Airport Operator to alert airfield users of potential hazards or airfield conditions.</a:t>
            </a:r>
          </a:p>
          <a:p>
            <a:pPr marL="171450" indent="-171450">
              <a:buFont typeface="Arial" panose="020B0604020202020204" pitchFamily="34" charset="0"/>
              <a:buChar char="•"/>
            </a:pPr>
            <a:r>
              <a:rPr lang="en-US">
                <a:cs typeface="Calibri"/>
              </a:rPr>
              <a:t>NOTAMS are added or changed by the Airport Operator and should be coordinated with ATC.</a:t>
            </a:r>
            <a:endParaRPr lang="en-US"/>
          </a:p>
          <a:p>
            <a:pPr marL="171450" indent="-171450">
              <a:buFont typeface="Arial" panose="020B0604020202020204" pitchFamily="34" charset="0"/>
              <a:buChar char="•"/>
            </a:pPr>
            <a:r>
              <a:rPr lang="en-US"/>
              <a:t>Early construction coordination must include the ACAC and is verified during External Compliance Verification (ECV) inspections.</a:t>
            </a:r>
            <a:endParaRPr lang="en-US">
              <a:cs typeface="Calibri" panose="020F0502020204030204"/>
            </a:endParaRPr>
          </a:p>
          <a:p>
            <a:pPr marL="171450" indent="-171450">
              <a:buFont typeface="Arial,Sans-Serif" panose="020B0604020202020204" pitchFamily="34" charset="0"/>
              <a:buChar char="•"/>
            </a:pPr>
            <a:r>
              <a:rPr lang="en-US"/>
              <a:t>NOTAMs can be used to produce Construction Notice Diagrams known as CNDs.</a:t>
            </a:r>
            <a:endParaRPr lang="en-US">
              <a:cs typeface="Calibri"/>
            </a:endParaRPr>
          </a:p>
          <a:p>
            <a:pPr marL="171450" indent="-171450">
              <a:buFont typeface="Arial" panose="020B0604020202020204" pitchFamily="34" charset="0"/>
              <a:buChar char="•"/>
            </a:pPr>
            <a:r>
              <a:rPr lang="en-US">
                <a:cs typeface="Calibri"/>
              </a:rPr>
              <a:t>The QR code and weblink at the end of this presentation directs you to the NOTAM search page.</a:t>
            </a:r>
            <a:endParaRPr lang="en-US" u="sng">
              <a:cs typeface="Calibri"/>
            </a:endParaRPr>
          </a:p>
        </p:txBody>
      </p:sp>
      <p:sp>
        <p:nvSpPr>
          <p:cNvPr id="4" name="Slide Number Placeholder 3"/>
          <p:cNvSpPr>
            <a:spLocks noGrp="1"/>
          </p:cNvSpPr>
          <p:nvPr>
            <p:ph type="sldNum" sz="quarter" idx="5"/>
          </p:nvPr>
        </p:nvSpPr>
        <p:spPr/>
        <p:txBody>
          <a:bodyPr/>
          <a:lstStyle/>
          <a:p>
            <a:fld id="{79F0F474-19EC-1A4A-9305-66BB2BABF54A}" type="slidenum">
              <a:rPr lang="en-US" smtClean="0"/>
              <a:t>35</a:t>
            </a:fld>
            <a:endParaRPr lang="en-US"/>
          </a:p>
        </p:txBody>
      </p:sp>
    </p:spTree>
    <p:extLst>
      <p:ext uri="{BB962C8B-B14F-4D97-AF65-F5344CB8AC3E}">
        <p14:creationId xmlns:p14="http://schemas.microsoft.com/office/powerpoint/2010/main" val="3726058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cs typeface="Calibri"/>
            </a:endParaRPr>
          </a:p>
          <a:p>
            <a:r>
              <a:rPr lang="en-US" u="sng">
                <a:cs typeface="Calibri"/>
              </a:rPr>
              <a:t>Talking Points:</a:t>
            </a:r>
          </a:p>
          <a:p>
            <a:pPr marL="171450" indent="-171450">
              <a:buFont typeface="Arial" panose="020B0604020202020204" pitchFamily="34" charset="0"/>
              <a:buChar char="•"/>
            </a:pPr>
            <a:r>
              <a:rPr lang="en-US">
                <a:cs typeface="Calibri"/>
              </a:rPr>
              <a:t>In general, CNDs illustrate on an airport diagram current runway and taxiway closures and restrictions lasting over 24 hours.</a:t>
            </a:r>
            <a:endParaRPr lang="en-US"/>
          </a:p>
          <a:p>
            <a:pPr marL="171450" indent="-171450">
              <a:buFont typeface="Arial" panose="020B0604020202020204" pitchFamily="34" charset="0"/>
              <a:buChar char="•"/>
            </a:pPr>
            <a:r>
              <a:rPr lang="en-US">
                <a:cs typeface="Calibri"/>
              </a:rPr>
              <a:t>Partial runway closures, declared distances and restricted operating areas are also depicted visually for improved awareness as shown here.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Utilize Construction Notice Diagrams to discuss construction, if applicable: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hlinkClick r:id="rId3"/>
              </a:rPr>
              <a:t>https://www.faa.gov/air_traffic/flight_info/aeronav/aero_data/Apt_Constr_Notices/</a:t>
            </a:r>
            <a:endParaRPr lang="en-US" b="1" i="1" u="none">
              <a:ea typeface="Calibri"/>
              <a:cs typeface="Calibri" panose="020F0502020204030204"/>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36</a:t>
            </a:fld>
            <a:endParaRPr lang="en-US"/>
          </a:p>
        </p:txBody>
      </p:sp>
    </p:spTree>
    <p:extLst>
      <p:ext uri="{BB962C8B-B14F-4D97-AF65-F5344CB8AC3E}">
        <p14:creationId xmlns:p14="http://schemas.microsoft.com/office/powerpoint/2010/main" val="3615944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0" lvl="0" indent="0" algn="l" defTabSz="914400" rtl="0" eaLnBrk="1" fontAlgn="auto" latinLnBrk="0" hangingPunct="1">
              <a:lnSpc>
                <a:spcPct val="100000"/>
              </a:lnSpc>
              <a:spcBef>
                <a:spcPts val="740"/>
              </a:spcBef>
              <a:spcAft>
                <a:spcPts val="0"/>
              </a:spcAft>
              <a:buClrTx/>
              <a:buSzTx/>
              <a:buFontTx/>
              <a:buNone/>
              <a:tabLst/>
              <a:defRPr/>
            </a:pPr>
            <a:r>
              <a:rPr lang="en-US" b="1"/>
              <a:t>PRESENTER NOTES</a:t>
            </a:r>
            <a:endParaRPr lang="en-US"/>
          </a:p>
          <a:p>
            <a:pPr marL="12065">
              <a:spcBef>
                <a:spcPts val="740"/>
              </a:spcBef>
            </a:pPr>
            <a:endParaRPr lang="en-US">
              <a:cs typeface="Calibri" panose="020F0502020204030204"/>
            </a:endParaRPr>
          </a:p>
          <a:p>
            <a:pPr marL="12065">
              <a:spcBef>
                <a:spcPts val="740"/>
              </a:spcBef>
            </a:pPr>
            <a:r>
              <a:rPr lang="en-US" u="sng">
                <a:cs typeface="Calibri"/>
              </a:rPr>
              <a:t>Talking Points: </a:t>
            </a:r>
          </a:p>
          <a:p>
            <a:pPr marL="183515" indent="-171450">
              <a:spcBef>
                <a:spcPts val="740"/>
              </a:spcBef>
              <a:buFont typeface="Arial" panose="020B0604020202020204" pitchFamily="34" charset="0"/>
              <a:buChar char="•"/>
            </a:pPr>
            <a:r>
              <a:rPr lang="en-US"/>
              <a:t>FAA is transitioning to an automated CND process using NOTAM Manager to streamline coordination. </a:t>
            </a:r>
            <a:endParaRPr lang="en-US">
              <a:cs typeface="Calibri"/>
            </a:endParaRPr>
          </a:p>
          <a:p>
            <a:pPr marL="171450" indent="-171450">
              <a:buFont typeface="Arial" panose="020B0604020202020204" pitchFamily="34" charset="0"/>
              <a:buChar char="•"/>
            </a:pPr>
            <a:r>
              <a:rPr lang="en-US"/>
              <a:t>The yellow and black construction symbol shown here along with "ON AIRPORT – SEE CONSTRUCTION GRAPHIC" are found at the top of airport specific NOTAMs when applicable. </a:t>
            </a:r>
            <a:endParaRPr lang="en-US">
              <a:cs typeface="Calibri" panose="020F0502020204030204"/>
            </a:endParaRPr>
          </a:p>
          <a:p>
            <a:pPr marL="171450" indent="-171450">
              <a:buFont typeface="Arial" panose="020B0604020202020204" pitchFamily="34" charset="0"/>
              <a:buChar char="•"/>
            </a:pPr>
            <a:r>
              <a:rPr lang="en-US"/>
              <a:t>Under "Condition", Click "ON AIRPORT – SEE CONSTRUCTION GRAPHIC" in the </a:t>
            </a:r>
            <a:r>
              <a:rPr lang="en-US" u="sng"/>
              <a:t>NOTAM Search</a:t>
            </a:r>
            <a:r>
              <a:rPr lang="en-US"/>
              <a:t> to download the airport CND for closed and/ or restricted airfield surface viewing. </a:t>
            </a:r>
            <a:endParaRPr lang="en-US">
              <a:cs typeface="Calibri"/>
            </a:endParaRPr>
          </a:p>
          <a:p>
            <a:pPr marL="171450" indent="-171450">
              <a:buFont typeface="Arial" panose="020B0604020202020204" pitchFamily="34" charset="0"/>
              <a:buChar char="•"/>
            </a:pPr>
            <a:r>
              <a:rPr lang="en-US" b="1" i="1"/>
              <a:t>Actually click on the link and show the participants what the CNDs look like.  </a:t>
            </a:r>
            <a:endParaRPr lang="en-US">
              <a:cs typeface="Calibri"/>
            </a:endParaRPr>
          </a:p>
          <a:p>
            <a:pPr marL="171450" indent="-171450">
              <a:buFont typeface="Arial" panose="020B0604020202020204" pitchFamily="34" charset="0"/>
              <a:buChar char="•"/>
            </a:pPr>
            <a:r>
              <a:rPr lang="en-US" u="sng">
                <a:cs typeface="Calibri"/>
              </a:rPr>
              <a:t>NOTAM Search</a:t>
            </a:r>
            <a:r>
              <a:rPr lang="en-US">
                <a:cs typeface="Calibri"/>
              </a:rPr>
              <a:t> is found at: </a:t>
            </a:r>
            <a:r>
              <a:rPr lang="en-US">
                <a:cs typeface="Calibri"/>
                <a:hlinkClick r:id="rId3"/>
              </a:rPr>
              <a:t>https://notams.aim.faa.gov/notamSearch</a:t>
            </a:r>
            <a:endParaRPr lang="en-US">
              <a:cs typeface="Calibri"/>
            </a:endParaRPr>
          </a:p>
          <a:p>
            <a:pPr marL="171450" indent="-171450">
              <a:buFont typeface="Arial" panose="020B0604020202020204" pitchFamily="34" charset="0"/>
              <a:buChar char="•"/>
            </a:pPr>
            <a:r>
              <a:rPr lang="en-US">
                <a:cs typeface="Calibri"/>
              </a:rPr>
              <a:t>The current and automated CNDs website: </a:t>
            </a:r>
            <a:r>
              <a:rPr lang="en-US">
                <a:hlinkClick r:id="rId4"/>
              </a:rPr>
              <a:t>https://notams.aim.faa.gov/fnsprintservice/cndServlet</a:t>
            </a:r>
            <a:endParaRPr lang="en-US">
              <a:cs typeface="Calibri"/>
              <a:hlinkClick r:id="rId4"/>
            </a:endParaRPr>
          </a:p>
          <a:p>
            <a:pPr marL="514350" lvl="1" indent="-171450">
              <a:buFont typeface="Courier New" panose="020B0604020202020204" pitchFamily="34" charset="0"/>
              <a:buChar char="o"/>
            </a:pPr>
            <a:r>
              <a:rPr lang="en-US">
                <a:cs typeface="Calibri"/>
              </a:rPr>
              <a:t>Automated CNDs may be slow in loading, be patient.</a:t>
            </a:r>
          </a:p>
          <a:p>
            <a:r>
              <a:rPr lang="en-US">
                <a:cs typeface="Calibri"/>
              </a:rPr>
              <a:t> </a:t>
            </a:r>
          </a:p>
        </p:txBody>
      </p:sp>
      <p:sp>
        <p:nvSpPr>
          <p:cNvPr id="4" name="Slide Number Placeholder 3"/>
          <p:cNvSpPr>
            <a:spLocks noGrp="1"/>
          </p:cNvSpPr>
          <p:nvPr>
            <p:ph type="sldNum" sz="quarter" idx="5"/>
          </p:nvPr>
        </p:nvSpPr>
        <p:spPr/>
        <p:txBody>
          <a:bodyPr/>
          <a:lstStyle/>
          <a:p>
            <a:fld id="{EBF1B72F-E664-6F4B-8DF7-045A209E7834}" type="slidenum">
              <a:rPr lang="en-US" smtClean="0"/>
              <a:t>37</a:t>
            </a:fld>
            <a:endParaRPr lang="en-US"/>
          </a:p>
        </p:txBody>
      </p:sp>
    </p:spTree>
    <p:extLst>
      <p:ext uri="{BB962C8B-B14F-4D97-AF65-F5344CB8AC3E}">
        <p14:creationId xmlns:p14="http://schemas.microsoft.com/office/powerpoint/2010/main" val="1983977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28980" lvl="0" indent="0" algn="l" defTabSz="914400" rtl="0" eaLnBrk="1" fontAlgn="auto" latinLnBrk="0" hangingPunct="1">
              <a:lnSpc>
                <a:spcPct val="100000"/>
              </a:lnSpc>
              <a:spcBef>
                <a:spcPts val="1100"/>
              </a:spcBef>
              <a:spcAft>
                <a:spcPts val="0"/>
              </a:spcAft>
              <a:buClrTx/>
              <a:buSzTx/>
              <a:buFontTx/>
              <a:buNone/>
              <a:tabLst/>
              <a:defRPr/>
            </a:pPr>
            <a:r>
              <a:rPr lang="en-US" b="1"/>
              <a:t>PRESENTER NOTES</a:t>
            </a:r>
            <a:endParaRPr lang="en-US"/>
          </a:p>
          <a:p>
            <a:pPr marR="728980">
              <a:spcBef>
                <a:spcPts val="1100"/>
              </a:spcBef>
            </a:pPr>
            <a:endParaRPr lang="en-US" b="1">
              <a:cs typeface="Calibri"/>
            </a:endParaRPr>
          </a:p>
          <a:p>
            <a:pPr marR="728980">
              <a:spcBef>
                <a:spcPts val="1100"/>
              </a:spcBef>
            </a:pPr>
            <a:r>
              <a:rPr lang="en-US" b="0" u="sng">
                <a:cs typeface="Calibri"/>
              </a:rPr>
              <a:t>Talking Points: </a:t>
            </a:r>
          </a:p>
          <a:p>
            <a:pPr marL="171450" marR="728980" indent="-171450">
              <a:spcBef>
                <a:spcPts val="1100"/>
              </a:spcBef>
              <a:buFont typeface="Arial" panose="020B0604020202020204" pitchFamily="34" charset="0"/>
              <a:buChar char="•"/>
            </a:pPr>
            <a:r>
              <a:rPr lang="en-US" b="0"/>
              <a:t>Coordinate construction plans early </a:t>
            </a:r>
            <a:r>
              <a:rPr lang="en-US"/>
              <a:t>among the </a:t>
            </a:r>
            <a:r>
              <a:rPr lang="en-US" b="0"/>
              <a:t>Airport Operator</a:t>
            </a:r>
            <a:r>
              <a:rPr lang="en-US"/>
              <a:t>, ATCT and ACAC.</a:t>
            </a:r>
            <a:endParaRPr lang="en-US" b="0">
              <a:cs typeface="Calibri"/>
            </a:endParaRPr>
          </a:p>
          <a:p>
            <a:pPr marL="171450" indent="-171450">
              <a:spcBef>
                <a:spcPts val="1100"/>
              </a:spcBef>
              <a:buFont typeface="Arial" panose="020B0604020202020204" pitchFamily="34" charset="0"/>
              <a:buChar char="•"/>
            </a:pPr>
            <a:r>
              <a:rPr lang="en-US" b="0"/>
              <a:t>Email ACAC at: </a:t>
            </a:r>
            <a:r>
              <a:rPr lang="en-US" b="0">
                <a:hlinkClick r:id="rId3"/>
              </a:rPr>
              <a:t>ConstructionCouncil@faa.gov</a:t>
            </a:r>
            <a:r>
              <a:rPr lang="en-US" b="0"/>
              <a:t>.</a:t>
            </a:r>
            <a:endParaRPr lang="en-US" b="0">
              <a:cs typeface="Calibri"/>
            </a:endParaRPr>
          </a:p>
          <a:p>
            <a:pPr marL="171450" marR="342900" indent="-171450">
              <a:spcBef>
                <a:spcPts val="1100"/>
              </a:spcBef>
              <a:buFont typeface="Arial" panose="020B0604020202020204" pitchFamily="34" charset="0"/>
              <a:buChar char="•"/>
            </a:pPr>
            <a:r>
              <a:rPr lang="en-US" b="0"/>
              <a:t>Provide briefings &amp; training for controllers and tenants.</a:t>
            </a:r>
            <a:endParaRPr lang="en-US" b="0">
              <a:cs typeface="Calibri"/>
            </a:endParaRPr>
          </a:p>
          <a:p>
            <a:pPr marL="171450" marR="35560" indent="-171450">
              <a:spcBef>
                <a:spcPts val="1100"/>
              </a:spcBef>
              <a:buFont typeface="Arial" panose="020B0604020202020204" pitchFamily="34" charset="0"/>
              <a:buChar char="•"/>
            </a:pPr>
            <a:r>
              <a:rPr lang="en-US" b="0"/>
              <a:t>Meet with your Local Safety Council (LSC) to discuss alternate  procedures/taxi routes.</a:t>
            </a:r>
            <a:endParaRPr lang="en-US" b="0">
              <a:cs typeface="Calibri"/>
            </a:endParaRPr>
          </a:p>
          <a:p>
            <a:pPr marL="171450" marR="339725" indent="-171450">
              <a:spcBef>
                <a:spcPts val="1100"/>
              </a:spcBef>
              <a:buFont typeface="Arial" panose="020B0604020202020204" pitchFamily="34" charset="0"/>
              <a:buChar char="•"/>
            </a:pPr>
            <a:r>
              <a:rPr lang="en-US" b="0"/>
              <a:t>Coordinate with Quality Control Group (QCG) for Safety Management System (SMS) requirements. </a:t>
            </a:r>
            <a:endParaRPr lang="en-US" b="0">
              <a:cs typeface="Calibri"/>
            </a:endParaRPr>
          </a:p>
          <a:p>
            <a:pPr marL="171450" marR="592455" indent="-171450">
              <a:spcBef>
                <a:spcPts val="1100"/>
              </a:spcBef>
              <a:buFont typeface="Arial" panose="020B0604020202020204" pitchFamily="34" charset="0"/>
              <a:buChar char="•"/>
            </a:pPr>
            <a:r>
              <a:rPr lang="en-US" b="0"/>
              <a:t>Use resources &amp; checklists found on  Runway Safety Webpage under the Runway Construction Section. </a:t>
            </a:r>
            <a:endParaRPr lang="en-US" b="0">
              <a:cs typeface="Calibri"/>
            </a:endParaRPr>
          </a:p>
          <a:p>
            <a:pPr marL="171450" marR="44450" indent="-171450">
              <a:spcBef>
                <a:spcPts val="1100"/>
              </a:spcBef>
              <a:buFont typeface="Arial" panose="020B0604020202020204" pitchFamily="34" charset="0"/>
              <a:buChar char="•"/>
            </a:pPr>
            <a:r>
              <a:rPr lang="en-US" b="0"/>
              <a:t>Set up an after-action review to determine what worked and what did not.</a:t>
            </a:r>
            <a:endParaRPr lang="en-US" b="0">
              <a:cs typeface="Calibri"/>
            </a:endParaRPr>
          </a:p>
          <a:p>
            <a:pPr marL="171450" indent="-171450">
              <a:spcBef>
                <a:spcPts val="1100"/>
              </a:spcBef>
              <a:buFont typeface="Arial" panose="020B0604020202020204" pitchFamily="34" charset="0"/>
              <a:buChar char="•"/>
            </a:pPr>
            <a:r>
              <a:rPr lang="en-US" b="0"/>
              <a:t>Use NOTAM Manager when available at your airport for Automated CNDs.</a:t>
            </a:r>
            <a:endParaRPr lang="en-US" b="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38</a:t>
            </a:fld>
            <a:endParaRPr lang="en-US"/>
          </a:p>
        </p:txBody>
      </p:sp>
    </p:spTree>
    <p:extLst>
      <p:ext uri="{BB962C8B-B14F-4D97-AF65-F5344CB8AC3E}">
        <p14:creationId xmlns:p14="http://schemas.microsoft.com/office/powerpoint/2010/main" val="29366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PRESENTER NOTES</a:t>
            </a:r>
          </a:p>
          <a:p>
            <a:pPr>
              <a:defRPr/>
            </a:pPr>
            <a:endParaRPr lang="en-US" b="1">
              <a:cs typeface="Calibri"/>
            </a:endParaRPr>
          </a:p>
          <a:p>
            <a:pPr>
              <a:defRPr/>
            </a:pPr>
            <a:r>
              <a:rPr lang="en-US" u="sng"/>
              <a:t>Talking Points:</a:t>
            </a:r>
            <a:endParaRPr lang="en-US" u="sng">
              <a:cs typeface="Calibri"/>
            </a:endParaRPr>
          </a:p>
          <a:p>
            <a:pPr marL="171450" indent="-171450">
              <a:buFont typeface="Arial,Sans-Serif"/>
              <a:buChar char="•"/>
              <a:defRPr/>
            </a:pPr>
            <a:r>
              <a:rPr lang="en-US"/>
              <a:t>Many resources are available on the Runway Safety Web site.</a:t>
            </a:r>
          </a:p>
          <a:p>
            <a:pPr marL="171450" indent="-171450">
              <a:buFont typeface="Arial,Sans-Serif"/>
              <a:buChar char="•"/>
              <a:defRPr/>
            </a:pPr>
            <a:r>
              <a:rPr lang="en-US"/>
              <a:t>Under Airport Users, click "Runway Construction" to access airfield construction checklists</a:t>
            </a:r>
            <a:endParaRPr lang="en-US">
              <a:cs typeface="Calibri"/>
            </a:endParaRPr>
          </a:p>
          <a:p>
            <a:pPr marL="171450" indent="-171450">
              <a:buFont typeface="Arial,Sans-Serif"/>
              <a:buChar char="•"/>
              <a:defRPr/>
            </a:pPr>
            <a:r>
              <a:rPr lang="en-US"/>
              <a:t>Per Order 7210.3 (paragraph 10-3-2, Airport Construction) early construction coordination with ACAC is required by the Air Traffic Manager (ATM.) </a:t>
            </a:r>
            <a:endParaRPr lang="en-US">
              <a:cs typeface="Calibri" panose="020F0502020204030204"/>
            </a:endParaRPr>
          </a:p>
          <a:p>
            <a:pPr marL="171450" indent="-171450">
              <a:buFont typeface="Arial"/>
              <a:buChar char="•"/>
              <a:defRPr/>
            </a:pPr>
            <a:r>
              <a:rPr lang="en-US"/>
              <a:t>Each project </a:t>
            </a:r>
            <a:r>
              <a:rPr lang="en-US" u="sng"/>
              <a:t>update</a:t>
            </a:r>
            <a:r>
              <a:rPr lang="en-US"/>
              <a:t> must also be coordinated with ACAC to properly reflect varying surface closures on your CND.</a:t>
            </a:r>
            <a:endParaRPr lang="en-US">
              <a:cs typeface="Calibri"/>
            </a:endParaRPr>
          </a:p>
          <a:p>
            <a:pPr marL="171450" indent="-171450">
              <a:buFont typeface="Arial"/>
              <a:buChar char="•"/>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79F0F474-19EC-1A4A-9305-66BB2BABF54A}" type="slidenum">
              <a:rPr lang="en-US" smtClean="0"/>
              <a:t>39</a:t>
            </a:fld>
            <a:endParaRPr lang="en-US"/>
          </a:p>
        </p:txBody>
      </p:sp>
    </p:spTree>
    <p:extLst>
      <p:ext uri="{BB962C8B-B14F-4D97-AF65-F5344CB8AC3E}">
        <p14:creationId xmlns:p14="http://schemas.microsoft.com/office/powerpoint/2010/main" val="98759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NOTES</a:t>
            </a:r>
            <a:endParaRPr lang="en-US" dirty="0"/>
          </a:p>
          <a:p>
            <a:endParaRPr lang="en-US" dirty="0"/>
          </a:p>
          <a:p>
            <a:r>
              <a:rPr lang="en-US" b="1" u="sng" dirty="0">
                <a:cs typeface="Calibri"/>
              </a:rPr>
              <a:t>Mandatory </a:t>
            </a:r>
            <a:r>
              <a:rPr lang="en-US" dirty="0">
                <a:cs typeface="Calibri"/>
              </a:rPr>
              <a:t>to watch the Airfield Operating Surfaces video.</a:t>
            </a:r>
          </a:p>
          <a:p>
            <a:r>
              <a:rPr lang="en-US" dirty="0">
                <a:cs typeface="Calibri"/>
              </a:rPr>
              <a:t>If inoperable from slide, cut and paste link to internet browser to share, be sure to click button for audio sharing: </a:t>
            </a:r>
          </a:p>
          <a:p>
            <a:r>
              <a:rPr lang="en-US" dirty="0">
                <a:cs typeface="Calibri"/>
              </a:rPr>
              <a:t>https://youtube.com/watch?v=9ICtpfJicds</a:t>
            </a:r>
            <a:endParaRPr lang="en-US" dirty="0"/>
          </a:p>
          <a:p>
            <a:endParaRPr lang="en-US" dirty="0"/>
          </a:p>
          <a:p>
            <a:r>
              <a:rPr lang="en-US" u="sng" dirty="0"/>
              <a:t>Presenter Tips: </a:t>
            </a:r>
            <a:endParaRPr lang="en-US" u="sng" dirty="0">
              <a:cs typeface="Calibri"/>
            </a:endParaRPr>
          </a:p>
          <a:p>
            <a:pPr marL="171450" indent="-171450">
              <a:buFont typeface="Arial" panose="020B0604020202020204" pitchFamily="34" charset="0"/>
              <a:buChar char="•"/>
            </a:pPr>
            <a:r>
              <a:rPr lang="en-US" dirty="0">
                <a:cs typeface="Calibri"/>
              </a:rPr>
              <a:t>CLICK ON the icon in the center of the slide to play the video. Or go to XXX link to stream the video live online. </a:t>
            </a: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4</a:t>
            </a:fld>
            <a:endParaRPr lang="en-US" dirty="0"/>
          </a:p>
        </p:txBody>
      </p:sp>
    </p:spTree>
    <p:extLst>
      <p:ext uri="{BB962C8B-B14F-4D97-AF65-F5344CB8AC3E}">
        <p14:creationId xmlns:p14="http://schemas.microsoft.com/office/powerpoint/2010/main" val="1455831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PRESENTER NOTES</a:t>
            </a:r>
          </a:p>
          <a:p>
            <a:pPr>
              <a:defRPr/>
            </a:pPr>
            <a:endParaRPr lang="en-US">
              <a:cs typeface="Calibri"/>
            </a:endParaRPr>
          </a:p>
          <a:p>
            <a:r>
              <a:rPr lang="en-US" u="sng">
                <a:cs typeface="Calibri"/>
              </a:rPr>
              <a:t>Talking points:</a:t>
            </a:r>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823F">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Safety Management Systems (SMS)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is the formal, top-down, FAA-wide approach to managing safety risk and assuring the effectiveness of safety risk controls that include systematic procedures, practices, and policies for the management of safety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823F">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Safety Risk Management (SRM) </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is one of the four components of SMS that enables the FAA to manage safety within the National Airspace System (NAS) helping to identify hazards, analyze and assess safety risk, and develop controls to reduce safety risk to an acceptable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Georgia" panose="02040502050405020303" pitchFamily="18"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Both, </a:t>
            </a:r>
            <a:r>
              <a:rPr kumimoji="0" lang="en-US" sz="1200" b="0" i="0" u="none" strike="noStrike" kern="1200" cap="none" spc="0" normalizeH="0" baseline="0" noProof="0">
                <a:ln>
                  <a:noFill/>
                </a:ln>
                <a:solidFill>
                  <a:srgbClr val="4E7682"/>
                </a:solidFill>
                <a:effectLst/>
                <a:uLnTx/>
                <a:uFillTx/>
                <a:latin typeface="Calibri" panose="020F0502020204030204"/>
                <a:ea typeface="Calibri" panose="020F0502020204030204" pitchFamily="34" charset="0"/>
                <a:cs typeface="Calibri" panose="020F0502020204030204" pitchFamily="34" charset="0"/>
              </a:rPr>
              <a:t>Office of Airports (ARP) </a:t>
            </a:r>
            <a:r>
              <a:rPr kumimoji="0" lang="en-US" sz="12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and </a:t>
            </a:r>
            <a:r>
              <a:rPr kumimoji="0" lang="en-US" sz="1200" b="0" i="0" u="none" strike="noStrike" kern="1200" cap="none" spc="0" normalizeH="0" baseline="0" noProof="0">
                <a:ln>
                  <a:noFill/>
                </a:ln>
                <a:solidFill>
                  <a:srgbClr val="6B98A6"/>
                </a:solidFill>
                <a:effectLst/>
                <a:uLnTx/>
                <a:uFillTx/>
                <a:latin typeface="Calibri" panose="020F0502020204030204"/>
                <a:ea typeface="Calibri" panose="020F0502020204030204" pitchFamily="34" charset="0"/>
                <a:cs typeface="Calibri" panose="020F0502020204030204" pitchFamily="34" charset="0"/>
              </a:rPr>
              <a:t>Air Traffic Organization (ATO) </a:t>
            </a:r>
            <a:r>
              <a:rPr kumimoji="0" lang="en-US" sz="12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require SRM, but each have separate procedures. In short, when a triggering change is made to that could affect safety of the NAS, some level of SRM needs to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b="1" u="none">
                <a:cs typeface="Calibri"/>
              </a:rPr>
              <a:t>ARP and ATO SMS info and contact data </a:t>
            </a:r>
            <a:r>
              <a:rPr lang="en-US" u="none">
                <a:cs typeface="Calibri"/>
              </a:rPr>
              <a:t>is on the slide and on the weblink list at the end of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0F474-19EC-1A4A-9305-66BB2BABF5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146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a:solidFill>
                  <a:schemeClr val="tx1"/>
                </a:solidFill>
                <a:effectLst/>
                <a:latin typeface="+mn-lt"/>
                <a:ea typeface="+mn-ea"/>
                <a:cs typeface="+mn-cs"/>
              </a:rPr>
              <a:t>PRESENTER NOTES</a:t>
            </a:r>
            <a:r>
              <a:rPr lang="en-US" sz="1200" b="0" i="0" u="none" strike="noStrike"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fontAlgn="base"/>
            <a:r>
              <a:rPr lang="en-US" sz="1200" b="0" i="0" u="none" strike="noStrike" kern="1200">
                <a:solidFill>
                  <a:schemeClr val="tx1"/>
                </a:solidFill>
                <a:effectLst/>
                <a:latin typeface="+mn-lt"/>
                <a:ea typeface="+mn-ea"/>
                <a:cs typeface="+mn-cs"/>
              </a:rPr>
              <a:t>​</a:t>
            </a:r>
            <a:r>
              <a:rPr lang="en-US" u="sng"/>
              <a:t>Editing Instructions:</a:t>
            </a:r>
            <a:r>
              <a:rPr lang="en-US"/>
              <a:t> </a:t>
            </a:r>
            <a:endParaRPr lang="en-US">
              <a:cs typeface="Calibri"/>
            </a:endParaRPr>
          </a:p>
          <a:p>
            <a:pPr marL="171450" indent="-171450">
              <a:buFont typeface="Arial,Sans-Serif"/>
              <a:buChar char="•"/>
            </a:pPr>
            <a:r>
              <a:rPr lang="en-US"/>
              <a:t>XXXXX Modify this slide with current and/ or planned construction information, pictures or graphics.  </a:t>
            </a:r>
            <a:endParaRPr lang="en-US">
              <a:cs typeface="Calibri"/>
            </a:endParaRPr>
          </a:p>
          <a:p>
            <a:pPr marL="171450" indent="-171450">
              <a:buFont typeface="Arial,Sans-Serif"/>
              <a:buChar char="•"/>
            </a:pPr>
            <a:r>
              <a:rPr lang="en-US"/>
              <a:t>Duplicate this slide as needed to add diagrams or images, if applicable. Blank slides are available for use at the end of the presentation for use to maintain presentation formatting. </a:t>
            </a:r>
            <a:endParaRPr lang="en-US">
              <a:cs typeface="Calibri"/>
            </a:endParaRPr>
          </a:p>
          <a:p>
            <a:pPr marL="171450" indent="-171450">
              <a:buFont typeface="Arial,Sans-Serif"/>
              <a:buChar char="•"/>
            </a:pPr>
            <a:r>
              <a:rPr lang="en-US"/>
              <a:t>Delete any unnecessary content before presenting. </a:t>
            </a:r>
            <a:endParaRPr lang="en-US">
              <a:cs typeface="Calibri"/>
            </a:endParaRPr>
          </a:p>
          <a:p>
            <a:endParaRPr lang="en-US" sz="1200" b="0" i="0" u="none" strike="noStrike" kern="1200">
              <a:solidFill>
                <a:schemeClr val="tx1"/>
              </a:solidFill>
              <a:effectLst/>
              <a:latin typeface="+mn-lt"/>
              <a:cs typeface="Calibri"/>
            </a:endParaRPr>
          </a:p>
          <a:p>
            <a:pPr rtl="0" fontAlgn="base"/>
            <a:r>
              <a:rPr lang="en-US" sz="1200" b="0" i="0" u="sng" strike="noStrike" kern="1200">
                <a:solidFill>
                  <a:schemeClr val="tx1"/>
                </a:solidFill>
                <a:effectLst/>
                <a:latin typeface="+mn-lt"/>
                <a:ea typeface="+mn-ea"/>
                <a:cs typeface="+mn-cs"/>
              </a:rPr>
              <a:t>Talking Points:</a:t>
            </a:r>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a:p>
            <a:pPr marL="171450" indent="-171450" fontAlgn="base">
              <a:buFont typeface="Arial" panose="020B0604020202020204" pitchFamily="34" charset="0"/>
              <a:buChar char="•"/>
            </a:pPr>
            <a:r>
              <a:rPr lang="en-US" sz="1200" b="0" i="0" u="none" strike="noStrike" kern="1200">
                <a:solidFill>
                  <a:schemeClr val="tx1"/>
                </a:solidFill>
                <a:effectLst/>
                <a:latin typeface="+mn-lt"/>
                <a:ea typeface="+mn-ea"/>
                <a:cs typeface="+mn-cs"/>
              </a:rPr>
              <a:t>​Provide information on Current and Planned Construction at your airport.​</a:t>
            </a:r>
            <a:endParaRPr lang="en-US" sz="1200" b="0" i="0" u="none" strike="noStrike"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Discuss changes in traffic flow that will be impacted by the upcoming construction project(s). ​</a:t>
            </a:r>
            <a:endParaRPr lang="en-US" sz="1200" b="0" i="0" u="none" strike="noStrike" kern="1200">
              <a:solidFill>
                <a:schemeClr val="tx1"/>
              </a:solidFill>
              <a:effectLst/>
              <a:latin typeface="+mn-lt"/>
              <a:cs typeface="Calibri"/>
            </a:endParaRPr>
          </a:p>
          <a:p>
            <a:pPr rtl="0" fontAlgn="base"/>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a:p>
            <a:pPr lvl="0" rtl="0" fontAlgn="base"/>
            <a:r>
              <a:rPr lang="en-US" sz="1200" b="0" i="0" u="sng" strike="noStrike" kern="1200">
                <a:solidFill>
                  <a:schemeClr val="tx1"/>
                </a:solidFill>
                <a:effectLst/>
                <a:latin typeface="+mn-lt"/>
                <a:ea typeface="+mn-ea"/>
                <a:cs typeface="+mn-cs"/>
              </a:rPr>
              <a:t>Presenter Tip:</a:t>
            </a:r>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If your airport operator is willing, this may be a good section for them to present to the team. ​</a:t>
            </a:r>
            <a:endParaRPr lang="en-US" sz="1200" b="0" i="0" u="none" strike="noStrike" kern="120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If changes need to be made, you can capture that as an action item.​</a:t>
            </a:r>
            <a:endParaRPr lang="en-US" sz="1200" b="0" i="0" u="none" strike="noStrike" kern="120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Ensure you have contacted the ACAC for best practices to your construction project(s). ACAC can be contacted via </a:t>
            </a:r>
            <a:r>
              <a:rPr lang="en-US" sz="1200" b="0" i="1" u="sng" strike="noStrike" kern="1200">
                <a:solidFill>
                  <a:schemeClr val="tx1"/>
                </a:solidFill>
                <a:effectLst/>
                <a:latin typeface="+mn-lt"/>
                <a:ea typeface="+mn-ea"/>
                <a:cs typeface="+mn-cs"/>
                <a:hlinkClick r:id="rId3"/>
              </a:rPr>
              <a:t>constructioncouncil@faa.gov</a:t>
            </a:r>
            <a:r>
              <a:rPr lang="en-US" sz="1200" b="0" i="1" u="none" strike="noStrike"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a:p>
            <a:pPr rtl="0" fontAlgn="base"/>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405F346-1131-3743-83A3-950061FD0443}" type="slidenum">
              <a:rPr lang="en-US" smtClean="0"/>
              <a:t>41</a:t>
            </a:fld>
            <a:endParaRPr lang="en-US"/>
          </a:p>
        </p:txBody>
      </p:sp>
    </p:spTree>
    <p:extLst>
      <p:ext uri="{BB962C8B-B14F-4D97-AF65-F5344CB8AC3E}">
        <p14:creationId xmlns:p14="http://schemas.microsoft.com/office/powerpoint/2010/main" val="3634406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PRESENTER NOTES</a:t>
            </a:r>
            <a:r>
              <a:rPr lang="en-US" sz="1200" b="0" i="0" u="none" strike="noStrike" kern="1200" dirty="0">
                <a:solidFill>
                  <a:schemeClr val="tx1"/>
                </a:solidFill>
                <a:effectLst/>
                <a:latin typeface="+mn-lt"/>
                <a:ea typeface="+mn-ea"/>
                <a:cs typeface="+mn-cs"/>
              </a:rPr>
              <a:t>​</a:t>
            </a:r>
          </a:p>
          <a:p>
            <a:pPr fontAlgn="base"/>
            <a:r>
              <a:rPr lang="en-US" dirty="0"/>
              <a:t> </a:t>
            </a:r>
            <a:endParaRPr lang="en-US" dirty="0">
              <a:cs typeface="Calibri"/>
            </a:endParaRPr>
          </a:p>
          <a:p>
            <a:pPr rtl="0" fontAlgn="base"/>
            <a:r>
              <a:rPr lang="en-US" sz="1200" b="0" i="0" u="sng" strike="noStrike" kern="1200" dirty="0">
                <a:solidFill>
                  <a:schemeClr val="tx1"/>
                </a:solidFill>
                <a:effectLst/>
                <a:latin typeface="+mn-lt"/>
                <a:ea typeface="+mn-ea"/>
                <a:cs typeface="+mn-cs"/>
              </a:rPr>
              <a:t>Talking Points:</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​Discuss challenges and the mitigations you use to counteract </a:t>
            </a:r>
            <a:r>
              <a:rPr lang="en-US" dirty="0"/>
              <a:t>local weather challenges.</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Are there any specific weather-related issues that affect surface safety? Glare, Ponding, Snow, Fog, Visibility from the tower, etc.​</a:t>
            </a:r>
            <a:endParaRPr lang="en-US" sz="1200" b="0" i="0" u="none" strike="noStrike" kern="1200" dirty="0">
              <a:solidFill>
                <a:schemeClr val="tx1"/>
              </a:solidFill>
              <a:effectLst/>
              <a:latin typeface="+mn-lt"/>
              <a:cs typeface="Calibri"/>
            </a:endParaRPr>
          </a:p>
          <a:p>
            <a:pPr marL="171450" indent="-17145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Discuss how to raise awareness and possibly identify mitigations.​</a:t>
            </a:r>
            <a:endParaRPr lang="en-US" dirty="0"/>
          </a:p>
          <a:p>
            <a:pPr marL="171450" indent="-171450">
              <a:buFont typeface="Arial" panose="020B0604020202020204" pitchFamily="34" charset="0"/>
              <a:buChar char="•"/>
            </a:pPr>
            <a:r>
              <a:rPr lang="en-US" dirty="0"/>
              <a:t>Does your facility participate in TALPA? Takeoff and landing Performance Assessment</a:t>
            </a:r>
            <a:endParaRPr lang="en-US" dirty="0">
              <a:cs typeface="Calibri" panose="020F0502020204030204"/>
            </a:endParaRPr>
          </a:p>
          <a:p>
            <a:pPr marL="914400" lvl="1" indent="-285750">
              <a:buFont typeface="Courier New"/>
              <a:buChar char="o"/>
            </a:pPr>
            <a:r>
              <a:rPr lang="en-US" dirty="0"/>
              <a:t>TALPA is a method used by </a:t>
            </a:r>
            <a:r>
              <a:rPr lang="en-US" dirty="0">
                <a:hlinkClick r:id="rId3"/>
              </a:rPr>
              <a:t>airport</a:t>
            </a:r>
            <a:r>
              <a:rPr lang="en-US" dirty="0"/>
              <a:t> operators to determine runway conditions for take-off and landing. It produces a Field Condition report which allows pilots to determine braking action when the runway is not dry.</a:t>
            </a:r>
            <a:endParaRPr lang="en-US" dirty="0">
              <a:cs typeface="Calibri" panose="020F0502020204030204"/>
            </a:endParaRPr>
          </a:p>
          <a:p>
            <a:pPr marL="914400" lvl="1" indent="-285750">
              <a:buFont typeface="Courier New"/>
              <a:buChar char="o"/>
            </a:pPr>
            <a:r>
              <a:rPr lang="en-US" dirty="0"/>
              <a:t>TALPA assessment produces a Runway Condition Code (RWYCC) from 6 to 0, where 6 is Dry, and 0 is Nil, meaning braking action is minimal to non-existent.</a:t>
            </a:r>
            <a:endParaRPr lang="en-US" dirty="0">
              <a:cs typeface="Calibri" panose="020F0502020204030204"/>
            </a:endParaRPr>
          </a:p>
          <a:p>
            <a:pPr marL="914400" lvl="1" indent="-285750">
              <a:buFont typeface="Courier New"/>
              <a:buChar char="o"/>
            </a:pPr>
            <a:r>
              <a:rPr lang="en-US" dirty="0"/>
              <a:t>Separate runway condition codes are published for each third of a runway, and pilots use a Runway Condition Assessment Matrix (RCAM) to calculate their </a:t>
            </a:r>
            <a:r>
              <a:rPr lang="en-US" dirty="0">
                <a:hlinkClick r:id="rId4"/>
              </a:rPr>
              <a:t>aircraft performance</a:t>
            </a:r>
            <a:r>
              <a:rPr lang="en-US" dirty="0"/>
              <a:t>.</a:t>
            </a:r>
            <a:r>
              <a:rPr lang="en-US" dirty="0">
                <a:hlinkClick r:id="rId5"/>
              </a:rPr>
              <a:t>[1]</a:t>
            </a:r>
            <a:endParaRPr lang="en-US" dirty="0">
              <a:cs typeface="Calibri" panose="020F0502020204030204"/>
            </a:endParaRPr>
          </a:p>
          <a:p>
            <a:pPr marL="914400" lvl="1" indent="-285750">
              <a:buFont typeface="Courier New"/>
              <a:buChar char="o"/>
            </a:pPr>
            <a:r>
              <a:rPr lang="en-US" dirty="0"/>
              <a:t>TALPA was introduced by the United States </a:t>
            </a:r>
            <a:r>
              <a:rPr lang="en-US" dirty="0">
                <a:hlinkClick r:id="rId6"/>
              </a:rPr>
              <a:t>Federal Aviation Authority</a:t>
            </a:r>
            <a:r>
              <a:rPr lang="en-US" dirty="0"/>
              <a:t> (FAA) in 2016.</a:t>
            </a:r>
            <a:r>
              <a:rPr lang="en-US" dirty="0">
                <a:hlinkClick r:id="rId5"/>
              </a:rPr>
              <a:t>[1]</a:t>
            </a:r>
            <a:r>
              <a:rPr lang="en-US" dirty="0"/>
              <a:t> The TALPA matrix was superseded by the </a:t>
            </a:r>
            <a:r>
              <a:rPr lang="en-US" dirty="0">
                <a:hlinkClick r:id="rId7"/>
              </a:rPr>
              <a:t>ICAO</a:t>
            </a:r>
            <a:r>
              <a:rPr lang="en-US" dirty="0"/>
              <a:t> Global Reporting Format (GRF), which was based on TALPA and was adopted on 4 November 2021.</a:t>
            </a:r>
            <a:endParaRPr lang="en-US" dirty="0">
              <a:cs typeface="Calibri" panose="020F0502020204030204"/>
            </a:endParaRPr>
          </a:p>
          <a:p>
            <a:pPr marL="914400" lvl="1" indent="-285750">
              <a:buFont typeface="Courier New"/>
              <a:buChar char="o"/>
            </a:pPr>
            <a:endParaRPr lang="en-US" sz="1200" b="0" i="0" u="none" strike="noStrike" kern="1200" dirty="0">
              <a:solidFill>
                <a:schemeClr val="tx1"/>
              </a:solidFill>
              <a:effectLst/>
              <a:latin typeface="+mn-lt"/>
              <a:cs typeface="Calibri"/>
            </a:endParaRPr>
          </a:p>
          <a:p>
            <a:pPr lvl="0" rtl="0" fontAlgn="base"/>
            <a:r>
              <a:rPr lang="en-US" sz="1200" b="0" i="0" u="sng" strike="noStrike" kern="1200" dirty="0">
                <a:solidFill>
                  <a:schemeClr val="tx1"/>
                </a:solidFill>
                <a:effectLst/>
                <a:latin typeface="+mn-lt"/>
                <a:ea typeface="+mn-ea"/>
                <a:cs typeface="+mn-cs"/>
              </a:rPr>
              <a:t>Presenter Tip:</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If you have any weather-related issues at your airport, please insert actual photos, if possible. This is a good place to insert pictures of your airport that can illustrate the challenge.​</a:t>
            </a:r>
            <a:endParaRPr lang="en-US" sz="1200" b="0" i="0" u="none" strike="noStrike"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your airport operator or Tech Ops counterparts if they have pictures or can help you obtain them.​</a:t>
            </a: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42</a:t>
            </a:fld>
            <a:endParaRPr lang="en-US"/>
          </a:p>
        </p:txBody>
      </p:sp>
    </p:spTree>
    <p:extLst>
      <p:ext uri="{BB962C8B-B14F-4D97-AF65-F5344CB8AC3E}">
        <p14:creationId xmlns:p14="http://schemas.microsoft.com/office/powerpoint/2010/main" val="443404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PRESENTER NOTES</a:t>
            </a:r>
            <a:r>
              <a:rPr lang="en-US" sz="1200" b="0" i="0" u="none" strike="noStrike" kern="1200" dirty="0">
                <a:solidFill>
                  <a:schemeClr val="tx1"/>
                </a:solidFill>
                <a:effectLst/>
                <a:latin typeface="+mn-lt"/>
                <a:ea typeface="+mn-ea"/>
                <a:cs typeface="+mn-cs"/>
              </a:rPr>
              <a:t>​</a:t>
            </a:r>
          </a:p>
          <a:p>
            <a:pPr rtl="0" fontAlgn="base"/>
            <a:endParaRPr lang="en-US" sz="1200" b="0" i="0" u="none" strike="noStrike" kern="1200" dirty="0">
              <a:solidFill>
                <a:schemeClr val="tx1"/>
              </a:solidFill>
              <a:effectLst/>
              <a:latin typeface="+mn-lt"/>
              <a:ea typeface="+mn-ea"/>
              <a:cs typeface="+mn-cs"/>
            </a:endParaRPr>
          </a:p>
          <a:p>
            <a:pPr fontAlgn="base"/>
            <a:endParaRPr lang="en-US" dirty="0"/>
          </a:p>
          <a:p>
            <a:pPr rtl="0" fontAlgn="base"/>
            <a:r>
              <a:rPr lang="en-US" sz="1200" b="0" i="0" u="sng" strike="noStrike" kern="1200" dirty="0">
                <a:solidFill>
                  <a:schemeClr val="tx1"/>
                </a:solidFill>
                <a:effectLst/>
                <a:latin typeface="+mn-lt"/>
                <a:ea typeface="+mn-ea"/>
                <a:cs typeface="+mn-cs"/>
              </a:rPr>
              <a:t>Talking Points:</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285750" indent="-285750" fontAlgn="base">
              <a:buFont typeface="Arial"/>
              <a:buChar char="•"/>
            </a:pPr>
            <a:r>
              <a:rPr lang="en-US" b="1" i="1" dirty="0"/>
              <a:t>Who conducts wildlife mitigation at your airport?</a:t>
            </a:r>
            <a:endParaRPr lang="en-US" dirty="0">
              <a:cs typeface="Calibri"/>
            </a:endParaRPr>
          </a:p>
          <a:p>
            <a:pPr marL="285750" indent="-285750">
              <a:buFont typeface="Arial"/>
              <a:buChar char="•"/>
            </a:pPr>
            <a:r>
              <a:rPr lang="en-US" b="1" i="1" dirty="0"/>
              <a:t>What does the training consist of for the persons given authority to operate on the movement area for the purpose of wildlife mitigation?</a:t>
            </a:r>
            <a:endParaRPr lang="en-US" dirty="0">
              <a:cs typeface="Calibri"/>
            </a:endParaRPr>
          </a:p>
          <a:p>
            <a:pPr marL="285750" indent="-285750">
              <a:buFont typeface="Arial"/>
              <a:buChar char="•"/>
            </a:pPr>
            <a:r>
              <a:rPr lang="en-US" b="1" i="1" dirty="0"/>
              <a:t>Discuss what it looks like in real life when wildlife is reported at the airport?</a:t>
            </a:r>
            <a:endParaRPr lang="en-US" dirty="0"/>
          </a:p>
          <a:p>
            <a:pPr marL="285750" indent="-285750">
              <a:buFont typeface="Arial"/>
              <a:buChar char="•"/>
            </a:pPr>
            <a:r>
              <a:rPr lang="en-US" b="1" i="1" dirty="0"/>
              <a:t>What directive (LOA or Order) governs the control of vehicles or personnel operating on the airport to mitigate wildlife hazards.</a:t>
            </a:r>
            <a:endParaRPr lang="en-US" dirty="0">
              <a:cs typeface="Calibri" panose="020F0502020204030204"/>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Discuss wildlife hazards specific to your airport: waterfowl, migratory birds, deer, coyotes, etc. ​</a:t>
            </a:r>
            <a:endParaRPr lang="en-US" sz="1200" b="0" i="0" u="none" strike="noStrike" kern="1200" dirty="0">
              <a:solidFill>
                <a:schemeClr val="tx1"/>
              </a:solidFill>
              <a:effectLst/>
              <a:latin typeface="+mn-lt"/>
              <a:cs typeface="Calibri"/>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Discuss specific times of the year or other conditions that precipitate the risk and what you currently do to mitigate and spread awareness:​</a:t>
            </a:r>
            <a:endParaRPr lang="en-US" sz="1200" b="0" i="0" u="none" strike="noStrike"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Do you have a wildlife mitigation plan in place?​</a:t>
            </a:r>
            <a:endParaRPr lang="en-US" sz="1200" b="0" i="0" u="none" strike="noStrike"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Personnel dedicated to those efforts (USDA)?​</a:t>
            </a:r>
            <a:endParaRPr lang="en-US" sz="1200" b="0" i="0" u="none" strike="noStrike" kern="1200" dirty="0">
              <a:solidFill>
                <a:schemeClr val="tx1"/>
              </a:solidFill>
              <a:effectLst/>
              <a:latin typeface="+mn-lt"/>
              <a:cs typeface="Calibri"/>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Point of contact for reports?​</a:t>
            </a:r>
            <a:endParaRPr lang="en-US" sz="1200" b="0" i="0" u="none" strike="noStrik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lvl="0" rtl="0" fontAlgn="base"/>
            <a:r>
              <a:rPr lang="en-US" sz="1200" b="0" i="0" u="sng" strike="noStrike" kern="1200" dirty="0">
                <a:solidFill>
                  <a:schemeClr val="tx1"/>
                </a:solidFill>
                <a:effectLst/>
                <a:latin typeface="+mn-lt"/>
                <a:ea typeface="+mn-ea"/>
                <a:cs typeface="+mn-cs"/>
              </a:rPr>
              <a:t>Presenter Tip:</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If you have any wildlife issues at your airport, please insert photos, if possible. This is a good place to insert pictures of your airport that can illustrate the challenge.​</a:t>
            </a:r>
            <a:endParaRPr lang="en-US" sz="1200" b="0" i="0" u="none" strike="noStrike"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other members of your team if they have pictures or can help you obtain them.​</a:t>
            </a:r>
            <a:endParaRPr lang="en-US" sz="1200" b="0" i="0" u="none" strike="noStrike" kern="1200" dirty="0">
              <a:solidFill>
                <a:schemeClr val="tx1"/>
              </a:solidFill>
              <a:effectLst/>
              <a:latin typeface="+mn-lt"/>
              <a:cs typeface="Calibri"/>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If changes need to be made, you can capture that as an action item.​</a:t>
            </a: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43</a:t>
            </a:fld>
            <a:endParaRPr lang="en-US"/>
          </a:p>
        </p:txBody>
      </p:sp>
    </p:spTree>
    <p:extLst>
      <p:ext uri="{BB962C8B-B14F-4D97-AF65-F5344CB8AC3E}">
        <p14:creationId xmlns:p14="http://schemas.microsoft.com/office/powerpoint/2010/main" val="2838285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u="sng">
              <a:cs typeface="Calibri"/>
            </a:endParaRPr>
          </a:p>
          <a:p>
            <a:r>
              <a:rPr lang="en-US" u="sng"/>
              <a:t>Talking points: </a:t>
            </a:r>
            <a:endParaRPr lang="en-US" u="sng">
              <a:cs typeface="Calibri"/>
            </a:endParaRPr>
          </a:p>
          <a:p>
            <a:pPr marL="171450" indent="-171450">
              <a:buFont typeface="Arial"/>
              <a:buChar char="•"/>
            </a:pPr>
            <a:r>
              <a:rPr lang="en-US"/>
              <a:t>Review local airfield driver training requirements, best practices and concerns from the slide. </a:t>
            </a:r>
            <a:endParaRPr lang="en-US">
              <a:cs typeface="Calibri"/>
            </a:endParaRPr>
          </a:p>
          <a:p>
            <a:pPr marL="171450" indent="-171450">
              <a:buFont typeface="Arial"/>
              <a:buChar char="•"/>
            </a:pPr>
            <a:r>
              <a:rPr lang="en-US">
                <a:cs typeface="Calibri"/>
              </a:rPr>
              <a:t>Discuss vehicle equipment enhancements or electronic tracking devices or "apps" that can offer improved driver situational awareness.  Speak to your local ADO for possible funding.</a:t>
            </a:r>
            <a:endParaRPr lang="en-US"/>
          </a:p>
          <a:p>
            <a:pPr marL="171450" indent="-171450">
              <a:buFont typeface="Arial"/>
              <a:buChar char="•"/>
            </a:pPr>
            <a:r>
              <a:rPr lang="en-US"/>
              <a:t>The QR codes shown here lead to videos that can be viewed for improved driver awareness among local airfield drivers and tenants.  </a:t>
            </a:r>
            <a:endParaRPr lang="en-US">
              <a:cs typeface="Calibri"/>
            </a:endParaRPr>
          </a:p>
          <a:p>
            <a:pPr marL="171450" indent="-171450">
              <a:buFont typeface="Arial"/>
              <a:buChar char="•"/>
            </a:pPr>
            <a:r>
              <a:rPr lang="en-US"/>
              <a:t>If you choose, click one and download to view at your RSAT if you choose:</a:t>
            </a:r>
            <a:endParaRPr lang="en-US">
              <a:cs typeface="Calibri"/>
            </a:endParaRPr>
          </a:p>
          <a:p>
            <a:pPr marL="1151890" lvl="1" indent="-171450">
              <a:buFont typeface="Arial"/>
              <a:buChar char="•"/>
            </a:pPr>
            <a:r>
              <a:rPr lang="en-US">
                <a:cs typeface="Calibri"/>
              </a:rPr>
              <a:t>Situational Awareness:  </a:t>
            </a:r>
            <a:r>
              <a:rPr lang="en-US">
                <a:hlinkClick r:id="rId3"/>
              </a:rPr>
              <a:t>https://youtube.com/watch?v=gTc-SZi9nk8&amp;feature=share</a:t>
            </a:r>
            <a:r>
              <a:rPr lang="en-US"/>
              <a:t>  </a:t>
            </a:r>
            <a:endParaRPr lang="en-US">
              <a:cs typeface="Calibri"/>
            </a:endParaRPr>
          </a:p>
          <a:p>
            <a:pPr marL="1151890" lvl="1" indent="-171450">
              <a:buFont typeface="Arial"/>
              <a:buChar char="•"/>
            </a:pPr>
            <a:r>
              <a:rPr lang="en-US">
                <a:cs typeface="Calibri"/>
              </a:rPr>
              <a:t>Phraseology: </a:t>
            </a:r>
            <a:r>
              <a:rPr lang="en-US">
                <a:cs typeface="Calibri"/>
                <a:hlinkClick r:id="rId4"/>
              </a:rPr>
              <a:t>https://www.youtube.com/watch?v=lLHsgz3aWZY</a:t>
            </a:r>
            <a:endParaRPr lang="en-US">
              <a:cs typeface="Calibri" panose="020F0502020204030204"/>
            </a:endParaRPr>
          </a:p>
          <a:p>
            <a:pPr marL="1151890" lvl="1" indent="-171450">
              <a:buFont typeface="Arial"/>
              <a:buChar char="•"/>
            </a:pPr>
            <a:r>
              <a:rPr lang="en-US">
                <a:cs typeface="Calibri" panose="020F0502020204030204"/>
              </a:rPr>
              <a:t>Winter Ops:  </a:t>
            </a:r>
            <a:r>
              <a:rPr lang="en-US">
                <a:hlinkClick r:id="rId5"/>
              </a:rPr>
              <a:t>https://youtube.com/watch?v=FNgAN1tHJUE&amp;feature=share</a:t>
            </a:r>
            <a:r>
              <a:rPr lang="en-US"/>
              <a:t>  </a:t>
            </a:r>
            <a:r>
              <a:rPr lang="en-US">
                <a:cs typeface="Calibri"/>
              </a:rPr>
              <a:t> </a:t>
            </a:r>
            <a:endParaRPr lang="en-US"/>
          </a:p>
        </p:txBody>
      </p:sp>
      <p:sp>
        <p:nvSpPr>
          <p:cNvPr id="4" name="Slide Number Placeholder 3"/>
          <p:cNvSpPr>
            <a:spLocks noGrp="1"/>
          </p:cNvSpPr>
          <p:nvPr>
            <p:ph type="sldNum" sz="quarter" idx="5"/>
          </p:nvPr>
        </p:nvSpPr>
        <p:spPr/>
        <p:txBody>
          <a:bodyPr/>
          <a:lstStyle/>
          <a:p>
            <a:fld id="{EBF1B72F-E664-6F4B-8DF7-045A209E7834}" type="slidenum">
              <a:rPr lang="en-US" smtClean="0"/>
              <a:t>44</a:t>
            </a:fld>
            <a:endParaRPr lang="en-US"/>
          </a:p>
        </p:txBody>
      </p:sp>
    </p:spTree>
    <p:extLst>
      <p:ext uri="{BB962C8B-B14F-4D97-AF65-F5344CB8AC3E}">
        <p14:creationId xmlns:p14="http://schemas.microsoft.com/office/powerpoint/2010/main" val="2843743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solidFill>
                <a:schemeClr val="tx1"/>
              </a:solidFill>
            </a:endParaRPr>
          </a:p>
          <a:p>
            <a:r>
              <a:rPr lang="en-US" i="0" u="sng">
                <a:solidFill>
                  <a:schemeClr val="tx1"/>
                </a:solidFill>
                <a:latin typeface="Arial"/>
                <a:cs typeface="Arial"/>
              </a:rPr>
              <a:t>Talking points:</a:t>
            </a:r>
            <a:endParaRPr lang="en-US">
              <a:solidFill>
                <a:schemeClr val="tx1"/>
              </a:solidFill>
            </a:endParaRPr>
          </a:p>
          <a:p>
            <a:r>
              <a:rPr lang="en-US" i="0">
                <a:solidFill>
                  <a:schemeClr val="tx1"/>
                </a:solidFill>
                <a:latin typeface="+mn-lt"/>
                <a:cs typeface="Calibri"/>
              </a:rPr>
              <a:t>Discuss pertinent information about LOAs or published notices relating to surface operations.</a:t>
            </a:r>
          </a:p>
          <a:p>
            <a:pPr indent="-287020">
              <a:buFont typeface="Arial" panose="020B0604020202020204" pitchFamily="34" charset="0"/>
              <a:buChar char="•"/>
            </a:pPr>
            <a:r>
              <a:rPr lang="en-US" i="0">
                <a:solidFill>
                  <a:schemeClr val="tx1"/>
                </a:solidFill>
                <a:latin typeface="+mn-lt"/>
                <a:cs typeface="Calibri"/>
              </a:rPr>
              <a:t>Have your LOAs been reviewed/ updated as required</a:t>
            </a:r>
            <a:r>
              <a:rPr lang="en-US">
                <a:solidFill>
                  <a:schemeClr val="tx1"/>
                </a:solidFill>
                <a:latin typeface="+mn-lt"/>
                <a:cs typeface="Calibri"/>
              </a:rPr>
              <a:t> annually</a:t>
            </a:r>
            <a:r>
              <a:rPr lang="en-US" i="0">
                <a:solidFill>
                  <a:schemeClr val="tx1"/>
                </a:solidFill>
                <a:latin typeface="+mn-lt"/>
                <a:cs typeface="Calibri"/>
              </a:rPr>
              <a:t>?</a:t>
            </a:r>
            <a:r>
              <a:rPr lang="en-US">
                <a:cs typeface="Calibri"/>
              </a:rPr>
              <a:t> - When were they last updated?</a:t>
            </a:r>
            <a:endParaRPr lang="en-US" i="0">
              <a:solidFill>
                <a:schemeClr val="tx1"/>
              </a:solidFill>
              <a:latin typeface="+mn-lt"/>
              <a:cs typeface="Calibri"/>
            </a:endParaRPr>
          </a:p>
          <a:p>
            <a:pPr indent="-287020">
              <a:buFont typeface="Arial" panose="020B0604020202020204" pitchFamily="34" charset="0"/>
              <a:buChar char="•"/>
            </a:pPr>
            <a:r>
              <a:rPr lang="en-US" i="0">
                <a:solidFill>
                  <a:schemeClr val="tx1"/>
                </a:solidFill>
                <a:latin typeface="+mn-lt"/>
                <a:cs typeface="Calibri"/>
              </a:rPr>
              <a:t>If review or update is needed, include as an Action Item.</a:t>
            </a:r>
            <a:r>
              <a:rPr lang="en-US">
                <a:cs typeface="Calibri"/>
              </a:rPr>
              <a:t> - Are they current and accurate?</a:t>
            </a:r>
            <a:endParaRPr lang="en-US" i="0">
              <a:solidFill>
                <a:schemeClr val="tx1"/>
              </a:solidFill>
              <a:latin typeface="+mn-lt"/>
              <a:cs typeface="Calibri"/>
            </a:endParaRPr>
          </a:p>
          <a:p>
            <a:pPr indent="-287020">
              <a:buFont typeface="Arial" panose="020B0604020202020204" pitchFamily="34" charset="0"/>
              <a:buChar char="•"/>
            </a:pPr>
            <a:r>
              <a:rPr lang="en-US" i="0">
                <a:solidFill>
                  <a:schemeClr val="tx1"/>
                </a:solidFill>
                <a:latin typeface="+mn-lt"/>
                <a:cs typeface="Calibri"/>
              </a:rPr>
              <a:t>Do you have a current RSA LOA addressing Personnel and Equipment in the RSA</a:t>
            </a:r>
            <a:r>
              <a:rPr lang="en-US">
                <a:solidFill>
                  <a:schemeClr val="tx1"/>
                </a:solidFill>
                <a:latin typeface="+mn-lt"/>
                <a:cs typeface="Calibri"/>
              </a:rPr>
              <a:t> as required by 7210.941?</a:t>
            </a:r>
            <a:r>
              <a:rPr lang="en-US" i="0">
                <a:solidFill>
                  <a:schemeClr val="tx1"/>
                </a:solidFill>
                <a:latin typeface="+mn-lt"/>
                <a:cs typeface="Calibri"/>
              </a:rPr>
              <a:t> </a:t>
            </a:r>
          </a:p>
          <a:p>
            <a:pPr lvl="0" indent="-287020">
              <a:buFont typeface="Arial" panose="020B0604020202020204" pitchFamily="34" charset="0"/>
              <a:buChar char="•"/>
            </a:pPr>
            <a:r>
              <a:rPr lang="en-US" i="0">
                <a:solidFill>
                  <a:schemeClr val="tx1"/>
                </a:solidFill>
                <a:latin typeface="+mn-lt"/>
                <a:cs typeface="Calibri"/>
              </a:rPr>
              <a:t>Your RSA LOA should:</a:t>
            </a:r>
          </a:p>
          <a:p>
            <a:pPr lvl="2" indent="-287020">
              <a:buFont typeface="+mj-lt"/>
              <a:buAutoNum type="arabicPeriod"/>
            </a:pPr>
            <a:r>
              <a:rPr lang="en-US" i="0">
                <a:solidFill>
                  <a:schemeClr val="tx1"/>
                </a:solidFill>
                <a:latin typeface="+mn-lt"/>
                <a:cs typeface="Calibri"/>
              </a:rPr>
              <a:t>Be stand alone,</a:t>
            </a:r>
          </a:p>
          <a:p>
            <a:pPr lvl="2" indent="-287020">
              <a:buFont typeface="+mj-lt"/>
              <a:buAutoNum type="arabicPeriod"/>
            </a:pPr>
            <a:r>
              <a:rPr lang="en-US" i="0">
                <a:solidFill>
                  <a:schemeClr val="tx1"/>
                </a:solidFill>
                <a:latin typeface="+mn-lt"/>
                <a:cs typeface="Calibri"/>
              </a:rPr>
              <a:t>Include training of responsible parties,</a:t>
            </a:r>
          </a:p>
          <a:p>
            <a:pPr lvl="2" indent="-287020">
              <a:buFont typeface="+mj-lt"/>
              <a:buAutoNum type="arabicPeriod"/>
            </a:pPr>
            <a:r>
              <a:rPr lang="en-US" i="0">
                <a:solidFill>
                  <a:schemeClr val="tx1"/>
                </a:solidFill>
                <a:latin typeface="+mn-lt"/>
                <a:cs typeface="Calibri"/>
              </a:rPr>
              <a:t>Outline communication procedures among parties,</a:t>
            </a:r>
          </a:p>
          <a:p>
            <a:pPr lvl="2" indent="-287020">
              <a:buFont typeface="+mj-lt"/>
              <a:buAutoNum type="arabicPeriod"/>
            </a:pPr>
            <a:r>
              <a:rPr lang="en-US" i="0">
                <a:solidFill>
                  <a:schemeClr val="tx1"/>
                </a:solidFill>
                <a:latin typeface="+mn-lt"/>
                <a:cs typeface="Calibri"/>
              </a:rPr>
              <a:t>Have minimum signatures by Operator, ATCT and Tech Ops (where Tech Ops operations occur on airport),</a:t>
            </a:r>
          </a:p>
          <a:p>
            <a:pPr lvl="2" indent="-287020">
              <a:buFont typeface="+mj-lt"/>
              <a:buAutoNum type="arabicPeriod"/>
            </a:pPr>
            <a:r>
              <a:rPr lang="en-US" i="0">
                <a:solidFill>
                  <a:schemeClr val="tx1"/>
                </a:solidFill>
                <a:latin typeface="+mn-lt"/>
                <a:cs typeface="Calibri"/>
              </a:rPr>
              <a:t>Include RSA dimensions for each runway on an airfield map </a:t>
            </a:r>
          </a:p>
        </p:txBody>
      </p:sp>
      <p:sp>
        <p:nvSpPr>
          <p:cNvPr id="4" name="Slide Number Placeholder 3"/>
          <p:cNvSpPr>
            <a:spLocks noGrp="1"/>
          </p:cNvSpPr>
          <p:nvPr>
            <p:ph type="sldNum" sz="quarter" idx="5"/>
          </p:nvPr>
        </p:nvSpPr>
        <p:spPr/>
        <p:txBody>
          <a:bodyPr/>
          <a:lstStyle/>
          <a:p>
            <a:fld id="{EBF1B72F-E664-6F4B-8DF7-045A209E7834}" type="slidenum">
              <a:rPr lang="en-US" smtClean="0"/>
              <a:t>46</a:t>
            </a:fld>
            <a:endParaRPr lang="en-US"/>
          </a:p>
        </p:txBody>
      </p:sp>
    </p:spTree>
    <p:extLst>
      <p:ext uri="{BB962C8B-B14F-4D97-AF65-F5344CB8AC3E}">
        <p14:creationId xmlns:p14="http://schemas.microsoft.com/office/powerpoint/2010/main" val="4165817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PRESENTER NOTES</a:t>
            </a:r>
            <a:r>
              <a:rPr lang="en-US" sz="1200" b="0" i="0" u="none" strike="noStrike" kern="1200" dirty="0">
                <a:solidFill>
                  <a:schemeClr val="tx1"/>
                </a:solidFill>
                <a:effectLst/>
                <a:latin typeface="+mn-lt"/>
                <a:ea typeface="+mn-ea"/>
                <a:cs typeface="+mn-cs"/>
              </a:rPr>
              <a:t>​</a:t>
            </a:r>
          </a:p>
          <a:p>
            <a:endParaRPr lang="en-US" sz="1200" b="0" i="0" u="sng" strike="noStrike" kern="1200" dirty="0">
              <a:solidFill>
                <a:schemeClr val="tx1"/>
              </a:solidFill>
              <a:effectLst/>
              <a:latin typeface="+mn-lt"/>
              <a:ea typeface="+mn-ea"/>
              <a:cs typeface="+mn-cs"/>
            </a:endParaRPr>
          </a:p>
          <a:p>
            <a:r>
              <a:rPr lang="en-US" sz="1200" b="0" i="0" u="sng" strike="noStrike" kern="1200" dirty="0">
                <a:solidFill>
                  <a:schemeClr val="tx1"/>
                </a:solidFill>
                <a:effectLst/>
                <a:latin typeface="+mn-lt"/>
                <a:ea typeface="+mn-ea"/>
                <a:cs typeface="+mn-cs"/>
              </a:rPr>
              <a:t>Talking Points:</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285750" indent="-285750" fontAlgn="base">
              <a:buFont typeface="Arial"/>
              <a:buChar char="•"/>
            </a:pPr>
            <a:r>
              <a:rPr lang="en-US" sz="1200" b="0" i="0" u="none" strike="noStrike" kern="1200" dirty="0">
                <a:solidFill>
                  <a:schemeClr val="tx1"/>
                </a:solidFill>
                <a:effectLst/>
                <a:latin typeface="+mn-lt"/>
                <a:ea typeface="+mn-ea"/>
                <a:cs typeface="+mn-cs"/>
              </a:rPr>
              <a:t>​Discuss any Special Events happening in the upcoming year.</a:t>
            </a:r>
            <a:r>
              <a:rPr lang="en-US" dirty="0"/>
              <a:t> </a:t>
            </a:r>
            <a:endParaRPr lang="en-US" dirty="0">
              <a:cs typeface="Calibri" panose="020F0502020204030204"/>
            </a:endParaRPr>
          </a:p>
          <a:p>
            <a:pPr marL="285750" indent="-285750">
              <a:buFont typeface="Arial"/>
              <a:buChar char="•"/>
            </a:pPr>
            <a:r>
              <a:rPr lang="en-US" sz="1200" b="0" i="0" u="none" strike="noStrike" kern="1200" dirty="0">
                <a:solidFill>
                  <a:schemeClr val="tx1"/>
                </a:solidFill>
                <a:effectLst/>
                <a:latin typeface="+mn-lt"/>
                <a:ea typeface="+mn-ea"/>
                <a:cs typeface="+mn-cs"/>
              </a:rPr>
              <a:t>Examples: air shows, fly-ins, sporting events, etc.</a:t>
            </a:r>
            <a:r>
              <a:rPr lang="en-US" dirty="0"/>
              <a:t> </a:t>
            </a:r>
            <a:endParaRPr lang="en-US" dirty="0">
              <a:cs typeface="Calibri" panose="020F0502020204030204"/>
            </a:endParaRPr>
          </a:p>
          <a:p>
            <a:pPr marL="285750" indent="-285750">
              <a:buFont typeface="Arial"/>
              <a:buChar char="•"/>
            </a:pPr>
            <a:r>
              <a:rPr lang="en-US" sz="1200" b="0" i="0" u="none" strike="noStrike" kern="1200" dirty="0">
                <a:solidFill>
                  <a:schemeClr val="tx1"/>
                </a:solidFill>
                <a:effectLst/>
                <a:latin typeface="+mn-lt"/>
                <a:ea typeface="+mn-ea"/>
                <a:cs typeface="+mn-cs"/>
              </a:rPr>
              <a:t>Anything that might disrupt normal operations at the airport. ​</a:t>
            </a:r>
            <a:endParaRPr lang="en-US" sz="1200" b="0" i="0" u="none" strike="noStrike" kern="1200" dirty="0">
              <a:solidFill>
                <a:schemeClr val="tx1"/>
              </a:solidFill>
              <a:effectLst/>
              <a:latin typeface="+mn-lt"/>
              <a:cs typeface="Calibri" panose="020F0502020204030204"/>
            </a:endParaRPr>
          </a:p>
          <a:p>
            <a:pPr rtl="0" fontAlgn="base"/>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lvl="0" rtl="0" fontAlgn="base"/>
            <a:r>
              <a:rPr lang="en-US" sz="1200" b="0" i="0" u="sng" strike="noStrike" kern="1200" dirty="0">
                <a:solidFill>
                  <a:schemeClr val="tx1"/>
                </a:solidFill>
                <a:effectLst/>
                <a:latin typeface="+mn-lt"/>
                <a:ea typeface="+mn-ea"/>
                <a:cs typeface="+mn-cs"/>
              </a:rPr>
              <a:t>Presenter Tip:</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285750" lvl="0" indent="-285750" fontAlgn="base">
              <a:buFont typeface="Arial"/>
              <a:buChar char="•"/>
            </a:pPr>
            <a:r>
              <a:rPr lang="en-US" sz="1200" b="0" i="0" u="none" strike="noStrike" kern="1200" dirty="0">
                <a:solidFill>
                  <a:schemeClr val="tx1"/>
                </a:solidFill>
                <a:effectLst/>
                <a:latin typeface="+mn-lt"/>
                <a:ea typeface="+mn-ea"/>
                <a:cs typeface="+mn-cs"/>
              </a:rPr>
              <a:t>Make sure tenants </a:t>
            </a:r>
            <a:r>
              <a:rPr lang="en-US" dirty="0"/>
              <a:t>and users are</a:t>
            </a:r>
            <a:r>
              <a:rPr lang="en-US" sz="1200" b="0" i="0" u="none" strike="noStrike" kern="1200" dirty="0">
                <a:solidFill>
                  <a:schemeClr val="tx1"/>
                </a:solidFill>
                <a:effectLst/>
                <a:latin typeface="+mn-lt"/>
                <a:ea typeface="+mn-ea"/>
                <a:cs typeface="+mn-cs"/>
              </a:rPr>
              <a:t> aware of any special procedures or surface closures that may occur as a part of the event. ​</a:t>
            </a:r>
            <a:endParaRPr lang="en-US" sz="1200" b="0" i="0" u="none" strike="noStrike" kern="1200" dirty="0">
              <a:solidFill>
                <a:schemeClr val="tx1"/>
              </a:solidFill>
              <a:effectLst/>
              <a:latin typeface="+mn-lt"/>
              <a:cs typeface="Calibri"/>
            </a:endParaRPr>
          </a:p>
          <a:p>
            <a:pPr marL="285750" lvl="0" indent="-285750" rtl="0" fontAlgn="base">
              <a:buFont typeface="Arial"/>
              <a:buChar char="•"/>
            </a:pPr>
            <a:r>
              <a:rPr lang="en-US" sz="1200" b="0" i="0" u="none" strike="noStrike" kern="1200" dirty="0">
                <a:solidFill>
                  <a:schemeClr val="tx1"/>
                </a:solidFill>
                <a:effectLst/>
                <a:latin typeface="+mn-lt"/>
                <a:ea typeface="+mn-ea"/>
                <a:cs typeface="+mn-cs"/>
              </a:rPr>
              <a:t>Discuss participation in the events. Talk about how these events benefit the airport and the community.​</a:t>
            </a:r>
            <a:endParaRPr lang="en-US" sz="1200" b="0" i="0" u="none" strike="noStrike" kern="1200" dirty="0">
              <a:solidFill>
                <a:schemeClr val="tx1"/>
              </a:solidFill>
              <a:effectLst/>
              <a:latin typeface="+mn-lt"/>
              <a:cs typeface="Calibri"/>
            </a:endParaRPr>
          </a:p>
          <a:p>
            <a:pPr marL="285750" lvl="0" indent="-285750" rtl="0" fontAlgn="base">
              <a:buFont typeface="Arial"/>
              <a:buChar char="•"/>
            </a:pPr>
            <a:r>
              <a:rPr lang="en-US" sz="1200" b="0" i="0" u="none" strike="noStrike" kern="1200" dirty="0">
                <a:solidFill>
                  <a:schemeClr val="tx1"/>
                </a:solidFill>
                <a:effectLst/>
                <a:latin typeface="+mn-lt"/>
                <a:ea typeface="+mn-ea"/>
                <a:cs typeface="+mn-cs"/>
              </a:rPr>
              <a:t>Discuss if any of these events are linked to outreach efforts.​</a:t>
            </a:r>
            <a:endParaRPr lang="en-US" sz="1200" b="0" i="0" u="none" strike="noStrike"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47</a:t>
            </a:fld>
            <a:endParaRPr lang="en-US"/>
          </a:p>
        </p:txBody>
      </p:sp>
    </p:spTree>
    <p:extLst>
      <p:ext uri="{BB962C8B-B14F-4D97-AF65-F5344CB8AC3E}">
        <p14:creationId xmlns:p14="http://schemas.microsoft.com/office/powerpoint/2010/main" val="1838282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p>
          <a:p>
            <a:r>
              <a:rPr lang="en-US" u="sng"/>
              <a:t>Talking points:</a:t>
            </a:r>
            <a:endParaRPr lang="en-US" u="sng">
              <a:cs typeface="Calibri"/>
            </a:endParaRPr>
          </a:p>
          <a:p>
            <a:pPr marL="171450" indent="-171450">
              <a:buFont typeface="Arial"/>
              <a:buChar char="•"/>
            </a:pPr>
            <a:r>
              <a:rPr lang="en-US">
                <a:cs typeface="Calibri"/>
              </a:rPr>
              <a:t>XXXXX Note local issues carried forward from </a:t>
            </a:r>
            <a:r>
              <a:rPr lang="en-US"/>
              <a:t>local pilots, stakeholder, tenant, Pilot-Controller Forums, etc.</a:t>
            </a:r>
            <a:r>
              <a:rPr lang="en-US">
                <a:cs typeface="Calibri"/>
              </a:rPr>
              <a:t> meetings.</a:t>
            </a:r>
          </a:p>
          <a:p>
            <a:pPr marL="171450" indent="-171450">
              <a:buFont typeface="Arial"/>
              <a:buChar char="•"/>
            </a:pPr>
            <a:r>
              <a:rPr lang="en-US">
                <a:cs typeface="Calibri"/>
              </a:rPr>
              <a:t>(Some possible topics are shown to initiate the discussion.)</a:t>
            </a:r>
          </a:p>
          <a:p>
            <a:pPr marL="171450" indent="-171450">
              <a:buFont typeface="Arial,Sans-Serif"/>
              <a:buChar char="•"/>
            </a:pPr>
            <a:r>
              <a:rPr lang="en-US"/>
              <a:t>Encourage discussion of previously noted or known issues that may require an action item or local follow up.</a:t>
            </a:r>
            <a:endParaRPr lang="en-US">
              <a:cs typeface="Calibri"/>
            </a:endParaRPr>
          </a:p>
          <a:p>
            <a:pPr marL="171450" indent="-171450">
              <a:buFont typeface="Arial"/>
              <a:buChar char="•"/>
            </a:pPr>
            <a:r>
              <a:rPr lang="en-US"/>
              <a:t>Include these discussion notes and decisions in the RSAP. </a:t>
            </a:r>
            <a:endParaRPr lang="en-US">
              <a:cs typeface="Calibri"/>
            </a:endParaRPr>
          </a:p>
          <a:p>
            <a:pPr marL="171450" indent="-171450">
              <a:buFont typeface="Arial"/>
              <a:buChar char="•"/>
            </a:pPr>
            <a:r>
              <a:rPr lang="en-US" b="1" i="1"/>
              <a:t>Are there any user concerns? this is your opportunity to share your observations and questions about operations on this airport</a:t>
            </a:r>
            <a:endParaRPr lang="en-US"/>
          </a:p>
          <a:p>
            <a:pPr marL="171450" indent="-171450">
              <a:buFont typeface="Arial"/>
              <a:buChar char="•"/>
            </a:pPr>
            <a:r>
              <a:rPr lang="en-US" b="1" i="1"/>
              <a:t>All Runway Safety concerns brought up and discussed will be reviewed again near the end of the meeting at the time of creating Action Items.</a:t>
            </a: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48</a:t>
            </a:fld>
            <a:endParaRPr lang="en-US"/>
          </a:p>
        </p:txBody>
      </p:sp>
    </p:spTree>
    <p:extLst>
      <p:ext uri="{BB962C8B-B14F-4D97-AF65-F5344CB8AC3E}">
        <p14:creationId xmlns:p14="http://schemas.microsoft.com/office/powerpoint/2010/main" val="1571162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Editing Instructions: </a:t>
            </a: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XXXXX add </a:t>
            </a:r>
            <a:r>
              <a:rPr lang="en-US" b="1">
                <a:solidFill>
                  <a:prstClr val="black"/>
                </a:solidFill>
                <a:latin typeface="Calibri" panose="020F0502020204030204"/>
                <a:cs typeface="Calibri"/>
              </a:rPr>
              <a:t>LOCAL </a:t>
            </a:r>
            <a:r>
              <a:rPr lang="en-US">
                <a:solidFill>
                  <a:prstClr val="black"/>
                </a:solidFill>
                <a:latin typeface="Calibri" panose="020F0502020204030204"/>
                <a:cs typeface="Calibri"/>
              </a:rPr>
              <a:t>best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 practices for PILOTS.</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Discuss </a:t>
            </a:r>
            <a:r>
              <a:rPr kumimoji="0" lang="en-US" sz="1200" b="1" i="0" u="sng" strike="noStrike" kern="1200" cap="none" spc="0" normalizeH="0" baseline="0" noProof="0">
                <a:ln>
                  <a:noFill/>
                </a:ln>
                <a:solidFill>
                  <a:prstClr val="black"/>
                </a:solidFill>
                <a:effectLst/>
                <a:uLnTx/>
                <a:uFillTx/>
                <a:latin typeface="Calibri" panose="020F0502020204030204"/>
                <a:ea typeface="+mn-ea"/>
                <a:cs typeface="Calibri"/>
              </a:rPr>
              <a:t>local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best practices for PILOTS.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Are there any user concerns?”  “this is your opportunity to share your observations and questions about operations on this airport”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All Runway safety concerns brought up and discussed will be reviewed again near the end of the meeting at the time of creating Action Items.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endParaRPr lang="en-US"/>
          </a:p>
        </p:txBody>
      </p:sp>
      <p:sp>
        <p:nvSpPr>
          <p:cNvPr id="4" name="Slide Number Placeholder 3"/>
          <p:cNvSpPr>
            <a:spLocks noGrp="1"/>
          </p:cNvSpPr>
          <p:nvPr>
            <p:ph type="sldNum" sz="quarter" idx="5"/>
          </p:nvPr>
        </p:nvSpPr>
        <p:spPr/>
        <p:txBody>
          <a:bodyPr/>
          <a:lstStyle/>
          <a:p>
            <a:fld id="{EBF1B72F-E664-6F4B-8DF7-045A209E7834}" type="slidenum">
              <a:rPr lang="en-US" smtClean="0"/>
              <a:t>49</a:t>
            </a:fld>
            <a:endParaRPr lang="en-US"/>
          </a:p>
        </p:txBody>
      </p:sp>
    </p:spTree>
    <p:extLst>
      <p:ext uri="{BB962C8B-B14F-4D97-AF65-F5344CB8AC3E}">
        <p14:creationId xmlns:p14="http://schemas.microsoft.com/office/powerpoint/2010/main" val="294796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PRESENTER NOTES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Editing Instructions:</a:t>
            </a: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XXXXX add </a:t>
            </a:r>
            <a:r>
              <a:rPr lang="en-US" b="1">
                <a:solidFill>
                  <a:prstClr val="black"/>
                </a:solidFill>
              </a:rPr>
              <a:t>LOCAL </a:t>
            </a:r>
            <a:r>
              <a:rPr lang="en-US">
                <a:solidFill>
                  <a:prstClr val="black"/>
                </a:solidFill>
                <a:latin typeface="Calibri" panose="020F0502020204030204"/>
                <a:cs typeface="Calibri"/>
              </a:rPr>
              <a:t>best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 practices for CONTROLLERS</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Discuss local best practices for CONTROLLERS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Are there any user concerns?”  “this is your opportunity to share your observations and questions about controller operations on this airport”</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All Runway Safety concerns brought up and discussed will be reviewed again near the end of the meeting at the time of creating Action Items.</a:t>
            </a:r>
          </a:p>
          <a:p>
            <a:endParaRPr lang="en-US"/>
          </a:p>
        </p:txBody>
      </p:sp>
      <p:sp>
        <p:nvSpPr>
          <p:cNvPr id="4" name="Slide Number Placeholder 3"/>
          <p:cNvSpPr>
            <a:spLocks noGrp="1"/>
          </p:cNvSpPr>
          <p:nvPr>
            <p:ph type="sldNum" sz="quarter" idx="5"/>
          </p:nvPr>
        </p:nvSpPr>
        <p:spPr/>
        <p:txBody>
          <a:bodyPr/>
          <a:lstStyle/>
          <a:p>
            <a:fld id="{EBF1B72F-E664-6F4B-8DF7-045A209E7834}" type="slidenum">
              <a:rPr lang="en-US" smtClean="0"/>
              <a:t>50</a:t>
            </a:fld>
            <a:endParaRPr lang="en-US"/>
          </a:p>
        </p:txBody>
      </p:sp>
    </p:spTree>
    <p:extLst>
      <p:ext uri="{BB962C8B-B14F-4D97-AF65-F5344CB8AC3E}">
        <p14:creationId xmlns:p14="http://schemas.microsoft.com/office/powerpoint/2010/main" val="252734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Runways</a:t>
            </a:r>
          </a:p>
          <a:p>
            <a:pPr marL="171450" indent="-171450">
              <a:buFont typeface="Arial" panose="020B0604020202020204" pitchFamily="34" charset="0"/>
              <a:buChar char="•"/>
            </a:pPr>
            <a:r>
              <a:rPr lang="en-US" dirty="0"/>
              <a:t>All Taxiways, including the runway exits and ramp exits. </a:t>
            </a:r>
          </a:p>
        </p:txBody>
      </p:sp>
      <p:sp>
        <p:nvSpPr>
          <p:cNvPr id="4" name="Slide Number Placeholder 3"/>
          <p:cNvSpPr>
            <a:spLocks noGrp="1"/>
          </p:cNvSpPr>
          <p:nvPr>
            <p:ph type="sldNum" sz="quarter" idx="5"/>
          </p:nvPr>
        </p:nvSpPr>
        <p:spPr/>
        <p:txBody>
          <a:bodyPr/>
          <a:lstStyle/>
          <a:p>
            <a:fld id="{EBF1B72F-E664-6F4B-8DF7-045A209E7834}" type="slidenum">
              <a:rPr lang="en-US" smtClean="0"/>
              <a:t>5</a:t>
            </a:fld>
            <a:endParaRPr lang="en-US" dirty="0"/>
          </a:p>
        </p:txBody>
      </p:sp>
    </p:spTree>
    <p:extLst>
      <p:ext uri="{BB962C8B-B14F-4D97-AF65-F5344CB8AC3E}">
        <p14:creationId xmlns:p14="http://schemas.microsoft.com/office/powerpoint/2010/main" val="2045406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PRESENTER NOTES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Editing Instructions:</a:t>
            </a: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XXXXX add </a:t>
            </a:r>
            <a:r>
              <a:rPr lang="en-US" b="1" i="0">
                <a:solidFill>
                  <a:prstClr val="black"/>
                </a:solidFill>
              </a:rPr>
              <a:t>LO</a:t>
            </a:r>
            <a:r>
              <a:rPr lang="en-US" b="1">
                <a:solidFill>
                  <a:prstClr val="black"/>
                </a:solidFill>
              </a:rPr>
              <a:t>CAL </a:t>
            </a:r>
            <a:r>
              <a:rPr lang="en-US"/>
              <a:t>best practices for DRIVERS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Discuss lo</a:t>
            </a:r>
            <a:r>
              <a:rPr lang="en-US" err="1"/>
              <a:t>cal</a:t>
            </a:r>
            <a:r>
              <a:rPr lang="en-US"/>
              <a:t> best practices for DRIVERS</a:t>
            </a:r>
          </a:p>
          <a:p>
            <a:pPr marL="171450" indent="-171450">
              <a:buFont typeface="Arial" panose="020B0604020202020204" pitchFamily="34" charset="0"/>
              <a:buChar char="•"/>
            </a:pPr>
            <a:r>
              <a:rPr lang="en-US"/>
              <a:t>Are there any user concerns?”  “this is your opportunity to share your observations and questions about driver operations on this airport”</a:t>
            </a:r>
          </a:p>
          <a:p>
            <a:pPr marL="171450" indent="-171450">
              <a:buFont typeface="Arial" panose="020B0604020202020204" pitchFamily="34" charset="0"/>
              <a:buChar char="•"/>
            </a:pPr>
            <a:r>
              <a:rPr lang="en-US"/>
              <a:t>All Runway Safety concerns brought up and discussed will be reviewed again near the end of the meeting at the time of creating Action Items.</a:t>
            </a:r>
          </a:p>
          <a:p>
            <a:endParaRPr lang="en-US"/>
          </a:p>
        </p:txBody>
      </p:sp>
      <p:sp>
        <p:nvSpPr>
          <p:cNvPr id="4" name="Slide Number Placeholder 3"/>
          <p:cNvSpPr>
            <a:spLocks noGrp="1"/>
          </p:cNvSpPr>
          <p:nvPr>
            <p:ph type="sldNum" sz="quarter" idx="5"/>
          </p:nvPr>
        </p:nvSpPr>
        <p:spPr/>
        <p:txBody>
          <a:bodyPr/>
          <a:lstStyle/>
          <a:p>
            <a:fld id="{EBF1B72F-E664-6F4B-8DF7-045A209E7834}" type="slidenum">
              <a:rPr lang="en-US" smtClean="0"/>
              <a:t>51</a:t>
            </a:fld>
            <a:endParaRPr lang="en-US"/>
          </a:p>
        </p:txBody>
      </p:sp>
    </p:spTree>
    <p:extLst>
      <p:ext uri="{BB962C8B-B14F-4D97-AF65-F5344CB8AC3E}">
        <p14:creationId xmlns:p14="http://schemas.microsoft.com/office/powerpoint/2010/main" val="3344165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a:solidFill>
                  <a:schemeClr val="tx1"/>
                </a:solidFill>
                <a:effectLst/>
                <a:latin typeface="+mn-lt"/>
                <a:ea typeface="+mn-ea"/>
                <a:cs typeface="+mn-cs"/>
              </a:rPr>
              <a:t>​</a:t>
            </a:r>
            <a:r>
              <a:rPr lang="en-US" b="1"/>
              <a:t>PRESENTERS NOTES</a:t>
            </a:r>
            <a:endParaRPr lang="en-US" sz="1200" b="1" i="0" u="none" strike="noStrike" kern="1200">
              <a:solidFill>
                <a:schemeClr val="tx1"/>
              </a:solidFill>
              <a:effectLst/>
              <a:latin typeface="+mn-lt"/>
              <a:cs typeface="Calibri"/>
            </a:endParaRPr>
          </a:p>
          <a:p>
            <a:endParaRPr lang="en-US" b="1"/>
          </a:p>
          <a:p>
            <a:pPr rtl="0" fontAlgn="base"/>
            <a:r>
              <a:rPr lang="en-US" sz="1200" b="0" i="0" u="sng" strike="noStrike" kern="1200">
                <a:solidFill>
                  <a:schemeClr val="tx1"/>
                </a:solidFill>
                <a:effectLst/>
                <a:latin typeface="+mn-lt"/>
                <a:ea typeface="+mn-ea"/>
                <a:cs typeface="+mn-cs"/>
              </a:rPr>
              <a:t>Talking Points</a:t>
            </a:r>
            <a:r>
              <a:rPr lang="en-US" sz="1200" b="0" i="0" u="none" strike="noStrike" kern="1200">
                <a:solidFill>
                  <a:schemeClr val="tx1"/>
                </a:solidFill>
                <a:effectLst/>
                <a:latin typeface="+mn-lt"/>
                <a:ea typeface="+mn-ea"/>
                <a:cs typeface="+mn-cs"/>
              </a:rPr>
              <a:t>: ​</a:t>
            </a:r>
            <a:endParaRPr lang="en-US" sz="1200" b="0" i="0" u="none" strike="noStrike" kern="1200">
              <a:solidFill>
                <a:schemeClr val="tx1"/>
              </a:solidFill>
              <a:effectLst/>
              <a:latin typeface="+mn-lt"/>
              <a:cs typeface="Calibri"/>
            </a:endParaRPr>
          </a:p>
          <a:p>
            <a:pPr rtl="0" fontAlgn="base"/>
            <a:r>
              <a:rPr lang="en-US" sz="1200" b="0" i="0" u="none" strike="noStrike" kern="1200">
                <a:solidFill>
                  <a:schemeClr val="tx1"/>
                </a:solidFill>
                <a:effectLst/>
                <a:latin typeface="+mn-lt"/>
                <a:ea typeface="+mn-ea"/>
                <a:cs typeface="+mn-cs"/>
              </a:rPr>
              <a:t>​Discuss any Actions you intend to take in the coming year(s) to improve surface safety at your airport.​</a:t>
            </a:r>
            <a:endParaRPr lang="en-US" sz="1200" b="0" i="0" u="none" strike="noStrike"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Capture these in your Runway Safety Action Plan (RSAP) either as discussion items, recommendations or Action Items. ​</a:t>
            </a:r>
            <a:endParaRPr lang="en-US" sz="1200" b="0" i="0" u="none" strike="noStrike"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Action Items require agreement from the responsible party, and should be </a:t>
            </a:r>
            <a:r>
              <a:rPr lang="en-US" sz="1200" b="1" i="0" u="none" strike="noStrike" kern="1200">
                <a:solidFill>
                  <a:schemeClr val="tx1"/>
                </a:solidFill>
                <a:effectLst/>
                <a:latin typeface="+mn-lt"/>
                <a:ea typeface="+mn-ea"/>
                <a:cs typeface="+mn-cs"/>
              </a:rPr>
              <a:t>S</a:t>
            </a:r>
            <a:r>
              <a:rPr lang="en-US" sz="1200" b="0" i="0" u="none" strike="noStrike" kern="1200">
                <a:solidFill>
                  <a:schemeClr val="tx1"/>
                </a:solidFill>
                <a:effectLst/>
                <a:latin typeface="+mn-lt"/>
                <a:ea typeface="+mn-ea"/>
                <a:cs typeface="+mn-cs"/>
              </a:rPr>
              <a:t>pecific, </a:t>
            </a:r>
            <a:r>
              <a:rPr lang="en-US" sz="1200" b="1" i="0" u="none" strike="noStrike" kern="1200">
                <a:solidFill>
                  <a:schemeClr val="tx1"/>
                </a:solidFill>
                <a:effectLst/>
                <a:latin typeface="+mn-lt"/>
                <a:ea typeface="+mn-ea"/>
                <a:cs typeface="+mn-cs"/>
              </a:rPr>
              <a:t>M</a:t>
            </a:r>
            <a:r>
              <a:rPr lang="en-US" sz="1200" b="0" i="0" u="none" strike="noStrike" kern="1200">
                <a:solidFill>
                  <a:schemeClr val="tx1"/>
                </a:solidFill>
                <a:effectLst/>
                <a:latin typeface="+mn-lt"/>
                <a:ea typeface="+mn-ea"/>
                <a:cs typeface="+mn-cs"/>
              </a:rPr>
              <a:t>easurable, </a:t>
            </a:r>
            <a:r>
              <a:rPr lang="en-US" sz="1200" b="1" i="0" u="none" strike="noStrike" kern="1200">
                <a:solidFill>
                  <a:schemeClr val="tx1"/>
                </a:solidFill>
                <a:effectLst/>
                <a:latin typeface="+mn-lt"/>
                <a:ea typeface="+mn-ea"/>
                <a:cs typeface="+mn-cs"/>
              </a:rPr>
              <a:t>A</a:t>
            </a:r>
            <a:r>
              <a:rPr lang="en-US" sz="1200" b="0" i="0" u="none" strike="noStrike" kern="1200">
                <a:solidFill>
                  <a:schemeClr val="tx1"/>
                </a:solidFill>
                <a:effectLst/>
                <a:latin typeface="+mn-lt"/>
                <a:ea typeface="+mn-ea"/>
                <a:cs typeface="+mn-cs"/>
              </a:rPr>
              <a:t>ttainable, </a:t>
            </a:r>
            <a:r>
              <a:rPr lang="en-US" sz="1200" b="1" i="0" u="none" strike="noStrike" kern="1200">
                <a:solidFill>
                  <a:schemeClr val="tx1"/>
                </a:solidFill>
                <a:effectLst/>
                <a:latin typeface="+mn-lt"/>
                <a:ea typeface="+mn-ea"/>
                <a:cs typeface="+mn-cs"/>
              </a:rPr>
              <a:t>R</a:t>
            </a:r>
            <a:r>
              <a:rPr lang="en-US" sz="1200" b="0" i="0" u="none" strike="noStrike" kern="1200">
                <a:solidFill>
                  <a:schemeClr val="tx1"/>
                </a:solidFill>
                <a:effectLst/>
                <a:latin typeface="+mn-lt"/>
                <a:ea typeface="+mn-ea"/>
                <a:cs typeface="+mn-cs"/>
              </a:rPr>
              <a:t>elevant, and </a:t>
            </a:r>
            <a:r>
              <a:rPr lang="en-US" sz="1200" b="1" i="0" u="none" strike="noStrike" kern="1200">
                <a:solidFill>
                  <a:schemeClr val="tx1"/>
                </a:solidFill>
                <a:effectLst/>
                <a:latin typeface="+mn-lt"/>
                <a:ea typeface="+mn-ea"/>
                <a:cs typeface="+mn-cs"/>
              </a:rPr>
              <a:t>T</a:t>
            </a:r>
            <a:r>
              <a:rPr lang="en-US" sz="1200" b="0" i="0" u="none" strike="noStrike" kern="1200">
                <a:solidFill>
                  <a:schemeClr val="tx1"/>
                </a:solidFill>
                <a:effectLst/>
                <a:latin typeface="+mn-lt"/>
                <a:ea typeface="+mn-ea"/>
                <a:cs typeface="+mn-cs"/>
              </a:rPr>
              <a:t>ime-bound (SMART). ​</a:t>
            </a:r>
            <a:endParaRPr lang="en-US" sz="1200" b="0" i="0" u="none" strike="noStrike"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Has the discussion today highlighted local surface safety issues to be addressed? </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What opportunities to improve surface safety at your airport have been identified? Review notes and any items in the “holding pattern.”​</a:t>
            </a:r>
            <a:endParaRPr lang="en-US" sz="1200" b="0" i="0" u="none" strike="noStrike" kern="1200">
              <a:solidFill>
                <a:schemeClr val="tx1"/>
              </a:solidFill>
              <a:effectLst/>
              <a:latin typeface="+mn-lt"/>
              <a:cs typeface="Calibri"/>
            </a:endParaRPr>
          </a:p>
          <a:p>
            <a:pPr rtl="0" fontAlgn="base"/>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a:p>
            <a:pPr fontAlgn="base"/>
            <a:r>
              <a:rPr lang="en-US" sz="1200" b="0" i="0" u="sng" strike="noStrike" kern="1200">
                <a:solidFill>
                  <a:schemeClr val="tx1"/>
                </a:solidFill>
                <a:effectLst/>
                <a:latin typeface="+mn-lt"/>
                <a:ea typeface="+mn-ea"/>
                <a:cs typeface="+mn-cs"/>
              </a:rPr>
              <a:t>Presenter Tip:</a:t>
            </a:r>
            <a:endParaRPr lang="en-US"/>
          </a:p>
          <a:p>
            <a:endParaRPr lang="en-US" u="sng">
              <a:cs typeface="Calibri"/>
            </a:endParaRPr>
          </a:p>
          <a:p>
            <a:r>
              <a:rPr lang="en-US" b="1" u="sng">
                <a:cs typeface="Calibri"/>
              </a:rPr>
              <a:t>What makes a good action item?</a:t>
            </a:r>
          </a:p>
          <a:p>
            <a:pPr marL="285750" indent="-285750">
              <a:buFont typeface="Arial"/>
              <a:buChar char="•"/>
            </a:pPr>
            <a:r>
              <a:rPr lang="en-US">
                <a:cs typeface="Calibri"/>
              </a:rPr>
              <a:t>It must be clear</a:t>
            </a:r>
          </a:p>
          <a:p>
            <a:pPr marL="285750" indent="-285750">
              <a:buFont typeface="Arial"/>
              <a:buChar char="•"/>
            </a:pPr>
            <a:r>
              <a:rPr lang="en-US">
                <a:cs typeface="Calibri"/>
              </a:rPr>
              <a:t>It must be reasonable &amp; "doable"</a:t>
            </a:r>
          </a:p>
          <a:p>
            <a:pPr marL="285750" indent="-285750">
              <a:buFont typeface="Arial"/>
              <a:buChar char="•"/>
            </a:pPr>
            <a:r>
              <a:rPr lang="en-US">
                <a:cs typeface="Calibri"/>
              </a:rPr>
              <a:t>It should identify a potential runway incursion risk or safety problem/concern and provide a mitigation strategy</a:t>
            </a:r>
          </a:p>
          <a:p>
            <a:pPr marL="285750" indent="-285750">
              <a:buFont typeface="Arial"/>
              <a:buChar char="•"/>
            </a:pPr>
            <a:r>
              <a:rPr lang="en-US">
                <a:cs typeface="Calibri"/>
              </a:rPr>
              <a:t>It must be accepted by the organization responsible for accomplishing the action</a:t>
            </a:r>
          </a:p>
          <a:p>
            <a:pPr marL="285750" indent="-285750">
              <a:buFont typeface="Arial"/>
              <a:buChar char="•"/>
            </a:pPr>
            <a:endParaRPr lang="en-US">
              <a:cs typeface="Calibri"/>
            </a:endParaRPr>
          </a:p>
          <a:p>
            <a:r>
              <a:rPr lang="en-US" b="1" u="sng">
                <a:cs typeface="Calibri"/>
              </a:rPr>
              <a:t>Action Items may include (but not limited to)</a:t>
            </a:r>
            <a:r>
              <a:rPr lang="en-US">
                <a:cs typeface="Calibri"/>
              </a:rPr>
              <a:t>:</a:t>
            </a:r>
          </a:p>
          <a:p>
            <a:pPr marL="285750" indent="-285750">
              <a:buFont typeface="Arial"/>
              <a:buChar char="•"/>
            </a:pPr>
            <a:r>
              <a:rPr lang="en-US">
                <a:cs typeface="Calibri"/>
              </a:rPr>
              <a:t>Potential Hot Spots</a:t>
            </a:r>
          </a:p>
          <a:p>
            <a:pPr marL="285750" indent="-285750">
              <a:buFont typeface="Arial"/>
              <a:buChar char="•"/>
            </a:pPr>
            <a:r>
              <a:rPr lang="en-US">
                <a:cs typeface="Calibri"/>
              </a:rPr>
              <a:t>Training</a:t>
            </a:r>
          </a:p>
          <a:p>
            <a:pPr marL="285750" indent="-285750">
              <a:buFont typeface="Arial"/>
              <a:buChar char="•"/>
            </a:pPr>
            <a:r>
              <a:rPr lang="en-US">
                <a:cs typeface="Calibri"/>
              </a:rPr>
              <a:t>Procedure</a:t>
            </a:r>
          </a:p>
          <a:p>
            <a:pPr marL="285750" indent="-285750">
              <a:buFont typeface="Arial"/>
              <a:buChar char="•"/>
            </a:pPr>
            <a:r>
              <a:rPr lang="en-US">
                <a:cs typeface="Calibri"/>
              </a:rPr>
              <a:t>Airport Markings, Signage or Lighting</a:t>
            </a:r>
          </a:p>
          <a:p>
            <a:pPr marL="285750" indent="-285750">
              <a:buFont typeface="Arial"/>
              <a:buChar char="•"/>
            </a:pPr>
            <a:r>
              <a:rPr lang="en-US">
                <a:cs typeface="Calibri"/>
              </a:rPr>
              <a:t>Airport Geometry</a:t>
            </a:r>
          </a:p>
          <a:p>
            <a:pPr marL="285750" indent="-285750">
              <a:buFont typeface="Arial"/>
              <a:buChar char="•"/>
            </a:pPr>
            <a:r>
              <a:rPr lang="en-US">
                <a:cs typeface="Calibri"/>
              </a:rPr>
              <a:t>New Technology</a:t>
            </a:r>
          </a:p>
          <a:p>
            <a:pPr marL="285750" indent="-285750">
              <a:buFont typeface="Arial"/>
              <a:buChar char="•"/>
            </a:pPr>
            <a:endParaRPr lang="en-US">
              <a:cs typeface="Calibri"/>
            </a:endParaRPr>
          </a:p>
          <a:p>
            <a:r>
              <a:rPr lang="en-US" b="1" u="sng">
                <a:cs typeface="Calibri"/>
              </a:rPr>
              <a:t>Action Items should NOT include:</a:t>
            </a:r>
            <a:endParaRPr lang="en-US" u="sng">
              <a:cs typeface="Calibri"/>
            </a:endParaRPr>
          </a:p>
          <a:p>
            <a:pPr marL="285750" indent="-285750">
              <a:buFont typeface="Arial"/>
              <a:buChar char="•"/>
            </a:pPr>
            <a:r>
              <a:rPr lang="en-US" b="0" u="none">
                <a:cs typeface="Calibri"/>
              </a:rPr>
              <a:t>P</a:t>
            </a:r>
            <a:r>
              <a:rPr lang="en-US">
                <a:cs typeface="Calibri"/>
              </a:rPr>
              <a:t>rojects associated with any improvements/change already in place for future implementation</a:t>
            </a:r>
            <a:endParaRPr lang="en-US" b="1">
              <a:cs typeface="Calibri"/>
            </a:endParaRPr>
          </a:p>
          <a:p>
            <a:pPr marL="285750" indent="-285750">
              <a:buFont typeface="Arial"/>
              <a:buChar char="•"/>
            </a:pPr>
            <a:r>
              <a:rPr lang="en-US">
                <a:cs typeface="Calibri"/>
              </a:rPr>
              <a:t>Any ongoing or continuous process without a feasibility study</a:t>
            </a:r>
          </a:p>
          <a:p>
            <a:pPr marL="285750" indent="-285750">
              <a:buFont typeface="Arial"/>
              <a:buChar char="•"/>
            </a:pPr>
            <a:r>
              <a:rPr lang="en-US">
                <a:cs typeface="Calibri"/>
              </a:rPr>
              <a:t>Discrepancies identified during PART 139 inspections</a:t>
            </a:r>
          </a:p>
          <a:p>
            <a:pPr marL="285750" indent="-285750">
              <a:buFont typeface="Arial"/>
              <a:buChar char="•"/>
            </a:pPr>
            <a:r>
              <a:rPr lang="en-US">
                <a:cs typeface="Calibri"/>
              </a:rPr>
              <a:t>Technology already approved for your airport</a:t>
            </a:r>
          </a:p>
          <a:p>
            <a:pPr marL="285750" indent="-285750">
              <a:buFont typeface="Arial"/>
              <a:buChar char="•"/>
            </a:pPr>
            <a:r>
              <a:rPr lang="en-US">
                <a:cs typeface="Calibri"/>
              </a:rPr>
              <a:t>Upgrade to FBOs, Hangars, storage buildings, fuel farms and Terminals</a:t>
            </a:r>
          </a:p>
          <a:p>
            <a:endParaRPr lang="en-US"/>
          </a:p>
          <a:p>
            <a:r>
              <a:rPr lang="en-US" b="1"/>
              <a:t>Note</a:t>
            </a:r>
            <a:r>
              <a:rPr lang="en-US"/>
              <a:t>: If</a:t>
            </a:r>
            <a:r>
              <a:rPr lang="en-US" sz="1200" b="0" i="0" u="none" strike="noStrike" kern="1200">
                <a:solidFill>
                  <a:schemeClr val="tx1"/>
                </a:solidFill>
                <a:effectLst/>
                <a:latin typeface="+mn-lt"/>
                <a:ea typeface="+mn-ea"/>
                <a:cs typeface="+mn-cs"/>
              </a:rPr>
              <a:t> you need help coordinating action items across lines of business, contact your Regional Runway Safety Program Manager. Coordination should occur before submitting your RSAP, or it should be noted that the action item is contingent upon coordination with the appropriate party.​</a:t>
            </a:r>
            <a:endParaRPr lang="en-US" sz="1200" b="0" i="0" u="none" strike="noStrike"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52</a:t>
            </a:fld>
            <a:endParaRPr lang="en-US"/>
          </a:p>
        </p:txBody>
      </p:sp>
    </p:spTree>
    <p:extLst>
      <p:ext uri="{BB962C8B-B14F-4D97-AF65-F5344CB8AC3E}">
        <p14:creationId xmlns:p14="http://schemas.microsoft.com/office/powerpoint/2010/main" val="3126541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PRESENTER NOTES</a:t>
            </a:r>
            <a:r>
              <a:rPr lang="en-US" sz="1200" b="0" i="0" u="none" strike="noStrike" kern="1200" dirty="0">
                <a:solidFill>
                  <a:schemeClr val="tx1"/>
                </a:solidFill>
                <a:effectLst/>
                <a:latin typeface="+mn-lt"/>
                <a:ea typeface="+mn-ea"/>
                <a:cs typeface="+mn-cs"/>
              </a:rPr>
              <a:t>​</a:t>
            </a:r>
            <a:r>
              <a:rPr lang="en-US" dirty="0"/>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r>
              <a:rPr lang="en-US" u="sng" dirty="0"/>
              <a:t>Editing Instructions:</a:t>
            </a:r>
            <a:r>
              <a:rPr lang="en-US" dirty="0"/>
              <a:t> </a:t>
            </a:r>
            <a:endParaRPr lang="en-US" dirty="0">
              <a:cs typeface="Calibri"/>
            </a:endParaRPr>
          </a:p>
          <a:p>
            <a:pPr marL="171450" indent="-171450">
              <a:buFont typeface="Arial,Sans-Serif"/>
              <a:buChar char="•"/>
            </a:pPr>
            <a:r>
              <a:rPr lang="en-US" dirty="0"/>
              <a:t>Modify this slide with information on current OPEN Action Items for your airport.</a:t>
            </a:r>
            <a:endParaRPr lang="en-US" dirty="0">
              <a:cs typeface="Calibri"/>
            </a:endParaRPr>
          </a:p>
          <a:p>
            <a:pPr marL="171450" indent="-171450">
              <a:buFont typeface="Arial,Sans-Serif"/>
              <a:buChar char="•"/>
            </a:pPr>
            <a:r>
              <a:rPr lang="en-US" dirty="0"/>
              <a:t>The current action items will be uploaded as an attachment to your RSAT meeting date in the KSN Calendar or provided by your RSPM.  </a:t>
            </a:r>
            <a:endParaRPr lang="en-US" dirty="0">
              <a:cs typeface="Calibri"/>
            </a:endParaRPr>
          </a:p>
          <a:p>
            <a:pPr marL="171450" indent="-171450">
              <a:buFont typeface="Arial,Sans-Serif"/>
              <a:buChar char="•"/>
            </a:pPr>
            <a:r>
              <a:rPr lang="en-US" dirty="0"/>
              <a:t>Delete any unnecessary content before you modify the slide. </a:t>
            </a:r>
            <a:endParaRPr lang="en-US" dirty="0">
              <a:cs typeface="Calibri"/>
            </a:endParaRPr>
          </a:p>
          <a:p>
            <a:endParaRPr lang="en-US" dirty="0"/>
          </a:p>
          <a:p>
            <a:pPr rtl="0" fontAlgn="base"/>
            <a:r>
              <a:rPr lang="en-US" sz="1200" b="0" i="0" u="sng" strike="noStrike" kern="1200" dirty="0">
                <a:solidFill>
                  <a:schemeClr val="tx1"/>
                </a:solidFill>
                <a:effectLst/>
                <a:latin typeface="+mn-lt"/>
                <a:ea typeface="+mn-ea"/>
                <a:cs typeface="+mn-cs"/>
              </a:rPr>
              <a:t>Talking Points:</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171450" indent="-17145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Discuss current </a:t>
            </a:r>
            <a:r>
              <a:rPr lang="en-US" dirty="0"/>
              <a:t>OPEN Action</a:t>
            </a:r>
            <a:r>
              <a:rPr lang="en-US" sz="1200" b="0" i="0" u="none" strike="noStrike" kern="1200" dirty="0">
                <a:solidFill>
                  <a:schemeClr val="tx1"/>
                </a:solidFill>
                <a:effectLst/>
                <a:latin typeface="+mn-lt"/>
                <a:ea typeface="+mn-ea"/>
                <a:cs typeface="+mn-cs"/>
              </a:rPr>
              <a:t> Items for your airport.​</a:t>
            </a:r>
            <a:endParaRPr lang="en-US" sz="1200" b="0" i="0" u="none" strike="noStrike" kern="1200" dirty="0">
              <a:solidFill>
                <a:schemeClr val="tx1"/>
              </a:solidFill>
              <a:effectLst/>
              <a:latin typeface="+mn-lt"/>
              <a:cs typeface="Calibri"/>
            </a:endParaRPr>
          </a:p>
          <a:p>
            <a:pPr marL="171450" indent="-17145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Encourage a discussion that includes current </a:t>
            </a:r>
            <a:r>
              <a:rPr lang="en-US" dirty="0"/>
              <a:t>progress.</a:t>
            </a:r>
            <a:endParaRPr lang="en-US" dirty="0">
              <a:cs typeface="Calibri"/>
            </a:endParaRPr>
          </a:p>
          <a:p>
            <a:pPr marL="171450" indent="-171450">
              <a:buFont typeface="Arial" panose="020B0604020202020204" pitchFamily="34" charset="0"/>
              <a:buChar char="•"/>
            </a:pPr>
            <a:r>
              <a:rPr lang="en-US" dirty="0"/>
              <a:t>Provide</a:t>
            </a:r>
            <a:r>
              <a:rPr lang="en-US" sz="1200" b="0" i="0" u="none" strike="noStrike" kern="1200" dirty="0">
                <a:solidFill>
                  <a:schemeClr val="tx1"/>
                </a:solidFill>
                <a:effectLst/>
                <a:latin typeface="+mn-lt"/>
                <a:ea typeface="+mn-ea"/>
                <a:cs typeface="+mn-cs"/>
              </a:rPr>
              <a:t> a status update as part of your Runway Safety Action Plan (RSAP).​</a:t>
            </a:r>
            <a:endParaRPr lang="en-US" sz="1200" b="0" i="0" u="none" strike="noStrike" kern="1200" dirty="0">
              <a:solidFill>
                <a:schemeClr val="tx1"/>
              </a:solidFill>
              <a:effectLst/>
              <a:latin typeface="+mn-lt"/>
              <a:cs typeface="Calibri"/>
            </a:endParaRPr>
          </a:p>
          <a:p>
            <a:pPr marL="171450" indent="-171450" rtl="0" fontAlgn="base">
              <a:buFont typeface="Arial" panose="020B0604020202020204" pitchFamily="34" charset="0"/>
              <a:buChar char="•"/>
            </a:pPr>
            <a:endParaRPr lang="en-US" sz="1200" b="0" i="0" u="non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lvl="0" rtl="0" fontAlgn="base"/>
            <a:r>
              <a:rPr lang="en-US" sz="1200" b="0" i="0" u="sng" strike="noStrike" kern="1200" dirty="0">
                <a:solidFill>
                  <a:schemeClr val="tx1"/>
                </a:solidFill>
                <a:effectLst/>
                <a:latin typeface="+mn-lt"/>
                <a:ea typeface="+mn-ea"/>
                <a:cs typeface="+mn-cs"/>
              </a:rPr>
              <a:t>Presenter Tip:</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Your current action items should also be uploaded as an attachment to your </a:t>
            </a:r>
            <a:r>
              <a:rPr lang="en-US" dirty="0"/>
              <a:t>RSAT meeting date </a:t>
            </a:r>
            <a:r>
              <a:rPr lang="en-US" sz="1200" b="0" i="0" u="none" strike="noStrike" kern="1200" dirty="0">
                <a:solidFill>
                  <a:schemeClr val="tx1"/>
                </a:solidFill>
                <a:effectLst/>
                <a:latin typeface="+mn-lt"/>
                <a:ea typeface="+mn-ea"/>
                <a:cs typeface="+mn-cs"/>
              </a:rPr>
              <a:t>in the KSN Calendar. ​</a:t>
            </a: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53</a:t>
            </a:fld>
            <a:endParaRPr lang="en-US"/>
          </a:p>
        </p:txBody>
      </p:sp>
    </p:spTree>
    <p:extLst>
      <p:ext uri="{BB962C8B-B14F-4D97-AF65-F5344CB8AC3E}">
        <p14:creationId xmlns:p14="http://schemas.microsoft.com/office/powerpoint/2010/main" val="2273416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a:solidFill>
                  <a:schemeClr val="tx1"/>
                </a:solidFill>
                <a:effectLst/>
                <a:latin typeface="+mn-lt"/>
                <a:ea typeface="+mn-ea"/>
                <a:cs typeface="+mn-cs"/>
              </a:rPr>
              <a:t>PRESENTER NOTES</a:t>
            </a:r>
            <a:r>
              <a:rPr lang="en-US" sz="1200" b="0" i="0" u="none" strike="noStrike" kern="1200">
                <a:solidFill>
                  <a:schemeClr val="tx1"/>
                </a:solidFill>
                <a:effectLst/>
                <a:latin typeface="+mn-lt"/>
                <a:ea typeface="+mn-ea"/>
                <a:cs typeface="+mn-cs"/>
              </a:rPr>
              <a:t>​</a:t>
            </a:r>
            <a:endParaRPr lang="en-US" sz="1200" b="0" i="0" u="none" strike="noStrike" kern="1200">
              <a:solidFill>
                <a:schemeClr val="tx1"/>
              </a:solidFill>
              <a:effectLst/>
              <a:latin typeface="+mn-lt"/>
              <a:cs typeface="Calibri"/>
            </a:endParaRPr>
          </a:p>
          <a:p>
            <a:pPr fontAlgn="base"/>
            <a:endParaRPr lang="en-US" u="sng"/>
          </a:p>
          <a:p>
            <a:r>
              <a:rPr lang="en-US" u="sng"/>
              <a:t>Editing Instructions:</a:t>
            </a:r>
            <a:r>
              <a:rPr lang="en-US"/>
              <a:t> </a:t>
            </a:r>
            <a:endParaRPr lang="en-US">
              <a:cs typeface="Calibri"/>
            </a:endParaRPr>
          </a:p>
          <a:p>
            <a:pPr marL="171450" indent="-171450">
              <a:buFont typeface="Arial,Sans-Serif"/>
              <a:buChar char="•"/>
            </a:pPr>
            <a:r>
              <a:rPr lang="en-US"/>
              <a:t>Modify this slide with information on the NEW Action Items for your airport. </a:t>
            </a:r>
            <a:endParaRPr lang="en-US">
              <a:cs typeface="Calibri"/>
            </a:endParaRPr>
          </a:p>
          <a:p>
            <a:pPr marL="171450" indent="-171450">
              <a:buFont typeface="Arial,Sans-Serif"/>
              <a:buChar char="•"/>
            </a:pPr>
            <a:r>
              <a:rPr lang="en-US"/>
              <a:t>Delete unnecessary notes before you modify the slide. </a:t>
            </a:r>
            <a:endParaRPr lang="en-US">
              <a:cs typeface="Calibri"/>
            </a:endParaRPr>
          </a:p>
          <a:p>
            <a:endParaRPr lang="en-US" sz="1200" b="0" i="0" u="none" strike="noStrike" kern="1200">
              <a:solidFill>
                <a:schemeClr val="tx1"/>
              </a:solidFill>
              <a:effectLst/>
              <a:latin typeface="+mn-lt"/>
              <a:cs typeface="Calibri"/>
            </a:endParaRPr>
          </a:p>
          <a:p>
            <a:pPr rtl="0" fontAlgn="base"/>
            <a:r>
              <a:rPr lang="en-US" sz="1200" b="0" i="0" u="sng" strike="noStrike" kern="1200">
                <a:solidFill>
                  <a:schemeClr val="tx1"/>
                </a:solidFill>
                <a:effectLst/>
                <a:latin typeface="+mn-lt"/>
                <a:ea typeface="+mn-ea"/>
                <a:cs typeface="+mn-cs"/>
              </a:rPr>
              <a:t>Talking Points</a:t>
            </a:r>
            <a:r>
              <a:rPr lang="en-US" sz="1200" b="0" i="0" u="none" strike="noStrike" kern="1200">
                <a:solidFill>
                  <a:schemeClr val="tx1"/>
                </a:solidFill>
                <a:effectLst/>
                <a:latin typeface="+mn-lt"/>
                <a:ea typeface="+mn-ea"/>
                <a:cs typeface="+mn-cs"/>
              </a:rPr>
              <a:t>: ​</a:t>
            </a:r>
            <a:endParaRPr lang="en-US" sz="1200" b="0" i="0" u="none" strike="noStrike" kern="1200">
              <a:solidFill>
                <a:schemeClr val="tx1"/>
              </a:solidFill>
              <a:effectLst/>
              <a:latin typeface="+mn-lt"/>
              <a:cs typeface="Calibri"/>
            </a:endParaRPr>
          </a:p>
          <a:p>
            <a:pPr marL="285750" indent="-285750">
              <a:buFont typeface="Arial"/>
              <a:buChar char="•"/>
            </a:pPr>
            <a:r>
              <a:rPr lang="en-US">
                <a:cs typeface="Calibri" panose="020F0502020204030204"/>
              </a:rPr>
              <a:t>Discuss concerns shared at the meeting that you want to make an action item.</a:t>
            </a:r>
          </a:p>
          <a:p>
            <a:pPr marL="285750" lvl="1" indent="-285750">
              <a:lnSpc>
                <a:spcPct val="90000"/>
              </a:lnSpc>
              <a:buFont typeface="Arial" panose="020B0604020202020204" pitchFamily="34" charset="0"/>
              <a:buChar char="•"/>
            </a:pPr>
            <a:r>
              <a:rPr lang="en-US">
                <a:cs typeface="Calibri" panose="020F0502020204030204"/>
              </a:rPr>
              <a:t>Each action item MUST include the details shown here and be included in your RSAP. </a:t>
            </a:r>
            <a:endParaRPr lang="en-US"/>
          </a:p>
          <a:p>
            <a:pPr marL="0" lvl="1">
              <a:lnSpc>
                <a:spcPct val="90000"/>
              </a:lnSpc>
            </a:pPr>
            <a:endParaRPr lang="en-US" sz="1200" b="0" i="0" u="none" strike="noStrike" kern="1200">
              <a:solidFill>
                <a:schemeClr val="tx1"/>
              </a:solidFill>
              <a:effectLst/>
              <a:latin typeface="+mn-lt"/>
              <a:cs typeface="Calibri"/>
            </a:endParaRPr>
          </a:p>
          <a:p>
            <a:pPr fontAlgn="base"/>
            <a:r>
              <a:rPr lang="en-US" u="sng"/>
              <a:t>Presenter Tip:</a:t>
            </a:r>
            <a:r>
              <a:rPr lang="en-US"/>
              <a:t> </a:t>
            </a:r>
            <a:endParaRPr lang="en-US">
              <a:cs typeface="Calibri" panose="020F0502020204030204"/>
            </a:endParaRPr>
          </a:p>
          <a:p>
            <a:r>
              <a:rPr lang="en-US"/>
              <a:t>If you need help coordinating action items across lines of business, contact your Regional Runway Safety Program Manager. Coordination should occur before submitting your RSAP, or it should be noted that the action item is contingent upon coordination with the appropriate party. </a:t>
            </a:r>
            <a:endParaRPr lang="en-US">
              <a:cs typeface="Calibri"/>
            </a:endParaRPr>
          </a:p>
          <a:p>
            <a:pPr marL="285750" indent="-285750">
              <a:buFont typeface="Arial"/>
              <a:buChar char="•"/>
            </a:pPr>
            <a:endParaRPr lang="en-US">
              <a:cs typeface="Calibri"/>
            </a:endParaRPr>
          </a:p>
          <a:p>
            <a:pPr fontAlgn="base"/>
            <a:r>
              <a:rPr lang="en-US" b="1">
                <a:cs typeface="Calibri"/>
              </a:rPr>
              <a:t>Policy guidance and reference notes: </a:t>
            </a:r>
            <a:r>
              <a:rPr lang="en-US" sz="1200" b="1" i="0" u="none" strike="noStrike" kern="1200">
                <a:solidFill>
                  <a:schemeClr val="tx1"/>
                </a:solidFill>
                <a:effectLst/>
                <a:latin typeface="+mn-lt"/>
                <a:ea typeface="+mn-ea"/>
                <a:cs typeface="+mn-cs"/>
              </a:rPr>
              <a:t>From FAA Order 7050.1B Runway Safety Program:​</a:t>
            </a:r>
            <a:endParaRPr lang="en-US" sz="1200" b="1" i="0" u="none" strike="noStrike" kern="1200">
              <a:solidFill>
                <a:schemeClr val="tx1"/>
              </a:solidFill>
              <a:effectLst/>
              <a:latin typeface="+mn-lt"/>
              <a:cs typeface="Calibri"/>
            </a:endParaRPr>
          </a:p>
          <a:p>
            <a:pPr rtl="0" fontAlgn="base"/>
            <a:r>
              <a:rPr lang="en-US" sz="1200" b="1" i="0" u="none" strike="noStrike" kern="1200">
                <a:solidFill>
                  <a:schemeClr val="tx1"/>
                </a:solidFill>
                <a:effectLst/>
                <a:latin typeface="+mn-lt"/>
                <a:ea typeface="+mn-ea"/>
                <a:cs typeface="+mn-cs"/>
              </a:rPr>
              <a:t>Specific Action Items</a:t>
            </a:r>
            <a:r>
              <a:rPr lang="en-US" sz="1200" b="0" i="0" u="none" strike="noStrike" kern="1200">
                <a:solidFill>
                  <a:schemeClr val="tx1"/>
                </a:solidFill>
                <a:effectLst/>
                <a:latin typeface="+mn-lt"/>
                <a:ea typeface="+mn-ea"/>
                <a:cs typeface="+mn-cs"/>
              </a:rPr>
              <a:t>. Action items should be airport specific and linked to a runway safety concern, issue, or problem at the airport. Consensus is desirable for assignment of an action item, and at a minimum the organization responsible for accomplishing the action must agree to accept the action. Proposed action items where consensus is not reached and/or the action office is not willing to accept the item may be documented as recommendations at the discretion of the RRSPM or ATCT manager. Action items should fall within the authority of the local, regional, or service area level. The RRSPM will forward action items that require national implementation to the Manager, Runway Safety Group, through the Service Area Team Manager. Action items for nonstandard facilities or procedures will be investigative only (i.e., investigate use of) until approval is obtained from the FAA regional or service area office organization that has the authority to grant waivers or modifications to the standard. Action items may include, but are not limited to: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(a) Changes in physical features/facilities of the airfield.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(b) Air traffic control procedures.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(c) Airfield access requirements.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(d) Pilot/vehicle operator awareness.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(5) A proposed implementation schedule for each action item.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(6) The party/parties responsible for implementing each action item.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(7) A review of open action items and any completed since the last RSAT meeting. ​</a:t>
            </a:r>
            <a:endParaRPr lang="en-US" sz="1200" b="0" i="0" u="none" strike="noStrike" kern="1200">
              <a:solidFill>
                <a:schemeClr val="tx1"/>
              </a:solidFill>
              <a:effectLst/>
              <a:latin typeface="+mn-lt"/>
              <a:cs typeface="Calibri"/>
            </a:endParaRPr>
          </a:p>
          <a:p>
            <a:pPr lvl="1" rtl="0" fontAlgn="base"/>
            <a:r>
              <a:rPr lang="en-US" sz="1200" b="0" i="0" u="none" strike="noStrike" kern="1200">
                <a:solidFill>
                  <a:schemeClr val="tx1"/>
                </a:solidFill>
                <a:effectLst/>
                <a:latin typeface="+mn-lt"/>
                <a:ea typeface="+mn-ea"/>
                <a:cs typeface="+mn-cs"/>
              </a:rPr>
              <a:t>(8) A current airport diagram. </a:t>
            </a:r>
          </a:p>
          <a:p>
            <a:pPr lvl="1"/>
            <a:endParaRPr lang="en-US">
              <a:cs typeface="Calibri"/>
            </a:endParaRPr>
          </a:p>
          <a:p>
            <a:endParaRPr lang="en-US"/>
          </a:p>
          <a:p>
            <a:r>
              <a:rPr lang="en-US" b="1" u="sng"/>
              <a:t>What makes a good action item?</a:t>
            </a:r>
            <a:endParaRPr lang="en-US"/>
          </a:p>
          <a:p>
            <a:pPr marL="285750" indent="-285750">
              <a:buFont typeface="Arial,Sans-Serif"/>
              <a:buChar char="•"/>
            </a:pPr>
            <a:r>
              <a:rPr lang="en-US"/>
              <a:t>It must be clear</a:t>
            </a:r>
          </a:p>
          <a:p>
            <a:pPr marL="285750" indent="-285750">
              <a:buFont typeface="Arial,Sans-Serif"/>
              <a:buChar char="•"/>
            </a:pPr>
            <a:r>
              <a:rPr lang="en-US"/>
              <a:t>It must be reasonable &amp; "doable"</a:t>
            </a:r>
          </a:p>
          <a:p>
            <a:pPr marL="285750" indent="-285750">
              <a:buFont typeface="Arial,Sans-Serif"/>
              <a:buChar char="•"/>
            </a:pPr>
            <a:r>
              <a:rPr lang="en-US"/>
              <a:t>It should identify a potential runway incursion risk or safety problem/concern and provide a mitigation strategy</a:t>
            </a:r>
          </a:p>
          <a:p>
            <a:pPr marL="285750" indent="-285750">
              <a:buFont typeface="Arial,Sans-Serif"/>
              <a:buChar char="•"/>
            </a:pPr>
            <a:r>
              <a:rPr lang="en-US"/>
              <a:t>It must be accepted by the organization responsible for accomplishing the action</a:t>
            </a:r>
          </a:p>
          <a:p>
            <a:pPr marL="285750" indent="-285750">
              <a:buFont typeface="Arial,Sans-Serif"/>
              <a:buChar char="•"/>
            </a:pPr>
            <a:endParaRPr lang="en-US"/>
          </a:p>
          <a:p>
            <a:r>
              <a:rPr lang="en-US" b="1" u="sng"/>
              <a:t>Action Items may include (but not limited to)</a:t>
            </a:r>
            <a:r>
              <a:rPr lang="en-US"/>
              <a:t>:</a:t>
            </a:r>
          </a:p>
          <a:p>
            <a:pPr marL="285750" indent="-285750">
              <a:buFont typeface="Arial,Sans-Serif"/>
              <a:buChar char="•"/>
            </a:pPr>
            <a:r>
              <a:rPr lang="en-US"/>
              <a:t>Potential Hot Spots</a:t>
            </a:r>
          </a:p>
          <a:p>
            <a:pPr marL="285750" indent="-285750">
              <a:buFont typeface="Arial,Sans-Serif"/>
              <a:buChar char="•"/>
            </a:pPr>
            <a:r>
              <a:rPr lang="en-US"/>
              <a:t>Training</a:t>
            </a:r>
          </a:p>
          <a:p>
            <a:pPr marL="285750" indent="-285750">
              <a:buFont typeface="Arial,Sans-Serif"/>
              <a:buChar char="•"/>
            </a:pPr>
            <a:r>
              <a:rPr lang="en-US"/>
              <a:t>Procedure</a:t>
            </a:r>
          </a:p>
          <a:p>
            <a:pPr marL="285750" indent="-285750">
              <a:buFont typeface="Arial,Sans-Serif"/>
              <a:buChar char="•"/>
            </a:pPr>
            <a:r>
              <a:rPr lang="en-US"/>
              <a:t>Airport Markings, Signage or Lighting</a:t>
            </a:r>
          </a:p>
          <a:p>
            <a:pPr marL="285750" indent="-285750">
              <a:buFont typeface="Arial,Sans-Serif"/>
              <a:buChar char="•"/>
            </a:pPr>
            <a:r>
              <a:rPr lang="en-US"/>
              <a:t>Airport Geometry</a:t>
            </a:r>
          </a:p>
          <a:p>
            <a:pPr marL="285750" indent="-285750">
              <a:buFont typeface="Arial,Sans-Serif"/>
              <a:buChar char="•"/>
            </a:pPr>
            <a:r>
              <a:rPr lang="en-US"/>
              <a:t>New Technology</a:t>
            </a:r>
          </a:p>
          <a:p>
            <a:pPr marL="285750" indent="-285750">
              <a:buFont typeface="Arial,Sans-Serif"/>
              <a:buChar char="•"/>
            </a:pPr>
            <a:endParaRPr lang="en-US"/>
          </a:p>
          <a:p>
            <a:r>
              <a:rPr lang="en-US" b="1" u="sng"/>
              <a:t>Action Items should NOT include:</a:t>
            </a:r>
            <a:endParaRPr lang="en-US"/>
          </a:p>
          <a:p>
            <a:pPr marL="285750" indent="-285750">
              <a:buFont typeface="Arial,Sans-Serif"/>
              <a:buChar char="•"/>
            </a:pPr>
            <a:r>
              <a:rPr lang="en-US" b="1" u="sng"/>
              <a:t>P</a:t>
            </a:r>
            <a:r>
              <a:rPr lang="en-US"/>
              <a:t>rojects associated with any improvements/change already in place for future implementation</a:t>
            </a:r>
          </a:p>
          <a:p>
            <a:pPr marL="285750" indent="-285750">
              <a:buFont typeface="Arial,Sans-Serif"/>
              <a:buChar char="•"/>
            </a:pPr>
            <a:r>
              <a:rPr lang="en-US"/>
              <a:t>Any ongoing or continuous process without a feasibility study</a:t>
            </a:r>
          </a:p>
          <a:p>
            <a:pPr marL="285750" indent="-285750">
              <a:buFont typeface="Arial,Sans-Serif"/>
              <a:buChar char="•"/>
            </a:pPr>
            <a:r>
              <a:rPr lang="en-US" err="1"/>
              <a:t>Discrepencies</a:t>
            </a:r>
            <a:r>
              <a:rPr lang="en-US"/>
              <a:t> identified during PART 139 inspections</a:t>
            </a:r>
          </a:p>
          <a:p>
            <a:pPr marL="285750" indent="-285750">
              <a:buFont typeface="Arial,Sans-Serif"/>
              <a:buChar char="•"/>
            </a:pPr>
            <a:r>
              <a:rPr lang="en-US"/>
              <a:t>Technology already approved for your airport</a:t>
            </a:r>
          </a:p>
          <a:p>
            <a:pPr marL="285750" indent="-285750">
              <a:buFont typeface="Arial,Sans-Serif"/>
              <a:buChar char="•"/>
            </a:pPr>
            <a:r>
              <a:rPr lang="en-US"/>
              <a:t>Upgrade to FBOs, Hangars, storage buildings, fuel farms and Terminals</a:t>
            </a:r>
          </a:p>
          <a:p>
            <a:endParaRPr lang="en-US"/>
          </a:p>
          <a:p>
            <a:r>
              <a:rPr lang="en-US" b="1"/>
              <a:t>Note</a:t>
            </a:r>
            <a:r>
              <a:rPr lang="en-US"/>
              <a:t>: If you need help coordinating action items across lines of business, contact your Regional Runway Safety Program Manager. Coordination should occur before submitting your RSAP, or it should be noted that the action item is contingent upon coordination with the appropriate party. </a:t>
            </a:r>
          </a:p>
        </p:txBody>
      </p:sp>
      <p:sp>
        <p:nvSpPr>
          <p:cNvPr id="4" name="Slide Number Placeholder 3"/>
          <p:cNvSpPr>
            <a:spLocks noGrp="1"/>
          </p:cNvSpPr>
          <p:nvPr>
            <p:ph type="sldNum" sz="quarter" idx="5"/>
          </p:nvPr>
        </p:nvSpPr>
        <p:spPr/>
        <p:txBody>
          <a:bodyPr/>
          <a:lstStyle/>
          <a:p>
            <a:fld id="{EBF1B72F-E664-6F4B-8DF7-045A209E7834}" type="slidenum">
              <a:rPr lang="en-US" smtClean="0"/>
              <a:t>54</a:t>
            </a:fld>
            <a:endParaRPr lang="en-US"/>
          </a:p>
        </p:txBody>
      </p:sp>
    </p:spTree>
    <p:extLst>
      <p:ext uri="{BB962C8B-B14F-4D97-AF65-F5344CB8AC3E}">
        <p14:creationId xmlns:p14="http://schemas.microsoft.com/office/powerpoint/2010/main" val="3291737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F1B72F-E664-6F4B-8DF7-045A209E7834}" type="slidenum">
              <a:rPr lang="en-US" smtClean="0"/>
              <a:t>55</a:t>
            </a:fld>
            <a:endParaRPr lang="en-US"/>
          </a:p>
        </p:txBody>
      </p:sp>
    </p:spTree>
    <p:extLst>
      <p:ext uri="{BB962C8B-B14F-4D97-AF65-F5344CB8AC3E}">
        <p14:creationId xmlns:p14="http://schemas.microsoft.com/office/powerpoint/2010/main" val="5861932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Runway Safety Website Links to:</a:t>
            </a:r>
          </a:p>
          <a:p>
            <a:pPr marL="171450" indent="-171450">
              <a:buFont typeface="Arial"/>
              <a:buChar char="•"/>
            </a:pPr>
            <a:r>
              <a:rPr lang="en-US">
                <a:cs typeface="Calibri"/>
              </a:rPr>
              <a:t>Hot Spots</a:t>
            </a:r>
          </a:p>
          <a:p>
            <a:pPr marL="171450" indent="-171450">
              <a:buFont typeface="Arial"/>
              <a:buChar char="•"/>
            </a:pPr>
            <a:r>
              <a:rPr lang="en-US">
                <a:cs typeface="Calibri"/>
              </a:rPr>
              <a:t>From the Flight Deck Videos and Pilot Handbooks</a:t>
            </a:r>
          </a:p>
          <a:p>
            <a:pPr marL="171450" indent="-171450">
              <a:buFont typeface="Arial"/>
              <a:buChar char="•"/>
            </a:pPr>
            <a:r>
              <a:rPr lang="en-US">
                <a:cs typeface="Calibri"/>
              </a:rPr>
              <a:t>Arrival Alert Notice (AAN)</a:t>
            </a:r>
          </a:p>
          <a:p>
            <a:pPr marL="171450" indent="-171450">
              <a:buFont typeface="Arial"/>
              <a:buChar char="•"/>
            </a:pPr>
            <a:r>
              <a:rPr lang="en-US">
                <a:cs typeface="Calibri"/>
              </a:rPr>
              <a:t>Statistics</a:t>
            </a:r>
          </a:p>
          <a:p>
            <a:pPr marL="0" indent="0">
              <a:buFont typeface="Arial"/>
              <a:buNone/>
            </a:pPr>
            <a:r>
              <a:rPr lang="en-US">
                <a:cs typeface="Calibri"/>
              </a:rPr>
              <a:t>Link and </a:t>
            </a:r>
            <a:r>
              <a:rPr lang="en-US" err="1">
                <a:cs typeface="Calibri"/>
              </a:rPr>
              <a:t>qr</a:t>
            </a:r>
            <a:r>
              <a:rPr lang="en-US">
                <a:cs typeface="Calibri"/>
              </a:rPr>
              <a:t> code found on the weblink list at the end of the presentation.</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56</a:t>
            </a:fld>
            <a:endParaRPr lang="en-US"/>
          </a:p>
        </p:txBody>
      </p:sp>
    </p:spTree>
    <p:extLst>
      <p:ext uri="{BB962C8B-B14F-4D97-AF65-F5344CB8AC3E}">
        <p14:creationId xmlns:p14="http://schemas.microsoft.com/office/powerpoint/2010/main" val="55648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Runway Safety Website Links to:</a:t>
            </a:r>
          </a:p>
          <a:p>
            <a:pPr marL="171450" indent="-171450">
              <a:buFont typeface="Arial,Sans-Serif"/>
              <a:buChar char="•"/>
            </a:pPr>
            <a:r>
              <a:rPr lang="en-US">
                <a:cs typeface="Calibri"/>
              </a:rPr>
              <a:t>Airport Diagrams</a:t>
            </a:r>
          </a:p>
          <a:p>
            <a:pPr marL="171450" indent="-171450">
              <a:buFont typeface="Arial,Sans-Serif"/>
              <a:buChar char="•"/>
            </a:pPr>
            <a:r>
              <a:rPr lang="en-US">
                <a:cs typeface="Calibri"/>
              </a:rPr>
              <a:t>Airport Users (construction, info for Airfield Drivers, Pilots and Controllers)</a:t>
            </a:r>
          </a:p>
          <a:p>
            <a:pPr marL="171450" indent="-171450">
              <a:buFont typeface="Arial,Sans-Serif"/>
              <a:buChar char="•"/>
            </a:pPr>
            <a:r>
              <a:rPr lang="en-US">
                <a:cs typeface="Calibri"/>
              </a:rPr>
              <a:t>Plans &amp; Guidance </a:t>
            </a:r>
          </a:p>
          <a:p>
            <a:pPr marL="171450" indent="-171450">
              <a:buFont typeface="Arial,Sans-Serif"/>
              <a:buChar char="•"/>
            </a:pPr>
            <a:r>
              <a:rPr lang="en-US">
                <a:cs typeface="Calibri"/>
              </a:rPr>
              <a:t>External Resources</a:t>
            </a:r>
          </a:p>
          <a:p>
            <a:pPr marL="171450" indent="-171450">
              <a:buFont typeface="Arial,Sans-Serif"/>
              <a:buChar char="•"/>
            </a:pPr>
            <a:r>
              <a:rPr lang="en-US">
                <a:cs typeface="Calibri"/>
              </a:rPr>
              <a:t>Link and </a:t>
            </a:r>
            <a:r>
              <a:rPr lang="en-US" err="1">
                <a:cs typeface="Calibri"/>
              </a:rPr>
              <a:t>qr</a:t>
            </a:r>
            <a:r>
              <a:rPr lang="en-US">
                <a:cs typeface="Calibri"/>
              </a:rPr>
              <a:t> code also found on the weblink list at the end of the presentation.</a:t>
            </a:r>
          </a:p>
          <a:p>
            <a:pPr marL="171450" indent="-1714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57</a:t>
            </a:fld>
            <a:endParaRPr lang="en-US"/>
          </a:p>
        </p:txBody>
      </p:sp>
    </p:spTree>
    <p:extLst>
      <p:ext uri="{BB962C8B-B14F-4D97-AF65-F5344CB8AC3E}">
        <p14:creationId xmlns:p14="http://schemas.microsoft.com/office/powerpoint/2010/main" val="3543339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a:t>PRESENTER NOTES</a:t>
            </a:r>
          </a:p>
          <a:p>
            <a:pPr marL="0" marR="0" lvl="0" indent="0" algn="l" defTabSz="914400">
              <a:lnSpc>
                <a:spcPct val="100000"/>
              </a:lnSpc>
              <a:spcBef>
                <a:spcPts val="0"/>
              </a:spcBef>
              <a:spcAft>
                <a:spcPts val="0"/>
              </a:spcAft>
              <a:buClrTx/>
              <a:buSzTx/>
              <a:buFont typeface="Arial"/>
              <a:buNone/>
              <a:tabLst/>
              <a:defRPr/>
            </a:pPr>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u="sng"/>
              <a:t>Talking points:</a:t>
            </a:r>
            <a:endParaRPr lang="en-US" b="0" u="sng">
              <a:cs typeface="Calibri"/>
            </a:endParaRPr>
          </a:p>
          <a:p>
            <a:pPr marL="171450" indent="-171450">
              <a:buFont typeface="Arial"/>
              <a:buChar char="•"/>
            </a:pPr>
            <a:r>
              <a:rPr lang="en-US">
                <a:cs typeface="Calibri"/>
              </a:rPr>
              <a:t>Pilot Information Booklets aim to compile pilot information discussed in From the Flight Deck airport specific videos and various aviation sources into one digital, compact resource for pilots.</a:t>
            </a:r>
          </a:p>
          <a:p>
            <a:pPr marL="171450" indent="-171450">
              <a:buFont typeface="Arial"/>
              <a:buChar char="•"/>
            </a:pPr>
            <a:r>
              <a:rPr lang="en-US">
                <a:cs typeface="Calibri"/>
              </a:rPr>
              <a:t>These are a few of the pilot information booklets already published. </a:t>
            </a:r>
          </a:p>
          <a:p>
            <a:pPr marL="171450" indent="-171450">
              <a:buFont typeface="Arial"/>
              <a:buChar char="•"/>
            </a:pPr>
            <a:r>
              <a:rPr lang="en-US">
                <a:cs typeface="Calibri"/>
              </a:rPr>
              <a:t>Other airports are being produced and released as completed.</a:t>
            </a:r>
          </a:p>
          <a:p>
            <a:pPr marL="171450" indent="-171450">
              <a:buFont typeface="Arial"/>
              <a:buChar char="•"/>
            </a:pPr>
            <a:r>
              <a:rPr lang="en-US">
                <a:cs typeface="Calibri"/>
              </a:rPr>
              <a:t>Newly released information booklets can be found online by using the primary link above and adding the 3-letter identifier. </a:t>
            </a:r>
          </a:p>
          <a:p>
            <a:pPr marL="0" indent="0">
              <a:buFont typeface="Arial"/>
              <a:buNone/>
            </a:pPr>
            <a:r>
              <a:rPr lang="en-US">
                <a:cs typeface="Calibri"/>
              </a:rPr>
              <a:t>Link also found on the weblink list at the end of the presentation.</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B72F-E664-6F4B-8DF7-045A209E78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81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p>
          <a:p>
            <a:r>
              <a:rPr lang="en-US" u="sng"/>
              <a:t>Talking points:</a:t>
            </a:r>
            <a:endParaRPr lang="en-US" u="sng">
              <a:cs typeface="Calibri"/>
            </a:endParaRPr>
          </a:p>
          <a:p>
            <a:pPr marL="171450" indent="-171450">
              <a:buFont typeface="Arial" panose="020B0604020202020204" pitchFamily="34" charset="0"/>
              <a:buChar char="•"/>
            </a:pPr>
            <a:r>
              <a:rPr lang="en-US"/>
              <a:t>The FAA Pilot Simulator is an interactive safety simulator based on actual surface events.</a:t>
            </a:r>
            <a:endParaRPr lang="en-US">
              <a:cs typeface="Calibri"/>
            </a:endParaRPr>
          </a:p>
          <a:p>
            <a:pPr marL="171450" indent="-171450">
              <a:buFont typeface="Arial" panose="020B0604020202020204" pitchFamily="34" charset="0"/>
              <a:buChar char="•"/>
            </a:pPr>
            <a:r>
              <a:rPr lang="en-US"/>
              <a:t>This animated video series is a self-guided resource to assist student pilots in surface safety best practices.  </a:t>
            </a:r>
            <a:endParaRPr lang="en-US">
              <a:cs typeface="Calibri"/>
            </a:endParaRPr>
          </a:p>
          <a:p>
            <a:pPr marL="171450" indent="-171450">
              <a:buFont typeface="Arial" panose="020B0604020202020204" pitchFamily="34" charset="0"/>
              <a:buChar char="•"/>
            </a:pPr>
            <a:r>
              <a:rPr lang="en-US"/>
              <a:t>It allows student pilots (and even drivers) to navigate on airport surfaces while communicating with air traffic control and following instructions provided.</a:t>
            </a:r>
            <a:endParaRPr lang="en-US">
              <a:cs typeface="Calibri"/>
            </a:endParaRPr>
          </a:p>
          <a:p>
            <a:pPr marL="171450" indent="-171450">
              <a:buFont typeface="Arial" panose="020B0604020202020204" pitchFamily="34" charset="0"/>
              <a:buChar char="•"/>
            </a:pPr>
            <a:r>
              <a:rPr lang="en-US"/>
              <a:t>Encourage others to view on their own.</a:t>
            </a:r>
            <a:endParaRPr lang="en-US">
              <a:cs typeface="Calibri"/>
            </a:endParaRPr>
          </a:p>
          <a:p>
            <a:pPr marL="171450" indent="-171450">
              <a:buFont typeface="Arial,Sans-Serif" panose="020B0604020202020204" pitchFamily="34" charset="0"/>
              <a:buChar char="•"/>
            </a:pPr>
            <a:r>
              <a:rPr lang="en-US"/>
              <a:t>The QR code goes to the various interactive videos:  </a:t>
            </a:r>
            <a:r>
              <a:rPr lang="en-US">
                <a:hlinkClick r:id="rId3"/>
              </a:rPr>
              <a:t>http://faarunwaysafetysimulator.com/</a:t>
            </a:r>
            <a:r>
              <a:rPr lang="en-US"/>
              <a:t>  </a:t>
            </a:r>
          </a:p>
          <a:p>
            <a:pPr marL="171450" indent="-171450">
              <a:buFont typeface="Arial,Sans-Serif" panose="020B0604020202020204" pitchFamily="34" charset="0"/>
              <a:buChar char="•"/>
            </a:pPr>
            <a:r>
              <a:rPr lang="en-US">
                <a:cs typeface="Calibri"/>
              </a:rPr>
              <a:t>QR code and Link also found on the resource lists at the end of the presentation.</a:t>
            </a:r>
          </a:p>
          <a:p>
            <a:pPr marL="171450" indent="-171450">
              <a:buFont typeface="Arial,Sans-Serif"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59</a:t>
            </a:fld>
            <a:endParaRPr lang="en-US"/>
          </a:p>
        </p:txBody>
      </p:sp>
    </p:spTree>
    <p:extLst>
      <p:ext uri="{BB962C8B-B14F-4D97-AF65-F5344CB8AC3E}">
        <p14:creationId xmlns:p14="http://schemas.microsoft.com/office/powerpoint/2010/main" val="3328724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p>
          <a:p>
            <a:pPr marL="171450" indent="-171450">
              <a:buFont typeface="Arial"/>
              <a:buChar char="•"/>
            </a:pPr>
            <a:r>
              <a:rPr lang="en-US">
                <a:cs typeface="Calibri"/>
              </a:rPr>
              <a:t>Ask the </a:t>
            </a:r>
            <a:r>
              <a:rPr lang="en-US" err="1">
                <a:cs typeface="Calibri"/>
              </a:rPr>
              <a:t>FAASTeam</a:t>
            </a:r>
            <a:r>
              <a:rPr lang="en-US">
                <a:cs typeface="Calibri"/>
              </a:rPr>
              <a:t> rep to attend and review this and the following slide.</a:t>
            </a:r>
          </a:p>
          <a:p>
            <a:pPr marL="171450" indent="-171450">
              <a:buFont typeface="Arial"/>
              <a:buChar char="•"/>
            </a:pPr>
            <a:r>
              <a:rPr lang="en-US">
                <a:cs typeface="Calibri"/>
              </a:rPr>
              <a:t>If no attending </a:t>
            </a:r>
            <a:r>
              <a:rPr lang="en-US" err="1">
                <a:cs typeface="Calibri"/>
              </a:rPr>
              <a:t>FAASTeam</a:t>
            </a:r>
            <a:r>
              <a:rPr lang="en-US">
                <a:cs typeface="Calibri"/>
              </a:rPr>
              <a:t> Rep, review the slide content for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B72F-E664-6F4B-8DF7-045A209E78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90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ATC clearance not required on the non-movement area.</a:t>
            </a:r>
          </a:p>
          <a:p>
            <a:pPr marL="171450" indent="-171450">
              <a:buFont typeface="Arial" panose="020B0604020202020204" pitchFamily="34" charset="0"/>
              <a:buChar char="•"/>
            </a:pPr>
            <a:r>
              <a:rPr lang="en-US" dirty="0"/>
              <a:t>Controllers do like to know about movement in this area. It helps with the sequencing of aircraft on and off the non-movement area.</a:t>
            </a:r>
          </a:p>
          <a:p>
            <a:pPr marL="171450" indent="-171450">
              <a:buFont typeface="Arial" panose="020B0604020202020204" pitchFamily="34" charset="0"/>
              <a:buChar char="•"/>
            </a:pPr>
            <a:r>
              <a:rPr lang="en-US" dirty="0"/>
              <a:t>ATC will issue a clearance to use TWY Q and R even though it is a non-movement area.</a:t>
            </a:r>
          </a:p>
          <a:p>
            <a:pPr marL="171450" indent="-171450">
              <a:buFont typeface="Arial" panose="020B0604020202020204" pitchFamily="34" charset="0"/>
              <a:buChar char="•"/>
            </a:pPr>
            <a:r>
              <a:rPr lang="en-US" dirty="0"/>
              <a:t>Areas of non-visibility.</a:t>
            </a:r>
          </a:p>
        </p:txBody>
      </p:sp>
      <p:sp>
        <p:nvSpPr>
          <p:cNvPr id="4" name="Slide Number Placeholder 3"/>
          <p:cNvSpPr>
            <a:spLocks noGrp="1"/>
          </p:cNvSpPr>
          <p:nvPr>
            <p:ph type="sldNum" sz="quarter" idx="5"/>
          </p:nvPr>
        </p:nvSpPr>
        <p:spPr/>
        <p:txBody>
          <a:bodyPr/>
          <a:lstStyle/>
          <a:p>
            <a:fld id="{EBF1B72F-E664-6F4B-8DF7-045A209E7834}" type="slidenum">
              <a:rPr lang="en-US" smtClean="0"/>
              <a:t>6</a:t>
            </a:fld>
            <a:endParaRPr lang="en-US" dirty="0"/>
          </a:p>
        </p:txBody>
      </p:sp>
    </p:spTree>
    <p:extLst>
      <p:ext uri="{BB962C8B-B14F-4D97-AF65-F5344CB8AC3E}">
        <p14:creationId xmlns:p14="http://schemas.microsoft.com/office/powerpoint/2010/main" val="857748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p>
          <a:p>
            <a:pPr marL="171450" indent="-171450">
              <a:buFont typeface="Arial"/>
              <a:buChar char="•"/>
            </a:pPr>
            <a:r>
              <a:rPr lang="en-US">
                <a:cs typeface="Calibri"/>
              </a:rPr>
              <a:t>Ask the </a:t>
            </a:r>
            <a:r>
              <a:rPr lang="en-US" err="1">
                <a:cs typeface="Calibri"/>
              </a:rPr>
              <a:t>FAASTeam</a:t>
            </a:r>
            <a:r>
              <a:rPr lang="en-US">
                <a:cs typeface="Calibri"/>
              </a:rPr>
              <a:t> rep to attend and review this and the following slide.</a:t>
            </a:r>
          </a:p>
          <a:p>
            <a:pPr marL="171450" indent="-171450">
              <a:buFont typeface="Arial"/>
              <a:buChar char="•"/>
            </a:pPr>
            <a:r>
              <a:rPr lang="en-US">
                <a:cs typeface="Calibri"/>
              </a:rPr>
              <a:t>If no attending </a:t>
            </a:r>
            <a:r>
              <a:rPr lang="en-US" err="1">
                <a:cs typeface="Calibri"/>
              </a:rPr>
              <a:t>FAASTeam</a:t>
            </a:r>
            <a:r>
              <a:rPr lang="en-US">
                <a:cs typeface="Calibri"/>
              </a:rPr>
              <a:t> Rep, review the slide content for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1B72F-E664-6F4B-8DF7-045A209E78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91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pPr marL="171450" indent="-171450">
              <a:buFont typeface="Arial"/>
              <a:buChar char="•"/>
            </a:pPr>
            <a:endParaRPr lang="en-US">
              <a:cs typeface="Calibri" panose="020F0502020204030204"/>
            </a:endParaRPr>
          </a:p>
          <a:p>
            <a:r>
              <a:rPr lang="en-US" u="sng"/>
              <a:t>Talking points: </a:t>
            </a:r>
            <a:endParaRPr lang="en-US" u="sng">
              <a:cs typeface="Calibri"/>
            </a:endParaRPr>
          </a:p>
          <a:p>
            <a:pPr marL="171450" indent="-171450">
              <a:buFont typeface="Arial"/>
              <a:buChar char="•"/>
            </a:pPr>
            <a:r>
              <a:rPr lang="en-US"/>
              <a:t>Consider future plans to conduct a Pilot-Controller Forum (PCF) to reach local and regional pilots operating at your airport.</a:t>
            </a:r>
            <a:endParaRPr lang="en-US">
              <a:cs typeface="Calibri" panose="020F0502020204030204"/>
            </a:endParaRPr>
          </a:p>
          <a:p>
            <a:pPr marL="171450" indent="-171450">
              <a:buFont typeface="Arial"/>
              <a:buChar char="•"/>
            </a:pPr>
            <a:r>
              <a:rPr lang="en-US"/>
              <a:t>Coordinate with your local </a:t>
            </a:r>
            <a:r>
              <a:rPr lang="en-US" err="1"/>
              <a:t>FAASTeam</a:t>
            </a:r>
            <a:r>
              <a:rPr lang="en-US"/>
              <a:t> Rep to plan and conduct these meetings.</a:t>
            </a:r>
            <a:endParaRPr lang="en-US">
              <a:cs typeface="Calibri"/>
            </a:endParaRPr>
          </a:p>
          <a:p>
            <a:pPr marL="171450" indent="-171450">
              <a:buFont typeface="Arial"/>
              <a:buChar char="•"/>
            </a:pPr>
            <a:r>
              <a:rPr lang="en-US">
                <a:cs typeface="Calibri"/>
              </a:rPr>
              <a:t>Carry forward local issues for discussion at your PCF and annual RSAT.</a:t>
            </a:r>
          </a:p>
        </p:txBody>
      </p:sp>
      <p:sp>
        <p:nvSpPr>
          <p:cNvPr id="4" name="Slide Number Placeholder 3"/>
          <p:cNvSpPr>
            <a:spLocks noGrp="1"/>
          </p:cNvSpPr>
          <p:nvPr>
            <p:ph type="sldNum" sz="quarter" idx="5"/>
          </p:nvPr>
        </p:nvSpPr>
        <p:spPr/>
        <p:txBody>
          <a:bodyPr/>
          <a:lstStyle/>
          <a:p>
            <a:fld id="{EBF1B72F-E664-6F4B-8DF7-045A209E7834}" type="slidenum">
              <a:rPr lang="en-US" smtClean="0"/>
              <a:t>62</a:t>
            </a:fld>
            <a:endParaRPr lang="en-US"/>
          </a:p>
        </p:txBody>
      </p:sp>
    </p:spTree>
    <p:extLst>
      <p:ext uri="{BB962C8B-B14F-4D97-AF65-F5344CB8AC3E}">
        <p14:creationId xmlns:p14="http://schemas.microsoft.com/office/powerpoint/2010/main" val="4097314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NOTES</a:t>
            </a:r>
            <a:endParaRPr lang="en-US"/>
          </a:p>
          <a:p>
            <a:endParaRPr lang="en-US"/>
          </a:p>
          <a:p>
            <a:r>
              <a:rPr lang="en-US" u="sng">
                <a:cs typeface="Calibri"/>
              </a:rPr>
              <a:t>Talking points: </a:t>
            </a:r>
          </a:p>
          <a:p>
            <a:pPr marL="171450" indent="-171450">
              <a:buFont typeface="Arial"/>
              <a:buChar char="•"/>
            </a:pPr>
            <a:r>
              <a:rPr lang="en-US">
                <a:cs typeface="Calibri"/>
              </a:rPr>
              <a:t>Offer a moment to share any last comments from participants.</a:t>
            </a:r>
          </a:p>
          <a:p>
            <a:pPr marL="171450" indent="-171450">
              <a:buFont typeface="Arial"/>
              <a:buChar char="•"/>
            </a:pPr>
            <a:r>
              <a:rPr lang="en-US"/>
              <a:t>Remind attendees to sign in for you in the chat, email, etc.  to include in your RSAP.</a:t>
            </a: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63</a:t>
            </a:fld>
            <a:endParaRPr lang="en-US"/>
          </a:p>
        </p:txBody>
      </p:sp>
    </p:spTree>
    <p:extLst>
      <p:ext uri="{BB962C8B-B14F-4D97-AF65-F5344CB8AC3E}">
        <p14:creationId xmlns:p14="http://schemas.microsoft.com/office/powerpoint/2010/main" val="725432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300"/>
              </a:spcAft>
            </a:pPr>
            <a:r>
              <a:rPr lang="en-US" sz="3600" b="1">
                <a:solidFill>
                  <a:schemeClr val="tx1"/>
                </a:solidFill>
                <a:latin typeface="Arial"/>
                <a:ea typeface="Calibri" panose="020F0502020204030204" pitchFamily="34" charset="0"/>
                <a:cs typeface="Arial"/>
              </a:rPr>
              <a:t>PRESENTERS NOTES – UPDATE AAN VIDEO LINK WHEN APPROVED.</a:t>
            </a:r>
          </a:p>
          <a:p>
            <a:pPr>
              <a:lnSpc>
                <a:spcPct val="100000"/>
              </a:lnSpc>
              <a:spcAft>
                <a:spcPts val="300"/>
              </a:spcAft>
            </a:pPr>
            <a:endParaRPr lang="en-US" sz="3600" b="1">
              <a:solidFill>
                <a:schemeClr val="tx1"/>
              </a:solidFill>
              <a:latin typeface="Arial"/>
              <a:ea typeface="Calibri" panose="020F0502020204030204" pitchFamily="34" charset="0"/>
              <a:cs typeface="Arial"/>
            </a:endParaRPr>
          </a:p>
          <a:p>
            <a:pPr>
              <a:lnSpc>
                <a:spcPct val="100000"/>
              </a:lnSpc>
              <a:spcAft>
                <a:spcPts val="300"/>
              </a:spcAft>
            </a:pPr>
            <a:r>
              <a:rPr lang="en-US" sz="3600" b="1">
                <a:solidFill>
                  <a:schemeClr val="tx1"/>
                </a:solidFill>
                <a:latin typeface="Arial"/>
                <a:ea typeface="Calibri" panose="020F0502020204030204" pitchFamily="34" charset="0"/>
                <a:cs typeface="Arial"/>
              </a:rPr>
              <a:t>Print out and distribute or share via email with your RSAT attendees this and the previous slide with key presentation links.</a:t>
            </a:r>
          </a:p>
          <a:p>
            <a:pPr>
              <a:lnSpc>
                <a:spcPct val="100000"/>
              </a:lnSpc>
              <a:spcAft>
                <a:spcPts val="300"/>
              </a:spcAft>
            </a:pPr>
            <a:endParaRPr lang="en-US" sz="3600" b="1">
              <a:solidFill>
                <a:schemeClr val="tx1"/>
              </a:solidFill>
              <a:latin typeface="Arial"/>
              <a:ea typeface="Calibri" panose="020F0502020204030204" pitchFamily="34" charset="0"/>
              <a:cs typeface="Arial"/>
            </a:endParaRPr>
          </a:p>
          <a:p>
            <a:pPr>
              <a:lnSpc>
                <a:spcPct val="100000"/>
              </a:lnSpc>
              <a:spcAft>
                <a:spcPts val="300"/>
              </a:spcAft>
            </a:pPr>
            <a:r>
              <a:rPr lang="en-US" sz="3600" b="1">
                <a:solidFill>
                  <a:schemeClr val="tx1"/>
                </a:solidFill>
                <a:latin typeface="Arial"/>
                <a:ea typeface="Calibri" panose="020F0502020204030204" pitchFamily="34" charset="0"/>
                <a:cs typeface="Arial"/>
              </a:rPr>
              <a:t>FROM THE FLIGHT DECK VIDEOS: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FAA: </a:t>
            </a:r>
            <a:r>
              <a:rPr kumimoji="0" lang="en-US" sz="2400" b="0" i="0" u="none" strike="noStrike" kern="1200" cap="none" spc="0" normalizeH="0" baseline="0" noProof="0">
                <a:ln>
                  <a:noFill/>
                </a:ln>
                <a:solidFill>
                  <a:schemeClr val="tx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https://www.faa.gov/airports/runway_safety/videos/</a:t>
            </a:r>
            <a:endParaRPr kumimoji="0" lang="en-US" sz="2400" b="0"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YouTube: </a:t>
            </a:r>
            <a:r>
              <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https://www.youtube.com/watch?v=FCfONL2r7C4</a:t>
            </a:r>
            <a:endPar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36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AIRFIELD DRIVERS:</a:t>
            </a:r>
            <a:endParaRPr lang="en-US" sz="3600" b="1"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a:spcAft>
                <a:spcPts val="300"/>
              </a:spcAf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Situational Awareness:</a:t>
            </a:r>
            <a:r>
              <a:rPr lang="en-US" sz="2400" b="1">
                <a:solidFill>
                  <a:schemeClr val="tx1"/>
                </a:solidFill>
                <a:latin typeface="Arial"/>
                <a:ea typeface="Calibri" panose="020F0502020204030204" pitchFamily="34" charset="0"/>
                <a:cs typeface="Arial"/>
              </a:rPr>
              <a:t> </a:t>
            </a:r>
            <a:r>
              <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https://youtube.com/watch?v=gTc-SZi9nk8&amp;feature=share</a:t>
            </a:r>
            <a:endPar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Phraseology: </a:t>
            </a:r>
            <a:r>
              <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6">
                  <a:extLst>
                    <a:ext uri="{A12FA001-AC4F-418D-AE19-62706E023703}">
                      <ahyp:hlinkClr xmlns:ahyp="http://schemas.microsoft.com/office/drawing/2018/hyperlinkcolor" val="tx"/>
                    </a:ext>
                  </a:extLst>
                </a:hlinkClick>
              </a:rPr>
              <a:t>https://www.youtube.com/watch?v=lLHsgz3aWZY</a:t>
            </a:r>
            <a:endPar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Winter Ops: </a:t>
            </a:r>
            <a:r>
              <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7">
                  <a:extLst>
                    <a:ext uri="{A12FA001-AC4F-418D-AE19-62706E023703}">
                      <ahyp:hlinkClr xmlns:ahyp="http://schemas.microsoft.com/office/drawing/2018/hyperlinkcolor" val="tx"/>
                    </a:ext>
                  </a:extLst>
                </a:hlinkClick>
              </a:rPr>
              <a:t>https://youtube.com/watch?v=FNgAN1tHJUE&amp;feature=share</a:t>
            </a:r>
            <a:endParaRPr kumimoji="0" lang="en-US" sz="2400" b="0" i="0" u="none" strike="noStrike" kern="1200" cap="none" spc="0" normalizeH="0" baseline="0" noProof="0">
              <a:ln>
                <a:noFill/>
              </a:ln>
              <a:solidFill>
                <a:schemeClr val="tx1"/>
              </a:solidFill>
              <a:effectLst/>
              <a:uLnTx/>
              <a:uFillTx/>
              <a:latin typeface="Arial"/>
              <a:cs typeface="Arial"/>
            </a:endParaRPr>
          </a:p>
          <a:p>
            <a:pPr>
              <a:lnSpc>
                <a:spcPct val="100000"/>
              </a:lnSpc>
              <a:spcBef>
                <a:spcPts val="0"/>
              </a:spcBef>
              <a:spcAft>
                <a:spcPts val="300"/>
              </a:spcAft>
            </a:pPr>
            <a:endParaRPr lang="en-US" sz="2400" b="1">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300"/>
              </a:spcAft>
            </a:pPr>
            <a:r>
              <a:rPr lang="en-US" sz="2400" b="1">
                <a:solidFill>
                  <a:schemeClr val="tx1"/>
                </a:solidFill>
                <a:latin typeface="Arial"/>
                <a:ea typeface="Calibri" panose="020F0502020204030204" pitchFamily="34" charset="0"/>
                <a:cs typeface="Arial"/>
              </a:rPr>
              <a:t>CONSTRUCTION: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NOTAMs: </a:t>
            </a:r>
            <a:r>
              <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8">
                  <a:extLst>
                    <a:ext uri="{A12FA001-AC4F-418D-AE19-62706E023703}">
                      <ahyp:hlinkClr xmlns:ahyp="http://schemas.microsoft.com/office/drawing/2018/hyperlinkcolor" val="tx"/>
                    </a:ext>
                  </a:extLst>
                </a:hlinkClick>
              </a:rPr>
              <a:t>https://notams.aim.faa.gov/notamSearch/disclaimer.html</a:t>
            </a:r>
            <a:endParaRPr kumimoji="0" lang="en-US" sz="24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a:lnSpc>
                <a:spcPct val="100000"/>
              </a:lnSpc>
              <a:spcBef>
                <a:spcPts val="0"/>
              </a:spcBef>
              <a:spcAft>
                <a:spcPts val="300"/>
              </a:spcAft>
            </a:pPr>
            <a:r>
              <a:rPr lang="en-US" sz="2400" b="1">
                <a:solidFill>
                  <a:schemeClr val="tx1"/>
                </a:solidFill>
                <a:latin typeface="Arial"/>
                <a:ea typeface="Calibri" panose="020F0502020204030204" pitchFamily="34" charset="0"/>
                <a:cs typeface="Arial"/>
              </a:rPr>
              <a:t>CND: </a:t>
            </a:r>
            <a:r>
              <a:rPr lang="en-US" sz="2400" b="0">
                <a:solidFill>
                  <a:schemeClr val="tx1"/>
                </a:solidFill>
                <a:latin typeface="Arial"/>
                <a:ea typeface="Calibri" panose="020F0502020204030204" pitchFamily="34" charset="0"/>
                <a:cs typeface="Arial"/>
              </a:rPr>
              <a:t>https://www.faa.gov/air_traffic/flight_info/aeronav/aero_data/Apt_Constr_Notices/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Checklist: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9">
                  <a:extLst>
                    <a:ext uri="{A12FA001-AC4F-418D-AE19-62706E023703}">
                      <ahyp:hlinkClr xmlns:ahyp="http://schemas.microsoft.com/office/drawing/2018/hyperlinkcolor" val="tx"/>
                    </a:ext>
                  </a:extLst>
                </a:hlinkClick>
              </a:rPr>
              <a:t>https://www.faa.gov/airports/runway_safety/runway_Construction/</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ACAC mailbox: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0">
                  <a:extLst>
                    <a:ext uri="{A12FA001-AC4F-418D-AE19-62706E023703}">
                      <ahyp:hlinkClr xmlns:ahyp="http://schemas.microsoft.com/office/drawing/2018/hyperlinkcolor" val="tx"/>
                    </a:ext>
                  </a:extLst>
                </a:hlinkClick>
              </a:rPr>
              <a:t>9-AJA-ConstructionCouncil@faa.gov</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FAA WEBSITES/LINKS:</a:t>
            </a:r>
            <a:endParaRPr lang="en-US" sz="2400" b="1"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Airport Diagram: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1">
                  <a:extLst>
                    <a:ext uri="{A12FA001-AC4F-418D-AE19-62706E023703}">
                      <ahyp:hlinkClr xmlns:ahyp="http://schemas.microsoft.com/office/drawing/2018/hyperlinkcolor" val="tx"/>
                    </a:ext>
                  </a:extLst>
                </a:hlinkClick>
              </a:rPr>
              <a:t>https://www.faa.gov/airports/runway_safety/diagrams/</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Pilot Simulator:</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rPr>
              <a:t>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2">
                  <a:extLst>
                    <a:ext uri="{A12FA001-AC4F-418D-AE19-62706E023703}">
                      <ahyp:hlinkClr xmlns:ahyp="http://schemas.microsoft.com/office/drawing/2018/hyperlinkcolor" val="tx"/>
                    </a:ext>
                  </a:extLst>
                </a:hlinkClick>
              </a:rPr>
              <a:t>http://faarunwaysafetysimulator.com/</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AAN: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3">
                  <a:extLst>
                    <a:ext uri="{A12FA001-AC4F-418D-AE19-62706E023703}">
                      <ahyp:hlinkClr xmlns:ahyp="http://schemas.microsoft.com/office/drawing/2018/hyperlinkcolor" val="tx"/>
                    </a:ext>
                  </a:extLst>
                </a:hlinkClick>
              </a:rPr>
              <a:t>https://www.faa.gov/airports/runway_safety/hotspots/aan</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EMAS: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4">
                  <a:extLst>
                    <a:ext uri="{A12FA001-AC4F-418D-AE19-62706E023703}">
                      <ahyp:hlinkClr xmlns:ahyp="http://schemas.microsoft.com/office/drawing/2018/hyperlinkcolor" val="tx"/>
                    </a:ext>
                  </a:extLst>
                </a:hlinkClick>
              </a:rPr>
              <a:t>https://www.faa.gov/airports/engineering/incursions_excursions/emas</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FAAST: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5">
                  <a:extLst>
                    <a:ext uri="{A12FA001-AC4F-418D-AE19-62706E023703}">
                      <ahyp:hlinkClr xmlns:ahyp="http://schemas.microsoft.com/office/drawing/2018/hyperlinkcolor" val="tx"/>
                    </a:ext>
                  </a:extLst>
                </a:hlinkClick>
              </a:rPr>
              <a:t>https://www.faasafety.gov/</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ea typeface="Calibri" panose="020F0502020204030204" pitchFamily="34" charset="0"/>
                <a:cs typeface="Arial"/>
              </a:rPr>
              <a:t>Hot Spot Description: </a:t>
            </a:r>
            <a:r>
              <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hlinkClick r:id="rId16">
                  <a:extLst>
                    <a:ext uri="{A12FA001-AC4F-418D-AE19-62706E023703}">
                      <ahyp:hlinkClr xmlns:ahyp="http://schemas.microsoft.com/office/drawing/2018/hyperlinkcolor" val="tx"/>
                    </a:ext>
                  </a:extLst>
                </a:hlinkClick>
              </a:rPr>
              <a:t>https://www.faa.gov/air_traffic/flight_info/aeronav/digital_products/dtpp/search/</a:t>
            </a:r>
            <a:endParaRPr kumimoji="0" lang="en-US" sz="1800" b="0" i="0" u="none" strike="noStrike" kern="1200" cap="none" spc="0" normalizeH="0" baseline="0" noProof="0">
              <a:ln>
                <a:noFill/>
              </a:ln>
              <a:solidFill>
                <a:schemeClr val="tx1"/>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ARP Mitigations: </a:t>
            </a:r>
            <a:r>
              <a:rPr kumimoji="0" lang="en-US" sz="1550" b="0"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https://www.faa.gov/airports/engineering/incursions_excursions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ARP SMS: </a:t>
            </a:r>
            <a:r>
              <a:rPr kumimoji="0" lang="en-US" sz="155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hlinkClick r:id="rId17">
                  <a:extLst>
                    <a:ext uri="{A12FA001-AC4F-418D-AE19-62706E023703}">
                      <ahyp:hlinkClr xmlns:ahyp="http://schemas.microsoft.com/office/drawing/2018/hyperlinkcolor" val="tx"/>
                    </a:ext>
                  </a:extLst>
                </a:hlinkClick>
              </a:rPr>
              <a:t>https://my.faa.gov/org/linebusiness/arp/programs/sms</a:t>
            </a:r>
            <a:endParaRPr kumimoji="0" lang="en-US" sz="155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ATO SMS: </a:t>
            </a:r>
            <a:r>
              <a:rPr kumimoji="0" lang="en-US" sz="155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hlinkClick r:id="rId18">
                  <a:extLst>
                    <a:ext uri="{A12FA001-AC4F-418D-AE19-62706E023703}">
                      <ahyp:hlinkClr xmlns:ahyp="http://schemas.microsoft.com/office/drawing/2018/hyperlinkcolor" val="tx"/>
                    </a:ext>
                  </a:extLst>
                </a:hlinkClick>
              </a:rPr>
              <a:t>https://my.faa.gov/org/linebusiness/ato/safety/sms/srm/pre-panel</a:t>
            </a:r>
            <a:endParaRPr kumimoji="0" lang="en-US" sz="155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sz="2400">
              <a:solidFill>
                <a:schemeClr val="tx1"/>
              </a:solidFill>
              <a:latin typeface="Arial" panose="020B0604020202020204" pitchFamily="34" charset="0"/>
              <a:cs typeface="Arial" panose="020B0604020202020204" pitchFamily="34" charset="0"/>
            </a:endParaRPr>
          </a:p>
          <a:p>
            <a:endParaRPr lang="en-US" sz="2400"/>
          </a:p>
        </p:txBody>
      </p:sp>
      <p:sp>
        <p:nvSpPr>
          <p:cNvPr id="4" name="Slide Number Placeholder 3"/>
          <p:cNvSpPr>
            <a:spLocks noGrp="1"/>
          </p:cNvSpPr>
          <p:nvPr>
            <p:ph type="sldNum" sz="quarter" idx="5"/>
          </p:nvPr>
        </p:nvSpPr>
        <p:spPr/>
        <p:txBody>
          <a:bodyPr/>
          <a:lstStyle/>
          <a:p>
            <a:fld id="{EBF1B72F-E664-6F4B-8DF7-045A209E7834}" type="slidenum">
              <a:rPr lang="en-US" smtClean="0"/>
              <a:t>64</a:t>
            </a:fld>
            <a:endParaRPr lang="en-US"/>
          </a:p>
        </p:txBody>
      </p:sp>
    </p:spTree>
    <p:extLst>
      <p:ext uri="{BB962C8B-B14F-4D97-AF65-F5344CB8AC3E}">
        <p14:creationId xmlns:p14="http://schemas.microsoft.com/office/powerpoint/2010/main" val="2933881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NOTES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a:ea typeface="Calibri" panose="020F0502020204030204" pitchFamily="34" charset="0"/>
                <a:cs typeface="Arial"/>
              </a:rPr>
              <a:t>Print out and distribute or share via email with your RSAT attendees this and the following slide with key presentation links.</a:t>
            </a:r>
          </a:p>
          <a:p>
            <a:endParaRPr lang="en-US" b="1">
              <a:cs typeface="Calibri"/>
            </a:endParaRPr>
          </a:p>
          <a:p>
            <a:pPr marL="171450" indent="-171450">
              <a:buFont typeface="Arial,Sans-Serif"/>
              <a:buChar char="•"/>
            </a:pPr>
            <a:r>
              <a:rPr lang="en-US"/>
              <a:t>This is a QR Code library that includes those included in the presentation today. </a:t>
            </a:r>
            <a:endParaRPr lang="en-US">
              <a:cs typeface="Calibri"/>
            </a:endParaRPr>
          </a:p>
          <a:p>
            <a:pPr marL="171450" indent="-171450">
              <a:buFont typeface="Arial,Sans-Serif"/>
              <a:buChar char="•"/>
            </a:pPr>
            <a:endParaRPr lang="en-US"/>
          </a:p>
          <a:p>
            <a:r>
              <a:rPr lang="en-US" u="sng">
                <a:cs typeface="Calibri"/>
              </a:rPr>
              <a:t>Additional Instructions: </a:t>
            </a:r>
          </a:p>
          <a:p>
            <a:pPr marL="171450" indent="-171450">
              <a:buFont typeface="Arial,Sans-Serif"/>
              <a:buChar char="•"/>
            </a:pPr>
            <a:r>
              <a:rPr lang="en-US">
                <a:cs typeface="Calibri"/>
              </a:rPr>
              <a:t>This page can</a:t>
            </a:r>
            <a:r>
              <a:rPr lang="en-US"/>
              <a:t> be paused for folks to get codes they missed or it can be printed, emailed or posted to participants.</a:t>
            </a:r>
            <a:endParaRPr lang="en-US">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65</a:t>
            </a:fld>
            <a:endParaRPr lang="en-US"/>
          </a:p>
        </p:txBody>
      </p:sp>
    </p:spTree>
    <p:extLst>
      <p:ext uri="{BB962C8B-B14F-4D97-AF65-F5344CB8AC3E}">
        <p14:creationId xmlns:p14="http://schemas.microsoft.com/office/powerpoint/2010/main" val="1691891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PRESENTER NOTES</a:t>
            </a:r>
            <a:r>
              <a:rPr lang="en-US" sz="1200" b="0" i="0" u="none" strike="noStrike"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t>
            </a:r>
            <a:endParaRPr lang="en-US" sz="1200" b="0" i="0" u="sng"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rPr>
              <a:t>Talking Points:</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Thank the group for their participation. ​</a:t>
            </a:r>
            <a:endParaRPr lang="en-US" sz="1200" b="0" i="0" u="none" strike="noStrik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lvl="0" rtl="0" fontAlgn="base"/>
            <a:r>
              <a:rPr lang="en-US" sz="1200" b="0" i="0" u="sng" strike="noStrike" kern="1200" dirty="0">
                <a:solidFill>
                  <a:schemeClr val="tx1"/>
                </a:solidFill>
                <a:effectLst/>
                <a:latin typeface="+mn-lt"/>
                <a:ea typeface="+mn-ea"/>
                <a:cs typeface="+mn-cs"/>
              </a:rPr>
              <a:t>Presenter Tip:</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marL="171450" indent="-171450">
              <a:buFont typeface="Arial" panose="020B0604020202020204" pitchFamily="34" charset="0"/>
              <a:buChar char="•"/>
            </a:pPr>
            <a:r>
              <a:rPr lang="en-US" dirty="0"/>
              <a:t>Ensure everyone has signed in so they can be included in the follow-up process. </a:t>
            </a:r>
            <a:endParaRPr lang="en-US" dirty="0">
              <a:cs typeface="Calibri"/>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Follow up by sharing a draft of your Runway Safety Action Plan </a:t>
            </a:r>
            <a:r>
              <a:rPr lang="en-US" dirty="0"/>
              <a:t>(RSAP) with key parties before sending for Runway Safety acceptance. </a:t>
            </a:r>
            <a:endParaRPr lang="en-US" dirty="0">
              <a:cs typeface="Calibri"/>
            </a:endParaRPr>
          </a:p>
          <a:p>
            <a:pPr marL="171450" indent="-171450">
              <a:buFont typeface="Arial" panose="020B0604020202020204" pitchFamily="34" charset="0"/>
              <a:buChar char="•"/>
            </a:pPr>
            <a:r>
              <a:rPr lang="en-US" dirty="0"/>
              <a:t>Once accepted, share a final, signed copy with primary stakeholders. </a:t>
            </a:r>
            <a:endParaRPr lang="en-US" dirty="0">
              <a:cs typeface="Calibri"/>
            </a:endParaRPr>
          </a:p>
          <a:p>
            <a:pPr marL="171450" lvl="0" indent="-171450">
              <a:buFont typeface="Arial" panose="020B0604020202020204" pitchFamily="34" charset="0"/>
              <a:buChar char="•"/>
            </a:pPr>
            <a:r>
              <a:rPr lang="en-US" dirty="0"/>
              <a:t>Save final copy electronically to a local place for reference and record keeping and/ or upload to your repository for safe keeping. </a:t>
            </a:r>
            <a:r>
              <a:rPr lang="en-U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66</a:t>
            </a:fld>
            <a:endParaRPr lang="en-US"/>
          </a:p>
        </p:txBody>
      </p:sp>
    </p:spTree>
    <p:extLst>
      <p:ext uri="{BB962C8B-B14F-4D97-AF65-F5344CB8AC3E}">
        <p14:creationId xmlns:p14="http://schemas.microsoft.com/office/powerpoint/2010/main" val="2444782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endParaRPr lang="en-US" dirty="0"/>
          </a:p>
          <a:p>
            <a:endParaRPr lang="en-US" b="1" dirty="0">
              <a:cs typeface="Calibri"/>
            </a:endParaRPr>
          </a:p>
          <a:p>
            <a:r>
              <a:rPr lang="en-US" u="sng" dirty="0"/>
              <a:t>Talking Points:</a:t>
            </a:r>
            <a:endParaRPr lang="en-US" dirty="0"/>
          </a:p>
          <a:p>
            <a:pPr marL="171450" indent="-171450">
              <a:buFont typeface="Arial" panose="020B0604020202020204" pitchFamily="34" charset="0"/>
              <a:buChar char="•"/>
            </a:pPr>
            <a:r>
              <a:rPr lang="en-US" dirty="0"/>
              <a:t>Discuss with your audience what they learned form this video.</a:t>
            </a:r>
            <a:endParaRPr lang="en-US" dirty="0">
              <a:cs typeface="Calibri"/>
            </a:endParaRPr>
          </a:p>
          <a:p>
            <a:pPr marL="171450" indent="-171450">
              <a:buFont typeface="Arial" panose="020B0604020202020204" pitchFamily="34" charset="0"/>
              <a:buChar char="•"/>
            </a:pPr>
            <a:r>
              <a:rPr lang="en-US" dirty="0"/>
              <a:t>Did it clarify any imaginary surface that were previously misunderstood or confusing? </a:t>
            </a:r>
          </a:p>
          <a:p>
            <a:pPr marL="171450" indent="-171450">
              <a:buFont typeface="Arial" panose="020B0604020202020204" pitchFamily="34" charset="0"/>
              <a:buChar char="•"/>
            </a:pPr>
            <a:r>
              <a:rPr lang="en-US" dirty="0"/>
              <a:t>Discuss any unique airfield areas or operational expectations. (move these notes to later if needed.)</a:t>
            </a:r>
          </a:p>
          <a:p>
            <a:pPr marL="628650" lvl="1" indent="-171450">
              <a:buFont typeface="Arial"/>
              <a:buChar char="•"/>
            </a:pPr>
            <a:r>
              <a:rPr lang="en-US" dirty="0"/>
              <a:t>Does your airport have Non-Movement Area Boundary Markings?</a:t>
            </a:r>
          </a:p>
          <a:p>
            <a:pPr marL="628650" lvl="1" indent="-171450">
              <a:buFont typeface="Arial"/>
              <a:buChar char="•"/>
            </a:pPr>
            <a:r>
              <a:rPr lang="en-US" dirty="0"/>
              <a:t>If not, how do pilots and drivers access movement areas with proper authorization? </a:t>
            </a:r>
            <a:endParaRPr lang="en-US" dirty="0">
              <a:cs typeface="Calibri" panose="020F0502020204030204"/>
            </a:endParaRPr>
          </a:p>
          <a:p>
            <a:pPr lvl="1"/>
            <a:endParaRPr lang="en-US" dirty="0">
              <a:cs typeface="Calibri" panose="020F0502020204030204"/>
            </a:endParaRPr>
          </a:p>
          <a:p>
            <a:pPr marL="0" lvl="0" indent="0">
              <a:buFont typeface="Arial"/>
              <a:buNone/>
            </a:pPr>
            <a:r>
              <a:rPr lang="en-US" u="sng" dirty="0"/>
              <a:t>Presenter Tip:</a:t>
            </a:r>
            <a:endParaRPr lang="en-US" dirty="0"/>
          </a:p>
          <a:p>
            <a:r>
              <a:rPr lang="en-US" dirty="0"/>
              <a:t>This is a good opportunity to review the movement and non-movement areas at your airport. </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7</a:t>
            </a:fld>
            <a:endParaRPr lang="en-US" dirty="0"/>
          </a:p>
        </p:txBody>
      </p:sp>
    </p:spTree>
    <p:extLst>
      <p:ext uri="{BB962C8B-B14F-4D97-AF65-F5344CB8AC3E}">
        <p14:creationId xmlns:p14="http://schemas.microsoft.com/office/powerpoint/2010/main" val="297244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PRESENTER NOTES</a:t>
            </a:r>
          </a:p>
          <a:p>
            <a:pPr>
              <a:defRPr/>
            </a:pPr>
            <a:endParaRPr lang="en-US" b="1" u="sng" dirty="0"/>
          </a:p>
          <a:p>
            <a:pPr>
              <a:defRPr/>
            </a:pPr>
            <a:r>
              <a:rPr lang="en-US" u="sng" dirty="0"/>
              <a:t>Editing Instructions</a:t>
            </a:r>
            <a:r>
              <a:rPr lang="en-US" dirty="0"/>
              <a:t>:</a:t>
            </a:r>
            <a:endParaRPr lang="en-US" dirty="0">
              <a:cs typeface="Calibri"/>
            </a:endParaRPr>
          </a:p>
          <a:p>
            <a:pPr marL="171450" indent="-171450">
              <a:buFont typeface="Arial" panose="020B0604020202020204" pitchFamily="34" charset="0"/>
              <a:buChar char="•"/>
            </a:pPr>
            <a:r>
              <a:rPr lang="en-US" dirty="0">
                <a:cs typeface="Calibri"/>
              </a:rPr>
              <a:t>XXX insert your 3 letter airport id </a:t>
            </a:r>
          </a:p>
          <a:p>
            <a:pPr marL="171450" indent="-171450">
              <a:buFont typeface="Arial" panose="020B0604020202020204" pitchFamily="34" charset="0"/>
              <a:buChar char="•"/>
            </a:pPr>
            <a:r>
              <a:rPr lang="en-US" dirty="0">
                <a:cs typeface="Calibri"/>
              </a:rPr>
              <a:t>Insert local visual depiction and RSA dimensions for each runway at your facility</a:t>
            </a:r>
            <a:endParaRPr lang="en-US" dirty="0"/>
          </a:p>
          <a:p>
            <a:pPr marL="171450" indent="-171450">
              <a:buFont typeface="Arial" panose="020B0604020202020204" pitchFamily="34" charset="0"/>
              <a:buChar char="•"/>
            </a:pPr>
            <a:r>
              <a:rPr lang="en-US" dirty="0">
                <a:cs typeface="Calibri"/>
              </a:rPr>
              <a:t>Contact your local airport manager or local ADO for assistance in obtaining your airport's approved ALP for individual RSA dimensions. They should also be depicted and/ or listed in your RSA LOA.</a:t>
            </a:r>
          </a:p>
          <a:p>
            <a:endParaRPr lang="en-US" u="sng" dirty="0"/>
          </a:p>
          <a:p>
            <a:r>
              <a:rPr lang="en-US" u="sng" dirty="0"/>
              <a:t>Talking points: </a:t>
            </a:r>
            <a:endParaRPr lang="en-US" u="sng" dirty="0">
              <a:cs typeface="Calibri"/>
            </a:endParaRPr>
          </a:p>
          <a:p>
            <a:pPr marL="171450" indent="-171450">
              <a:buFont typeface="Arial"/>
              <a:buChar char="•"/>
            </a:pPr>
            <a:r>
              <a:rPr lang="en-US" dirty="0"/>
              <a:t>Discuss the actual RSA dimensions </a:t>
            </a:r>
            <a:r>
              <a:rPr lang="en-US" u="sng" dirty="0"/>
              <a:t>for each runway </a:t>
            </a:r>
            <a:r>
              <a:rPr lang="en-US" dirty="0"/>
              <a:t>at your airport. </a:t>
            </a:r>
          </a:p>
          <a:p>
            <a:pPr marL="171450" indent="-171450">
              <a:buFont typeface="Arial"/>
              <a:buChar char="•"/>
            </a:pPr>
            <a:r>
              <a:rPr lang="en-US" dirty="0"/>
              <a:t>The RSA dimensions </a:t>
            </a:r>
            <a:r>
              <a:rPr lang="en-US" dirty="0">
                <a:cs typeface="Calibri"/>
              </a:rPr>
              <a:t>can be found on the FAA approved Airport Layout Plan (ALP) or in your local RSA Letter of Agreement (LOA.) </a:t>
            </a:r>
            <a:endParaRPr lang="en-US" dirty="0"/>
          </a:p>
          <a:p>
            <a:pPr marL="171450" indent="-171450">
              <a:buFont typeface="Arial"/>
              <a:buChar char="•"/>
            </a:pPr>
            <a:r>
              <a:rPr lang="en-US" b="1" dirty="0">
                <a:cs typeface="Calibri"/>
              </a:rPr>
              <a:t>We will discuss facility RSA LOA later in presentation</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8</a:t>
            </a:fld>
            <a:endParaRPr lang="en-US" dirty="0"/>
          </a:p>
        </p:txBody>
      </p:sp>
    </p:spTree>
    <p:extLst>
      <p:ext uri="{BB962C8B-B14F-4D97-AF65-F5344CB8AC3E}">
        <p14:creationId xmlns:p14="http://schemas.microsoft.com/office/powerpoint/2010/main" val="1075034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endParaRPr lang="en-US" dirty="0"/>
          </a:p>
          <a:p>
            <a:endParaRPr lang="en-US" b="1" dirty="0"/>
          </a:p>
          <a:p>
            <a:r>
              <a:rPr lang="en-US" u="sng" dirty="0"/>
              <a:t>Talking Points:</a:t>
            </a:r>
            <a:endParaRPr lang="en-US" u="sng" dirty="0">
              <a:cs typeface="+mn-cs"/>
            </a:endParaRPr>
          </a:p>
          <a:p>
            <a:r>
              <a:rPr lang="en-US" u="none" dirty="0">
                <a:cs typeface="+mn-cs"/>
              </a:rPr>
              <a:t>Let’s review operational safety at your local airport in the following slides</a:t>
            </a:r>
          </a:p>
          <a:p>
            <a:endParaRPr lang="en-US" u="sng" dirty="0">
              <a:cs typeface="+mn-cs"/>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BF1B72F-E664-6F4B-8DF7-045A209E7834}" type="slidenum">
              <a:rPr lang="en-US" smtClean="0"/>
              <a:t>9</a:t>
            </a:fld>
            <a:endParaRPr lang="en-US" dirty="0"/>
          </a:p>
        </p:txBody>
      </p:sp>
    </p:spTree>
    <p:extLst>
      <p:ext uri="{BB962C8B-B14F-4D97-AF65-F5344CB8AC3E}">
        <p14:creationId xmlns:p14="http://schemas.microsoft.com/office/powerpoint/2010/main" val="3000606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gov/airports/runway_safety/diagrams/" TargetMode="Externa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faa.gov/airports/runway_safety/hotspots/aan"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gov/airports/runway_safety/diagrams/" TargetMode="Externa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8" Type="http://schemas.openxmlformats.org/officeDocument/2006/relationships/hyperlink" Target="https://www.youtube.com/watch?v=wgA2RXUwaxo" TargetMode="External"/><Relationship Id="rId3" Type="http://schemas.openxmlformats.org/officeDocument/2006/relationships/image" Target="../media/image1.png"/><Relationship Id="rId7" Type="http://schemas.openxmlformats.org/officeDocument/2006/relationships/image" Target="../media/image96.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7.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www.faa.gov/air_traffic/flight_info/aeronav/digital_products/dtpp/search/" TargetMode="External"/><Relationship Id="rId4" Type="http://schemas.openxmlformats.org/officeDocument/2006/relationships/image" Target="../media/image9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youtube.com/playlist?list=PL5vHkqHi51DQj1Qy-tAstk19DdXdjwk5Y" TargetMode="External"/><Relationship Id="rId4" Type="http://schemas.openxmlformats.org/officeDocument/2006/relationships/image" Target="../media/image10.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7.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www.faa.gov/air_traffic/flight_info/aeronav/digital_products/dtpp/search/" TargetMode="External"/><Relationship Id="rId4" Type="http://schemas.openxmlformats.org/officeDocument/2006/relationships/image" Target="../media/image99.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0.jpe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04.jpeg"/><Relationship Id="rId7" Type="http://schemas.openxmlformats.org/officeDocument/2006/relationships/chart" Target="../charts/chart3.xml"/><Relationship Id="rId2" Type="http://schemas.openxmlformats.org/officeDocument/2006/relationships/image" Target="../media/image102.jpeg"/><Relationship Id="rId1" Type="http://schemas.openxmlformats.org/officeDocument/2006/relationships/slideMaster" Target="../slideMasters/slideMaster1.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1.png"/><Relationship Id="rId9" Type="http://schemas.openxmlformats.org/officeDocument/2006/relationships/chart" Target="../charts/chart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chart" Target="../charts/chart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1.xml"/><Relationship Id="rId5" Type="http://schemas.openxmlformats.org/officeDocument/2006/relationships/chart" Target="../charts/chart9.xml"/><Relationship Id="rId4" Type="http://schemas.openxmlformats.org/officeDocument/2006/relationships/chart" Target="../charts/chart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hyperlink" Target="https://www.youtube.com/watch?v=FCfONL2r7C4" TargetMode="External"/><Relationship Id="rId5" Type="http://schemas.openxmlformats.org/officeDocument/2006/relationships/hyperlink" Target="https://www.faa.gov/airports/runway_safety/videos/" TargetMode="External"/><Relationship Id="rId4" Type="http://schemas.openxmlformats.org/officeDocument/2006/relationships/image" Target="../media/image1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6.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www.faa.gov/airports/engineering/incursions_excursions/emas" TargetMode="External"/><Relationship Id="rId2" Type="http://schemas.openxmlformats.org/officeDocument/2006/relationships/image" Target="../media/image109.jpeg"/><Relationship Id="rId1" Type="http://schemas.openxmlformats.org/officeDocument/2006/relationships/slideMaster" Target="../slideMasters/slideMaster1.xml"/><Relationship Id="rId6" Type="http://schemas.openxmlformats.org/officeDocument/2006/relationships/image" Target="../media/image112.png"/><Relationship Id="rId5" Type="http://schemas.openxmlformats.org/officeDocument/2006/relationships/image" Target="../media/image1.png"/><Relationship Id="rId4" Type="http://schemas.openxmlformats.org/officeDocument/2006/relationships/image" Target="../media/image111.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hyperlink" Target="https://www.youtube.com/watch?v=lLHsgz3aWZY" TargetMode="External"/><Relationship Id="rId26" Type="http://schemas.openxmlformats.org/officeDocument/2006/relationships/hyperlink" Target="https://www.faasafety.gov/" TargetMode="External"/><Relationship Id="rId3" Type="http://schemas.openxmlformats.org/officeDocument/2006/relationships/image" Target="../media/image113.png"/><Relationship Id="rId21" Type="http://schemas.openxmlformats.org/officeDocument/2006/relationships/hyperlink" Target="https://www.faa.gov/air_traffic/flight_info/aeronav/aero_data/Apt_Constr_Notices/" TargetMode="External"/><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hyperlink" Target="https://youtube.com/watch?v=gTc-SZi9nk8&amp;feature=share" TargetMode="External"/><Relationship Id="rId25" Type="http://schemas.openxmlformats.org/officeDocument/2006/relationships/hyperlink" Target="http://faarunwaysafetysimulator.com/" TargetMode="External"/><Relationship Id="rId2" Type="http://schemas.openxmlformats.org/officeDocument/2006/relationships/image" Target="../media/image2.jpeg"/><Relationship Id="rId16" Type="http://schemas.openxmlformats.org/officeDocument/2006/relationships/hyperlink" Target="https://youtube.com/playlist?list=PL5vHkqHi51DQj1Qy-tAstk19DdXdjwk5Y" TargetMode="External"/><Relationship Id="rId20" Type="http://schemas.openxmlformats.org/officeDocument/2006/relationships/hyperlink" Target="https://www.faa.gov/airports/runway_safety/runway_Construction/" TargetMode="External"/><Relationship Id="rId29" Type="http://schemas.openxmlformats.org/officeDocument/2006/relationships/hyperlink" Target="https://www.faa.gov/airports/runway_safety/videos/" TargetMode="External"/><Relationship Id="rId1" Type="http://schemas.openxmlformats.org/officeDocument/2006/relationships/slideMaster" Target="../slideMasters/slideMaster1.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hyperlink" Target="https://www.faa.gov/airports/runway_safety/diagrams/" TargetMode="External"/><Relationship Id="rId5" Type="http://schemas.openxmlformats.org/officeDocument/2006/relationships/image" Target="../media/image115.png"/><Relationship Id="rId15" Type="http://schemas.openxmlformats.org/officeDocument/2006/relationships/hyperlink" Target="https://www.faa.gov/airports/engineering/incursions_excursions/emas" TargetMode="External"/><Relationship Id="rId23" Type="http://schemas.openxmlformats.org/officeDocument/2006/relationships/hyperlink" Target="https://www.faa.gov/airports/runway_safety/hotspots/aan" TargetMode="External"/><Relationship Id="rId28" Type="http://schemas.openxmlformats.org/officeDocument/2006/relationships/hyperlink" Target="https://notams.aim.faa.gov/notamSearch/disclaimer.html" TargetMode="External"/><Relationship Id="rId10" Type="http://schemas.openxmlformats.org/officeDocument/2006/relationships/image" Target="../media/image120.png"/><Relationship Id="rId19" Type="http://schemas.openxmlformats.org/officeDocument/2006/relationships/hyperlink" Target="https://youtube.com/watch?v=FNgAN1tHJUE&amp;feature=share" TargetMode="External"/><Relationship Id="rId31"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hyperlink" Target="mailto:9-AJA-ConstructionCouncil@faa.gov" TargetMode="External"/><Relationship Id="rId27" Type="http://schemas.openxmlformats.org/officeDocument/2006/relationships/hyperlink" Target="https://www.faa.gov/air_traffic/flight_info/aeronav/digital_products/dtpp/search/" TargetMode="External"/><Relationship Id="rId30" Type="http://schemas.openxmlformats.org/officeDocument/2006/relationships/hyperlink" Target="https://www.youtube.com/watch?v=FCfONL2r7C4" TargetMode="External"/></Relationships>
</file>

<file path=ppt/slideLayouts/_rels/slideLayout124.xml.rels><?xml version="1.0" encoding="UTF-8" standalone="yes"?>
<Relationships xmlns="http://schemas.openxmlformats.org/package/2006/relationships"><Relationship Id="rId8" Type="http://schemas.openxmlformats.org/officeDocument/2006/relationships/hyperlink" Target="https://www.faa.gov/airports/runway_safety/hotspots/aan" TargetMode="External"/><Relationship Id="rId13" Type="http://schemas.openxmlformats.org/officeDocument/2006/relationships/hyperlink" Target="https://youtu.be/v4oC6MFrkrY" TargetMode="External"/><Relationship Id="rId18" Type="http://schemas.openxmlformats.org/officeDocument/2006/relationships/hyperlink" Target="https://www.youtube.com/watch?v=lLHsgz3aWZY" TargetMode="External"/><Relationship Id="rId3" Type="http://schemas.openxmlformats.org/officeDocument/2006/relationships/hyperlink" Target="https://www.faa.gov/airports/runway_safety/runway_Construction/" TargetMode="External"/><Relationship Id="rId7" Type="http://schemas.openxmlformats.org/officeDocument/2006/relationships/hyperlink" Target="http://faarunwaysafetysimulator.com/" TargetMode="External"/><Relationship Id="rId12" Type="http://schemas.openxmlformats.org/officeDocument/2006/relationships/hyperlink" Target="https://www.faa.gov/air_traffic/flight_info/aeronav/digital_products/dtpp/search/" TargetMode="External"/><Relationship Id="rId17" Type="http://schemas.openxmlformats.org/officeDocument/2006/relationships/hyperlink" Target="https://youtube.com/watch?v=gTc-SZi9nk8&amp;feature=share" TargetMode="External"/><Relationship Id="rId2" Type="http://schemas.openxmlformats.org/officeDocument/2006/relationships/image" Target="../media/image2.jpeg"/><Relationship Id="rId16" Type="http://schemas.openxmlformats.org/officeDocument/2006/relationships/hyperlink" Target="https://youtube.com/playlist?list=PL5vHkqHi51DQj1Qy-tAstk19DdXdjwk5Y" TargetMode="External"/><Relationship Id="rId1" Type="http://schemas.openxmlformats.org/officeDocument/2006/relationships/slideMaster" Target="../slideMasters/slideMaster1.xml"/><Relationship Id="rId6" Type="http://schemas.openxmlformats.org/officeDocument/2006/relationships/hyperlink" Target="https://www.faa.gov/airports/runway_safety/diagrams/" TargetMode="External"/><Relationship Id="rId11" Type="http://schemas.openxmlformats.org/officeDocument/2006/relationships/hyperlink" Target="https://www.faasafety.gov/" TargetMode="External"/><Relationship Id="rId5" Type="http://schemas.openxmlformats.org/officeDocument/2006/relationships/hyperlink" Target="mailto:9-AJA-ConstructionCouncil@faa.gov" TargetMode="External"/><Relationship Id="rId15" Type="http://schemas.openxmlformats.org/officeDocument/2006/relationships/hyperlink" Target="https://www.youtube.com/watch?v=FCfONL2r7C4" TargetMode="External"/><Relationship Id="rId10" Type="http://schemas.openxmlformats.org/officeDocument/2006/relationships/hyperlink" Target="https://www.faa.gov/airports/engineering/incursions_excursions/emas" TargetMode="External"/><Relationship Id="rId19" Type="http://schemas.openxmlformats.org/officeDocument/2006/relationships/hyperlink" Target="https://youtube.com/watch?v=FNgAN1tHJUE&amp;feature=share" TargetMode="External"/><Relationship Id="rId4" Type="http://schemas.openxmlformats.org/officeDocument/2006/relationships/hyperlink" Target="https://www.faa.gov/air_traffic/flight_info/aeronav/aero_data/Apt_Constr_Notices/" TargetMode="External"/><Relationship Id="rId9" Type="http://schemas.openxmlformats.org/officeDocument/2006/relationships/hyperlink" Target="https://notams.aim.faa.gov/notamSearch/disclaimer.html" TargetMode="External"/><Relationship Id="rId14" Type="http://schemas.openxmlformats.org/officeDocument/2006/relationships/hyperlink" Target="https://www.faa.gov/airports/runway_safety/videos/" TargetMode="Externa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9.jpe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mailto:ConstructionCouncil@faa.gov" TargetMode="Externa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chart" Target="../charts/chart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6.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31.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28.jpeg"/><Relationship Id="rId5" Type="http://schemas.openxmlformats.org/officeDocument/2006/relationships/image" Target="../media/image133.jpeg"/><Relationship Id="rId4" Type="http://schemas.openxmlformats.org/officeDocument/2006/relationships/image" Target="../media/image132.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9.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36.jpeg"/><Relationship Id="rId4" Type="http://schemas.openxmlformats.org/officeDocument/2006/relationships/image" Target="../media/image135.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hyperlink" Target="https://www.faa.gov/airports/runway_safety/diagrams/" TargetMode="External"/><Relationship Id="rId5" Type="http://schemas.openxmlformats.org/officeDocument/2006/relationships/image" Target="../media/image138.png"/><Relationship Id="rId4" Type="http://schemas.openxmlformats.org/officeDocument/2006/relationships/image" Target="../media/image137.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9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00.jpe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104.jpeg"/><Relationship Id="rId7" Type="http://schemas.openxmlformats.org/officeDocument/2006/relationships/chart" Target="../charts/chart13.xml"/><Relationship Id="rId2" Type="http://schemas.openxmlformats.org/officeDocument/2006/relationships/image" Target="../media/image102.jpeg"/><Relationship Id="rId1" Type="http://schemas.openxmlformats.org/officeDocument/2006/relationships/slideMaster" Target="../slideMasters/slideMaster1.xml"/><Relationship Id="rId6" Type="http://schemas.openxmlformats.org/officeDocument/2006/relationships/chart" Target="../charts/chart12.xml"/><Relationship Id="rId5" Type="http://schemas.openxmlformats.org/officeDocument/2006/relationships/chart" Target="../charts/chart11.xml"/><Relationship Id="rId10" Type="http://schemas.openxmlformats.org/officeDocument/2006/relationships/chart" Target="../charts/chart16.xml"/><Relationship Id="rId4" Type="http://schemas.openxmlformats.org/officeDocument/2006/relationships/image" Target="../media/image1.png"/><Relationship Id="rId9" Type="http://schemas.openxmlformats.org/officeDocument/2006/relationships/chart" Target="../charts/chart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6.jpe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29.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92.png"/><Relationship Id="rId5" Type="http://schemas.openxmlformats.org/officeDocument/2006/relationships/hyperlink" Target="https://www.faa.gov/airports/runway_safety/hotspots/aan" TargetMode="External"/><Relationship Id="rId4" Type="http://schemas.openxmlformats.org/officeDocument/2006/relationships/image" Target="../media/image7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hyperlink" Target="https://www.faa.gov/airports/runway_safety/hotspots/aan" TargetMode="Externa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7.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gov/airports/runway_safety/diagrams/" TargetMode="Externa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31.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5.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youtube.com/watch?v=FNgAN1tHJUE&amp;feature=share" TargetMode="Externa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s://www.youtube.com/watch?v=lLHsgz3aWZY"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hyperlink" Target="https://youtube.com/watch?v=gTc-SZi9nk8&amp;feature=share" TargetMode="Externa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41.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hyperlink" Target="https://www.faa.gov/airports/runway_safety/hotspots/aan" TargetMode="Externa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42.jpe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6.jpe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Master" Target="../slideMasters/slideMaster1.xml"/><Relationship Id="rId4" Type="http://schemas.openxmlformats.org/officeDocument/2006/relationships/image" Target="../media/image8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43.pn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hyperlink" Target="https://www.faa.gov/airports/runway_safety/diagrams/" TargetMode="External"/><Relationship Id="rId5" Type="http://schemas.openxmlformats.org/officeDocument/2006/relationships/image" Target="../media/image138.png"/><Relationship Id="rId4" Type="http://schemas.openxmlformats.org/officeDocument/2006/relationships/image" Target="../media/image137.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gov/airports/runway_safety/diagrams/" TargetMode="Externa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faa.gov/airports/runway_safety/hotspots/aan"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www.faa.gov/air_traffic/flight_info/aeronav/digital_products/dtpp/search/" TargetMode="External"/><Relationship Id="rId4" Type="http://schemas.openxmlformats.org/officeDocument/2006/relationships/image" Target="../media/image9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1.xml"/><Relationship Id="rId4" Type="http://schemas.openxmlformats.org/officeDocument/2006/relationships/chart" Target="../charts/chart1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06.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Master" Target="../slideMasters/slideMaster2.xml"/><Relationship Id="rId4" Type="http://schemas.openxmlformats.org/officeDocument/2006/relationships/hyperlink" Target="https://www.faa.gov/airports/runway_safety/diagrams/" TargetMode="Externa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youtube.com/watch?v=FNgAN1tHJUE&amp;feature=share" TargetMode="Externa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s://www.youtube.com/watch?v=lLHsgz3aWZY"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hyperlink" Target="https://youtube.com/watch?v=gTc-SZi9nk8&amp;feature=share" TargetMode="Externa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safety.gov/" TargetMode="Externa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youtube.com/watch?v=FET0oUgClOI" TargetMode="External"/><Relationship Id="rId3" Type="http://schemas.openxmlformats.org/officeDocument/2006/relationships/image" Target="../media/image29.jpeg"/><Relationship Id="rId7" Type="http://schemas.openxmlformats.org/officeDocument/2006/relationships/hyperlink" Target="https://www.youtube.com/watch?v=nrbzhBn_HnU"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hyperlink" Target="https://www.youtube.com/watch?v=n5fyP8FkZ5E" TargetMode="Externa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hyperlink" Target="https://youtube.com/playlist?list=PL5vHkqHi51DQj1Qy-tAstk19DdXdjwk5Y" TargetMode="External"/><Relationship Id="rId4"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hyperlink" Target="https://www.youtube.com/watch?v=FCfONL2r7C4" TargetMode="External"/><Relationship Id="rId5" Type="http://schemas.openxmlformats.org/officeDocument/2006/relationships/hyperlink" Target="https://www.faa.gov/airports/runway_safety/videos/" TargetMode="External"/><Relationship Id="rId4" Type="http://schemas.openxmlformats.org/officeDocument/2006/relationships/image" Target="../media/image11.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mailto:ConstructionCouncil@faa.gov" TargetMode="Externa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8" Type="http://schemas.openxmlformats.org/officeDocument/2006/relationships/hyperlink" Target="http://faarunwaysafetysimulator.com/" TargetMode="External"/><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youtube.com/watch?v=FNgAN1tHJUE&amp;feature=share" TargetMode="Externa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s://www.youtube.com/watch?v=lLHsgz3aWZY" TargetMode="External"/><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hyperlink" Target="https://youtube.com/watch?v=gTc-SZi9nk8&amp;feature=share" TargetMode="Externa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https://www.faasafety.gov/" TargetMode="Externa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8" Type="http://schemas.openxmlformats.org/officeDocument/2006/relationships/hyperlink" Target="https://www.youtube.com/watch?v=FET0oUgClOI" TargetMode="External"/><Relationship Id="rId3" Type="http://schemas.openxmlformats.org/officeDocument/2006/relationships/image" Target="../media/image29.jpeg"/><Relationship Id="rId7" Type="http://schemas.openxmlformats.org/officeDocument/2006/relationships/hyperlink" Target="https://www.youtube.com/watch?v=nrbzhBn_HnU" TargetMode="External"/><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hyperlink" Target="https://www.youtube.com/watch?v=n5fyP8FkZ5E" TargetMode="Externa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49.xml.rels><?xml version="1.0" encoding="UTF-8" standalone="yes"?>
<Relationships xmlns="http://schemas.openxmlformats.org/package/2006/relationships"><Relationship Id="rId8" Type="http://schemas.openxmlformats.org/officeDocument/2006/relationships/hyperlink" Target="http://faarunwaysafetysimulator.com/" TargetMode="External"/><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gov/air_traffic/flight_info/aeronav/aero_data/Apt_Constr_Notices/" TargetMode="Externa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https://www.faa.gov/air_traffic/flight_info/aeronav/aero_data/Apt_Constr_Notices/" TargetMode="Externa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40.png"/><Relationship Id="rId5" Type="http://schemas.openxmlformats.org/officeDocument/2006/relationships/hyperlink" Target="https://notams.aim.faa.gov/fnsprintservice/cndServlet" TargetMode="External"/><Relationship Id="rId4" Type="http://schemas.openxmlformats.org/officeDocument/2006/relationships/image" Target="../media/image39.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https://notams.aim.faa.gov/notamSearch/disclaimer.html" TargetMode="Externa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https://www.faa.gov/air_traffic/flight_info/aeronav/aero_data/Apt_Constr_Notices/" TargetMode="External"/></Relationships>
</file>

<file path=ppt/slideLayouts/_rels/slideLayout254.xml.rels><?xml version="1.0" encoding="UTF-8" standalone="yes"?>
<Relationships xmlns="http://schemas.openxmlformats.org/package/2006/relationships"><Relationship Id="rId8" Type="http://schemas.openxmlformats.org/officeDocument/2006/relationships/hyperlink" Target="https://www.faa.gov/airports/runway_safety/runway_Construction/"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hyperlink" Target="mailto:9-AJA-ConstructionCouncil@faa.gov" TargetMode="External"/><Relationship Id="rId4" Type="http://schemas.openxmlformats.org/officeDocument/2006/relationships/image" Target="../media/image43.png"/><Relationship Id="rId9" Type="http://schemas.openxmlformats.org/officeDocument/2006/relationships/hyperlink" Target="https://www.faa.gov/air_traffic/flight_info/aeronav/aero_data/Apt_Constr_Notices/" TargetMode="Externa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49.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hyperlink" Target="https://notams.aim.faa.gov/fnsprintservice/cndServlet" TargetMode="External"/><Relationship Id="rId4" Type="http://schemas.openxmlformats.org/officeDocument/2006/relationships/image" Target="../media/image39.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53.jpeg"/><Relationship Id="rId4" Type="http://schemas.openxmlformats.org/officeDocument/2006/relationships/image" Target="../media/image15.jpe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youtube.com/watch?v=FNgAN1tHJUE&amp;feature=share" TargetMode="External"/><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hyperlink" Target="https://www.youtube.com/watch?v=lLHsgz3aWZY" TargetMode="External"/><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hyperlink" Target="https://youtube.com/watch?v=gTc-SZi9nk8&amp;feature=share" TargetMode="Externa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notams.aim.faa.gov/notamSearch/disclaimer.html" TargetMode="Externa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s://www.faa.gov/air_traffic/flight_info/aeronav/aero_data/Apt_Constr_Notices/" TargetMode="Externa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60.jpe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s://www.faa.gov/airports/runway_safety/runway_Construction/"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hyperlink" Target="mailto:9-AJA-ConstructionCouncil@faa.gov" TargetMode="External"/><Relationship Id="rId4" Type="http://schemas.openxmlformats.org/officeDocument/2006/relationships/image" Target="../media/image43.png"/><Relationship Id="rId9" Type="http://schemas.openxmlformats.org/officeDocument/2006/relationships/hyperlink" Target="https://www.faa.gov/air_traffic/flight_info/aeronav/aero_data/Apt_Constr_Notices/" TargetMode="Externa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64.jpe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69.png"/><Relationship Id="rId4" Type="http://schemas.openxmlformats.org/officeDocument/2006/relationships/image" Target="../media/image68.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hyperlink" Target="https://www.faa.gov/airports/runway_safety/hotspots/aan" TargetMode="Externa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76.jpe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79.jpe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Master" Target="../slideMasters/slideMaster4.xml"/><Relationship Id="rId4" Type="http://schemas.openxmlformats.org/officeDocument/2006/relationships/image" Target="../media/image8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9.jpe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1.jpe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85.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70.png"/><Relationship Id="rId4" Type="http://schemas.openxmlformats.org/officeDocument/2006/relationships/hyperlink" Target="https://www.faa.gov/airports/runway_safety/hotspots/aan" TargetMode="Externa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72.jpe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86.jpe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79.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1.jpe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83.png"/><Relationship Id="rId4" Type="http://schemas.openxmlformats.org/officeDocument/2006/relationships/image" Target="../media/image87.jpe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83.png"/><Relationship Id="rId4" Type="http://schemas.openxmlformats.org/officeDocument/2006/relationships/image" Target="../media/image87.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83.png"/><Relationship Id="rId4" Type="http://schemas.openxmlformats.org/officeDocument/2006/relationships/image" Target="../media/image87.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https://www.faa.gov/airports/runway_safety/diagrams/" TargetMode="Externa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faa.gov/airports/runway_safety/hotspots/aan" TargetMode="External"/><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71.png"/><Relationship Id="rId5" Type="http://schemas.openxmlformats.org/officeDocument/2006/relationships/image" Target="../media/image91.png"/><Relationship Id="rId4" Type="http://schemas.openxmlformats.org/officeDocument/2006/relationships/image" Target="../media/image90.pn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hyperlink" Target="https://www.faa.gov/airports/runway_safety/diagrams/" TargetMode="Externa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8" Type="http://schemas.openxmlformats.org/officeDocument/2006/relationships/hyperlink" Target="https://www.youtube.com/watch?v=wgA2RXUwaxo" TargetMode="External"/><Relationship Id="rId3" Type="http://schemas.openxmlformats.org/officeDocument/2006/relationships/image" Target="../media/image1.png"/><Relationship Id="rId7" Type="http://schemas.openxmlformats.org/officeDocument/2006/relationships/image" Target="../media/image96.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97.jpe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98.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hyperlink" Target="https://www.faa.gov/air_traffic/flight_info/aeronav/digital_products/dtpp/search/" TargetMode="External"/><Relationship Id="rId4" Type="http://schemas.openxmlformats.org/officeDocument/2006/relationships/image" Target="../media/image99.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97.jpe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9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hyperlink" Target="https://www.faa.gov/air_traffic/flight_info/aeronav/digital_products/dtpp/search/" TargetMode="External"/><Relationship Id="rId4" Type="http://schemas.openxmlformats.org/officeDocument/2006/relationships/image" Target="../media/image99.png"/></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00.jpeg"/></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45.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104.jpeg"/><Relationship Id="rId7" Type="http://schemas.openxmlformats.org/officeDocument/2006/relationships/chart" Target="../charts/chart20.xml"/><Relationship Id="rId2" Type="http://schemas.openxmlformats.org/officeDocument/2006/relationships/image" Target="../media/image102.jpeg"/><Relationship Id="rId1" Type="http://schemas.openxmlformats.org/officeDocument/2006/relationships/slideMaster" Target="../slideMasters/slideMaster4.xml"/><Relationship Id="rId6" Type="http://schemas.openxmlformats.org/officeDocument/2006/relationships/chart" Target="../charts/chart19.xml"/><Relationship Id="rId5" Type="http://schemas.openxmlformats.org/officeDocument/2006/relationships/chart" Target="../charts/chart18.xml"/><Relationship Id="rId10" Type="http://schemas.openxmlformats.org/officeDocument/2006/relationships/chart" Target="../charts/chart23.xml"/><Relationship Id="rId4" Type="http://schemas.openxmlformats.org/officeDocument/2006/relationships/image" Target="../media/image1.png"/><Relationship Id="rId9" Type="http://schemas.openxmlformats.org/officeDocument/2006/relationships/chart" Target="../charts/chart22.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4.xml"/><Relationship Id="rId4" Type="http://schemas.openxmlformats.org/officeDocument/2006/relationships/chart" Target="../charts/chart2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4.xml"/><Relationship Id="rId5" Type="http://schemas.openxmlformats.org/officeDocument/2006/relationships/chart" Target="../charts/chart26.xml"/><Relationship Id="rId4" Type="http://schemas.openxmlformats.org/officeDocument/2006/relationships/chart" Target="../charts/chart25.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06.jpe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4.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07.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s://www.faa.gov/airports/engineering/incursions_excursions/emas" TargetMode="External"/><Relationship Id="rId2" Type="http://schemas.openxmlformats.org/officeDocument/2006/relationships/image" Target="../media/image109.jpeg"/><Relationship Id="rId1" Type="http://schemas.openxmlformats.org/officeDocument/2006/relationships/slideMaster" Target="../slideMasters/slideMaster4.xml"/><Relationship Id="rId6" Type="http://schemas.openxmlformats.org/officeDocument/2006/relationships/image" Target="../media/image112.png"/><Relationship Id="rId5" Type="http://schemas.openxmlformats.org/officeDocument/2006/relationships/image" Target="../media/image1.png"/><Relationship Id="rId4" Type="http://schemas.openxmlformats.org/officeDocument/2006/relationships/image" Target="../media/image111.png"/></Relationships>
</file>

<file path=ppt/slideLayouts/_rels/slideLayout35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hyperlink" Target="https://www.youtube.com/watch?v=lLHsgz3aWZY" TargetMode="External"/><Relationship Id="rId26" Type="http://schemas.openxmlformats.org/officeDocument/2006/relationships/hyperlink" Target="https://www.faasafety.gov/" TargetMode="External"/><Relationship Id="rId3" Type="http://schemas.openxmlformats.org/officeDocument/2006/relationships/image" Target="../media/image113.png"/><Relationship Id="rId21" Type="http://schemas.openxmlformats.org/officeDocument/2006/relationships/hyperlink" Target="https://www.faa.gov/air_traffic/flight_info/aeronav/aero_data/Apt_Constr_Notices/" TargetMode="External"/><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hyperlink" Target="https://youtube.com/watch?v=gTc-SZi9nk8&amp;feature=share" TargetMode="External"/><Relationship Id="rId25" Type="http://schemas.openxmlformats.org/officeDocument/2006/relationships/hyperlink" Target="http://faarunwaysafetysimulator.com/" TargetMode="External"/><Relationship Id="rId2" Type="http://schemas.openxmlformats.org/officeDocument/2006/relationships/image" Target="../media/image2.jpeg"/><Relationship Id="rId16" Type="http://schemas.openxmlformats.org/officeDocument/2006/relationships/hyperlink" Target="https://youtube.com/playlist?list=PL5vHkqHi51DQj1Qy-tAstk19DdXdjwk5Y" TargetMode="External"/><Relationship Id="rId20" Type="http://schemas.openxmlformats.org/officeDocument/2006/relationships/hyperlink" Target="https://www.faa.gov/airports/runway_safety/runway_Construction/" TargetMode="External"/><Relationship Id="rId29" Type="http://schemas.openxmlformats.org/officeDocument/2006/relationships/hyperlink" Target="https://www.faa.gov/airports/runway_safety/videos/" TargetMode="External"/><Relationship Id="rId1" Type="http://schemas.openxmlformats.org/officeDocument/2006/relationships/slideMaster" Target="../slideMasters/slideMaster4.xml"/><Relationship Id="rId6" Type="http://schemas.openxmlformats.org/officeDocument/2006/relationships/image" Target="../media/image116.png"/><Relationship Id="rId11" Type="http://schemas.openxmlformats.org/officeDocument/2006/relationships/image" Target="../media/image121.png"/><Relationship Id="rId24" Type="http://schemas.openxmlformats.org/officeDocument/2006/relationships/hyperlink" Target="https://www.faa.gov/airports/runway_safety/diagrams/" TargetMode="External"/><Relationship Id="rId5" Type="http://schemas.openxmlformats.org/officeDocument/2006/relationships/image" Target="../media/image115.png"/><Relationship Id="rId15" Type="http://schemas.openxmlformats.org/officeDocument/2006/relationships/hyperlink" Target="https://www.faa.gov/airports/engineering/incursions_excursions/emas" TargetMode="External"/><Relationship Id="rId23" Type="http://schemas.openxmlformats.org/officeDocument/2006/relationships/hyperlink" Target="https://www.faa.gov/airports/runway_safety/hotspots/aan" TargetMode="External"/><Relationship Id="rId28" Type="http://schemas.openxmlformats.org/officeDocument/2006/relationships/hyperlink" Target="https://notams.aim.faa.gov/notamSearch/disclaimer.html" TargetMode="External"/><Relationship Id="rId10" Type="http://schemas.openxmlformats.org/officeDocument/2006/relationships/image" Target="../media/image120.png"/><Relationship Id="rId19" Type="http://schemas.openxmlformats.org/officeDocument/2006/relationships/hyperlink" Target="https://youtube.com/watch?v=FNgAN1tHJUE&amp;feature=share" TargetMode="External"/><Relationship Id="rId31"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hyperlink" Target="mailto:9-AJA-ConstructionCouncil@faa.gov" TargetMode="External"/><Relationship Id="rId27" Type="http://schemas.openxmlformats.org/officeDocument/2006/relationships/hyperlink" Target="https://www.faa.gov/air_traffic/flight_info/aeronav/digital_products/dtpp/search/" TargetMode="External"/><Relationship Id="rId30" Type="http://schemas.openxmlformats.org/officeDocument/2006/relationships/hyperlink" Target="https://www.youtube.com/watch?v=FCfONL2r7C4" TargetMode="External"/></Relationships>
</file>

<file path=ppt/slideLayouts/_rels/slideLayout352.xml.rels><?xml version="1.0" encoding="UTF-8" standalone="yes"?>
<Relationships xmlns="http://schemas.openxmlformats.org/package/2006/relationships"><Relationship Id="rId8" Type="http://schemas.openxmlformats.org/officeDocument/2006/relationships/hyperlink" Target="https://www.faa.gov/airports/runway_safety/hotspots/aan" TargetMode="External"/><Relationship Id="rId13" Type="http://schemas.openxmlformats.org/officeDocument/2006/relationships/hyperlink" Target="https://youtu.be/v4oC6MFrkrY" TargetMode="External"/><Relationship Id="rId18" Type="http://schemas.openxmlformats.org/officeDocument/2006/relationships/hyperlink" Target="https://www.youtube.com/watch?v=lLHsgz3aWZY" TargetMode="External"/><Relationship Id="rId3" Type="http://schemas.openxmlformats.org/officeDocument/2006/relationships/hyperlink" Target="https://www.faa.gov/airports/runway_safety/runway_Construction/" TargetMode="External"/><Relationship Id="rId7" Type="http://schemas.openxmlformats.org/officeDocument/2006/relationships/hyperlink" Target="http://faarunwaysafetysimulator.com/" TargetMode="External"/><Relationship Id="rId12" Type="http://schemas.openxmlformats.org/officeDocument/2006/relationships/hyperlink" Target="https://www.faa.gov/air_traffic/flight_info/aeronav/digital_products/dtpp/search/" TargetMode="External"/><Relationship Id="rId17" Type="http://schemas.openxmlformats.org/officeDocument/2006/relationships/hyperlink" Target="https://youtube.com/watch?v=gTc-SZi9nk8&amp;feature=share" TargetMode="External"/><Relationship Id="rId2" Type="http://schemas.openxmlformats.org/officeDocument/2006/relationships/image" Target="../media/image2.jpeg"/><Relationship Id="rId16" Type="http://schemas.openxmlformats.org/officeDocument/2006/relationships/hyperlink" Target="https://youtube.com/playlist?list=PL5vHkqHi51DQj1Qy-tAstk19DdXdjwk5Y" TargetMode="External"/><Relationship Id="rId1" Type="http://schemas.openxmlformats.org/officeDocument/2006/relationships/slideMaster" Target="../slideMasters/slideMaster4.xml"/><Relationship Id="rId6" Type="http://schemas.openxmlformats.org/officeDocument/2006/relationships/hyperlink" Target="https://www.faa.gov/airports/runway_safety/diagrams/" TargetMode="External"/><Relationship Id="rId11" Type="http://schemas.openxmlformats.org/officeDocument/2006/relationships/hyperlink" Target="https://www.faasafety.gov/" TargetMode="External"/><Relationship Id="rId5" Type="http://schemas.openxmlformats.org/officeDocument/2006/relationships/hyperlink" Target="mailto:9-AJA-ConstructionCouncil@faa.gov" TargetMode="External"/><Relationship Id="rId15" Type="http://schemas.openxmlformats.org/officeDocument/2006/relationships/hyperlink" Target="https://www.youtube.com/watch?v=FCfONL2r7C4" TargetMode="External"/><Relationship Id="rId10" Type="http://schemas.openxmlformats.org/officeDocument/2006/relationships/hyperlink" Target="https://www.faa.gov/airports/engineering/incursions_excursions/emas" TargetMode="External"/><Relationship Id="rId19" Type="http://schemas.openxmlformats.org/officeDocument/2006/relationships/hyperlink" Target="https://youtube.com/watch?v=FNgAN1tHJUE&amp;feature=share" TargetMode="External"/><Relationship Id="rId4" Type="http://schemas.openxmlformats.org/officeDocument/2006/relationships/hyperlink" Target="https://www.faa.gov/air_traffic/flight_info/aeronav/aero_data/Apt_Constr_Notices/" TargetMode="External"/><Relationship Id="rId9" Type="http://schemas.openxmlformats.org/officeDocument/2006/relationships/hyperlink" Target="https://notams.aim.faa.gov/notamSearch/disclaimer.html" TargetMode="External"/><Relationship Id="rId14" Type="http://schemas.openxmlformats.org/officeDocument/2006/relationships/hyperlink" Target="https://www.faa.gov/airports/runway_safety/videos/" TargetMode="Externa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29.jpeg"/></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0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jpeg"/><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4.xml"/><Relationship Id="rId4" Type="http://schemas.openxmlformats.org/officeDocument/2006/relationships/chart" Target="../charts/chart27.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Master" Target="../slideMasters/slideMaster4.xml"/><Relationship Id="rId4" Type="http://schemas.openxmlformats.org/officeDocument/2006/relationships/chart" Target="../charts/chart2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106.jpe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5.jpeg"/><Relationship Id="rId1" Type="http://schemas.openxmlformats.org/officeDocument/2006/relationships/slideMaster" Target="../slideMasters/slideMaster4.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131.jpe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128.jpeg"/><Relationship Id="rId5" Type="http://schemas.openxmlformats.org/officeDocument/2006/relationships/image" Target="../media/image133.jpeg"/><Relationship Id="rId4" Type="http://schemas.openxmlformats.org/officeDocument/2006/relationships/image" Target="../media/image132.jpe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29.jpe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3.jpeg"/><Relationship Id="rId4" Type="http://schemas.openxmlformats.org/officeDocument/2006/relationships/image" Target="../media/image15.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youtube.com/watch?v=FNgAN1tHJUE&amp;feature=share" TargetMode="External"/><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hyperlink" Target="https://www.youtube.com/watch?v=lLHsgz3aWZY" TargetMode="External"/><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hyperlink" Target="https://youtube.com/watch?v=gTc-SZi9nk8&amp;feature=share" TargetMode="External"/><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1.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4.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9.png"/><Relationship Id="rId4" Type="http://schemas.openxmlformats.org/officeDocument/2006/relationships/image" Target="../media/image6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hyperlink" Target="https://www.faa.gov/airports/runway_safety/hotspots/aan" TargetMode="External"/><Relationship Id="rId5" Type="http://schemas.openxmlformats.org/officeDocument/2006/relationships/image" Target="../media/image71.png"/><Relationship Id="rId4" Type="http://schemas.openxmlformats.org/officeDocument/2006/relationships/image" Target="../media/image7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9.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Master" Target="../slideMasters/slideMaster1.xml"/><Relationship Id="rId4" Type="http://schemas.openxmlformats.org/officeDocument/2006/relationships/image" Target="../media/image80.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1.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2.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hyperlink" Target="https://www.faa.gov/airports/runway_safety/hotspots/aan" TargetMode="Externa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7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6.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9.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7.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1.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7.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7.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3.png"/><Relationship Id="rId4" Type="http://schemas.openxmlformats.org/officeDocument/2006/relationships/image" Target="../media/image8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Paragraph Sty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B340A-2F7F-4E4A-BA47-C5C5E32754E8}"/>
              </a:ext>
            </a:extLst>
          </p:cNvPr>
          <p:cNvSpPr>
            <a:spLocks noGrp="1"/>
          </p:cNvSpPr>
          <p:nvPr>
            <p:ph type="title" hasCustomPrompt="1"/>
          </p:nvPr>
        </p:nvSpPr>
        <p:spPr>
          <a:xfrm>
            <a:off x="838200" y="365125"/>
            <a:ext cx="8925560" cy="1325563"/>
          </a:xfrm>
          <a:prstGeom prst="rect">
            <a:avLst/>
          </a:prstGeom>
        </p:spPr>
        <p:txBody>
          <a:bodyPr/>
          <a:lstStyle>
            <a:lvl1pPr>
              <a:defRPr b="1" i="0" spc="30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sp>
        <p:nvSpPr>
          <p:cNvPr id="7" name="Content Placeholder 2">
            <a:extLst>
              <a:ext uri="{FF2B5EF4-FFF2-40B4-BE49-F238E27FC236}">
                <a16:creationId xmlns:a16="http://schemas.microsoft.com/office/drawing/2014/main" id="{E020AEEA-E1DD-8548-9F90-9C7A2843A3C9}"/>
              </a:ext>
            </a:extLst>
          </p:cNvPr>
          <p:cNvSpPr>
            <a:spLocks noGrp="1"/>
          </p:cNvSpPr>
          <p:nvPr>
            <p:ph idx="1" hasCustomPrompt="1"/>
          </p:nvPr>
        </p:nvSpPr>
        <p:spPr>
          <a:xfrm>
            <a:off x="838200" y="1825625"/>
            <a:ext cx="10515600" cy="4351338"/>
          </a:xfrm>
          <a:prstGeom prst="rect">
            <a:avLst/>
          </a:prstGeom>
        </p:spPr>
        <p:txBody>
          <a:bodyPr lIns="0" tIns="0" rIns="0" bIns="0"/>
          <a:lstStyle>
            <a:lvl1pPr marL="0" indent="0">
              <a:buNone/>
              <a:defRPr sz="2800" b="1" i="0" spc="60" baseline="0">
                <a:solidFill>
                  <a:schemeClr val="accent3"/>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44929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OT BOOK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98122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INFORMATION BOOKLETS</a:t>
            </a:r>
          </a:p>
        </p:txBody>
      </p:sp>
      <p:grpSp>
        <p:nvGrpSpPr>
          <p:cNvPr id="8" name="object 9">
            <a:extLst>
              <a:ext uri="{FF2B5EF4-FFF2-40B4-BE49-F238E27FC236}">
                <a16:creationId xmlns:a16="http://schemas.microsoft.com/office/drawing/2014/main" id="{5E942F99-6617-53C1-57E9-F403304CB8B0}"/>
              </a:ext>
            </a:extLst>
          </p:cNvPr>
          <p:cNvGrpSpPr/>
          <p:nvPr userDrawn="1"/>
        </p:nvGrpSpPr>
        <p:grpSpPr>
          <a:xfrm>
            <a:off x="1152946" y="1901362"/>
            <a:ext cx="5229225" cy="5001260"/>
            <a:chOff x="3671316" y="1856740"/>
            <a:chExt cx="5229225" cy="5001260"/>
          </a:xfrm>
        </p:grpSpPr>
        <p:pic>
          <p:nvPicPr>
            <p:cNvPr id="9" name="object 10">
              <a:extLst>
                <a:ext uri="{FF2B5EF4-FFF2-40B4-BE49-F238E27FC236}">
                  <a16:creationId xmlns:a16="http://schemas.microsoft.com/office/drawing/2014/main" id="{8FED136A-07A2-2A9E-14D4-02543C4BB88B}"/>
                </a:ext>
              </a:extLst>
            </p:cNvPr>
            <p:cNvPicPr/>
            <p:nvPr/>
          </p:nvPicPr>
          <p:blipFill>
            <a:blip r:embed="rId4" cstate="screen">
              <a:extLst>
                <a:ext uri="{28A0092B-C50C-407E-A947-70E740481C1C}">
                  <a14:useLocalDpi xmlns:a14="http://schemas.microsoft.com/office/drawing/2010/main"/>
                </a:ext>
              </a:extLst>
            </a:blip>
            <a:stretch>
              <a:fillRect/>
            </a:stretch>
          </p:blipFill>
          <p:spPr>
            <a:xfrm>
              <a:off x="3671316" y="1856740"/>
              <a:ext cx="4267961" cy="5001259"/>
            </a:xfrm>
            <a:prstGeom prst="rect">
              <a:avLst/>
            </a:prstGeom>
          </p:spPr>
        </p:pic>
        <p:pic>
          <p:nvPicPr>
            <p:cNvPr id="10" name="object 11">
              <a:extLst>
                <a:ext uri="{FF2B5EF4-FFF2-40B4-BE49-F238E27FC236}">
                  <a16:creationId xmlns:a16="http://schemas.microsoft.com/office/drawing/2014/main" id="{6EAC6279-E284-B869-46BD-584AE66BD467}"/>
                </a:ext>
              </a:extLst>
            </p:cNvPr>
            <p:cNvPicPr/>
            <p:nvPr/>
          </p:nvPicPr>
          <p:blipFill>
            <a:blip r:embed="rId5" cstate="screen">
              <a:extLst>
                <a:ext uri="{28A0092B-C50C-407E-A947-70E740481C1C}">
                  <a14:useLocalDpi xmlns:a14="http://schemas.microsoft.com/office/drawing/2010/main"/>
                </a:ext>
              </a:extLst>
            </a:blip>
            <a:stretch>
              <a:fillRect/>
            </a:stretch>
          </p:blipFill>
          <p:spPr>
            <a:xfrm>
              <a:off x="5176407" y="2019427"/>
              <a:ext cx="3723752" cy="4757547"/>
            </a:xfrm>
            <a:prstGeom prst="rect">
              <a:avLst/>
            </a:prstGeom>
          </p:spPr>
        </p:pic>
      </p:grpSp>
      <p:sp>
        <p:nvSpPr>
          <p:cNvPr id="11" name="object 11">
            <a:extLst>
              <a:ext uri="{FF2B5EF4-FFF2-40B4-BE49-F238E27FC236}">
                <a16:creationId xmlns:a16="http://schemas.microsoft.com/office/drawing/2014/main" id="{55671C1B-BCA4-2DBD-BBD4-F160EA60BC69}"/>
              </a:ext>
            </a:extLst>
          </p:cNvPr>
          <p:cNvSpPr txBox="1"/>
          <p:nvPr userDrawn="1"/>
        </p:nvSpPr>
        <p:spPr>
          <a:xfrm>
            <a:off x="6709144" y="2184876"/>
            <a:ext cx="5388368" cy="398827"/>
          </a:xfrm>
          <a:prstGeom prst="rect">
            <a:avLst/>
          </a:prstGeom>
        </p:spPr>
        <p:txBody>
          <a:bodyPr vert="horz" wrap="square" lIns="0" tIns="13970" rIns="0" bIns="0" rtlCol="0" anchor="t">
            <a:spAutoFit/>
          </a:bodyPr>
          <a:lstStyle/>
          <a:p>
            <a:pPr marL="12700">
              <a:lnSpc>
                <a:spcPts val="2980"/>
              </a:lnSpc>
              <a:spcBef>
                <a:spcPts val="110"/>
              </a:spcBef>
            </a:pPr>
            <a:r>
              <a:rPr lang="en-US" sz="2550" b="1" spc="50">
                <a:solidFill>
                  <a:srgbClr val="FF711C"/>
                </a:solidFill>
                <a:latin typeface="Arial"/>
                <a:cs typeface="Arial"/>
              </a:rPr>
              <a:t>Available at these facilities: </a:t>
            </a:r>
          </a:p>
        </p:txBody>
      </p:sp>
      <p:sp>
        <p:nvSpPr>
          <p:cNvPr id="15" name="TextBox 14">
            <a:extLst>
              <a:ext uri="{FF2B5EF4-FFF2-40B4-BE49-F238E27FC236}">
                <a16:creationId xmlns:a16="http://schemas.microsoft.com/office/drawing/2014/main" id="{1143278C-82DB-16DE-DAE4-02CDD2553E19}"/>
              </a:ext>
            </a:extLst>
          </p:cNvPr>
          <p:cNvSpPr txBox="1"/>
          <p:nvPr userDrawn="1"/>
        </p:nvSpPr>
        <p:spPr>
          <a:xfrm>
            <a:off x="6709144" y="2591773"/>
            <a:ext cx="5482856" cy="1581954"/>
          </a:xfrm>
          <a:prstGeom prst="rect">
            <a:avLst/>
          </a:prstGeom>
          <a:noFill/>
        </p:spPr>
        <p:txBody>
          <a:bodyPr wrap="square" numCol="3" rtlCol="0">
            <a:noAutofit/>
          </a:bodyPr>
          <a:lstStyle/>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ISP </a:t>
            </a:r>
            <a:endParaRPr lang="en-US" sz="2400" spc="5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POU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BFI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FTW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LNK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MKC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BED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TEB </a:t>
            </a:r>
            <a:endParaRPr lang="en-US" sz="2400" spc="50">
              <a:solidFill>
                <a:schemeClr val="accent2"/>
              </a:solidFill>
              <a:latin typeface="Arial" panose="020B0604020202020204" pitchFamily="34" charset="0"/>
              <a:cs typeface="Arial" panose="020B0604020202020204" pitchFamily="34" charset="0"/>
            </a:endParaRPr>
          </a:p>
        </p:txBody>
      </p:sp>
      <p:sp>
        <p:nvSpPr>
          <p:cNvPr id="16" name="object 11">
            <a:extLst>
              <a:ext uri="{FF2B5EF4-FFF2-40B4-BE49-F238E27FC236}">
                <a16:creationId xmlns:a16="http://schemas.microsoft.com/office/drawing/2014/main" id="{09659309-C11A-2A16-C0FD-19C77A71F8EF}"/>
              </a:ext>
            </a:extLst>
          </p:cNvPr>
          <p:cNvSpPr txBox="1"/>
          <p:nvPr userDrawn="1"/>
        </p:nvSpPr>
        <p:spPr>
          <a:xfrm>
            <a:off x="6709144" y="4243408"/>
            <a:ext cx="4954772" cy="770211"/>
          </a:xfrm>
          <a:prstGeom prst="rect">
            <a:avLst/>
          </a:prstGeom>
        </p:spPr>
        <p:txBody>
          <a:bodyPr vert="horz" wrap="square" lIns="0" tIns="13970" rIns="0" bIns="0" rtlCol="0" anchor="t">
            <a:spAutoFit/>
          </a:bodyPr>
          <a:lstStyle/>
          <a:p>
            <a:pPr marL="12700">
              <a:lnSpc>
                <a:spcPts val="2980"/>
              </a:lnSpc>
              <a:spcBef>
                <a:spcPts val="110"/>
              </a:spcBef>
            </a:pPr>
            <a:r>
              <a:rPr lang="en-US" sz="2550" spc="50">
                <a:solidFill>
                  <a:schemeClr val="accent2"/>
                </a:solidFill>
                <a:latin typeface="Arial"/>
                <a:cs typeface="Arial"/>
              </a:rPr>
              <a:t>Future facilities can be found at:</a:t>
            </a:r>
          </a:p>
          <a:p>
            <a:pPr marL="12700" marR="0" lvl="0" indent="0" algn="l" defTabSz="914400" rtl="0" eaLnBrk="1" fontAlgn="auto" latinLnBrk="0" hangingPunct="1">
              <a:lnSpc>
                <a:spcPts val="2980"/>
              </a:lnSpc>
              <a:spcBef>
                <a:spcPts val="110"/>
              </a:spcBef>
              <a:spcAft>
                <a:spcPts val="0"/>
              </a:spcAft>
              <a:buClrTx/>
              <a:buSzTx/>
              <a:buFontTx/>
              <a:buNone/>
              <a:tabLst/>
              <a:defRPr/>
            </a:pPr>
            <a:r>
              <a:rPr kumimoji="0" lang="en-US" sz="2400" b="0" i="0" u="none" strike="noStrike" kern="1200" cap="none" spc="50" normalizeH="0" baseline="0" noProof="0">
                <a:ln>
                  <a:noFill/>
                </a:ln>
                <a:solidFill>
                  <a:srgbClr val="303744"/>
                </a:solidFill>
                <a:effectLst/>
                <a:uLnTx/>
                <a:uFillTx/>
                <a:latin typeface="Arial"/>
                <a:ea typeface="+mn-ea"/>
                <a:cs typeface="Arial"/>
              </a:rPr>
              <a:t>Primary link: </a:t>
            </a:r>
            <a:r>
              <a:rPr kumimoji="0" lang="en-US" sz="2400" b="0" i="0" u="none" strike="noStrike" kern="1200" cap="none" spc="50" normalizeH="0" baseline="0" noProof="0" err="1">
                <a:ln>
                  <a:noFill/>
                </a:ln>
                <a:solidFill>
                  <a:srgbClr val="303744"/>
                </a:solidFill>
                <a:effectLst/>
                <a:uLnTx/>
                <a:uFillTx/>
                <a:latin typeface="Arial"/>
                <a:ea typeface="+mn-ea"/>
                <a:cs typeface="Arial"/>
              </a:rPr>
              <a:t>www.faa.gov</a:t>
            </a:r>
            <a:r>
              <a:rPr kumimoji="0" lang="en-US" sz="2400" b="0" i="0" u="none" strike="noStrike" kern="1200" cap="none" spc="50" normalizeH="0" baseline="0" noProof="0">
                <a:ln>
                  <a:noFill/>
                </a:ln>
                <a:solidFill>
                  <a:srgbClr val="303744"/>
                </a:solidFill>
                <a:effectLst/>
                <a:uLnTx/>
                <a:uFillTx/>
                <a:latin typeface="Arial"/>
                <a:ea typeface="+mn-ea"/>
                <a:cs typeface="Arial"/>
              </a:rPr>
              <a:t>/XXX</a:t>
            </a:r>
          </a:p>
        </p:txBody>
      </p:sp>
      <p:sp>
        <p:nvSpPr>
          <p:cNvPr id="17" name="Content Placeholder 7">
            <a:extLst>
              <a:ext uri="{FF2B5EF4-FFF2-40B4-BE49-F238E27FC236}">
                <a16:creationId xmlns:a16="http://schemas.microsoft.com/office/drawing/2014/main" id="{6F23F87C-CF3B-2E7A-2D15-88AE6A1F34A0}"/>
              </a:ext>
            </a:extLst>
          </p:cNvPr>
          <p:cNvSpPr txBox="1">
            <a:spLocks/>
          </p:cNvSpPr>
          <p:nvPr userDrawn="1"/>
        </p:nvSpPr>
        <p:spPr>
          <a:xfrm>
            <a:off x="1866900" y="1168397"/>
            <a:ext cx="5370241" cy="43788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PILOT</a:t>
            </a:r>
          </a:p>
        </p:txBody>
      </p:sp>
      <p:sp>
        <p:nvSpPr>
          <p:cNvPr id="18" name="TextBox 17">
            <a:extLst>
              <a:ext uri="{FF2B5EF4-FFF2-40B4-BE49-F238E27FC236}">
                <a16:creationId xmlns:a16="http://schemas.microsoft.com/office/drawing/2014/main" id="{28312370-A48A-F6CA-7BD9-A3F77630CE63}"/>
              </a:ext>
            </a:extLst>
          </p:cNvPr>
          <p:cNvSpPr txBox="1"/>
          <p:nvPr userDrawn="1"/>
        </p:nvSpPr>
        <p:spPr>
          <a:xfrm>
            <a:off x="6709144" y="5083300"/>
            <a:ext cx="4061637" cy="276999"/>
          </a:xfrm>
          <a:prstGeom prst="rect">
            <a:avLst/>
          </a:prstGeom>
          <a:noFill/>
        </p:spPr>
        <p:txBody>
          <a:bodyPr wrap="square" lIns="0" tIns="0" rIns="0" bIns="0" rtlCol="0">
            <a:spAutoFit/>
          </a:bodyPr>
          <a:lstStyle/>
          <a:p>
            <a:r>
              <a:rPr lang="en-US">
                <a:solidFill>
                  <a:schemeClr val="accent2"/>
                </a:solidFill>
                <a:latin typeface="Arial" panose="020B0604020202020204" pitchFamily="34" charset="0"/>
                <a:cs typeface="Arial" panose="020B0604020202020204" pitchFamily="34" charset="0"/>
              </a:rPr>
              <a:t>(Replace XXX with 3-letter airport ID)</a:t>
            </a:r>
          </a:p>
        </p:txBody>
      </p:sp>
    </p:spTree>
    <p:extLst>
      <p:ext uri="{BB962C8B-B14F-4D97-AF65-F5344CB8AC3E}">
        <p14:creationId xmlns:p14="http://schemas.microsoft.com/office/powerpoint/2010/main" val="2602634789"/>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STRU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44E7F-0979-1550-CEC5-1F74A45A98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F3778434-219E-2C13-8491-092073006156}"/>
              </a:ext>
            </a:extLst>
          </p:cNvPr>
          <p:cNvSpPr/>
          <p:nvPr userDrawn="1"/>
        </p:nvSpPr>
        <p:spPr>
          <a:xfrm>
            <a:off x="0" y="-69"/>
            <a:ext cx="12192000"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2">
            <a:extLst>
              <a:ext uri="{FF2B5EF4-FFF2-40B4-BE49-F238E27FC236}">
                <a16:creationId xmlns:a16="http://schemas.microsoft.com/office/drawing/2014/main" id="{8E17ABB2-2512-7E4B-AA7F-DE8127051F88}"/>
              </a:ext>
            </a:extLst>
          </p:cNvPr>
          <p:cNvSpPr txBox="1"/>
          <p:nvPr userDrawn="1"/>
        </p:nvSpPr>
        <p:spPr>
          <a:xfrm>
            <a:off x="860261" y="2237131"/>
            <a:ext cx="187325" cy="2329815"/>
          </a:xfrm>
          <a:prstGeom prst="rect">
            <a:avLst/>
          </a:prstGeom>
        </p:spPr>
        <p:txBody>
          <a:bodyPr vert="vert270" wrap="square" lIns="0" tIns="0" rIns="0" bIns="0" rtlCol="0">
            <a:spAutoFit/>
          </a:bodyPr>
          <a:lstStyle/>
          <a:p>
            <a:pPr>
              <a:lnSpc>
                <a:spcPts val="1455"/>
              </a:lnSpc>
              <a:tabLst>
                <a:tab pos="1261110" algn="l"/>
              </a:tabLst>
            </a:pPr>
            <a:r>
              <a:rPr sz="1300" spc="70">
                <a:solidFill>
                  <a:srgbClr val="F1F1F1"/>
                </a:solidFill>
                <a:latin typeface="Arial"/>
                <a:cs typeface="Arial"/>
              </a:rPr>
              <a:t>P</a:t>
            </a:r>
            <a:r>
              <a:rPr sz="1300">
                <a:solidFill>
                  <a:srgbClr val="F1F1F1"/>
                </a:solidFill>
                <a:latin typeface="Arial"/>
                <a:cs typeface="Arial"/>
              </a:rPr>
              <a:t> </a:t>
            </a:r>
            <a:r>
              <a:rPr sz="1300" spc="70">
                <a:solidFill>
                  <a:srgbClr val="F1F1F1"/>
                </a:solidFill>
                <a:latin typeface="Arial"/>
                <a:cs typeface="Arial"/>
              </a:rPr>
              <a:t>R</a:t>
            </a:r>
            <a:r>
              <a:rPr sz="1300" spc="5">
                <a:solidFill>
                  <a:srgbClr val="F1F1F1"/>
                </a:solidFill>
                <a:latin typeface="Arial"/>
                <a:cs typeface="Arial"/>
              </a:rPr>
              <a:t> </a:t>
            </a:r>
            <a:r>
              <a:rPr sz="1300" spc="75">
                <a:solidFill>
                  <a:srgbClr val="F1F1F1"/>
                </a:solidFill>
                <a:latin typeface="Arial"/>
                <a:cs typeface="Arial"/>
              </a:rPr>
              <a:t>O</a:t>
            </a:r>
            <a:r>
              <a:rPr sz="1300">
                <a:solidFill>
                  <a:srgbClr val="F1F1F1"/>
                </a:solidFill>
                <a:latin typeface="Arial"/>
                <a:cs typeface="Arial"/>
              </a:rPr>
              <a:t> </a:t>
            </a:r>
            <a:r>
              <a:rPr sz="1300" spc="70">
                <a:solidFill>
                  <a:srgbClr val="F1F1F1"/>
                </a:solidFill>
                <a:latin typeface="Arial"/>
                <a:cs typeface="Arial"/>
              </a:rPr>
              <a:t>J</a:t>
            </a:r>
            <a:r>
              <a:rPr sz="1300" spc="5">
                <a:solidFill>
                  <a:srgbClr val="F1F1F1"/>
                </a:solidFill>
                <a:latin typeface="Arial"/>
                <a:cs typeface="Arial"/>
              </a:rPr>
              <a:t> </a:t>
            </a:r>
            <a:r>
              <a:rPr sz="1300" spc="70">
                <a:solidFill>
                  <a:srgbClr val="F1F1F1"/>
                </a:solidFill>
                <a:latin typeface="Arial"/>
                <a:cs typeface="Arial"/>
              </a:rPr>
              <a:t>E</a:t>
            </a:r>
            <a:r>
              <a:rPr sz="1300">
                <a:solidFill>
                  <a:srgbClr val="F1F1F1"/>
                </a:solidFill>
                <a:latin typeface="Arial"/>
                <a:cs typeface="Arial"/>
              </a:rPr>
              <a:t> </a:t>
            </a:r>
            <a:r>
              <a:rPr sz="1300" spc="70">
                <a:solidFill>
                  <a:srgbClr val="F1F1F1"/>
                </a:solidFill>
                <a:latin typeface="Arial"/>
                <a:cs typeface="Arial"/>
              </a:rPr>
              <a:t>C</a:t>
            </a:r>
            <a:r>
              <a:rPr sz="1300" spc="5">
                <a:solidFill>
                  <a:srgbClr val="F1F1F1"/>
                </a:solidFill>
                <a:latin typeface="Arial"/>
                <a:cs typeface="Arial"/>
              </a:rPr>
              <a:t> </a:t>
            </a:r>
            <a:r>
              <a:rPr sz="1300" spc="-50">
                <a:solidFill>
                  <a:srgbClr val="F1F1F1"/>
                </a:solidFill>
                <a:latin typeface="Arial"/>
                <a:cs typeface="Arial"/>
              </a:rPr>
              <a:t>T</a:t>
            </a:r>
            <a:r>
              <a:rPr sz="1300">
                <a:solidFill>
                  <a:srgbClr val="F1F1F1"/>
                </a:solidFill>
                <a:latin typeface="Arial"/>
                <a:cs typeface="Arial"/>
              </a:rPr>
              <a:t>	</a:t>
            </a:r>
            <a:r>
              <a:rPr sz="1300" spc="70">
                <a:solidFill>
                  <a:srgbClr val="F1F1F1"/>
                </a:solidFill>
                <a:latin typeface="Arial"/>
                <a:cs typeface="Arial"/>
              </a:rPr>
              <a:t>D</a:t>
            </a:r>
            <a:r>
              <a:rPr sz="1300">
                <a:solidFill>
                  <a:srgbClr val="F1F1F1"/>
                </a:solidFill>
                <a:latin typeface="Arial"/>
                <a:cs typeface="Arial"/>
              </a:rPr>
              <a:t> </a:t>
            </a:r>
            <a:r>
              <a:rPr sz="1300" spc="70">
                <a:solidFill>
                  <a:srgbClr val="F1F1F1"/>
                </a:solidFill>
                <a:latin typeface="Arial"/>
                <a:cs typeface="Arial"/>
              </a:rPr>
              <a:t>E</a:t>
            </a:r>
            <a:r>
              <a:rPr sz="1300" spc="5">
                <a:solidFill>
                  <a:srgbClr val="F1F1F1"/>
                </a:solidFill>
                <a:latin typeface="Arial"/>
                <a:cs typeface="Arial"/>
              </a:rPr>
              <a:t> </a:t>
            </a:r>
            <a:r>
              <a:rPr sz="1300">
                <a:solidFill>
                  <a:srgbClr val="F1F1F1"/>
                </a:solidFill>
                <a:latin typeface="Arial"/>
                <a:cs typeface="Arial"/>
              </a:rPr>
              <a:t>T</a:t>
            </a:r>
            <a:r>
              <a:rPr sz="1300" spc="-30">
                <a:solidFill>
                  <a:srgbClr val="F1F1F1"/>
                </a:solidFill>
                <a:latin typeface="Arial"/>
                <a:cs typeface="Arial"/>
              </a:rPr>
              <a:t> </a:t>
            </a:r>
            <a:r>
              <a:rPr sz="1300" spc="70">
                <a:solidFill>
                  <a:srgbClr val="F1F1F1"/>
                </a:solidFill>
                <a:latin typeface="Arial"/>
                <a:cs typeface="Arial"/>
              </a:rPr>
              <a:t>A</a:t>
            </a:r>
            <a:r>
              <a:rPr sz="1300" spc="5">
                <a:solidFill>
                  <a:srgbClr val="F1F1F1"/>
                </a:solidFill>
                <a:latin typeface="Arial"/>
                <a:cs typeface="Arial"/>
              </a:rPr>
              <a:t> </a:t>
            </a:r>
            <a:r>
              <a:rPr sz="1300" spc="65">
                <a:solidFill>
                  <a:srgbClr val="F1F1F1"/>
                </a:solidFill>
                <a:latin typeface="Arial"/>
                <a:cs typeface="Arial"/>
              </a:rPr>
              <a:t>I</a:t>
            </a:r>
            <a:r>
              <a:rPr sz="1300" spc="5">
                <a:solidFill>
                  <a:srgbClr val="F1F1F1"/>
                </a:solidFill>
                <a:latin typeface="Arial"/>
                <a:cs typeface="Arial"/>
              </a:rPr>
              <a:t> </a:t>
            </a:r>
            <a:r>
              <a:rPr sz="1300" spc="70">
                <a:solidFill>
                  <a:srgbClr val="F1F1F1"/>
                </a:solidFill>
                <a:latin typeface="Arial"/>
                <a:cs typeface="Arial"/>
              </a:rPr>
              <a:t>L</a:t>
            </a:r>
            <a:r>
              <a:rPr sz="1300" spc="5">
                <a:solidFill>
                  <a:srgbClr val="F1F1F1"/>
                </a:solidFill>
                <a:latin typeface="Arial"/>
                <a:cs typeface="Arial"/>
              </a:rPr>
              <a:t> </a:t>
            </a:r>
            <a:r>
              <a:rPr sz="1300" spc="-50">
                <a:solidFill>
                  <a:srgbClr val="F1F1F1"/>
                </a:solidFill>
                <a:latin typeface="Arial"/>
                <a:cs typeface="Arial"/>
              </a:rPr>
              <a:t>S </a:t>
            </a:r>
            <a:endParaRPr sz="1300">
              <a:latin typeface="Arial"/>
              <a:cs typeface="Arial"/>
            </a:endParaRPr>
          </a:p>
        </p:txBody>
      </p:sp>
      <p:sp>
        <p:nvSpPr>
          <p:cNvPr id="18" name="bg object 17">
            <a:extLst>
              <a:ext uri="{FF2B5EF4-FFF2-40B4-BE49-F238E27FC236}">
                <a16:creationId xmlns:a16="http://schemas.microsoft.com/office/drawing/2014/main" id="{E8F84405-2067-0D40-9B3A-A5AA5E4C07B8}"/>
              </a:ext>
            </a:extLst>
          </p:cNvPr>
          <p:cNvSpPr/>
          <p:nvPr userDrawn="1"/>
        </p:nvSpPr>
        <p:spPr>
          <a:xfrm>
            <a:off x="1348399" y="457200"/>
            <a:ext cx="10841061"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3" name="object 9">
            <a:extLst>
              <a:ext uri="{FF2B5EF4-FFF2-40B4-BE49-F238E27FC236}">
                <a16:creationId xmlns:a16="http://schemas.microsoft.com/office/drawing/2014/main" id="{66A447CE-A349-4B43-A411-93CD6AD54E94}"/>
              </a:ext>
            </a:extLst>
          </p:cNvPr>
          <p:cNvSpPr txBox="1"/>
          <p:nvPr userDrawn="1"/>
        </p:nvSpPr>
        <p:spPr>
          <a:xfrm>
            <a:off x="853774" y="2669268"/>
            <a:ext cx="188595" cy="1472565"/>
          </a:xfrm>
          <a:prstGeom prst="rect">
            <a:avLst/>
          </a:prstGeom>
        </p:spPr>
        <p:txBody>
          <a:bodyPr vert="vert270" wrap="square" lIns="0" tIns="0" rIns="0" bIns="0" rtlCol="0">
            <a:spAutoFit/>
          </a:bodyPr>
          <a:lstStyle/>
          <a:p>
            <a:pPr marL="12700">
              <a:lnSpc>
                <a:spcPts val="1370"/>
              </a:lnSpc>
            </a:pPr>
            <a:r>
              <a:rPr sz="1150" spc="50">
                <a:solidFill>
                  <a:srgbClr val="F1F1F1"/>
                </a:solidFill>
                <a:latin typeface="Arial"/>
                <a:cs typeface="Arial"/>
              </a:rPr>
              <a:t>D</a:t>
            </a:r>
            <a:r>
              <a:rPr sz="1150">
                <a:solidFill>
                  <a:srgbClr val="F1F1F1"/>
                </a:solidFill>
                <a:latin typeface="Arial"/>
                <a:cs typeface="Arial"/>
              </a:rPr>
              <a:t> </a:t>
            </a:r>
            <a:r>
              <a:rPr sz="1150" spc="50">
                <a:solidFill>
                  <a:srgbClr val="F1F1F1"/>
                </a:solidFill>
                <a:latin typeface="Arial"/>
                <a:cs typeface="Arial"/>
              </a:rPr>
              <a:t>E</a:t>
            </a:r>
            <a:r>
              <a:rPr sz="1150">
                <a:solidFill>
                  <a:srgbClr val="F1F1F1"/>
                </a:solidFill>
                <a:latin typeface="Arial"/>
                <a:cs typeface="Arial"/>
              </a:rPr>
              <a:t> </a:t>
            </a:r>
            <a:r>
              <a:rPr sz="1150" spc="50">
                <a:solidFill>
                  <a:srgbClr val="F1F1F1"/>
                </a:solidFill>
                <a:latin typeface="Arial"/>
                <a:cs typeface="Arial"/>
              </a:rPr>
              <a:t>F</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N</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T</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O</a:t>
            </a:r>
            <a:r>
              <a:rPr sz="1150">
                <a:solidFill>
                  <a:srgbClr val="F1F1F1"/>
                </a:solidFill>
                <a:latin typeface="Arial"/>
                <a:cs typeface="Arial"/>
              </a:rPr>
              <a:t> </a:t>
            </a:r>
            <a:r>
              <a:rPr sz="1150" spc="50">
                <a:solidFill>
                  <a:srgbClr val="F1F1F1"/>
                </a:solidFill>
                <a:latin typeface="Arial"/>
                <a:cs typeface="Arial"/>
              </a:rPr>
              <a:t>N</a:t>
            </a:r>
            <a:r>
              <a:rPr sz="1150">
                <a:solidFill>
                  <a:srgbClr val="F1F1F1"/>
                </a:solidFill>
                <a:latin typeface="Arial"/>
                <a:cs typeface="Arial"/>
              </a:rPr>
              <a:t> </a:t>
            </a:r>
            <a:r>
              <a:rPr sz="1150" spc="-50">
                <a:solidFill>
                  <a:srgbClr val="F1F1F1"/>
                </a:solidFill>
                <a:latin typeface="Arial"/>
                <a:cs typeface="Arial"/>
              </a:rPr>
              <a:t>S </a:t>
            </a:r>
            <a:endParaRPr sz="1150">
              <a:latin typeface="Arial"/>
              <a:cs typeface="Arial"/>
            </a:endParaRPr>
          </a:p>
        </p:txBody>
      </p:sp>
      <p:pic>
        <p:nvPicPr>
          <p:cNvPr id="3" name="object 3">
            <a:extLst>
              <a:ext uri="{FF2B5EF4-FFF2-40B4-BE49-F238E27FC236}">
                <a16:creationId xmlns:a16="http://schemas.microsoft.com/office/drawing/2014/main" id="{007D2364-AEBD-B9D0-68CF-6EC3864C69FB}"/>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35100" y="2380869"/>
            <a:ext cx="10756900" cy="3978367"/>
          </a:xfrm>
          <a:prstGeom prst="rect">
            <a:avLst/>
          </a:prstGeom>
        </p:spPr>
      </p:pic>
      <p:pic>
        <p:nvPicPr>
          <p:cNvPr id="7" name="object 4">
            <a:extLst>
              <a:ext uri="{FF2B5EF4-FFF2-40B4-BE49-F238E27FC236}">
                <a16:creationId xmlns:a16="http://schemas.microsoft.com/office/drawing/2014/main" id="{064FA5A0-D5F3-543E-76F5-28508677593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423348C0-EE15-3E45-97ED-104CF5DE262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Content Placeholder 2">
            <a:extLst>
              <a:ext uri="{FF2B5EF4-FFF2-40B4-BE49-F238E27FC236}">
                <a16:creationId xmlns:a16="http://schemas.microsoft.com/office/drawing/2014/main" id="{E8AA3792-1AAE-8F5C-2F45-FA9D0BA70F9E}"/>
              </a:ext>
            </a:extLst>
          </p:cNvPr>
          <p:cNvSpPr txBox="1">
            <a:spLocks/>
          </p:cNvSpPr>
          <p:nvPr userDrawn="1"/>
        </p:nvSpPr>
        <p:spPr>
          <a:xfrm>
            <a:off x="1866900" y="1104809"/>
            <a:ext cx="1923039" cy="540888"/>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a:latin typeface="Arial"/>
                <a:cs typeface="Arial"/>
              </a:rPr>
              <a:t>AIRPORT</a:t>
            </a:r>
          </a:p>
        </p:txBody>
      </p:sp>
      <p:sp>
        <p:nvSpPr>
          <p:cNvPr id="11" name="TextBox 10">
            <a:extLst>
              <a:ext uri="{FF2B5EF4-FFF2-40B4-BE49-F238E27FC236}">
                <a16:creationId xmlns:a16="http://schemas.microsoft.com/office/drawing/2014/main" id="{391EAFBE-082A-4C1E-53F4-A6EB015DF56D}"/>
              </a:ext>
            </a:extLst>
          </p:cNvPr>
          <p:cNvSpPr txBox="1"/>
          <p:nvPr userDrawn="1"/>
        </p:nvSpPr>
        <p:spPr>
          <a:xfrm>
            <a:off x="1844598" y="1375323"/>
            <a:ext cx="9890446"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CONSTRUCTION</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6069535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IRPORT DIAGRA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002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4">
            <a:extLst>
              <a:ext uri="{FF2B5EF4-FFF2-40B4-BE49-F238E27FC236}">
                <a16:creationId xmlns:a16="http://schemas.microsoft.com/office/drawing/2014/main" id="{24EDC49A-09F3-8D7E-8AD1-CB599128D6FD}"/>
              </a:ext>
            </a:extLst>
          </p:cNvPr>
          <p:cNvSpPr>
            <a:spLocks noGrp="1"/>
          </p:cNvSpPr>
          <p:nvPr>
            <p:ph type="pic" sz="quarter" idx="17"/>
          </p:nvPr>
        </p:nvSpPr>
        <p:spPr>
          <a:xfrm>
            <a:off x="7586642" y="371798"/>
            <a:ext cx="4491736" cy="6906267"/>
          </a:xfrm>
        </p:spPr>
        <p:txBody>
          <a:bodyPr lIns="457200" tIns="731520" rIns="91440" anchor="t" anchorCtr="0"/>
          <a:lstStyle>
            <a:lvl1pPr>
              <a:defRPr sz="100"/>
            </a:lvl1pPr>
          </a:lstStyle>
          <a:p>
            <a:endParaRPr lang="en-US" dirty="0"/>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a:extLst>
              <a:ext uri="{FF2B5EF4-FFF2-40B4-BE49-F238E27FC236}">
                <a16:creationId xmlns:a16="http://schemas.microsoft.com/office/drawing/2014/main" id="{5FEF2019-5826-BE41-FE48-E6969A55C053}"/>
              </a:ext>
            </a:extLst>
          </p:cNvPr>
          <p:cNvPicPr>
            <a:picLocks noChangeAspect="1"/>
          </p:cNvPicPr>
          <p:nvPr userDrawn="1"/>
        </p:nvPicPr>
        <p:blipFill>
          <a:blip r:embed="rId3"/>
          <a:stretch>
            <a:fillRect/>
          </a:stretch>
        </p:blipFill>
        <p:spPr>
          <a:xfrm rot="5400000">
            <a:off x="1843847" y="292840"/>
            <a:ext cx="4721073" cy="7494852"/>
          </a:xfrm>
          <a:prstGeom prst="rect">
            <a:avLst/>
          </a:prstGeom>
        </p:spPr>
      </p:pic>
      <p:sp>
        <p:nvSpPr>
          <p:cNvPr id="10" name="TextBox 9">
            <a:extLst>
              <a:ext uri="{FF2B5EF4-FFF2-40B4-BE49-F238E27FC236}">
                <a16:creationId xmlns:a16="http://schemas.microsoft.com/office/drawing/2014/main" id="{3E2EDDED-8ADB-2C67-185D-B55FBBC2B9DF}"/>
              </a:ext>
            </a:extLst>
          </p:cNvPr>
          <p:cNvSpPr txBox="1"/>
          <p:nvPr userDrawn="1"/>
        </p:nvSpPr>
        <p:spPr>
          <a:xfrm>
            <a:off x="2995034" y="3686830"/>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
        <p:nvSpPr>
          <p:cNvPr id="7" name="Picture Placeholder 13">
            <a:extLst>
              <a:ext uri="{FF2B5EF4-FFF2-40B4-BE49-F238E27FC236}">
                <a16:creationId xmlns:a16="http://schemas.microsoft.com/office/drawing/2014/main" id="{5FCEEAC1-FD9A-08C4-B3ED-D70AEE241216}"/>
              </a:ext>
            </a:extLst>
          </p:cNvPr>
          <p:cNvSpPr>
            <a:spLocks noGrp="1"/>
          </p:cNvSpPr>
          <p:nvPr>
            <p:ph type="pic" sz="quarter" idx="18"/>
          </p:nvPr>
        </p:nvSpPr>
        <p:spPr>
          <a:xfrm>
            <a:off x="456956" y="1899946"/>
            <a:ext cx="7494854" cy="4971834"/>
          </a:xfrm>
        </p:spPr>
      </p:sp>
    </p:spTree>
    <p:extLst>
      <p:ext uri="{BB962C8B-B14F-4D97-AF65-F5344CB8AC3E}">
        <p14:creationId xmlns:p14="http://schemas.microsoft.com/office/powerpoint/2010/main" val="30973994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IRPORT RI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1" y="1657"/>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31C766F-6849-AF9B-3DE0-572FEE58C1D1}"/>
              </a:ext>
            </a:extLst>
          </p:cNvPr>
          <p:cNvSpPr>
            <a:spLocks noGrp="1"/>
          </p:cNvSpPr>
          <p:nvPr>
            <p:ph type="pic" sz="quarter" idx="18"/>
          </p:nvPr>
        </p:nvSpPr>
        <p:spPr>
          <a:xfrm>
            <a:off x="7204964" y="1064"/>
            <a:ext cx="4491736" cy="3103245"/>
          </a:xfrm>
          <a:prstGeom prst="rect">
            <a:avLst/>
          </a:prstGeom>
          <a:solidFill>
            <a:schemeClr val="bg1"/>
          </a:solidFill>
        </p:spPr>
        <p:txBody>
          <a:body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Rectangle 2">
            <a:hlinkClick r:id="rId4"/>
            <a:extLst>
              <a:ext uri="{FF2B5EF4-FFF2-40B4-BE49-F238E27FC236}">
                <a16:creationId xmlns:a16="http://schemas.microsoft.com/office/drawing/2014/main" id="{4BCC02B3-B9AB-5DFA-3EDF-B0E8F5667EFC}"/>
              </a:ext>
            </a:extLst>
          </p:cNvPr>
          <p:cNvSpPr/>
          <p:nvPr userDrawn="1"/>
        </p:nvSpPr>
        <p:spPr>
          <a:xfrm>
            <a:off x="13295672" y="1951994"/>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028BBA27-4BFA-CC65-F2B4-972524C148D5}"/>
              </a:ext>
            </a:extLst>
          </p:cNvPr>
          <p:cNvSpPr>
            <a:spLocks noGrp="1"/>
          </p:cNvSpPr>
          <p:nvPr>
            <p:ph type="pic" sz="quarter" idx="19"/>
          </p:nvPr>
        </p:nvSpPr>
        <p:spPr>
          <a:xfrm>
            <a:off x="7204964" y="3257345"/>
            <a:ext cx="4491736" cy="3103245"/>
          </a:xfrm>
          <a:prstGeom prst="rect">
            <a:avLst/>
          </a:prstGeom>
          <a:solidFill>
            <a:schemeClr val="bg1"/>
          </a:solidFill>
        </p:spPr>
        <p:txBody>
          <a:bodyPr/>
          <a:lstStyle/>
          <a:p>
            <a:endParaRPr lang="en-US"/>
          </a:p>
        </p:txBody>
      </p:sp>
      <p:sp>
        <p:nvSpPr>
          <p:cNvPr id="9" name="Title 1">
            <a:extLst>
              <a:ext uri="{FF2B5EF4-FFF2-40B4-BE49-F238E27FC236}">
                <a16:creationId xmlns:a16="http://schemas.microsoft.com/office/drawing/2014/main" id="{38F6042D-CF6F-5629-4881-A686378B0B29}"/>
              </a:ext>
            </a:extLst>
          </p:cNvPr>
          <p:cNvSpPr txBox="1">
            <a:spLocks/>
          </p:cNvSpPr>
          <p:nvPr userDrawn="1"/>
        </p:nvSpPr>
        <p:spPr>
          <a:xfrm>
            <a:off x="1976608" y="1056578"/>
            <a:ext cx="5600532"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a:t>RIM LOCATIONS</a:t>
            </a:r>
          </a:p>
        </p:txBody>
      </p:sp>
      <p:sp>
        <p:nvSpPr>
          <p:cNvPr id="10" name="TextBox 9">
            <a:extLst>
              <a:ext uri="{FF2B5EF4-FFF2-40B4-BE49-F238E27FC236}">
                <a16:creationId xmlns:a16="http://schemas.microsoft.com/office/drawing/2014/main" id="{99627516-65C0-2C52-1C67-A48484B8C149}"/>
              </a:ext>
            </a:extLst>
          </p:cNvPr>
          <p:cNvSpPr txBox="1"/>
          <p:nvPr userDrawn="1"/>
        </p:nvSpPr>
        <p:spPr>
          <a:xfrm>
            <a:off x="1976170" y="739161"/>
            <a:ext cx="5463811" cy="387798"/>
          </a:xfrm>
          <a:prstGeom prst="rect">
            <a:avLst/>
          </a:prstGeom>
          <a:noFill/>
        </p:spPr>
        <p:txBody>
          <a:bodyPr wrap="square" lIns="0" tIns="0" rIns="0" bIns="0" rtlCol="0">
            <a:spAutoFit/>
          </a:bodyPr>
          <a:lstStyle/>
          <a:p>
            <a:pPr marL="12700" marR="0" lvl="0" indent="0" algn="l"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2800" b="1" i="0" u="none" strike="noStrike" kern="1200" cap="none" spc="45" normalizeH="0" baseline="0" noProof="0">
                <a:ln>
                  <a:noFill/>
                </a:ln>
                <a:solidFill>
                  <a:srgbClr val="FF711C"/>
                </a:solidFill>
                <a:effectLst/>
                <a:uLnTx/>
                <a:uFillTx/>
                <a:latin typeface="Arial"/>
                <a:ea typeface="+mn-ea"/>
                <a:cs typeface="Arial"/>
              </a:rPr>
              <a:t>LOCAL </a:t>
            </a:r>
            <a:endParaRPr kumimoji="0" lang="en-US" sz="2800" b="1" i="0" u="none" strike="noStrike" kern="1200" cap="none" spc="-10" normalizeH="0" baseline="0" noProof="0">
              <a:ln>
                <a:noFill/>
              </a:ln>
              <a:solidFill>
                <a:srgbClr val="FF711C"/>
              </a:solidFill>
              <a:effectLst/>
              <a:uLnTx/>
              <a:uFillTx/>
              <a:latin typeface="Arial"/>
              <a:ea typeface="+mn-ea"/>
              <a:cs typeface="Arial"/>
            </a:endParaRPr>
          </a:p>
        </p:txBody>
      </p:sp>
    </p:spTree>
    <p:extLst>
      <p:ext uri="{BB962C8B-B14F-4D97-AF65-F5344CB8AC3E}">
        <p14:creationId xmlns:p14="http://schemas.microsoft.com/office/powerpoint/2010/main" val="30158587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CAL - AAN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7719878" y="5506736"/>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 name="Picture 7" descr="A picture containing text, sign&#10;&#10;Description automatically generated">
            <a:extLst>
              <a:ext uri="{FF2B5EF4-FFF2-40B4-BE49-F238E27FC236}">
                <a16:creationId xmlns:a16="http://schemas.microsoft.com/office/drawing/2014/main" id="{E30150E8-8C0F-72B0-CBA8-C949B917AB6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888316" y="1824747"/>
            <a:ext cx="3165708" cy="5032487"/>
          </a:xfrm>
          <a:prstGeom prst="rect">
            <a:avLst/>
          </a:prstGeom>
        </p:spPr>
      </p:pic>
      <p:sp>
        <p:nvSpPr>
          <p:cNvPr id="7" name="TextBox 6">
            <a:extLst>
              <a:ext uri="{FF2B5EF4-FFF2-40B4-BE49-F238E27FC236}">
                <a16:creationId xmlns:a16="http://schemas.microsoft.com/office/drawing/2014/main" id="{BC54493C-10B4-A5E4-AD43-7EAB4DAEDC75}"/>
              </a:ext>
            </a:extLst>
          </p:cNvPr>
          <p:cNvSpPr txBox="1"/>
          <p:nvPr userDrawn="1"/>
        </p:nvSpPr>
        <p:spPr>
          <a:xfrm>
            <a:off x="1863727" y="739161"/>
            <a:ext cx="5796280" cy="387798"/>
          </a:xfrm>
          <a:prstGeom prst="rect">
            <a:avLst/>
          </a:prstGeom>
          <a:noFill/>
        </p:spPr>
        <p:txBody>
          <a:bodyPr wrap="square" lIns="0" tIns="0" rIns="0" bIns="0" rtlCol="0">
            <a:spAutoFit/>
          </a:bodyPr>
          <a:lstStyle/>
          <a:p>
            <a:pPr marL="12700" marR="0" lvl="0" indent="0" algn="l"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2800" b="1" i="0" u="none" strike="noStrike" kern="1200" cap="none" spc="45" normalizeH="0" baseline="0" noProof="0">
                <a:ln>
                  <a:noFill/>
                </a:ln>
                <a:solidFill>
                  <a:srgbClr val="FF711C"/>
                </a:solidFill>
                <a:effectLst/>
                <a:uLnTx/>
                <a:uFillTx/>
                <a:latin typeface="Arial"/>
                <a:ea typeface="+mn-ea"/>
                <a:cs typeface="Arial"/>
              </a:rPr>
              <a:t>LOCAL</a:t>
            </a:r>
            <a:endParaRPr kumimoji="0" lang="en-US" sz="2800" b="1" i="0" u="none" strike="noStrike" kern="1200" cap="none" spc="-10" normalizeH="0" baseline="0" noProof="0">
              <a:ln>
                <a:noFill/>
              </a:ln>
              <a:solidFill>
                <a:srgbClr val="FF711C"/>
              </a:solidFill>
              <a:effectLst/>
              <a:uLnTx/>
              <a:uFillTx/>
              <a:latin typeface="Arial"/>
              <a:ea typeface="+mn-ea"/>
              <a:cs typeface="Arial"/>
            </a:endParaRPr>
          </a:p>
        </p:txBody>
      </p:sp>
      <p:sp>
        <p:nvSpPr>
          <p:cNvPr id="28" name="Title 3">
            <a:extLst>
              <a:ext uri="{FF2B5EF4-FFF2-40B4-BE49-F238E27FC236}">
                <a16:creationId xmlns:a16="http://schemas.microsoft.com/office/drawing/2014/main" id="{70CE8293-333D-56BB-F34E-99C3E520DF3A}"/>
              </a:ext>
            </a:extLst>
          </p:cNvPr>
          <p:cNvSpPr txBox="1">
            <a:spLocks/>
          </p:cNvSpPr>
          <p:nvPr userDrawn="1"/>
        </p:nvSpPr>
        <p:spPr>
          <a:xfrm>
            <a:off x="1848998" y="1154988"/>
            <a:ext cx="10077902" cy="528095"/>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ea typeface="Times New Roman" panose="02020603050405020304" pitchFamily="18" charset="0"/>
              </a:rPr>
              <a:t>ARRIVAL ALERT NOTICE</a:t>
            </a:r>
            <a:r>
              <a:rPr lang="en-US" b="0" spc="104" baseline="30000">
                <a:solidFill>
                  <a:schemeClr val="bg1"/>
                </a:solidFill>
                <a:effectLst>
                  <a:outerShdw blurRad="76200" dist="76200" dir="3600000" algn="tl" rotWithShape="0">
                    <a:prstClr val="black">
                      <a:alpha val="40000"/>
                    </a:prstClr>
                  </a:outerShdw>
                </a:effectLst>
                <a:latin typeface="Arial"/>
                <a:cs typeface="Arial"/>
              </a:rPr>
              <a:t> </a:t>
            </a:r>
            <a:r>
              <a:rPr lang="en-US" b="0" spc="104" baseline="30000">
                <a:solidFill>
                  <a:srgbClr val="FFFFFF"/>
                </a:solidFill>
                <a:effectLst>
                  <a:outerShdw blurRad="76200" dist="76200" dir="3600000" algn="tl" rotWithShape="0">
                    <a:prstClr val="black">
                      <a:alpha val="40000"/>
                    </a:prstClr>
                  </a:outerShdw>
                </a:effectLst>
                <a:latin typeface="Arial"/>
                <a:cs typeface="Arial"/>
              </a:rPr>
              <a:t>(AAN)</a:t>
            </a:r>
            <a:endParaRPr lang="en-US" b="0" baseline="30000">
              <a:effectLst>
                <a:outerShdw blurRad="76200" dist="76200" dir="3600000" algn="tl" rotWithShape="0">
                  <a:prstClr val="black">
                    <a:alpha val="40000"/>
                  </a:prstClr>
                </a:outerShdw>
              </a:effectLst>
            </a:endParaRPr>
          </a:p>
        </p:txBody>
      </p:sp>
      <p:pic>
        <p:nvPicPr>
          <p:cNvPr id="30" name="Picture 2" descr="Diagram&#10;&#10;Description automatically generated">
            <a:extLst>
              <a:ext uri="{FF2B5EF4-FFF2-40B4-BE49-F238E27FC236}">
                <a16:creationId xmlns:a16="http://schemas.microsoft.com/office/drawing/2014/main" id="{98BF6D26-830A-B444-AABE-CA5680B4B1C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480865" y="1824748"/>
            <a:ext cx="3227862" cy="5032488"/>
          </a:xfrm>
          <a:prstGeom prst="rect">
            <a:avLst/>
          </a:prstGeom>
        </p:spPr>
      </p:pic>
      <p:sp>
        <p:nvSpPr>
          <p:cNvPr id="3" name="TextBox 2">
            <a:extLst>
              <a:ext uri="{FF2B5EF4-FFF2-40B4-BE49-F238E27FC236}">
                <a16:creationId xmlns:a16="http://schemas.microsoft.com/office/drawing/2014/main" id="{1665C1E5-A358-7ECE-F4DE-E17C93A52A8A}"/>
              </a:ext>
            </a:extLst>
          </p:cNvPr>
          <p:cNvSpPr txBox="1"/>
          <p:nvPr userDrawn="1"/>
        </p:nvSpPr>
        <p:spPr>
          <a:xfrm>
            <a:off x="2258674" y="3633919"/>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5" name="TextBox 4">
            <a:extLst>
              <a:ext uri="{FF2B5EF4-FFF2-40B4-BE49-F238E27FC236}">
                <a16:creationId xmlns:a16="http://schemas.microsoft.com/office/drawing/2014/main" id="{443FA1A9-CFAA-606A-DB70-DBAE0557E99C}"/>
              </a:ext>
            </a:extLst>
          </p:cNvPr>
          <p:cNvSpPr txBox="1"/>
          <p:nvPr userDrawn="1"/>
        </p:nvSpPr>
        <p:spPr>
          <a:xfrm>
            <a:off x="5903827" y="3633919"/>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2" name="Picture Placeholder 21">
            <a:extLst>
              <a:ext uri="{FF2B5EF4-FFF2-40B4-BE49-F238E27FC236}">
                <a16:creationId xmlns:a16="http://schemas.microsoft.com/office/drawing/2014/main" id="{7696943F-43A8-D0A3-D763-9D1EA7BE1C94}"/>
              </a:ext>
            </a:extLst>
          </p:cNvPr>
          <p:cNvSpPr>
            <a:spLocks noGrp="1"/>
          </p:cNvSpPr>
          <p:nvPr>
            <p:ph type="pic" sz="quarter" idx="19"/>
          </p:nvPr>
        </p:nvSpPr>
        <p:spPr>
          <a:xfrm>
            <a:off x="1848998" y="1824747"/>
            <a:ext cx="3246876" cy="5058752"/>
          </a:xfrm>
          <a:prstGeom prst="rect">
            <a:avLst/>
          </a:prstGeom>
        </p:spPr>
        <p:txBody>
          <a:bodyPr/>
          <a:lstStyle>
            <a:lvl1pPr>
              <a:defRPr sz="100">
                <a:solidFill>
                  <a:schemeClr val="bg1"/>
                </a:solidFill>
              </a:defRPr>
            </a:lvl1pPr>
          </a:lstStyle>
          <a:p>
            <a:endParaRPr lang="en-US"/>
          </a:p>
        </p:txBody>
      </p:sp>
      <p:sp>
        <p:nvSpPr>
          <p:cNvPr id="23" name="Picture Placeholder 21">
            <a:extLst>
              <a:ext uri="{FF2B5EF4-FFF2-40B4-BE49-F238E27FC236}">
                <a16:creationId xmlns:a16="http://schemas.microsoft.com/office/drawing/2014/main" id="{DB4ED09F-F7BA-801E-5A63-EEF24A713596}"/>
              </a:ext>
            </a:extLst>
          </p:cNvPr>
          <p:cNvSpPr>
            <a:spLocks noGrp="1"/>
          </p:cNvSpPr>
          <p:nvPr>
            <p:ph type="pic" sz="quarter" idx="20"/>
          </p:nvPr>
        </p:nvSpPr>
        <p:spPr>
          <a:xfrm>
            <a:off x="5470685" y="1824747"/>
            <a:ext cx="3284979" cy="5058752"/>
          </a:xfrm>
          <a:prstGeom prst="rect">
            <a:avLst/>
          </a:prstGeom>
        </p:spPr>
        <p:txBody>
          <a:bodyPr/>
          <a:lstStyle>
            <a:lvl1pPr>
              <a:defRPr sz="100">
                <a:solidFill>
                  <a:schemeClr val="bg1"/>
                </a:solidFill>
              </a:defRPr>
            </a:lvl1pPr>
          </a:lstStyle>
          <a:p>
            <a:endParaRPr lang="en-US"/>
          </a:p>
        </p:txBody>
      </p:sp>
      <p:pic>
        <p:nvPicPr>
          <p:cNvPr id="6" name="Picture 5">
            <a:extLst>
              <a:ext uri="{FF2B5EF4-FFF2-40B4-BE49-F238E27FC236}">
                <a16:creationId xmlns:a16="http://schemas.microsoft.com/office/drawing/2014/main" id="{244C65D1-1236-2C5F-6C47-C6048FDF8424}"/>
              </a:ext>
            </a:extLst>
          </p:cNvPr>
          <p:cNvPicPr/>
          <p:nvPr userDrawn="1"/>
        </p:nvPicPr>
        <p:blipFill>
          <a:blip r:embed="rId6" cstate="screen">
            <a:extLst>
              <a:ext uri="{28A0092B-C50C-407E-A947-70E740481C1C}">
                <a14:useLocalDpi xmlns:a14="http://schemas.microsoft.com/office/drawing/2010/main"/>
              </a:ext>
            </a:extLst>
          </a:blip>
          <a:srcRect/>
          <a:stretch/>
        </p:blipFill>
        <p:spPr>
          <a:xfrm>
            <a:off x="8966583" y="1826827"/>
            <a:ext cx="1464046" cy="1464046"/>
          </a:xfrm>
          <a:prstGeom prst="rect">
            <a:avLst/>
          </a:prstGeom>
          <a:effectLst>
            <a:outerShdw blurRad="50800" dist="38100" dir="2700000" algn="tl" rotWithShape="0">
              <a:prstClr val="black">
                <a:alpha val="40000"/>
              </a:prstClr>
            </a:outerShdw>
          </a:effectLst>
        </p:spPr>
      </p:pic>
      <p:sp>
        <p:nvSpPr>
          <p:cNvPr id="8" name="object 5">
            <a:extLst>
              <a:ext uri="{FF2B5EF4-FFF2-40B4-BE49-F238E27FC236}">
                <a16:creationId xmlns:a16="http://schemas.microsoft.com/office/drawing/2014/main" id="{0811FAEC-512C-3FF6-BFCE-AF4E9C6CB8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Rectangle 9">
            <a:hlinkClick r:id="rId7"/>
            <a:extLst>
              <a:ext uri="{FF2B5EF4-FFF2-40B4-BE49-F238E27FC236}">
                <a16:creationId xmlns:a16="http://schemas.microsoft.com/office/drawing/2014/main" id="{06894C3C-D77C-BE5E-9F1C-5C9AFCCE35E7}"/>
              </a:ext>
            </a:extLst>
          </p:cNvPr>
          <p:cNvSpPr/>
          <p:nvPr userDrawn="1"/>
        </p:nvSpPr>
        <p:spPr>
          <a:xfrm>
            <a:off x="8953877" y="1824747"/>
            <a:ext cx="1484769" cy="1488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4090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IRPORT RI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31C766F-6849-AF9B-3DE0-572FEE58C1D1}"/>
              </a:ext>
            </a:extLst>
          </p:cNvPr>
          <p:cNvSpPr>
            <a:spLocks noGrp="1"/>
          </p:cNvSpPr>
          <p:nvPr>
            <p:ph type="pic" sz="quarter" idx="18"/>
          </p:nvPr>
        </p:nvSpPr>
        <p:spPr>
          <a:xfrm>
            <a:off x="7204964" y="1064"/>
            <a:ext cx="4491736" cy="3103245"/>
          </a:xfrm>
          <a:prstGeom prst="rect">
            <a:avLst/>
          </a:prstGeom>
          <a:solidFill>
            <a:schemeClr val="bg1"/>
          </a:solidFill>
        </p:spPr>
        <p:txBody>
          <a:body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Rectangle 2">
            <a:hlinkClick r:id="rId4"/>
            <a:extLst>
              <a:ext uri="{FF2B5EF4-FFF2-40B4-BE49-F238E27FC236}">
                <a16:creationId xmlns:a16="http://schemas.microsoft.com/office/drawing/2014/main" id="{4BCC02B3-B9AB-5DFA-3EDF-B0E8F5667EFC}"/>
              </a:ext>
            </a:extLst>
          </p:cNvPr>
          <p:cNvSpPr/>
          <p:nvPr userDrawn="1"/>
        </p:nvSpPr>
        <p:spPr>
          <a:xfrm>
            <a:off x="13295672" y="1951994"/>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028BBA27-4BFA-CC65-F2B4-972524C148D5}"/>
              </a:ext>
            </a:extLst>
          </p:cNvPr>
          <p:cNvSpPr>
            <a:spLocks noGrp="1"/>
          </p:cNvSpPr>
          <p:nvPr>
            <p:ph type="pic" sz="quarter" idx="19"/>
          </p:nvPr>
        </p:nvSpPr>
        <p:spPr>
          <a:xfrm>
            <a:off x="7204964" y="3259455"/>
            <a:ext cx="4491736" cy="3103245"/>
          </a:xfrm>
          <a:prstGeom prst="rect">
            <a:avLst/>
          </a:prstGeom>
          <a:solidFill>
            <a:schemeClr val="bg1"/>
          </a:solidFill>
        </p:spPr>
        <p:txBody>
          <a:bodyPr/>
          <a:lstStyle/>
          <a:p>
            <a:endParaRPr lang="en-US"/>
          </a:p>
        </p:txBody>
      </p:sp>
    </p:spTree>
    <p:extLst>
      <p:ext uri="{BB962C8B-B14F-4D97-AF65-F5344CB8AC3E}">
        <p14:creationId xmlns:p14="http://schemas.microsoft.com/office/powerpoint/2010/main" val="30158587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OCAL - AAN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8" name="object 5">
            <a:extLst>
              <a:ext uri="{FF2B5EF4-FFF2-40B4-BE49-F238E27FC236}">
                <a16:creationId xmlns:a16="http://schemas.microsoft.com/office/drawing/2014/main" id="{0811FAEC-512C-3FF6-BFCE-AF4E9C6CB8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9" name="Picture 8">
            <a:extLst>
              <a:ext uri="{FF2B5EF4-FFF2-40B4-BE49-F238E27FC236}">
                <a16:creationId xmlns:a16="http://schemas.microsoft.com/office/drawing/2014/main" id="{AE31E402-CA6F-77F8-86B2-AAB39719D07E}"/>
              </a:ext>
            </a:extLst>
          </p:cNvPr>
          <p:cNvPicPr>
            <a:picLocks noChangeAspect="1"/>
          </p:cNvPicPr>
          <p:nvPr userDrawn="1"/>
        </p:nvPicPr>
        <p:blipFill>
          <a:blip r:embed="rId3"/>
          <a:stretch>
            <a:fillRect/>
          </a:stretch>
        </p:blipFill>
        <p:spPr>
          <a:xfrm>
            <a:off x="8711685" y="1611086"/>
            <a:ext cx="3283319" cy="5117047"/>
          </a:xfrm>
          <a:prstGeom prst="rect">
            <a:avLst/>
          </a:prstGeom>
          <a:solidFill>
            <a:schemeClr val="bg1"/>
          </a:solidFill>
          <a:ln w="0">
            <a:solidFill>
              <a:srgbClr val="0070C0"/>
            </a:solidFill>
          </a:ln>
        </p:spPr>
      </p:pic>
      <p:sp>
        <p:nvSpPr>
          <p:cNvPr id="2" name="Picture Placeholder 2">
            <a:extLst>
              <a:ext uri="{FF2B5EF4-FFF2-40B4-BE49-F238E27FC236}">
                <a16:creationId xmlns:a16="http://schemas.microsoft.com/office/drawing/2014/main" id="{740C003F-EB1D-AD8F-0C44-897B75CE01C7}"/>
              </a:ext>
            </a:extLst>
          </p:cNvPr>
          <p:cNvSpPr>
            <a:spLocks noGrp="1"/>
          </p:cNvSpPr>
          <p:nvPr>
            <p:ph type="pic" sz="quarter" idx="19"/>
          </p:nvPr>
        </p:nvSpPr>
        <p:spPr>
          <a:xfrm>
            <a:off x="8982321" y="3795938"/>
            <a:ext cx="2383971" cy="915311"/>
          </a:xfrm>
          <a:prstGeom prst="rect">
            <a:avLst/>
          </a:prstGeom>
        </p:spPr>
        <p:txBody>
          <a:bodyPr/>
          <a:lstStyle/>
          <a:p>
            <a:endParaRPr lang="en-US" dirty="0"/>
          </a:p>
        </p:txBody>
      </p:sp>
    </p:spTree>
    <p:extLst>
      <p:ext uri="{BB962C8B-B14F-4D97-AF65-F5344CB8AC3E}">
        <p14:creationId xmlns:p14="http://schemas.microsoft.com/office/powerpoint/2010/main" val="39874090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AN VIDE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449"/>
            <a:ext cx="12191999" cy="6916434"/>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8" name="Picture 7">
            <a:extLst>
              <a:ext uri="{FF2B5EF4-FFF2-40B4-BE49-F238E27FC236}">
                <a16:creationId xmlns:a16="http://schemas.microsoft.com/office/drawing/2014/main" id="{C9883A3C-6C1E-7F53-FD14-F45E1B94D9A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45260" y="1611087"/>
            <a:ext cx="10746740" cy="4751614"/>
          </a:xfrm>
          <a:prstGeom prst="rect">
            <a:avLst/>
          </a:prstGeom>
        </p:spPr>
      </p:pic>
      <p:pic>
        <p:nvPicPr>
          <p:cNvPr id="25" name="Picture 24">
            <a:extLst>
              <a:ext uri="{FF2B5EF4-FFF2-40B4-BE49-F238E27FC236}">
                <a16:creationId xmlns:a16="http://schemas.microsoft.com/office/drawing/2014/main" id="{485950DA-69AA-3BFB-9E65-AFCBB81E9C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445259" y="2019300"/>
            <a:ext cx="6334207" cy="4330766"/>
          </a:xfrm>
          <a:prstGeom prst="rect">
            <a:avLst/>
          </a:prstGeom>
        </p:spPr>
      </p:pic>
      <p:sp>
        <p:nvSpPr>
          <p:cNvPr id="7" name="object 6">
            <a:extLst>
              <a:ext uri="{FF2B5EF4-FFF2-40B4-BE49-F238E27FC236}">
                <a16:creationId xmlns:a16="http://schemas.microsoft.com/office/drawing/2014/main" id="{43DB9960-4564-C777-3E5A-52D3E110B297}"/>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0" name="Rectangle 9">
            <a:extLst>
              <a:ext uri="{FF2B5EF4-FFF2-40B4-BE49-F238E27FC236}">
                <a16:creationId xmlns:a16="http://schemas.microsoft.com/office/drawing/2014/main" id="{9257C77A-9CF9-4685-9297-884B7B982C90}"/>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B1BA46E-1BEA-14A0-DFCB-80B08F97AE9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779467" y="130836"/>
            <a:ext cx="3977639" cy="6596327"/>
          </a:xfrm>
          <a:prstGeom prst="rect">
            <a:avLst/>
          </a:prstGeom>
          <a:solidFill>
            <a:schemeClr val="bg1"/>
          </a:solidFill>
          <a:effectLst>
            <a:outerShdw blurRad="50800" dist="38100" dir="2700000" algn="tl" rotWithShape="0">
              <a:prstClr val="black">
                <a:alpha val="40000"/>
              </a:prstClr>
            </a:outerShdw>
          </a:effectLst>
        </p:spPr>
      </p:pic>
      <p:sp>
        <p:nvSpPr>
          <p:cNvPr id="3" name="object 5">
            <a:extLst>
              <a:ext uri="{FF2B5EF4-FFF2-40B4-BE49-F238E27FC236}">
                <a16:creationId xmlns:a16="http://schemas.microsoft.com/office/drawing/2014/main" id="{65954212-8913-4157-473B-074517EF9B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4" name="Picture 3">
            <a:extLst>
              <a:ext uri="{FF2B5EF4-FFF2-40B4-BE49-F238E27FC236}">
                <a16:creationId xmlns:a16="http://schemas.microsoft.com/office/drawing/2014/main" id="{CBE33473-59C6-DF51-DC81-84F41098A9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3741689" y="2169840"/>
            <a:ext cx="1507638" cy="150763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BE4F226-210B-D66F-063E-888F3E564AD7}"/>
              </a:ext>
            </a:extLst>
          </p:cNvPr>
          <p:cNvSpPr txBox="1"/>
          <p:nvPr userDrawn="1"/>
        </p:nvSpPr>
        <p:spPr>
          <a:xfrm>
            <a:off x="1866900" y="1490771"/>
            <a:ext cx="6189671"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AAN VIDEO</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1E8580BA-6021-86A4-6F1A-91D5574377A1}"/>
              </a:ext>
            </a:extLst>
          </p:cNvPr>
          <p:cNvSpPr txBox="1"/>
          <p:nvPr userDrawn="1"/>
        </p:nvSpPr>
        <p:spPr>
          <a:xfrm>
            <a:off x="1864360" y="1106079"/>
            <a:ext cx="5679441"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ARRIVAL ALERT NOTICE (AAN)</a:t>
            </a:r>
          </a:p>
        </p:txBody>
      </p:sp>
      <p:sp>
        <p:nvSpPr>
          <p:cNvPr id="5" name="Rectangle 4">
            <a:hlinkClick r:id="rId8"/>
            <a:extLst>
              <a:ext uri="{FF2B5EF4-FFF2-40B4-BE49-F238E27FC236}">
                <a16:creationId xmlns:a16="http://schemas.microsoft.com/office/drawing/2014/main" id="{59A9C001-8A61-6E0B-E064-0FFA81734474}"/>
              </a:ext>
            </a:extLst>
          </p:cNvPr>
          <p:cNvSpPr/>
          <p:nvPr userDrawn="1"/>
        </p:nvSpPr>
        <p:spPr>
          <a:xfrm>
            <a:off x="3730028" y="2163778"/>
            <a:ext cx="1520982" cy="1511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495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NEXT UP">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3" name="Picture 2" descr="A picture containing metalware&#10;&#10;Description automatically generated">
            <a:extLst>
              <a:ext uri="{FF2B5EF4-FFF2-40B4-BE49-F238E27FC236}">
                <a16:creationId xmlns:a16="http://schemas.microsoft.com/office/drawing/2014/main" id="{8291A1DC-18BA-AFA9-4AD3-D8A584AA9FB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391410"/>
            <a:ext cx="10276446" cy="4466590"/>
          </a:xfrm>
          <a:prstGeom prst="rect">
            <a:avLst/>
          </a:prstGeom>
        </p:spPr>
      </p:pic>
      <p:sp>
        <p:nvSpPr>
          <p:cNvPr id="6" name="Rectangle 5">
            <a:extLst>
              <a:ext uri="{FF2B5EF4-FFF2-40B4-BE49-F238E27FC236}">
                <a16:creationId xmlns:a16="http://schemas.microsoft.com/office/drawing/2014/main" id="{B4D7304A-FF01-9C26-0C60-D09CFE553A7B}"/>
              </a:ext>
            </a:extLst>
          </p:cNvPr>
          <p:cNvSpPr/>
          <p:nvPr userDrawn="1"/>
        </p:nvSpPr>
        <p:spPr>
          <a:xfrm>
            <a:off x="1450796" y="2391410"/>
            <a:ext cx="8004161" cy="3971290"/>
          </a:xfrm>
          <a:prstGeom prst="rect">
            <a:avLst/>
          </a:prstGeom>
          <a:solidFill>
            <a:schemeClr val="bg1">
              <a:alpha val="487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6DCE9244-132B-1BB1-4D67-BFA3B256817A}"/>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1" name="object 10">
            <a:extLst>
              <a:ext uri="{FF2B5EF4-FFF2-40B4-BE49-F238E27FC236}">
                <a16:creationId xmlns:a16="http://schemas.microsoft.com/office/drawing/2014/main" id="{46F45F09-4C12-A10B-6A84-3F1AC879F677}"/>
              </a:ext>
            </a:extLst>
          </p:cNvPr>
          <p:cNvSpPr txBox="1"/>
          <p:nvPr userDrawn="1"/>
        </p:nvSpPr>
        <p:spPr>
          <a:xfrm>
            <a:off x="1866904" y="2627439"/>
            <a:ext cx="4024480" cy="874598"/>
          </a:xfrm>
          <a:prstGeom prst="rect">
            <a:avLst/>
          </a:prstGeom>
        </p:spPr>
        <p:txBody>
          <a:bodyPr vert="horz" wrap="square" lIns="0" tIns="12700" rIns="0" bIns="0" rtlCol="0" anchor="t">
            <a:spAutoFit/>
          </a:bodyPr>
          <a:lstStyle/>
          <a:p>
            <a:pPr marL="12700">
              <a:spcBef>
                <a:spcPts val="100"/>
              </a:spcBef>
            </a:pPr>
            <a:r>
              <a:rPr lang="en-US" sz="2800" b="1">
                <a:solidFill>
                  <a:srgbClr val="FF711C"/>
                </a:solidFill>
                <a:latin typeface="Arial"/>
                <a:cs typeface="Arial"/>
              </a:rPr>
              <a:t>PLANNED PILOT-CONTROLLER FORUM</a:t>
            </a:r>
            <a:endParaRPr sz="2800">
              <a:latin typeface="Arial"/>
              <a:cs typeface="Arial"/>
            </a:endParaRPr>
          </a:p>
        </p:txBody>
      </p:sp>
      <p:sp>
        <p:nvSpPr>
          <p:cNvPr id="13" name="object 10">
            <a:extLst>
              <a:ext uri="{FF2B5EF4-FFF2-40B4-BE49-F238E27FC236}">
                <a16:creationId xmlns:a16="http://schemas.microsoft.com/office/drawing/2014/main" id="{B395A410-8635-DC11-CF58-80FAAD1DE1EF}"/>
              </a:ext>
            </a:extLst>
          </p:cNvPr>
          <p:cNvSpPr txBox="1"/>
          <p:nvPr userDrawn="1"/>
        </p:nvSpPr>
        <p:spPr>
          <a:xfrm>
            <a:off x="6186864" y="2627439"/>
            <a:ext cx="1590828" cy="874598"/>
          </a:xfrm>
          <a:prstGeom prst="rect">
            <a:avLst/>
          </a:prstGeom>
        </p:spPr>
        <p:txBody>
          <a:bodyPr vert="horz" wrap="square" lIns="0" tIns="12700" rIns="0" bIns="0" rtlCol="0" anchor="t">
            <a:spAutoFit/>
          </a:bodyPr>
          <a:lstStyle/>
          <a:p>
            <a:pPr marL="12700">
              <a:spcBef>
                <a:spcPts val="100"/>
              </a:spcBef>
            </a:pPr>
            <a:r>
              <a:rPr lang="en-US" sz="2800" b="1">
                <a:solidFill>
                  <a:srgbClr val="FF711C"/>
                </a:solidFill>
                <a:latin typeface="Arial"/>
                <a:cs typeface="Arial"/>
              </a:rPr>
              <a:t>NEXT RSAT</a:t>
            </a:r>
            <a:endParaRPr sz="2800">
              <a:latin typeface="Arial"/>
              <a:cs typeface="Arial"/>
            </a:endParaRPr>
          </a:p>
        </p:txBody>
      </p:sp>
      <p:cxnSp>
        <p:nvCxnSpPr>
          <p:cNvPr id="14" name="Straight Connector 13">
            <a:extLst>
              <a:ext uri="{FF2B5EF4-FFF2-40B4-BE49-F238E27FC236}">
                <a16:creationId xmlns:a16="http://schemas.microsoft.com/office/drawing/2014/main" id="{A4DB61F9-D57B-99D1-8A9D-961B431912CE}"/>
              </a:ext>
            </a:extLst>
          </p:cNvPr>
          <p:cNvCxnSpPr>
            <a:cxnSpLocks/>
          </p:cNvCxnSpPr>
          <p:nvPr userDrawn="1"/>
        </p:nvCxnSpPr>
        <p:spPr>
          <a:xfrm>
            <a:off x="6034547" y="2677179"/>
            <a:ext cx="9154" cy="368552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NEXT UP</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134229180"/>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SA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657"/>
            <a:ext cx="12191998"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3" name="object 5">
            <a:extLst>
              <a:ext uri="{FF2B5EF4-FFF2-40B4-BE49-F238E27FC236}">
                <a16:creationId xmlns:a16="http://schemas.microsoft.com/office/drawing/2014/main" id="{9888D739-EE41-79CF-3451-786ED44B801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8" name="Picture 2" descr="Diagram&#10;&#10;Description automatically generated">
            <a:extLst>
              <a:ext uri="{FF2B5EF4-FFF2-40B4-BE49-F238E27FC236}">
                <a16:creationId xmlns:a16="http://schemas.microsoft.com/office/drawing/2014/main" id="{E6D34145-9782-BDA5-31CA-4A2A73ED81FA}"/>
              </a:ext>
            </a:extLst>
          </p:cNvPr>
          <p:cNvPicPr>
            <a:picLocks noChangeAspect="1"/>
          </p:cNvPicPr>
          <p:nvPr userDrawn="1"/>
        </p:nvPicPr>
        <p:blipFill>
          <a:blip r:embed="rId4"/>
          <a:stretch>
            <a:fillRect/>
          </a:stretch>
        </p:blipFill>
        <p:spPr>
          <a:xfrm>
            <a:off x="6587444" y="1757254"/>
            <a:ext cx="3988246" cy="4943556"/>
          </a:xfrm>
          <a:prstGeom prst="rect">
            <a:avLst/>
          </a:prstGeom>
        </p:spPr>
      </p:pic>
      <p:sp>
        <p:nvSpPr>
          <p:cNvPr id="10" name="TextBox 9">
            <a:extLst>
              <a:ext uri="{FF2B5EF4-FFF2-40B4-BE49-F238E27FC236}">
                <a16:creationId xmlns:a16="http://schemas.microsoft.com/office/drawing/2014/main" id="{A262C655-91E8-00B0-E8B9-3700077DC65B}"/>
              </a:ext>
            </a:extLst>
          </p:cNvPr>
          <p:cNvSpPr txBox="1"/>
          <p:nvPr userDrawn="1"/>
        </p:nvSpPr>
        <p:spPr>
          <a:xfrm>
            <a:off x="7372220"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19">
            <a:extLst>
              <a:ext uri="{FF2B5EF4-FFF2-40B4-BE49-F238E27FC236}">
                <a16:creationId xmlns:a16="http://schemas.microsoft.com/office/drawing/2014/main" id="{87CC474F-2632-DAF2-CFE8-F6CFC92D8CEF}"/>
              </a:ext>
            </a:extLst>
          </p:cNvPr>
          <p:cNvSpPr>
            <a:spLocks noGrp="1"/>
          </p:cNvSpPr>
          <p:nvPr>
            <p:ph type="pic" sz="quarter" idx="19"/>
          </p:nvPr>
        </p:nvSpPr>
        <p:spPr>
          <a:xfrm>
            <a:off x="6596439" y="1755775"/>
            <a:ext cx="3970338" cy="4943556"/>
          </a:xfrm>
          <a:prstGeom prst="rect">
            <a:avLst/>
          </a:prstGeom>
        </p:spPr>
        <p:txBody>
          <a:bodyPr/>
          <a:lstStyle>
            <a:lvl1pPr>
              <a:defRPr sz="100">
                <a:solidFill>
                  <a:schemeClr val="bg1"/>
                </a:solidFill>
              </a:defRPr>
            </a:lvl1pPr>
          </a:lstStyle>
          <a:p>
            <a:endParaRPr lang="en-US"/>
          </a:p>
        </p:txBody>
      </p:sp>
      <p:sp>
        <p:nvSpPr>
          <p:cNvPr id="4" name="Content Placeholder 2">
            <a:extLst>
              <a:ext uri="{FF2B5EF4-FFF2-40B4-BE49-F238E27FC236}">
                <a16:creationId xmlns:a16="http://schemas.microsoft.com/office/drawing/2014/main" id="{428F953B-F458-CC2A-47F4-0CA15751A7FF}"/>
              </a:ext>
            </a:extLst>
          </p:cNvPr>
          <p:cNvSpPr txBox="1">
            <a:spLocks/>
          </p:cNvSpPr>
          <p:nvPr userDrawn="1"/>
        </p:nvSpPr>
        <p:spPr>
          <a:xfrm>
            <a:off x="1868376" y="1611086"/>
            <a:ext cx="4623020" cy="1288231"/>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latin typeface="Arial"/>
                <a:cs typeface="Arial"/>
              </a:rPr>
              <a:t>Discuss the specific RSA dimensions for each runway </a:t>
            </a:r>
            <a:br>
              <a:rPr lang="en-US" sz="2400">
                <a:latin typeface="Arial"/>
                <a:cs typeface="Arial"/>
              </a:rPr>
            </a:br>
            <a:r>
              <a:rPr lang="en-US" sz="2400">
                <a:latin typeface="Arial"/>
                <a:cs typeface="Arial"/>
              </a:rPr>
              <a:t>at your airport</a:t>
            </a:r>
          </a:p>
        </p:txBody>
      </p:sp>
      <p:sp>
        <p:nvSpPr>
          <p:cNvPr id="6" name="object 21">
            <a:extLst>
              <a:ext uri="{FF2B5EF4-FFF2-40B4-BE49-F238E27FC236}">
                <a16:creationId xmlns:a16="http://schemas.microsoft.com/office/drawing/2014/main" id="{734F2F92-D550-01E1-A20E-285C4159E0F4}"/>
              </a:ext>
            </a:extLst>
          </p:cNvPr>
          <p:cNvSpPr txBox="1">
            <a:spLocks/>
          </p:cNvSpPr>
          <p:nvPr userDrawn="1"/>
        </p:nvSpPr>
        <p:spPr>
          <a:xfrm>
            <a:off x="1826031" y="1076199"/>
            <a:ext cx="10365969" cy="691215"/>
          </a:xfrm>
          <a:prstGeom prst="rect">
            <a:avLst/>
          </a:prstGeom>
        </p:spPr>
        <p:txBody>
          <a:bodyPr vert="horz" wrap="square" lIns="0" tIns="13970" rIns="0" bIns="0" rtlCol="0" anchor="t">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chemeClr val="bg1"/>
                </a:solidFill>
                <a:effectLst>
                  <a:outerShdw blurRad="76200" dist="76200" dir="3600000" algn="tl" rotWithShape="0">
                    <a:prstClr val="black">
                      <a:alpha val="40000"/>
                    </a:prstClr>
                  </a:outerShdw>
                </a:effectLst>
                <a:latin typeface="Arial Black"/>
              </a:rPr>
              <a:t>RUNWAY SAFETY AREA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(RSA)</a:t>
            </a:r>
            <a:endParaRPr lang="en-US" baseline="30000">
              <a:solidFill>
                <a:schemeClr val="bg1"/>
              </a:solidFill>
              <a:effectLst>
                <a:outerShdw blurRad="76200" dist="76200" dir="3600000" algn="tl" rotWithShape="0">
                  <a:prstClr val="black">
                    <a:alpha val="40000"/>
                  </a:prstClr>
                </a:outerShdw>
              </a:effectLst>
              <a:latin typeface="Arial"/>
              <a:cs typeface="Arial"/>
            </a:endParaRPr>
          </a:p>
        </p:txBody>
      </p:sp>
      <p:sp>
        <p:nvSpPr>
          <p:cNvPr id="13" name="Content Placeholder 2">
            <a:extLst>
              <a:ext uri="{FF2B5EF4-FFF2-40B4-BE49-F238E27FC236}">
                <a16:creationId xmlns:a16="http://schemas.microsoft.com/office/drawing/2014/main" id="{94F7ED8B-B39E-FBE9-2FCC-3E8E45BB44CC}"/>
              </a:ext>
            </a:extLst>
          </p:cNvPr>
          <p:cNvSpPr txBox="1">
            <a:spLocks/>
          </p:cNvSpPr>
          <p:nvPr userDrawn="1"/>
        </p:nvSpPr>
        <p:spPr>
          <a:xfrm>
            <a:off x="1845793" y="704175"/>
            <a:ext cx="1522524" cy="540888"/>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a:latin typeface="Arial"/>
                <a:cs typeface="Arial"/>
              </a:rPr>
              <a:t>LOCAL</a:t>
            </a:r>
          </a:p>
        </p:txBody>
      </p:sp>
    </p:spTree>
    <p:extLst>
      <p:ext uri="{BB962C8B-B14F-4D97-AF65-F5344CB8AC3E}">
        <p14:creationId xmlns:p14="http://schemas.microsoft.com/office/powerpoint/2010/main" val="457949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OT SPOT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CD41F-5E2D-7D9A-09ED-E74F253100EB}"/>
              </a:ext>
            </a:extLst>
          </p:cNvPr>
          <p:cNvSpPr/>
          <p:nvPr userDrawn="1"/>
        </p:nvSpPr>
        <p:spPr>
          <a:xfrm>
            <a:off x="1445260" y="456279"/>
            <a:ext cx="1074674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02E683-AD89-1B90-8033-7EFE03CB1E27}"/>
              </a:ext>
            </a:extLst>
          </p:cNvPr>
          <p:cNvSpPr/>
          <p:nvPr userDrawn="1"/>
        </p:nvSpPr>
        <p:spPr>
          <a:xfrm>
            <a:off x="1445259" y="1499767"/>
            <a:ext cx="10251442" cy="545862"/>
          </a:xfrm>
          <a:prstGeom prst="rect">
            <a:avLst/>
          </a:prstGeom>
          <a:solidFill>
            <a:srgbClr val="FF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CD4E9B8-B2E3-8237-F286-C4585EC97970}"/>
              </a:ext>
            </a:extLst>
          </p:cNvPr>
          <p:cNvSpPr>
            <a:spLocks noGrp="1"/>
          </p:cNvSpPr>
          <p:nvPr>
            <p:ph idx="14" hasCustomPrompt="1"/>
          </p:nvPr>
        </p:nvSpPr>
        <p:spPr>
          <a:xfrm>
            <a:off x="6509225" y="1079975"/>
            <a:ext cx="5682774" cy="390082"/>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XXX (AIRPORT CODE)</a:t>
            </a:r>
          </a:p>
        </p:txBody>
      </p:sp>
      <p:sp>
        <p:nvSpPr>
          <p:cNvPr id="12" name="object 6">
            <a:extLst>
              <a:ext uri="{FF2B5EF4-FFF2-40B4-BE49-F238E27FC236}">
                <a16:creationId xmlns:a16="http://schemas.microsoft.com/office/drawing/2014/main" id="{BDC3A3C0-9D71-A6E6-F7FA-F623A4929E3B}"/>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D982500C-8586-F847-895C-6633A0C228EE}"/>
              </a:ext>
            </a:extLst>
          </p:cNvPr>
          <p:cNvSpPr>
            <a:spLocks noGrp="1"/>
          </p:cNvSpPr>
          <p:nvPr>
            <p:ph type="pic" sz="quarter" idx="11"/>
          </p:nvPr>
        </p:nvSpPr>
        <p:spPr>
          <a:xfrm>
            <a:off x="2174594" y="436401"/>
            <a:ext cx="4237518" cy="5964399"/>
          </a:xfrm>
        </p:spPr>
        <p:txBody>
          <a:bodyPr lIns="457200" tIns="731520" rIns="91440" anchor="t" anchorCtr="0"/>
          <a:lstStyle>
            <a:lvl1pPr>
              <a:defRPr sz="2000"/>
            </a:lvl1pPr>
          </a:lstStyle>
          <a:p>
            <a:endParaRPr lang="en-US"/>
          </a:p>
        </p:txBody>
      </p:sp>
      <p:sp>
        <p:nvSpPr>
          <p:cNvPr id="13" name="Rectangle 12">
            <a:extLst>
              <a:ext uri="{FF2B5EF4-FFF2-40B4-BE49-F238E27FC236}">
                <a16:creationId xmlns:a16="http://schemas.microsoft.com/office/drawing/2014/main" id="{AC8DAFDD-5AD9-45F2-DD8B-018E833B8232}"/>
              </a:ext>
            </a:extLst>
          </p:cNvPr>
          <p:cNvSpPr/>
          <p:nvPr userDrawn="1"/>
        </p:nvSpPr>
        <p:spPr>
          <a:xfrm>
            <a:off x="2177134" y="456278"/>
            <a:ext cx="4003039" cy="59064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39585C43-4BED-0B31-57FB-9A07FF85BF0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TextBox 5">
            <a:extLst>
              <a:ext uri="{FF2B5EF4-FFF2-40B4-BE49-F238E27FC236}">
                <a16:creationId xmlns:a16="http://schemas.microsoft.com/office/drawing/2014/main" id="{F2701A46-7045-0A7E-3A63-75BEAE2BDC4A}"/>
              </a:ext>
            </a:extLst>
          </p:cNvPr>
          <p:cNvSpPr txBox="1"/>
          <p:nvPr userDrawn="1"/>
        </p:nvSpPr>
        <p:spPr>
          <a:xfrm>
            <a:off x="3010510" y="2680124"/>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Picture Placeholder 2">
            <a:extLst>
              <a:ext uri="{FF2B5EF4-FFF2-40B4-BE49-F238E27FC236}">
                <a16:creationId xmlns:a16="http://schemas.microsoft.com/office/drawing/2014/main" id="{3698706F-CEDB-911C-EB38-72BCAA7C3C17}"/>
              </a:ext>
            </a:extLst>
          </p:cNvPr>
          <p:cNvSpPr>
            <a:spLocks noGrp="1"/>
          </p:cNvSpPr>
          <p:nvPr>
            <p:ph type="pic" sz="quarter" idx="17"/>
          </p:nvPr>
        </p:nvSpPr>
        <p:spPr>
          <a:xfrm>
            <a:off x="2177134" y="436401"/>
            <a:ext cx="3997960" cy="5926299"/>
          </a:xfrm>
          <a:prstGeom prst="rect">
            <a:avLst/>
          </a:prstGeom>
        </p:spPr>
        <p:txBody>
          <a:bodyPr tIns="91440" bIns="0"/>
          <a:lstStyle>
            <a:lvl1pPr>
              <a:defRPr sz="100">
                <a:solidFill>
                  <a:schemeClr val="bg1"/>
                </a:solidFill>
              </a:defRPr>
            </a:lvl1pPr>
          </a:lstStyle>
          <a:p>
            <a:endParaRPr lang="en-US"/>
          </a:p>
        </p:txBody>
      </p:sp>
      <p:sp>
        <p:nvSpPr>
          <p:cNvPr id="11" name="object 5">
            <a:extLst>
              <a:ext uri="{FF2B5EF4-FFF2-40B4-BE49-F238E27FC236}">
                <a16:creationId xmlns:a16="http://schemas.microsoft.com/office/drawing/2014/main" id="{3135C23D-2D27-1CFE-3ABB-74A5C38776D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30684EDD-7885-9C6B-F497-1892A1BB173D}"/>
              </a:ext>
            </a:extLst>
          </p:cNvPr>
          <p:cNvSpPr txBox="1"/>
          <p:nvPr userDrawn="1"/>
        </p:nvSpPr>
        <p:spPr>
          <a:xfrm>
            <a:off x="6509224" y="1521479"/>
            <a:ext cx="5187476"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cs typeface="Arial Black" panose="020B0604020202020204" pitchFamily="34" charset="0"/>
              </a:rPr>
              <a:t>HOT SPOT</a:t>
            </a:r>
            <a:endParaRPr lang="en-US">
              <a:solidFill>
                <a:schemeClr val="bg1"/>
              </a:solidFill>
              <a:effectLst>
                <a:outerShdw blurRad="76200" dist="76200" dir="3600000" algn="tl" rotWithShape="0">
                  <a:prstClr val="black">
                    <a:alpha val="40000"/>
                  </a:prstClr>
                </a:outerShdw>
              </a:effectLst>
            </a:endParaRPr>
          </a:p>
        </p:txBody>
      </p:sp>
      <p:sp>
        <p:nvSpPr>
          <p:cNvPr id="19" name="TextBox 18">
            <a:extLst>
              <a:ext uri="{FF2B5EF4-FFF2-40B4-BE49-F238E27FC236}">
                <a16:creationId xmlns:a16="http://schemas.microsoft.com/office/drawing/2014/main" id="{A18F4B9B-333A-9697-CF7A-090C76FA9FB9}"/>
              </a:ext>
            </a:extLst>
          </p:cNvPr>
          <p:cNvSpPr txBox="1"/>
          <p:nvPr userDrawn="1"/>
        </p:nvSpPr>
        <p:spPr>
          <a:xfrm>
            <a:off x="6504796" y="2364059"/>
            <a:ext cx="5612780" cy="2756652"/>
          </a:xfrm>
          <a:prstGeom prst="rect">
            <a:avLst/>
          </a:prstGeom>
          <a:noFill/>
        </p:spPr>
        <p:txBody>
          <a:bodyPr wrap="square" lIns="0" tIns="0" rIns="0" bIns="0" rtlCol="0">
            <a:spAutoFit/>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A location on an aerodrome movement area: </a:t>
            </a:r>
          </a:p>
          <a:p>
            <a:pPr marL="237744" marR="0" lvl="1" indent="-237744"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With a history or potential risk of collision or RI</a:t>
            </a:r>
          </a:p>
          <a:p>
            <a:pPr marL="237744" marR="0" lvl="1" indent="-237744"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Where heightened attention by pilots and drivers is necessary</a:t>
            </a:r>
          </a:p>
          <a:p>
            <a:endParaRPr lang="en-US"/>
          </a:p>
        </p:txBody>
      </p:sp>
      <p:pic>
        <p:nvPicPr>
          <p:cNvPr id="20" name="Picture 3" descr="Qr code&#10;&#10;Description automatically generated">
            <a:extLst>
              <a:ext uri="{FF2B5EF4-FFF2-40B4-BE49-F238E27FC236}">
                <a16:creationId xmlns:a16="http://schemas.microsoft.com/office/drawing/2014/main" id="{8B0B272E-E623-9D53-05AF-35B6ED1B4B3C}"/>
              </a:ext>
            </a:extLst>
          </p:cNvPr>
          <p:cNvPicPr>
            <a:picLocks noChangeAspect="1"/>
          </p:cNvPicPr>
          <p:nvPr userDrawn="1"/>
        </p:nvPicPr>
        <p:blipFill>
          <a:blip r:embed="rId4"/>
          <a:stretch>
            <a:fillRect/>
          </a:stretch>
        </p:blipFill>
        <p:spPr>
          <a:xfrm>
            <a:off x="6450719" y="4884584"/>
            <a:ext cx="1375758" cy="1375758"/>
          </a:xfrm>
          <a:prstGeom prst="rect">
            <a:avLst/>
          </a:prstGeom>
          <a:effectLst>
            <a:outerShdw blurRad="50800" dist="38100" dir="2700000" algn="tl" rotWithShape="0">
              <a:prstClr val="black">
                <a:alpha val="40000"/>
              </a:prstClr>
            </a:outerShdw>
          </a:effectLst>
        </p:spPr>
      </p:pic>
      <p:sp>
        <p:nvSpPr>
          <p:cNvPr id="4" name="Rectangle 3">
            <a:hlinkClick r:id="rId5"/>
            <a:extLst>
              <a:ext uri="{FF2B5EF4-FFF2-40B4-BE49-F238E27FC236}">
                <a16:creationId xmlns:a16="http://schemas.microsoft.com/office/drawing/2014/main" id="{9DBC0117-2718-058C-B7FC-7700DE49DDF2}"/>
              </a:ext>
            </a:extLst>
          </p:cNvPr>
          <p:cNvSpPr/>
          <p:nvPr userDrawn="1"/>
        </p:nvSpPr>
        <p:spPr>
          <a:xfrm>
            <a:off x="6509225" y="4879818"/>
            <a:ext cx="1312969" cy="138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FD89319B-88E4-2C17-439E-FD21CAE6FF52}"/>
              </a:ext>
            </a:extLst>
          </p:cNvPr>
          <p:cNvSpPr/>
          <p:nvPr userDrawn="1"/>
        </p:nvSpPr>
        <p:spPr>
          <a:xfrm>
            <a:off x="6450719" y="4879818"/>
            <a:ext cx="1371475" cy="138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1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LEX GEOMET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1535DF3-0F29-9204-E11E-63E0C91B7784}"/>
              </a:ext>
            </a:extLst>
          </p:cNvPr>
          <p:cNvSpPr txBox="1"/>
          <p:nvPr userDrawn="1"/>
        </p:nvSpPr>
        <p:spPr>
          <a:xfrm>
            <a:off x="1868233" y="1155712"/>
            <a:ext cx="3941552"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SINGLE TOPIC</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7515364"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COMPLEX GEOMETRY</a:t>
            </a:r>
          </a:p>
        </p:txBody>
      </p:sp>
      <p:sp>
        <p:nvSpPr>
          <p:cNvPr id="2" name="object 18">
            <a:extLst>
              <a:ext uri="{FF2B5EF4-FFF2-40B4-BE49-F238E27FC236}">
                <a16:creationId xmlns:a16="http://schemas.microsoft.com/office/drawing/2014/main" id="{F0BD6323-9B7E-2AEA-2F48-1569A0A2945D}"/>
              </a:ext>
            </a:extLst>
          </p:cNvPr>
          <p:cNvSpPr txBox="1"/>
          <p:nvPr userDrawn="1"/>
        </p:nvSpPr>
        <p:spPr>
          <a:xfrm>
            <a:off x="1854201" y="2044731"/>
            <a:ext cx="9880600" cy="1015214"/>
          </a:xfrm>
          <a:prstGeom prst="rect">
            <a:avLst/>
          </a:prstGeom>
        </p:spPr>
        <p:txBody>
          <a:bodyPr vert="horz" wrap="square" lIns="0" tIns="182880" rIns="0" bIns="0" rtlCol="0">
            <a:spAutoFit/>
          </a:bodyPr>
          <a:lstStyle/>
          <a:p>
            <a:pPr marL="12700" marR="5080">
              <a:lnSpc>
                <a:spcPct val="102000"/>
              </a:lnSpc>
              <a:spcBef>
                <a:spcPts val="254"/>
              </a:spcBef>
            </a:pPr>
            <a:r>
              <a:rPr sz="2800" b="1">
                <a:solidFill>
                  <a:srgbClr val="FF711C"/>
                </a:solidFill>
                <a:latin typeface="Arial"/>
                <a:cs typeface="Arial"/>
              </a:rPr>
              <a:t>From</a:t>
            </a:r>
            <a:r>
              <a:rPr sz="2800" b="1" spc="190">
                <a:solidFill>
                  <a:srgbClr val="FF711C"/>
                </a:solidFill>
                <a:latin typeface="Arial"/>
                <a:cs typeface="Arial"/>
              </a:rPr>
              <a:t> </a:t>
            </a:r>
            <a:r>
              <a:rPr sz="2800" b="1">
                <a:solidFill>
                  <a:srgbClr val="FF711C"/>
                </a:solidFill>
                <a:latin typeface="Arial"/>
                <a:cs typeface="Arial"/>
              </a:rPr>
              <a:t>the</a:t>
            </a:r>
            <a:r>
              <a:rPr sz="2800" b="1" spc="185">
                <a:solidFill>
                  <a:srgbClr val="FF711C"/>
                </a:solidFill>
                <a:latin typeface="Arial"/>
                <a:cs typeface="Arial"/>
              </a:rPr>
              <a:t> </a:t>
            </a:r>
            <a:r>
              <a:rPr sz="2800" b="1" spc="50">
                <a:solidFill>
                  <a:srgbClr val="FF711C"/>
                </a:solidFill>
                <a:latin typeface="Arial"/>
                <a:cs typeface="Arial"/>
              </a:rPr>
              <a:t>Flight</a:t>
            </a:r>
            <a:r>
              <a:rPr sz="2800" b="1" spc="190">
                <a:solidFill>
                  <a:srgbClr val="FF711C"/>
                </a:solidFill>
                <a:latin typeface="Arial"/>
                <a:cs typeface="Arial"/>
              </a:rPr>
              <a:t> </a:t>
            </a:r>
            <a:r>
              <a:rPr sz="2800" b="1" spc="45">
                <a:solidFill>
                  <a:srgbClr val="FF711C"/>
                </a:solidFill>
                <a:latin typeface="Arial"/>
                <a:cs typeface="Arial"/>
              </a:rPr>
              <a:t>Deck:</a:t>
            </a:r>
            <a:r>
              <a:rPr sz="2800" b="1" spc="190">
                <a:solidFill>
                  <a:srgbClr val="FF711C"/>
                </a:solidFill>
                <a:latin typeface="Arial"/>
                <a:cs typeface="Arial"/>
              </a:rPr>
              <a:t> </a:t>
            </a:r>
            <a:r>
              <a:rPr sz="2800" b="1" spc="50">
                <a:solidFill>
                  <a:srgbClr val="FF711C"/>
                </a:solidFill>
                <a:latin typeface="Arial"/>
                <a:cs typeface="Arial"/>
              </a:rPr>
              <a:t>Complex</a:t>
            </a:r>
            <a:r>
              <a:rPr sz="2800" b="1" spc="80">
                <a:solidFill>
                  <a:srgbClr val="FF711C"/>
                </a:solidFill>
                <a:latin typeface="Arial"/>
                <a:cs typeface="Arial"/>
              </a:rPr>
              <a:t> </a:t>
            </a:r>
            <a:r>
              <a:rPr sz="2800" b="1" spc="50">
                <a:solidFill>
                  <a:srgbClr val="FF711C"/>
                </a:solidFill>
                <a:latin typeface="Arial"/>
                <a:cs typeface="Arial"/>
              </a:rPr>
              <a:t>Airfield</a:t>
            </a:r>
            <a:r>
              <a:rPr sz="2800" b="1" spc="190">
                <a:solidFill>
                  <a:srgbClr val="FF711C"/>
                </a:solidFill>
                <a:latin typeface="Arial"/>
                <a:cs typeface="Arial"/>
              </a:rPr>
              <a:t> </a:t>
            </a:r>
            <a:r>
              <a:rPr sz="2800" b="1" spc="50">
                <a:solidFill>
                  <a:srgbClr val="FF711C"/>
                </a:solidFill>
                <a:latin typeface="Arial"/>
                <a:cs typeface="Arial"/>
              </a:rPr>
              <a:t>Geometry </a:t>
            </a:r>
            <a:endParaRPr lang="en-US" sz="2800" b="1" spc="50">
              <a:solidFill>
                <a:srgbClr val="FF711C"/>
              </a:solidFill>
              <a:latin typeface="Arial"/>
              <a:cs typeface="Arial"/>
            </a:endParaRPr>
          </a:p>
          <a:p>
            <a:pPr marL="12700" marR="5080">
              <a:lnSpc>
                <a:spcPct val="102000"/>
              </a:lnSpc>
              <a:spcBef>
                <a:spcPts val="254"/>
              </a:spcBef>
            </a:pPr>
            <a:r>
              <a:rPr lang="en-US" sz="2400">
                <a:latin typeface="Arial"/>
                <a:cs typeface="Arial"/>
              </a:rPr>
              <a:t>7 V</a:t>
            </a:r>
            <a:r>
              <a:rPr sz="2400">
                <a:latin typeface="Arial"/>
                <a:cs typeface="Arial"/>
              </a:rPr>
              <a:t>ideos</a:t>
            </a:r>
            <a:r>
              <a:rPr sz="2400" spc="160">
                <a:latin typeface="Arial"/>
                <a:cs typeface="Arial"/>
              </a:rPr>
              <a:t> </a:t>
            </a:r>
            <a:r>
              <a:rPr sz="2400">
                <a:latin typeface="Arial"/>
                <a:cs typeface="Arial"/>
              </a:rPr>
              <a:t>on</a:t>
            </a:r>
            <a:r>
              <a:rPr sz="2400" spc="165">
                <a:latin typeface="Arial"/>
                <a:cs typeface="Arial"/>
              </a:rPr>
              <a:t> </a:t>
            </a:r>
            <a:r>
              <a:rPr sz="2400">
                <a:latin typeface="Arial"/>
                <a:cs typeface="Arial"/>
              </a:rPr>
              <a:t>airfield</a:t>
            </a:r>
            <a:r>
              <a:rPr sz="2400" spc="165">
                <a:latin typeface="Arial"/>
                <a:cs typeface="Arial"/>
              </a:rPr>
              <a:t> </a:t>
            </a:r>
            <a:r>
              <a:rPr sz="2400">
                <a:latin typeface="Arial"/>
                <a:cs typeface="Arial"/>
              </a:rPr>
              <a:t>geometry</a:t>
            </a:r>
            <a:r>
              <a:rPr sz="2400" spc="160">
                <a:latin typeface="Arial"/>
                <a:cs typeface="Arial"/>
              </a:rPr>
              <a:t> </a:t>
            </a:r>
            <a:r>
              <a:rPr sz="2400" spc="-20">
                <a:latin typeface="Arial"/>
                <a:cs typeface="Arial"/>
              </a:rPr>
              <a:t>that </a:t>
            </a:r>
            <a:r>
              <a:rPr sz="2400">
                <a:latin typeface="Arial"/>
                <a:cs typeface="Arial"/>
              </a:rPr>
              <a:t>frequently</a:t>
            </a:r>
            <a:r>
              <a:rPr sz="2400" spc="135">
                <a:latin typeface="Arial"/>
                <a:cs typeface="Arial"/>
              </a:rPr>
              <a:t> </a:t>
            </a:r>
            <a:r>
              <a:rPr sz="2400">
                <a:latin typeface="Arial"/>
                <a:cs typeface="Arial"/>
              </a:rPr>
              <a:t>lead</a:t>
            </a:r>
            <a:r>
              <a:rPr sz="2400" spc="135">
                <a:latin typeface="Arial"/>
                <a:cs typeface="Arial"/>
              </a:rPr>
              <a:t> </a:t>
            </a:r>
            <a:r>
              <a:rPr sz="2400">
                <a:latin typeface="Arial"/>
                <a:cs typeface="Arial"/>
              </a:rPr>
              <a:t>to</a:t>
            </a:r>
            <a:r>
              <a:rPr sz="2400" spc="135">
                <a:latin typeface="Arial"/>
                <a:cs typeface="Arial"/>
              </a:rPr>
              <a:t> </a:t>
            </a:r>
            <a:r>
              <a:rPr sz="2400">
                <a:latin typeface="Arial"/>
                <a:cs typeface="Arial"/>
              </a:rPr>
              <a:t>runway</a:t>
            </a:r>
            <a:r>
              <a:rPr sz="2400" spc="135">
                <a:latin typeface="Arial"/>
                <a:cs typeface="Arial"/>
              </a:rPr>
              <a:t> </a:t>
            </a:r>
            <a:r>
              <a:rPr sz="2400" spc="-10">
                <a:latin typeface="Arial"/>
                <a:cs typeface="Arial"/>
              </a:rPr>
              <a:t>incursions</a:t>
            </a:r>
            <a:r>
              <a:rPr lang="en-US" sz="2400" spc="-10">
                <a:latin typeface="Arial"/>
                <a:cs typeface="Arial"/>
              </a:rPr>
              <a:t>:</a:t>
            </a:r>
            <a:endParaRPr sz="2400">
              <a:latin typeface="Arial"/>
              <a:cs typeface="Arial"/>
            </a:endParaRPr>
          </a:p>
        </p:txBody>
      </p:sp>
      <p:sp>
        <p:nvSpPr>
          <p:cNvPr id="8" name="object 23">
            <a:extLst>
              <a:ext uri="{FF2B5EF4-FFF2-40B4-BE49-F238E27FC236}">
                <a16:creationId xmlns:a16="http://schemas.microsoft.com/office/drawing/2014/main" id="{89E896B9-E892-73C1-F12C-900A9CCE371E}"/>
              </a:ext>
            </a:extLst>
          </p:cNvPr>
          <p:cNvSpPr txBox="1"/>
          <p:nvPr userDrawn="1"/>
        </p:nvSpPr>
        <p:spPr>
          <a:xfrm>
            <a:off x="1920898" y="3168217"/>
            <a:ext cx="7889738" cy="3427655"/>
          </a:xfrm>
          <a:prstGeom prst="rect">
            <a:avLst/>
          </a:prstGeom>
        </p:spPr>
        <p:txBody>
          <a:bodyPr vert="horz" wrap="square" lIns="0" tIns="40640" rIns="0" bIns="0" numCol="3" spcCol="91440" rtlCol="0">
            <a:noAutofit/>
          </a:bodyPr>
          <a:lstStyle/>
          <a:p>
            <a:pPr marL="219456" marR="168275" indent="-228600">
              <a:lnSpc>
                <a:spcPts val="2600"/>
              </a:lnSpc>
              <a:spcBef>
                <a:spcPts val="1100"/>
              </a:spcBef>
              <a:buChar char="•"/>
              <a:tabLst>
                <a:tab pos="212725" algn="l"/>
              </a:tabLst>
            </a:pPr>
            <a:r>
              <a:rPr sz="2400">
                <a:latin typeface="Arial"/>
                <a:cs typeface="Arial"/>
              </a:rPr>
              <a:t>Direct</a:t>
            </a:r>
            <a:r>
              <a:rPr sz="2400" spc="-155">
                <a:latin typeface="Arial"/>
                <a:cs typeface="Arial"/>
              </a:rPr>
              <a:t> </a:t>
            </a:r>
            <a:r>
              <a:rPr sz="2400">
                <a:latin typeface="Arial"/>
                <a:cs typeface="Arial"/>
              </a:rPr>
              <a:t>Access</a:t>
            </a:r>
            <a:r>
              <a:rPr sz="2400" spc="-10">
                <a:latin typeface="Arial"/>
                <a:cs typeface="Arial"/>
              </a:rPr>
              <a:t> </a:t>
            </a:r>
            <a:br>
              <a:rPr lang="en-US" sz="2400" spc="-10">
                <a:latin typeface="Arial"/>
                <a:cs typeface="Arial"/>
              </a:rPr>
            </a:br>
            <a:r>
              <a:rPr sz="2400" spc="-25">
                <a:latin typeface="Arial"/>
                <a:cs typeface="Arial"/>
              </a:rPr>
              <a:t>to </a:t>
            </a:r>
            <a:r>
              <a:rPr sz="2400">
                <a:latin typeface="Arial"/>
                <a:cs typeface="Arial"/>
              </a:rPr>
              <a:t>Runways</a:t>
            </a:r>
            <a:r>
              <a:rPr sz="2400" spc="-45">
                <a:latin typeface="Arial"/>
                <a:cs typeface="Arial"/>
              </a:rPr>
              <a:t> </a:t>
            </a:r>
            <a:r>
              <a:rPr sz="2400" spc="-20">
                <a:latin typeface="Arial"/>
                <a:cs typeface="Arial"/>
              </a:rPr>
              <a:t>From </a:t>
            </a:r>
            <a:r>
              <a:rPr sz="2400">
                <a:latin typeface="Arial"/>
                <a:cs typeface="Arial"/>
              </a:rPr>
              <a:t>Ramp</a:t>
            </a:r>
            <a:r>
              <a:rPr sz="2400" spc="-145">
                <a:latin typeface="Arial"/>
                <a:cs typeface="Arial"/>
              </a:rPr>
              <a:t> </a:t>
            </a:r>
            <a:r>
              <a:rPr sz="2400" spc="-10">
                <a:latin typeface="Arial"/>
                <a:cs typeface="Arial"/>
              </a:rPr>
              <a:t>Areas</a:t>
            </a:r>
            <a:endParaRPr sz="2400">
              <a:latin typeface="Arial"/>
              <a:cs typeface="Arial"/>
            </a:endParaRPr>
          </a:p>
          <a:p>
            <a:pPr marL="219456" marR="5080" indent="-228600">
              <a:lnSpc>
                <a:spcPts val="2600"/>
              </a:lnSpc>
              <a:spcBef>
                <a:spcPts val="1100"/>
              </a:spcBef>
              <a:buChar char="•"/>
              <a:tabLst>
                <a:tab pos="212725" algn="l"/>
              </a:tabLst>
            </a:pPr>
            <a:r>
              <a:rPr sz="2400" spc="-10">
                <a:latin typeface="Arial"/>
                <a:cs typeface="Arial"/>
              </a:rPr>
              <a:t>Taxiway </a:t>
            </a:r>
            <a:r>
              <a:rPr sz="2400">
                <a:latin typeface="Arial"/>
                <a:cs typeface="Arial"/>
              </a:rPr>
              <a:t>Intersecting </a:t>
            </a:r>
            <a:r>
              <a:rPr sz="2400" spc="-50">
                <a:latin typeface="Arial"/>
                <a:cs typeface="Arial"/>
              </a:rPr>
              <a:t>a </a:t>
            </a:r>
            <a:r>
              <a:rPr sz="2400">
                <a:latin typeface="Arial"/>
                <a:cs typeface="Arial"/>
              </a:rPr>
              <a:t>Runway</a:t>
            </a:r>
            <a:r>
              <a:rPr sz="2400" spc="-20">
                <a:latin typeface="Arial"/>
                <a:cs typeface="Arial"/>
              </a:rPr>
              <a:t> </a:t>
            </a:r>
            <a:r>
              <a:rPr sz="2400">
                <a:latin typeface="Arial"/>
                <a:cs typeface="Arial"/>
              </a:rPr>
              <a:t>at</a:t>
            </a:r>
            <a:r>
              <a:rPr sz="2400" spc="-20">
                <a:latin typeface="Arial"/>
                <a:cs typeface="Arial"/>
              </a:rPr>
              <a:t> </a:t>
            </a:r>
            <a:r>
              <a:rPr sz="2400" spc="-10">
                <a:latin typeface="Arial"/>
                <a:cs typeface="Arial"/>
              </a:rPr>
              <a:t>Other </a:t>
            </a:r>
            <a:r>
              <a:rPr sz="2400">
                <a:latin typeface="Arial"/>
                <a:cs typeface="Arial"/>
              </a:rPr>
              <a:t>Than</a:t>
            </a:r>
            <a:r>
              <a:rPr sz="2400" spc="-15">
                <a:latin typeface="Arial"/>
                <a:cs typeface="Arial"/>
              </a:rPr>
              <a:t> </a:t>
            </a:r>
            <a:r>
              <a:rPr sz="2400">
                <a:latin typeface="Arial"/>
                <a:cs typeface="Arial"/>
              </a:rPr>
              <a:t>Right</a:t>
            </a:r>
            <a:r>
              <a:rPr sz="2400" spc="-135">
                <a:latin typeface="Arial"/>
                <a:cs typeface="Arial"/>
              </a:rPr>
              <a:t> </a:t>
            </a:r>
            <a:r>
              <a:rPr sz="2400" spc="-10">
                <a:latin typeface="Arial"/>
                <a:cs typeface="Arial"/>
              </a:rPr>
              <a:t>Angle</a:t>
            </a:r>
            <a:endParaRPr lang="en-US" sz="2400" spc="-10">
              <a:latin typeface="Arial"/>
              <a:cs typeface="Arial"/>
            </a:endParaRPr>
          </a:p>
          <a:p>
            <a:pPr marL="219456" marR="5080" indent="-228600">
              <a:lnSpc>
                <a:spcPts val="2600"/>
              </a:lnSpc>
              <a:spcBef>
                <a:spcPts val="1100"/>
              </a:spcBef>
              <a:buChar char="•"/>
              <a:tabLst>
                <a:tab pos="212725" algn="l"/>
              </a:tabLst>
            </a:pPr>
            <a:endParaRPr lang="en-US" sz="2400" spc="-10">
              <a:latin typeface="Arial"/>
              <a:cs typeface="Arial"/>
            </a:endParaRPr>
          </a:p>
          <a:p>
            <a:pPr marL="219456" marR="233679" indent="-228600">
              <a:lnSpc>
                <a:spcPts val="2600"/>
              </a:lnSpc>
              <a:spcBef>
                <a:spcPts val="1100"/>
              </a:spcBef>
              <a:buChar char="•"/>
              <a:tabLst>
                <a:tab pos="212725" algn="l"/>
              </a:tabLst>
            </a:pPr>
            <a:r>
              <a:rPr lang="en-US" sz="2400">
                <a:latin typeface="Arial"/>
                <a:cs typeface="Arial"/>
              </a:rPr>
              <a:t>Short </a:t>
            </a:r>
            <a:r>
              <a:rPr lang="en-US" sz="2400" spc="-10">
                <a:latin typeface="Arial"/>
                <a:cs typeface="Arial"/>
              </a:rPr>
              <a:t>Distance </a:t>
            </a:r>
            <a:r>
              <a:rPr lang="en-US" sz="2400">
                <a:latin typeface="Arial"/>
                <a:cs typeface="Arial"/>
              </a:rPr>
              <a:t>from </a:t>
            </a:r>
            <a:r>
              <a:rPr lang="en-US" sz="2400" spc="-10">
                <a:latin typeface="Arial"/>
                <a:cs typeface="Arial"/>
              </a:rPr>
              <a:t>Ramp/ </a:t>
            </a:r>
            <a:r>
              <a:rPr lang="en-US" sz="2400">
                <a:latin typeface="Arial"/>
                <a:cs typeface="Arial"/>
              </a:rPr>
              <a:t>Apron to </a:t>
            </a:r>
            <a:r>
              <a:rPr lang="en-US" sz="2400" spc="-50">
                <a:latin typeface="Arial"/>
                <a:cs typeface="Arial"/>
              </a:rPr>
              <a:t>a </a:t>
            </a:r>
            <a:r>
              <a:rPr lang="en-US" sz="2400" spc="-10">
                <a:latin typeface="Arial"/>
                <a:cs typeface="Arial"/>
              </a:rPr>
              <a:t>Runway</a:t>
            </a:r>
            <a:endParaRPr lang="en-US" sz="2400">
              <a:latin typeface="Arial"/>
              <a:cs typeface="Arial"/>
            </a:endParaRPr>
          </a:p>
          <a:p>
            <a:pPr marL="219456" marR="5080" indent="-228600">
              <a:lnSpc>
                <a:spcPts val="2600"/>
              </a:lnSpc>
              <a:spcBef>
                <a:spcPts val="1100"/>
              </a:spcBef>
              <a:buChar char="•"/>
              <a:tabLst>
                <a:tab pos="212725" algn="l"/>
              </a:tabLst>
            </a:pPr>
            <a:r>
              <a:rPr lang="en-US" sz="2400">
                <a:latin typeface="Arial"/>
                <a:cs typeface="Arial"/>
              </a:rPr>
              <a:t>Wide </a:t>
            </a:r>
            <a:r>
              <a:rPr lang="en-US" sz="2400" spc="-10">
                <a:latin typeface="Arial"/>
                <a:cs typeface="Arial"/>
              </a:rPr>
              <a:t>Expanses </a:t>
            </a:r>
            <a:r>
              <a:rPr lang="en-US" sz="2400">
                <a:latin typeface="Arial"/>
                <a:cs typeface="Arial"/>
              </a:rPr>
              <a:t>of</a:t>
            </a:r>
            <a:r>
              <a:rPr lang="en-US" sz="2400" spc="-50">
                <a:latin typeface="Arial"/>
                <a:cs typeface="Arial"/>
              </a:rPr>
              <a:t> </a:t>
            </a:r>
            <a:r>
              <a:rPr lang="en-US" sz="2400" spc="-10">
                <a:latin typeface="Arial"/>
                <a:cs typeface="Arial"/>
              </a:rPr>
              <a:t>Taxiway </a:t>
            </a:r>
            <a:r>
              <a:rPr lang="en-US" sz="2400">
                <a:latin typeface="Arial"/>
                <a:cs typeface="Arial"/>
              </a:rPr>
              <a:t>Pavement</a:t>
            </a:r>
            <a:r>
              <a:rPr lang="en-US" sz="2400" spc="-130">
                <a:latin typeface="Arial"/>
                <a:cs typeface="Arial"/>
              </a:rPr>
              <a:t> </a:t>
            </a:r>
            <a:br>
              <a:rPr lang="en-US" sz="2400" spc="-130">
                <a:latin typeface="Arial"/>
                <a:cs typeface="Arial"/>
              </a:rPr>
            </a:br>
            <a:r>
              <a:rPr lang="en-US" sz="2400" spc="-10">
                <a:latin typeface="Arial"/>
                <a:cs typeface="Arial"/>
              </a:rPr>
              <a:t>Along Runway</a:t>
            </a:r>
          </a:p>
          <a:p>
            <a:pPr marL="219456" marR="5080" indent="-228600">
              <a:lnSpc>
                <a:spcPts val="2600"/>
              </a:lnSpc>
              <a:spcBef>
                <a:spcPts val="1100"/>
              </a:spcBef>
              <a:buChar char="•"/>
              <a:tabLst>
                <a:tab pos="212725" algn="l"/>
              </a:tabLst>
            </a:pPr>
            <a:endParaRPr lang="en-US" sz="2400" spc="-10">
              <a:latin typeface="Arial"/>
              <a:cs typeface="Arial"/>
            </a:endParaRPr>
          </a:p>
          <a:p>
            <a:pPr marL="219456" marR="5080" indent="-228600">
              <a:lnSpc>
                <a:spcPts val="2600"/>
              </a:lnSpc>
              <a:spcBef>
                <a:spcPts val="1100"/>
              </a:spcBef>
              <a:buChar char="•"/>
              <a:tabLst>
                <a:tab pos="212725" algn="l"/>
              </a:tabLst>
            </a:pPr>
            <a:r>
              <a:rPr lang="en-US" sz="2400">
                <a:latin typeface="Arial"/>
                <a:cs typeface="Arial"/>
              </a:rPr>
              <a:t>Short </a:t>
            </a:r>
            <a:r>
              <a:rPr lang="en-US" sz="2400" spc="-10">
                <a:latin typeface="Arial"/>
                <a:cs typeface="Arial"/>
              </a:rPr>
              <a:t>Distance </a:t>
            </a:r>
            <a:r>
              <a:rPr lang="en-US" sz="2400">
                <a:latin typeface="Arial"/>
                <a:cs typeface="Arial"/>
              </a:rPr>
              <a:t>Between </a:t>
            </a:r>
            <a:r>
              <a:rPr lang="en-US" sz="2400" spc="-10">
                <a:latin typeface="Arial"/>
                <a:cs typeface="Arial"/>
              </a:rPr>
              <a:t>Parallel Runways</a:t>
            </a:r>
            <a:endParaRPr lang="en-US" sz="2400">
              <a:latin typeface="Arial"/>
              <a:cs typeface="Arial"/>
            </a:endParaRPr>
          </a:p>
          <a:p>
            <a:pPr marL="219456" marR="168275" indent="-228600">
              <a:lnSpc>
                <a:spcPts val="2600"/>
              </a:lnSpc>
              <a:spcBef>
                <a:spcPts val="1100"/>
              </a:spcBef>
              <a:buChar char="•"/>
              <a:tabLst>
                <a:tab pos="212725" algn="l"/>
              </a:tabLst>
            </a:pPr>
            <a:r>
              <a:rPr lang="en-US" sz="2400" spc="-10">
                <a:latin typeface="Arial"/>
                <a:cs typeface="Arial"/>
              </a:rPr>
              <a:t>Runway </a:t>
            </a:r>
            <a:r>
              <a:rPr lang="en-US" sz="2400">
                <a:latin typeface="Arial"/>
                <a:cs typeface="Arial"/>
              </a:rPr>
              <a:t>Thresholds </a:t>
            </a:r>
            <a:r>
              <a:rPr lang="en-US" sz="2400" spc="-25">
                <a:latin typeface="Arial"/>
                <a:cs typeface="Arial"/>
              </a:rPr>
              <a:t>in </a:t>
            </a:r>
            <a:r>
              <a:rPr lang="en-US" sz="2400">
                <a:latin typeface="Arial"/>
                <a:cs typeface="Arial"/>
              </a:rPr>
              <a:t>Close</a:t>
            </a:r>
            <a:r>
              <a:rPr lang="en-US" sz="2400" spc="-25">
                <a:latin typeface="Arial"/>
                <a:cs typeface="Arial"/>
              </a:rPr>
              <a:t> </a:t>
            </a:r>
            <a:r>
              <a:rPr lang="en-US" sz="2400" spc="-10">
                <a:latin typeface="Arial"/>
                <a:cs typeface="Arial"/>
              </a:rPr>
              <a:t>Proximity</a:t>
            </a:r>
            <a:endParaRPr lang="en-US" sz="2400">
              <a:latin typeface="Arial"/>
              <a:cs typeface="Arial"/>
            </a:endParaRPr>
          </a:p>
          <a:p>
            <a:pPr marL="219456" marR="54610" indent="-228600">
              <a:lnSpc>
                <a:spcPts val="2600"/>
              </a:lnSpc>
              <a:spcBef>
                <a:spcPts val="1100"/>
              </a:spcBef>
              <a:buChar char="•"/>
              <a:tabLst>
                <a:tab pos="212725" algn="l"/>
              </a:tabLst>
            </a:pPr>
            <a:r>
              <a:rPr lang="en-US" sz="2400">
                <a:latin typeface="Arial"/>
                <a:cs typeface="Arial"/>
              </a:rPr>
              <a:t>Hold</a:t>
            </a:r>
            <a:r>
              <a:rPr lang="en-US" sz="2400" spc="-15">
                <a:latin typeface="Arial"/>
                <a:cs typeface="Arial"/>
              </a:rPr>
              <a:t> </a:t>
            </a:r>
            <a:r>
              <a:rPr lang="en-US" sz="2400">
                <a:latin typeface="Arial"/>
                <a:cs typeface="Arial"/>
              </a:rPr>
              <a:t>Short</a:t>
            </a:r>
            <a:r>
              <a:rPr lang="en-US" sz="2400" spc="-5">
                <a:latin typeface="Arial"/>
                <a:cs typeface="Arial"/>
              </a:rPr>
              <a:t> </a:t>
            </a:r>
            <a:r>
              <a:rPr lang="en-US" sz="2400" spc="-10">
                <a:latin typeface="Arial"/>
                <a:cs typeface="Arial"/>
              </a:rPr>
              <a:t>Lines </a:t>
            </a:r>
            <a:r>
              <a:rPr lang="en-US" sz="2400">
                <a:latin typeface="Arial"/>
                <a:cs typeface="Arial"/>
              </a:rPr>
              <a:t>in</a:t>
            </a:r>
            <a:r>
              <a:rPr lang="en-US" sz="2400" spc="-10">
                <a:latin typeface="Arial"/>
                <a:cs typeface="Arial"/>
              </a:rPr>
              <a:t> Unexpected Places</a:t>
            </a:r>
            <a:endParaRPr lang="en-US" sz="2400">
              <a:latin typeface="Arial"/>
              <a:cs typeface="Arial"/>
            </a:endParaRPr>
          </a:p>
        </p:txBody>
      </p:sp>
      <p:pic>
        <p:nvPicPr>
          <p:cNvPr id="9" name="Picture 8">
            <a:extLst>
              <a:ext uri="{FF2B5EF4-FFF2-40B4-BE49-F238E27FC236}">
                <a16:creationId xmlns:a16="http://schemas.microsoft.com/office/drawing/2014/main" id="{2C1EE638-F53B-B45F-0ECA-C0B3F03757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77587" y="3231865"/>
            <a:ext cx="1634911" cy="1701642"/>
          </a:xfrm>
          <a:prstGeom prst="rect">
            <a:avLst/>
          </a:prstGeom>
          <a:effectLst>
            <a:outerShdw blurRad="50800" dist="38100" dir="2700000" algn="tl" rotWithShape="0">
              <a:prstClr val="black">
                <a:alpha val="40000"/>
              </a:prstClr>
            </a:outerShdw>
          </a:effectLst>
        </p:spPr>
      </p:pic>
      <p:sp>
        <p:nvSpPr>
          <p:cNvPr id="10" name="Rectangle 9">
            <a:hlinkClick r:id="rId5"/>
            <a:extLst>
              <a:ext uri="{FF2B5EF4-FFF2-40B4-BE49-F238E27FC236}">
                <a16:creationId xmlns:a16="http://schemas.microsoft.com/office/drawing/2014/main" id="{5739802F-31F6-2DEE-2E9A-5C7C94EF5B4A}"/>
              </a:ext>
            </a:extLst>
          </p:cNvPr>
          <p:cNvSpPr/>
          <p:nvPr userDrawn="1"/>
        </p:nvSpPr>
        <p:spPr>
          <a:xfrm>
            <a:off x="10085560" y="3249454"/>
            <a:ext cx="1629624" cy="1683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606841"/>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NEXT UP">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3" name="Picture 2" descr="A picture containing metalware&#10;&#10;Description automatically generated">
            <a:extLst>
              <a:ext uri="{FF2B5EF4-FFF2-40B4-BE49-F238E27FC236}">
                <a16:creationId xmlns:a16="http://schemas.microsoft.com/office/drawing/2014/main" id="{8291A1DC-18BA-AFA9-4AD3-D8A584AA9FB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391410"/>
            <a:ext cx="10276446" cy="4466590"/>
          </a:xfrm>
          <a:prstGeom prst="rect">
            <a:avLst/>
          </a:prstGeom>
        </p:spPr>
      </p:pic>
      <p:sp>
        <p:nvSpPr>
          <p:cNvPr id="6" name="Rectangle 5">
            <a:extLst>
              <a:ext uri="{FF2B5EF4-FFF2-40B4-BE49-F238E27FC236}">
                <a16:creationId xmlns:a16="http://schemas.microsoft.com/office/drawing/2014/main" id="{B4D7304A-FF01-9C26-0C60-D09CFE553A7B}"/>
              </a:ext>
            </a:extLst>
          </p:cNvPr>
          <p:cNvSpPr/>
          <p:nvPr userDrawn="1"/>
        </p:nvSpPr>
        <p:spPr>
          <a:xfrm>
            <a:off x="1450796" y="2391410"/>
            <a:ext cx="8004161" cy="3971290"/>
          </a:xfrm>
          <a:prstGeom prst="rect">
            <a:avLst/>
          </a:prstGeom>
          <a:solidFill>
            <a:schemeClr val="bg1">
              <a:alpha val="487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6DCE9244-132B-1BB1-4D67-BFA3B256817A}"/>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cxnSp>
        <p:nvCxnSpPr>
          <p:cNvPr id="14" name="Straight Connector 13">
            <a:extLst>
              <a:ext uri="{FF2B5EF4-FFF2-40B4-BE49-F238E27FC236}">
                <a16:creationId xmlns:a16="http://schemas.microsoft.com/office/drawing/2014/main" id="{A4DB61F9-D57B-99D1-8A9D-961B431912CE}"/>
              </a:ext>
            </a:extLst>
          </p:cNvPr>
          <p:cNvCxnSpPr>
            <a:cxnSpLocks/>
          </p:cNvCxnSpPr>
          <p:nvPr userDrawn="1"/>
        </p:nvCxnSpPr>
        <p:spPr>
          <a:xfrm>
            <a:off x="6034547" y="2677179"/>
            <a:ext cx="9154" cy="368552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583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NEXT UP</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134229180"/>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SA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657"/>
            <a:ext cx="12191998"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3" name="object 5">
            <a:extLst>
              <a:ext uri="{FF2B5EF4-FFF2-40B4-BE49-F238E27FC236}">
                <a16:creationId xmlns:a16="http://schemas.microsoft.com/office/drawing/2014/main" id="{9888D739-EE41-79CF-3451-786ED44B801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8" name="Picture 2" descr="Diagram&#10;&#10;Description automatically generated">
            <a:extLst>
              <a:ext uri="{FF2B5EF4-FFF2-40B4-BE49-F238E27FC236}">
                <a16:creationId xmlns:a16="http://schemas.microsoft.com/office/drawing/2014/main" id="{E6D34145-9782-BDA5-31CA-4A2A73ED81FA}"/>
              </a:ext>
            </a:extLst>
          </p:cNvPr>
          <p:cNvPicPr>
            <a:picLocks noChangeAspect="1"/>
          </p:cNvPicPr>
          <p:nvPr userDrawn="1"/>
        </p:nvPicPr>
        <p:blipFill>
          <a:blip r:embed="rId4"/>
          <a:stretch>
            <a:fillRect/>
          </a:stretch>
        </p:blipFill>
        <p:spPr>
          <a:xfrm>
            <a:off x="6587444" y="1757254"/>
            <a:ext cx="3988246" cy="4943556"/>
          </a:xfrm>
          <a:prstGeom prst="rect">
            <a:avLst/>
          </a:prstGeom>
        </p:spPr>
      </p:pic>
      <p:sp>
        <p:nvSpPr>
          <p:cNvPr id="10" name="TextBox 9">
            <a:extLst>
              <a:ext uri="{FF2B5EF4-FFF2-40B4-BE49-F238E27FC236}">
                <a16:creationId xmlns:a16="http://schemas.microsoft.com/office/drawing/2014/main" id="{A262C655-91E8-00B0-E8B9-3700077DC65B}"/>
              </a:ext>
            </a:extLst>
          </p:cNvPr>
          <p:cNvSpPr txBox="1"/>
          <p:nvPr userDrawn="1"/>
        </p:nvSpPr>
        <p:spPr>
          <a:xfrm>
            <a:off x="7372220"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19">
            <a:extLst>
              <a:ext uri="{FF2B5EF4-FFF2-40B4-BE49-F238E27FC236}">
                <a16:creationId xmlns:a16="http://schemas.microsoft.com/office/drawing/2014/main" id="{87CC474F-2632-DAF2-CFE8-F6CFC92D8CEF}"/>
              </a:ext>
            </a:extLst>
          </p:cNvPr>
          <p:cNvSpPr>
            <a:spLocks noGrp="1"/>
          </p:cNvSpPr>
          <p:nvPr>
            <p:ph type="pic" sz="quarter" idx="19"/>
          </p:nvPr>
        </p:nvSpPr>
        <p:spPr>
          <a:xfrm>
            <a:off x="6596439" y="1755775"/>
            <a:ext cx="3970338" cy="4943556"/>
          </a:xfrm>
          <a:prstGeom prst="rect">
            <a:avLst/>
          </a:prstGeom>
        </p:spPr>
        <p:txBody>
          <a:bodyPr/>
          <a:lstStyle>
            <a:lvl1pPr>
              <a:defRPr sz="100">
                <a:solidFill>
                  <a:schemeClr val="bg1"/>
                </a:solidFill>
              </a:defRPr>
            </a:lvl1pPr>
          </a:lstStyle>
          <a:p>
            <a:endParaRPr lang="en-US"/>
          </a:p>
        </p:txBody>
      </p:sp>
    </p:spTree>
    <p:extLst>
      <p:ext uri="{BB962C8B-B14F-4D97-AF65-F5344CB8AC3E}">
        <p14:creationId xmlns:p14="http://schemas.microsoft.com/office/powerpoint/2010/main" val="457949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OT SPOT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CD41F-5E2D-7D9A-09ED-E74F253100EB}"/>
              </a:ext>
            </a:extLst>
          </p:cNvPr>
          <p:cNvSpPr/>
          <p:nvPr userDrawn="1"/>
        </p:nvSpPr>
        <p:spPr>
          <a:xfrm>
            <a:off x="1445260" y="456279"/>
            <a:ext cx="1074674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02E683-AD89-1B90-8033-7EFE03CB1E27}"/>
              </a:ext>
            </a:extLst>
          </p:cNvPr>
          <p:cNvSpPr/>
          <p:nvPr userDrawn="1"/>
        </p:nvSpPr>
        <p:spPr>
          <a:xfrm>
            <a:off x="1445259" y="1499767"/>
            <a:ext cx="10251442" cy="545862"/>
          </a:xfrm>
          <a:prstGeom prst="rect">
            <a:avLst/>
          </a:prstGeom>
          <a:solidFill>
            <a:srgbClr val="FF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CD4E9B8-B2E3-8237-F286-C4585EC97970}"/>
              </a:ext>
            </a:extLst>
          </p:cNvPr>
          <p:cNvSpPr>
            <a:spLocks noGrp="1"/>
          </p:cNvSpPr>
          <p:nvPr>
            <p:ph idx="14" hasCustomPrompt="1"/>
          </p:nvPr>
        </p:nvSpPr>
        <p:spPr>
          <a:xfrm>
            <a:off x="6509225" y="1079975"/>
            <a:ext cx="5682774" cy="390082"/>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XXX (AIRPORT CODE)</a:t>
            </a:r>
          </a:p>
        </p:txBody>
      </p:sp>
      <p:sp>
        <p:nvSpPr>
          <p:cNvPr id="12" name="object 6">
            <a:extLst>
              <a:ext uri="{FF2B5EF4-FFF2-40B4-BE49-F238E27FC236}">
                <a16:creationId xmlns:a16="http://schemas.microsoft.com/office/drawing/2014/main" id="{BDC3A3C0-9D71-A6E6-F7FA-F623A4929E3B}"/>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D982500C-8586-F847-895C-6633A0C228EE}"/>
              </a:ext>
            </a:extLst>
          </p:cNvPr>
          <p:cNvSpPr>
            <a:spLocks noGrp="1"/>
          </p:cNvSpPr>
          <p:nvPr>
            <p:ph type="pic" sz="quarter" idx="11"/>
          </p:nvPr>
        </p:nvSpPr>
        <p:spPr>
          <a:xfrm>
            <a:off x="2174594" y="436401"/>
            <a:ext cx="4237518" cy="5964399"/>
          </a:xfrm>
        </p:spPr>
        <p:txBody>
          <a:bodyPr lIns="457200" tIns="731520" rIns="91440" anchor="t" anchorCtr="0"/>
          <a:lstStyle>
            <a:lvl1pPr>
              <a:defRPr sz="2000"/>
            </a:lvl1pPr>
          </a:lstStyle>
          <a:p>
            <a:endParaRPr lang="en-US"/>
          </a:p>
        </p:txBody>
      </p:sp>
      <p:sp>
        <p:nvSpPr>
          <p:cNvPr id="13" name="Rectangle 12">
            <a:extLst>
              <a:ext uri="{FF2B5EF4-FFF2-40B4-BE49-F238E27FC236}">
                <a16:creationId xmlns:a16="http://schemas.microsoft.com/office/drawing/2014/main" id="{AC8DAFDD-5AD9-45F2-DD8B-018E833B8232}"/>
              </a:ext>
            </a:extLst>
          </p:cNvPr>
          <p:cNvSpPr/>
          <p:nvPr userDrawn="1"/>
        </p:nvSpPr>
        <p:spPr>
          <a:xfrm>
            <a:off x="2177134" y="456278"/>
            <a:ext cx="4003039" cy="59064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39585C43-4BED-0B31-57FB-9A07FF85BF0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TextBox 5">
            <a:extLst>
              <a:ext uri="{FF2B5EF4-FFF2-40B4-BE49-F238E27FC236}">
                <a16:creationId xmlns:a16="http://schemas.microsoft.com/office/drawing/2014/main" id="{F2701A46-7045-0A7E-3A63-75BEAE2BDC4A}"/>
              </a:ext>
            </a:extLst>
          </p:cNvPr>
          <p:cNvSpPr txBox="1"/>
          <p:nvPr userDrawn="1"/>
        </p:nvSpPr>
        <p:spPr>
          <a:xfrm>
            <a:off x="3010510" y="2680124"/>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1" name="object 5">
            <a:extLst>
              <a:ext uri="{FF2B5EF4-FFF2-40B4-BE49-F238E27FC236}">
                <a16:creationId xmlns:a16="http://schemas.microsoft.com/office/drawing/2014/main" id="{3135C23D-2D27-1CFE-3ABB-74A5C38776D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20" name="Picture 3" descr="Qr code&#10;&#10;Description automatically generated">
            <a:extLst>
              <a:ext uri="{FF2B5EF4-FFF2-40B4-BE49-F238E27FC236}">
                <a16:creationId xmlns:a16="http://schemas.microsoft.com/office/drawing/2014/main" id="{8B0B272E-E623-9D53-05AF-35B6ED1B4B3C}"/>
              </a:ext>
            </a:extLst>
          </p:cNvPr>
          <p:cNvPicPr>
            <a:picLocks noChangeAspect="1"/>
          </p:cNvPicPr>
          <p:nvPr userDrawn="1"/>
        </p:nvPicPr>
        <p:blipFill>
          <a:blip r:embed="rId4"/>
          <a:stretch>
            <a:fillRect/>
          </a:stretch>
        </p:blipFill>
        <p:spPr>
          <a:xfrm>
            <a:off x="6450719" y="4884584"/>
            <a:ext cx="1375758" cy="1375758"/>
          </a:xfrm>
          <a:prstGeom prst="rect">
            <a:avLst/>
          </a:prstGeom>
          <a:effectLst>
            <a:outerShdw blurRad="50800" dist="38100" dir="2700000" algn="tl" rotWithShape="0">
              <a:prstClr val="black">
                <a:alpha val="40000"/>
              </a:prstClr>
            </a:outerShdw>
          </a:effectLst>
        </p:spPr>
      </p:pic>
      <p:sp>
        <p:nvSpPr>
          <p:cNvPr id="4" name="Rectangle 3">
            <a:hlinkClick r:id="rId5"/>
            <a:extLst>
              <a:ext uri="{FF2B5EF4-FFF2-40B4-BE49-F238E27FC236}">
                <a16:creationId xmlns:a16="http://schemas.microsoft.com/office/drawing/2014/main" id="{9DBC0117-2718-058C-B7FC-7700DE49DDF2}"/>
              </a:ext>
            </a:extLst>
          </p:cNvPr>
          <p:cNvSpPr/>
          <p:nvPr userDrawn="1"/>
        </p:nvSpPr>
        <p:spPr>
          <a:xfrm>
            <a:off x="6509225" y="4879818"/>
            <a:ext cx="1312969" cy="138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FD89319B-88E4-2C17-439E-FD21CAE6FF52}"/>
              </a:ext>
            </a:extLst>
          </p:cNvPr>
          <p:cNvSpPr/>
          <p:nvPr userDrawn="1"/>
        </p:nvSpPr>
        <p:spPr>
          <a:xfrm>
            <a:off x="6450719" y="4879818"/>
            <a:ext cx="1371475" cy="138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11F8CC5B-DDB1-26FE-9FB4-1872D78950DD}"/>
              </a:ext>
            </a:extLst>
          </p:cNvPr>
          <p:cNvSpPr>
            <a:spLocks noGrp="1"/>
          </p:cNvSpPr>
          <p:nvPr>
            <p:ph type="pic" sz="quarter" idx="18"/>
          </p:nvPr>
        </p:nvSpPr>
        <p:spPr>
          <a:xfrm>
            <a:off x="2177132" y="1899946"/>
            <a:ext cx="3778289" cy="4971834"/>
          </a:xfrm>
        </p:spPr>
      </p:sp>
      <p:sp>
        <p:nvSpPr>
          <p:cNvPr id="8" name="Picture Placeholder 2">
            <a:extLst>
              <a:ext uri="{FF2B5EF4-FFF2-40B4-BE49-F238E27FC236}">
                <a16:creationId xmlns:a16="http://schemas.microsoft.com/office/drawing/2014/main" id="{3698706F-CEDB-911C-EB38-72BCAA7C3C17}"/>
              </a:ext>
            </a:extLst>
          </p:cNvPr>
          <p:cNvSpPr>
            <a:spLocks noGrp="1"/>
          </p:cNvSpPr>
          <p:nvPr>
            <p:ph type="pic" sz="quarter" idx="17"/>
          </p:nvPr>
        </p:nvSpPr>
        <p:spPr>
          <a:xfrm>
            <a:off x="2156114" y="334043"/>
            <a:ext cx="3997960" cy="5926299"/>
          </a:xfrm>
          <a:prstGeom prst="rect">
            <a:avLst/>
          </a:prstGeom>
        </p:spPr>
        <p:txBody>
          <a:bodyPr tIns="91440" bIns="0"/>
          <a:lstStyle>
            <a:lvl1pPr>
              <a:defRPr sz="100">
                <a:solidFill>
                  <a:schemeClr val="bg1"/>
                </a:solidFill>
              </a:defRPr>
            </a:lvl1pPr>
          </a:lstStyle>
          <a:p>
            <a:endParaRPr lang="en-US"/>
          </a:p>
        </p:txBody>
      </p:sp>
    </p:spTree>
    <p:extLst>
      <p:ext uri="{BB962C8B-B14F-4D97-AF65-F5344CB8AC3E}">
        <p14:creationId xmlns:p14="http://schemas.microsoft.com/office/powerpoint/2010/main" val="38456194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VIDEO INSER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40946-279E-4706-B4C5-C4B058F380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C6D02-90CB-CD2B-B581-9CC84A4A6F9B}"/>
              </a:ext>
            </a:extLst>
          </p:cNvPr>
          <p:cNvSpPr/>
          <p:nvPr userDrawn="1"/>
        </p:nvSpPr>
        <p:spPr>
          <a:xfrm>
            <a:off x="0" y="0"/>
            <a:ext cx="4157330"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D1A45A-962F-9E61-D794-1C20774C2CCE}"/>
              </a:ext>
            </a:extLst>
          </p:cNvPr>
          <p:cNvSpPr/>
          <p:nvPr userDrawn="1"/>
        </p:nvSpPr>
        <p:spPr>
          <a:xfrm>
            <a:off x="5709684" y="3107808"/>
            <a:ext cx="744279"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edia Placeholder 7">
            <a:extLst>
              <a:ext uri="{FF2B5EF4-FFF2-40B4-BE49-F238E27FC236}">
                <a16:creationId xmlns:a16="http://schemas.microsoft.com/office/drawing/2014/main" id="{DED41B71-3CDB-862F-19F2-E82D7ABEB0EF}"/>
              </a:ext>
            </a:extLst>
          </p:cNvPr>
          <p:cNvSpPr>
            <a:spLocks noGrp="1"/>
          </p:cNvSpPr>
          <p:nvPr>
            <p:ph type="media" sz="quarter" idx="10"/>
          </p:nvPr>
        </p:nvSpPr>
        <p:spPr>
          <a:xfrm>
            <a:off x="0" y="0"/>
            <a:ext cx="12191999" cy="6896100"/>
          </a:xfrm>
          <a:prstGeom prst="rect">
            <a:avLst/>
          </a:prstGeom>
          <a:ln w="98425">
            <a:solidFill>
              <a:schemeClr val="accent2"/>
            </a:solidFill>
            <a:miter lim="800000"/>
          </a:ln>
          <a:effectLst/>
        </p:spPr>
        <p:txBody>
          <a:bodyPr lIns="457200" tIns="365760"/>
          <a:lstStyle/>
          <a:p>
            <a:endParaRPr lang="en-US"/>
          </a:p>
        </p:txBody>
      </p:sp>
    </p:spTree>
    <p:extLst>
      <p:ext uri="{BB962C8B-B14F-4D97-AF65-F5344CB8AC3E}">
        <p14:creationId xmlns:p14="http://schemas.microsoft.com/office/powerpoint/2010/main" val="177703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OCAL USER CONCER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0" name="Picture 9">
            <a:extLst>
              <a:ext uri="{FF2B5EF4-FFF2-40B4-BE49-F238E27FC236}">
                <a16:creationId xmlns:a16="http://schemas.microsoft.com/office/drawing/2014/main" id="{3708DCFF-5212-14D9-9334-C8361F2689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11195"/>
            <a:ext cx="12192000" cy="6880389"/>
          </a:xfrm>
          <a:prstGeom prst="rect">
            <a:avLst/>
          </a:prstGeom>
        </p:spPr>
      </p:pic>
      <p:sp>
        <p:nvSpPr>
          <p:cNvPr id="11" name="Rectangle 10">
            <a:extLst>
              <a:ext uri="{FF2B5EF4-FFF2-40B4-BE49-F238E27FC236}">
                <a16:creationId xmlns:a16="http://schemas.microsoft.com/office/drawing/2014/main" id="{23EA4404-5CD2-9C8C-563F-C93EFCC08BA4}"/>
              </a:ext>
            </a:extLst>
          </p:cNvPr>
          <p:cNvSpPr/>
          <p:nvPr userDrawn="1"/>
        </p:nvSpPr>
        <p:spPr>
          <a:xfrm>
            <a:off x="1447799" y="457200"/>
            <a:ext cx="10271924" cy="641199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F8DC6-CD38-701B-C9D5-9DB0C669334A}"/>
              </a:ext>
            </a:extLst>
          </p:cNvPr>
          <p:cNvSpPr/>
          <p:nvPr userDrawn="1"/>
        </p:nvSpPr>
        <p:spPr>
          <a:xfrm>
            <a:off x="814039" y="457199"/>
            <a:ext cx="11377962" cy="1161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2A2831-971D-456C-C8C7-3A3AF3C615E9}"/>
              </a:ext>
            </a:extLst>
          </p:cNvPr>
          <p:cNvSpPr/>
          <p:nvPr userDrawn="1"/>
        </p:nvSpPr>
        <p:spPr>
          <a:xfrm>
            <a:off x="457200" y="1"/>
            <a:ext cx="990600"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7">
            <a:extLst>
              <a:ext uri="{FF2B5EF4-FFF2-40B4-BE49-F238E27FC236}">
                <a16:creationId xmlns:a16="http://schemas.microsoft.com/office/drawing/2014/main" id="{95BAE0B4-9755-4017-DBC6-D2707A9A7A36}"/>
              </a:ext>
            </a:extLst>
          </p:cNvPr>
          <p:cNvSpPr txBox="1">
            <a:spLocks/>
          </p:cNvSpPr>
          <p:nvPr userDrawn="1"/>
        </p:nvSpPr>
        <p:spPr>
          <a:xfrm>
            <a:off x="1866900" y="615228"/>
            <a:ext cx="10325100" cy="518614"/>
          </a:xfrm>
          <a:prstGeom prst="rect">
            <a:avLst/>
          </a:prstGeom>
          <a:effectLst/>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711C"/>
                </a:solidFill>
                <a:effectLst>
                  <a:outerShdw blurRad="50800" dist="38100" dir="2700000" algn="tl" rotWithShape="0">
                    <a:prstClr val="black">
                      <a:alpha val="40000"/>
                    </a:prstClr>
                  </a:outerShdw>
                </a:effectLst>
              </a:rPr>
              <a:t>LOCAL SURFACE SAFETY </a:t>
            </a:r>
          </a:p>
        </p:txBody>
      </p:sp>
      <p:sp>
        <p:nvSpPr>
          <p:cNvPr id="16" name="object 5">
            <a:extLst>
              <a:ext uri="{FF2B5EF4-FFF2-40B4-BE49-F238E27FC236}">
                <a16:creationId xmlns:a16="http://schemas.microsoft.com/office/drawing/2014/main" id="{353A99AF-BEF2-D8B0-7E24-9A93ECC5A04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80E47160-51EE-8075-10F7-41CB6E24F7C6}"/>
              </a:ext>
            </a:extLst>
          </p:cNvPr>
          <p:cNvSpPr txBox="1"/>
          <p:nvPr userDrawn="1"/>
        </p:nvSpPr>
        <p:spPr>
          <a:xfrm>
            <a:off x="1851660" y="1088185"/>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ISSUES REPORTED</a:t>
            </a:r>
          </a:p>
        </p:txBody>
      </p:sp>
    </p:spTree>
    <p:extLst>
      <p:ext uri="{BB962C8B-B14F-4D97-AF65-F5344CB8AC3E}">
        <p14:creationId xmlns:p14="http://schemas.microsoft.com/office/powerpoint/2010/main" val="116138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PHIC - RS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F15C6E-A7F8-F3AA-1276-180B5B31DFF1}"/>
              </a:ext>
            </a:extLst>
          </p:cNvPr>
          <p:cNvGrpSpPr/>
          <p:nvPr userDrawn="1"/>
        </p:nvGrpSpPr>
        <p:grpSpPr>
          <a:xfrm>
            <a:off x="0" y="21783"/>
            <a:ext cx="12192000" cy="6898341"/>
            <a:chOff x="0" y="0"/>
            <a:chExt cx="12192000" cy="6898341"/>
          </a:xfrm>
        </p:grpSpPr>
        <p:grpSp>
          <p:nvGrpSpPr>
            <p:cNvPr id="7" name="Group 6">
              <a:extLst>
                <a:ext uri="{FF2B5EF4-FFF2-40B4-BE49-F238E27FC236}">
                  <a16:creationId xmlns:a16="http://schemas.microsoft.com/office/drawing/2014/main" id="{484B95BF-56C9-66D1-F221-CB3DC39791CA}"/>
                </a:ext>
              </a:extLst>
            </p:cNvPr>
            <p:cNvGrpSpPr/>
            <p:nvPr/>
          </p:nvGrpSpPr>
          <p:grpSpPr>
            <a:xfrm>
              <a:off x="0" y="0"/>
              <a:ext cx="12192000" cy="6898341"/>
              <a:chOff x="0" y="0"/>
              <a:chExt cx="12192000" cy="6898341"/>
            </a:xfrm>
          </p:grpSpPr>
          <p:pic>
            <p:nvPicPr>
              <p:cNvPr id="11" name="Picture 10" descr="Text, whiteboard&#10;&#10;Description automatically generated">
                <a:extLst>
                  <a:ext uri="{FF2B5EF4-FFF2-40B4-BE49-F238E27FC236}">
                    <a16:creationId xmlns:a16="http://schemas.microsoft.com/office/drawing/2014/main" id="{74C8E228-AB64-6A32-C26F-E08533709D1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522" r="8272" b="12502"/>
              <a:stretch/>
            </p:blipFill>
            <p:spPr>
              <a:xfrm>
                <a:off x="0" y="0"/>
                <a:ext cx="12192000" cy="6898341"/>
              </a:xfrm>
              <a:prstGeom prst="rect">
                <a:avLst/>
              </a:prstGeom>
            </p:spPr>
          </p:pic>
          <p:grpSp>
            <p:nvGrpSpPr>
              <p:cNvPr id="12" name="Group 11">
                <a:extLst>
                  <a:ext uri="{FF2B5EF4-FFF2-40B4-BE49-F238E27FC236}">
                    <a16:creationId xmlns:a16="http://schemas.microsoft.com/office/drawing/2014/main" id="{037A1BFE-325B-65AF-AA71-2908F5672603}"/>
                  </a:ext>
                </a:extLst>
              </p:cNvPr>
              <p:cNvGrpSpPr/>
              <p:nvPr/>
            </p:nvGrpSpPr>
            <p:grpSpPr>
              <a:xfrm>
                <a:off x="1904756" y="2356173"/>
                <a:ext cx="2172626" cy="804962"/>
                <a:chOff x="2513573" y="2540485"/>
                <a:chExt cx="2049960" cy="759514"/>
              </a:xfrm>
              <a:effectLst>
                <a:outerShdw blurRad="50800" dist="88900" dir="4020000" algn="t" rotWithShape="0">
                  <a:prstClr val="black">
                    <a:alpha val="18083"/>
                  </a:prstClr>
                </a:outerShdw>
              </a:effectLst>
            </p:grpSpPr>
            <p:cxnSp>
              <p:nvCxnSpPr>
                <p:cNvPr id="24" name="Straight Arrow Connector 23">
                  <a:extLst>
                    <a:ext uri="{FF2B5EF4-FFF2-40B4-BE49-F238E27FC236}">
                      <a16:creationId xmlns:a16="http://schemas.microsoft.com/office/drawing/2014/main" id="{4555FAFA-C92F-407C-0D2F-0E71D88DCBBA}"/>
                    </a:ext>
                  </a:extLst>
                </p:cNvPr>
                <p:cNvCxnSpPr>
                  <a:cxnSpLocks/>
                </p:cNvCxnSpPr>
                <p:nvPr/>
              </p:nvCxnSpPr>
              <p:spPr>
                <a:xfrm>
                  <a:off x="2513573" y="2540485"/>
                  <a:ext cx="2049960" cy="759514"/>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5" name="object 23">
                  <a:extLst>
                    <a:ext uri="{FF2B5EF4-FFF2-40B4-BE49-F238E27FC236}">
                      <a16:creationId xmlns:a16="http://schemas.microsoft.com/office/drawing/2014/main" id="{78E504A2-B89F-E061-367A-2410C500CC2F}"/>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3" name="Group 12">
                <a:extLst>
                  <a:ext uri="{FF2B5EF4-FFF2-40B4-BE49-F238E27FC236}">
                    <a16:creationId xmlns:a16="http://schemas.microsoft.com/office/drawing/2014/main" id="{4D34E7A6-1B5E-A159-D867-1F089F761F34}"/>
                  </a:ext>
                </a:extLst>
              </p:cNvPr>
              <p:cNvGrpSpPr/>
              <p:nvPr/>
            </p:nvGrpSpPr>
            <p:grpSpPr>
              <a:xfrm>
                <a:off x="9384756" y="4826174"/>
                <a:ext cx="2169935" cy="729884"/>
                <a:chOff x="2560854" y="2627364"/>
                <a:chExt cx="2047421" cy="688675"/>
              </a:xfrm>
              <a:effectLst>
                <a:outerShdw blurRad="50800" dist="88900" dir="4020000" algn="t" rotWithShape="0">
                  <a:prstClr val="black">
                    <a:alpha val="18083"/>
                  </a:prstClr>
                </a:outerShdw>
              </a:effectLst>
            </p:grpSpPr>
            <p:cxnSp>
              <p:nvCxnSpPr>
                <p:cNvPr id="22" name="Straight Arrow Connector 21">
                  <a:extLst>
                    <a:ext uri="{FF2B5EF4-FFF2-40B4-BE49-F238E27FC236}">
                      <a16:creationId xmlns:a16="http://schemas.microsoft.com/office/drawing/2014/main" id="{4A420017-13AB-6F7A-A4D3-064BD0B54250}"/>
                    </a:ext>
                  </a:extLst>
                </p:cNvPr>
                <p:cNvCxnSpPr>
                  <a:cxnSpLocks/>
                </p:cNvCxnSpPr>
                <p:nvPr/>
              </p:nvCxnSpPr>
              <p:spPr>
                <a:xfrm>
                  <a:off x="2560854" y="2627364"/>
                  <a:ext cx="2047421" cy="68867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3" name="object 23">
                  <a:extLst>
                    <a:ext uri="{FF2B5EF4-FFF2-40B4-BE49-F238E27FC236}">
                      <a16:creationId xmlns:a16="http://schemas.microsoft.com/office/drawing/2014/main" id="{4402750C-E4D4-34C1-2778-EB7F4D036C36}"/>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4" name="Group 13">
                <a:extLst>
                  <a:ext uri="{FF2B5EF4-FFF2-40B4-BE49-F238E27FC236}">
                    <a16:creationId xmlns:a16="http://schemas.microsoft.com/office/drawing/2014/main" id="{E048ABC3-28FC-F783-D3EB-B768972C2F82}"/>
                  </a:ext>
                </a:extLst>
              </p:cNvPr>
              <p:cNvGrpSpPr/>
              <p:nvPr/>
            </p:nvGrpSpPr>
            <p:grpSpPr>
              <a:xfrm>
                <a:off x="5274072" y="3064925"/>
                <a:ext cx="825818" cy="1173177"/>
                <a:chOff x="5664657" y="3294809"/>
                <a:chExt cx="779192" cy="1106941"/>
              </a:xfrm>
              <a:effectLst>
                <a:outerShdw blurRad="50800" dist="133379" dir="4862906" algn="t" rotWithShape="0">
                  <a:prstClr val="black">
                    <a:alpha val="27977"/>
                  </a:prstClr>
                </a:outerShdw>
              </a:effectLst>
            </p:grpSpPr>
            <p:sp>
              <p:nvSpPr>
                <p:cNvPr id="20" name="object 24">
                  <a:extLst>
                    <a:ext uri="{FF2B5EF4-FFF2-40B4-BE49-F238E27FC236}">
                      <a16:creationId xmlns:a16="http://schemas.microsoft.com/office/drawing/2014/main" id="{D0AF23D1-B7EE-E1EF-168B-F1361EB168E7}"/>
                    </a:ext>
                  </a:extLst>
                </p:cNvPr>
                <p:cNvSpPr txBox="1"/>
                <p:nvPr/>
              </p:nvSpPr>
              <p:spPr>
                <a:xfrm>
                  <a:off x="6002524" y="3940741"/>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cxnSp>
              <p:nvCxnSpPr>
                <p:cNvPr id="21" name="Straight Arrow Connector 20">
                  <a:extLst>
                    <a:ext uri="{FF2B5EF4-FFF2-40B4-BE49-F238E27FC236}">
                      <a16:creationId xmlns:a16="http://schemas.microsoft.com/office/drawing/2014/main" id="{8351D50E-ACE1-C99C-E216-DE4638CEDE4E}"/>
                    </a:ext>
                  </a:extLst>
                </p:cNvPr>
                <p:cNvCxnSpPr>
                  <a:cxnSpLocks/>
                </p:cNvCxnSpPr>
                <p:nvPr/>
              </p:nvCxnSpPr>
              <p:spPr>
                <a:xfrm flipH="1">
                  <a:off x="5664657" y="3294809"/>
                  <a:ext cx="558529" cy="966357"/>
                </a:xfrm>
                <a:prstGeom prst="straightConnector1">
                  <a:avLst/>
                </a:prstGeom>
                <a:ln w="6032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45EBC8D-041C-847E-CA12-E8EFF064FDBA}"/>
                  </a:ext>
                </a:extLst>
              </p:cNvPr>
              <p:cNvGrpSpPr/>
              <p:nvPr/>
            </p:nvGrpSpPr>
            <p:grpSpPr>
              <a:xfrm>
                <a:off x="8161362" y="1926067"/>
                <a:ext cx="3143505" cy="865759"/>
                <a:chOff x="8094127" y="1919093"/>
                <a:chExt cx="3143505" cy="865759"/>
              </a:xfrm>
            </p:grpSpPr>
            <p:sp>
              <p:nvSpPr>
                <p:cNvPr id="16" name="object 15">
                  <a:extLst>
                    <a:ext uri="{FF2B5EF4-FFF2-40B4-BE49-F238E27FC236}">
                      <a16:creationId xmlns:a16="http://schemas.microsoft.com/office/drawing/2014/main" id="{6B433567-A240-64B3-F5CF-B8694AA1C972}"/>
                    </a:ext>
                  </a:extLst>
                </p:cNvPr>
                <p:cNvSpPr txBox="1"/>
                <p:nvPr/>
              </p:nvSpPr>
              <p:spPr>
                <a:xfrm>
                  <a:off x="8157188" y="2325374"/>
                  <a:ext cx="2968666" cy="419346"/>
                </a:xfrm>
                <a:prstGeom prst="rect">
                  <a:avLst/>
                </a:prstGeom>
                <a:noFill/>
              </p:spPr>
              <p:txBody>
                <a:bodyPr vert="horz" wrap="square" lIns="0" tIns="34290" rIns="0" bIns="0" rtlCol="0" anchor="t">
                  <a:spAutoFit/>
                </a:bodyPr>
                <a:lstStyle/>
                <a:p>
                  <a:pPr marL="43180">
                    <a:lnSpc>
                      <a:spcPts val="2980"/>
                    </a:lnSpc>
                    <a:spcBef>
                      <a:spcPts val="270"/>
                    </a:spcBef>
                  </a:pPr>
                  <a:r>
                    <a:rPr sz="2550">
                      <a:latin typeface="Arial"/>
                      <a:cs typeface="Arial"/>
                    </a:rPr>
                    <a:t>A: </a:t>
                  </a:r>
                  <a:r>
                    <a:rPr lang="en-US" sz="2550" spc="-10">
                      <a:latin typeface="Arial"/>
                      <a:cs typeface="Arial"/>
                    </a:rPr>
                    <a:t>1,000</a:t>
                  </a:r>
                  <a:r>
                    <a:rPr sz="2550" spc="-10">
                      <a:latin typeface="Arial"/>
                      <a:cs typeface="Arial"/>
                    </a:rPr>
                    <a:t>’</a:t>
                  </a:r>
                  <a:r>
                    <a:rPr lang="en-US" sz="2550" spc="-10">
                      <a:latin typeface="Arial"/>
                      <a:cs typeface="Arial"/>
                    </a:rPr>
                    <a:t>   </a:t>
                  </a:r>
                  <a:r>
                    <a:rPr sz="2550">
                      <a:latin typeface="Arial"/>
                      <a:cs typeface="Arial"/>
                    </a:rPr>
                    <a:t>B: </a:t>
                  </a:r>
                  <a:r>
                    <a:rPr sz="2550" spc="-20">
                      <a:latin typeface="Arial"/>
                      <a:cs typeface="Arial"/>
                    </a:rPr>
                    <a:t>250’</a:t>
                  </a:r>
                  <a:endParaRPr sz="2550">
                    <a:latin typeface="Arial"/>
                    <a:cs typeface="Arial"/>
                  </a:endParaRPr>
                </a:p>
              </p:txBody>
            </p:sp>
            <p:sp>
              <p:nvSpPr>
                <p:cNvPr id="17" name="object 22">
                  <a:extLst>
                    <a:ext uri="{FF2B5EF4-FFF2-40B4-BE49-F238E27FC236}">
                      <a16:creationId xmlns:a16="http://schemas.microsoft.com/office/drawing/2014/main" id="{E36FE16B-4B96-35D6-62D3-94D6EBE5347B}"/>
                    </a:ext>
                  </a:extLst>
                </p:cNvPr>
                <p:cNvSpPr txBox="1"/>
                <p:nvPr/>
              </p:nvSpPr>
              <p:spPr>
                <a:xfrm>
                  <a:off x="8094127" y="1919093"/>
                  <a:ext cx="3143505" cy="320601"/>
                </a:xfrm>
                <a:prstGeom prst="rect">
                  <a:avLst/>
                </a:prstGeom>
              </p:spPr>
              <p:txBody>
                <a:bodyPr vert="horz" wrap="square" lIns="0" tIns="12700" rIns="0" bIns="0" rtlCol="0" anchor="t">
                  <a:spAutoFit/>
                </a:bodyPr>
                <a:lstStyle/>
                <a:p>
                  <a:pPr marL="12700">
                    <a:lnSpc>
                      <a:spcPct val="100000"/>
                    </a:lnSpc>
                    <a:spcBef>
                      <a:spcPts val="100"/>
                    </a:spcBef>
                  </a:pPr>
                  <a:r>
                    <a:rPr lang="en-US" sz="2000" b="1" spc="45">
                      <a:latin typeface="Arial"/>
                      <a:cs typeface="Arial"/>
                    </a:rPr>
                    <a:t>Typical </a:t>
                  </a:r>
                  <a:r>
                    <a:rPr lang="en-US" sz="2000" spc="45">
                      <a:latin typeface="Arial"/>
                      <a:cs typeface="Arial"/>
                    </a:rPr>
                    <a:t>RSA dimensions:</a:t>
                  </a:r>
                  <a:endParaRPr sz="2000">
                    <a:latin typeface="Arial"/>
                    <a:cs typeface="Arial"/>
                  </a:endParaRPr>
                </a:p>
              </p:txBody>
            </p:sp>
            <p:sp>
              <p:nvSpPr>
                <p:cNvPr id="18" name="object 23">
                  <a:extLst>
                    <a:ext uri="{FF2B5EF4-FFF2-40B4-BE49-F238E27FC236}">
                      <a16:creationId xmlns:a16="http://schemas.microsoft.com/office/drawing/2014/main" id="{5C28664F-7272-04C3-8DB5-C336EA3D6672}"/>
                    </a:ext>
                  </a:extLst>
                </p:cNvPr>
                <p:cNvSpPr txBox="1"/>
                <p:nvPr/>
              </p:nvSpPr>
              <p:spPr>
                <a:xfrm>
                  <a:off x="8094127" y="2325112"/>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sp>
              <p:nvSpPr>
                <p:cNvPr id="19" name="object 24">
                  <a:extLst>
                    <a:ext uri="{FF2B5EF4-FFF2-40B4-BE49-F238E27FC236}">
                      <a16:creationId xmlns:a16="http://schemas.microsoft.com/office/drawing/2014/main" id="{20FA1B11-43C9-1783-83DB-ABCFFD9176BA}"/>
                    </a:ext>
                  </a:extLst>
                </p:cNvPr>
                <p:cNvSpPr txBox="1"/>
                <p:nvPr/>
              </p:nvSpPr>
              <p:spPr>
                <a:xfrm>
                  <a:off x="9607091" y="2323587"/>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grpSp>
        </p:grpSp>
        <p:sp>
          <p:nvSpPr>
            <p:cNvPr id="8" name="object 16">
              <a:extLst>
                <a:ext uri="{FF2B5EF4-FFF2-40B4-BE49-F238E27FC236}">
                  <a16:creationId xmlns:a16="http://schemas.microsoft.com/office/drawing/2014/main" id="{9FF1A65A-CA2A-4BC3-4569-E3D2404F7188}"/>
                </a:ext>
              </a:extLst>
            </p:cNvPr>
            <p:cNvSpPr/>
            <p:nvPr/>
          </p:nvSpPr>
          <p:spPr>
            <a:xfrm>
              <a:off x="457200" y="0"/>
              <a:ext cx="990600" cy="637145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grpSp>
      <p:sp>
        <p:nvSpPr>
          <p:cNvPr id="27" name="object 5">
            <a:extLst>
              <a:ext uri="{FF2B5EF4-FFF2-40B4-BE49-F238E27FC236}">
                <a16:creationId xmlns:a16="http://schemas.microsoft.com/office/drawing/2014/main" id="{E3593123-C62B-C124-EDDC-CE49570F4F1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object 21">
            <a:extLst>
              <a:ext uri="{FF2B5EF4-FFF2-40B4-BE49-F238E27FC236}">
                <a16:creationId xmlns:a16="http://schemas.microsoft.com/office/drawing/2014/main" id="{AC1537C9-D8BD-4EE3-5FD9-E4B83944B59E}"/>
              </a:ext>
            </a:extLst>
          </p:cNvPr>
          <p:cNvSpPr txBox="1">
            <a:spLocks/>
          </p:cNvSpPr>
          <p:nvPr userDrawn="1"/>
        </p:nvSpPr>
        <p:spPr>
          <a:xfrm>
            <a:off x="1826031" y="329927"/>
            <a:ext cx="8989453"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RUNWAY</a:t>
            </a:r>
            <a:r>
              <a:rPr lang="en-US" spc="215">
                <a:solidFill>
                  <a:srgbClr val="2C3440"/>
                </a:solidFill>
              </a:rPr>
              <a:t> </a:t>
            </a:r>
            <a:r>
              <a:rPr lang="en-US" spc="170">
                <a:solidFill>
                  <a:srgbClr val="2C3440"/>
                </a:solidFill>
              </a:rPr>
              <a:t>SAFETY</a:t>
            </a:r>
            <a:r>
              <a:rPr lang="en-US" spc="215">
                <a:solidFill>
                  <a:srgbClr val="2C3440"/>
                </a:solidFill>
              </a:rPr>
              <a:t> </a:t>
            </a:r>
            <a:r>
              <a:rPr lang="en-US" spc="145">
                <a:solidFill>
                  <a:srgbClr val="2C3440"/>
                </a:solidFill>
              </a:rPr>
              <a:t>AREA </a:t>
            </a:r>
            <a:r>
              <a:rPr lang="en-US" spc="145" baseline="30000">
                <a:solidFill>
                  <a:srgbClr val="2C3440"/>
                </a:solidFill>
                <a:latin typeface="Arial"/>
                <a:cs typeface="Arial"/>
              </a:rPr>
              <a:t>(RSA)</a:t>
            </a:r>
            <a:endParaRPr lang="en-US" baseline="30000">
              <a:latin typeface="Arial"/>
              <a:cs typeface="Arial"/>
            </a:endParaRPr>
          </a:p>
        </p:txBody>
      </p:sp>
      <p:sp>
        <p:nvSpPr>
          <p:cNvPr id="4" name="object 22">
            <a:extLst>
              <a:ext uri="{FF2B5EF4-FFF2-40B4-BE49-F238E27FC236}">
                <a16:creationId xmlns:a16="http://schemas.microsoft.com/office/drawing/2014/main" id="{03A11777-8785-8A52-512C-A60BFACBB86D}"/>
              </a:ext>
            </a:extLst>
          </p:cNvPr>
          <p:cNvSpPr txBox="1"/>
          <p:nvPr userDrawn="1"/>
        </p:nvSpPr>
        <p:spPr>
          <a:xfrm>
            <a:off x="1866901" y="978013"/>
            <a:ext cx="9243552"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OFTEN REFERRED TO AS “THE PROTECTED</a:t>
            </a:r>
            <a:r>
              <a:rPr lang="en-US" sz="2800" b="1" spc="145">
                <a:solidFill>
                  <a:srgbClr val="FF711C"/>
                </a:solidFill>
                <a:latin typeface="Arial"/>
                <a:cs typeface="Arial"/>
              </a:rPr>
              <a:t> </a:t>
            </a:r>
            <a:r>
              <a:rPr lang="en-US" sz="2800" b="1" spc="-10">
                <a:solidFill>
                  <a:srgbClr val="FF711C"/>
                </a:solidFill>
                <a:latin typeface="Arial"/>
                <a:cs typeface="Arial"/>
              </a:rPr>
              <a:t>AREA”</a:t>
            </a:r>
          </a:p>
        </p:txBody>
      </p:sp>
    </p:spTree>
    <p:extLst>
      <p:ext uri="{BB962C8B-B14F-4D97-AF65-F5344CB8AC3E}">
        <p14:creationId xmlns:p14="http://schemas.microsoft.com/office/powerpoint/2010/main" val="16659148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TN - SI">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8795A40-1B77-C0AB-CE3B-32541CD66D7E}"/>
              </a:ext>
            </a:extLst>
          </p:cNvPr>
          <p:cNvSpPr txBox="1"/>
          <p:nvPr userDrawn="1"/>
        </p:nvSpPr>
        <p:spPr>
          <a:xfrm>
            <a:off x="5322591" y="5049083"/>
            <a:ext cx="477973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or vehicles entered a taxiway or movement area outside of the RSA without authorization</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 on the runway&#10;&#10;Description automatically generated with low confidence">
            <a:extLst>
              <a:ext uri="{FF2B5EF4-FFF2-40B4-BE49-F238E27FC236}">
                <a16:creationId xmlns:a16="http://schemas.microsoft.com/office/drawing/2014/main" id="{AC86BFD9-8FBC-9E33-BF1E-D002B2D353B1}"/>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63"/>
          <a:stretch/>
        </p:blipFill>
        <p:spPr>
          <a:xfrm>
            <a:off x="0" y="1"/>
            <a:ext cx="12192000" cy="6896100"/>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33653"/>
            <a:ext cx="10244972" cy="5262448"/>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8F1CDB-DB70-7BF4-A8B5-DF37EA60C8AD}"/>
              </a:ext>
            </a:extLst>
          </p:cNvPr>
          <p:cNvSpPr txBox="1"/>
          <p:nvPr userDrawn="1"/>
        </p:nvSpPr>
        <p:spPr>
          <a:xfrm>
            <a:off x="5673590" y="3467115"/>
            <a:ext cx="4779734" cy="458587"/>
          </a:xfrm>
          <a:prstGeom prst="rect">
            <a:avLst/>
          </a:prstGeom>
          <a:noFill/>
        </p:spPr>
        <p:txBody>
          <a:bodyPr wrap="square" rtlCol="0">
            <a:spAutoFit/>
          </a:bodyPr>
          <a:lstStyle/>
          <a:p>
            <a:pPr>
              <a:lnSpc>
                <a:spcPct val="85000"/>
              </a:lnSpc>
            </a:pPr>
            <a:r>
              <a:rPr lang="en-US" sz="2800" b="1">
                <a:solidFill>
                  <a:schemeClr val="accent2"/>
                </a:solidFill>
                <a:latin typeface="Arial" panose="020B0604020202020204" pitchFamily="34" charset="0"/>
                <a:cs typeface="Arial" panose="020B0604020202020204" pitchFamily="34" charset="0"/>
              </a:rPr>
              <a:t>were surface incidents</a:t>
            </a:r>
          </a:p>
        </p:txBody>
      </p:sp>
      <p:sp>
        <p:nvSpPr>
          <p:cNvPr id="11" name="TextBox 10">
            <a:extLst>
              <a:ext uri="{FF2B5EF4-FFF2-40B4-BE49-F238E27FC236}">
                <a16:creationId xmlns:a16="http://schemas.microsoft.com/office/drawing/2014/main" id="{87640EF0-4604-ACF8-F179-D23B5E7DA7ED}"/>
              </a:ext>
            </a:extLst>
          </p:cNvPr>
          <p:cNvSpPr txBox="1"/>
          <p:nvPr userDrawn="1"/>
        </p:nvSpPr>
        <p:spPr>
          <a:xfrm>
            <a:off x="2858239" y="4698217"/>
            <a:ext cx="2391289" cy="701731"/>
          </a:xfrm>
          <a:prstGeom prst="rect">
            <a:avLst/>
          </a:prstGeom>
          <a:noFill/>
        </p:spPr>
        <p:txBody>
          <a:bodyPr wrap="square" lIns="0" tIns="0" rIns="0" bIns="0" rtlCol="0" anchor="b" anchorCtr="0">
            <a:spAutoFit/>
          </a:bodyPr>
          <a:lstStyle/>
          <a:p>
            <a:pPr>
              <a:lnSpc>
                <a:spcPct val="95000"/>
              </a:lnSpc>
            </a:pPr>
            <a:r>
              <a:rPr lang="en-US" sz="2400" b="0">
                <a:solidFill>
                  <a:schemeClr val="accent2"/>
                </a:solidFill>
                <a:latin typeface="Arial" panose="020B0604020202020204" pitchFamily="34" charset="0"/>
                <a:cs typeface="Arial" panose="020B0604020202020204" pitchFamily="34" charset="0"/>
              </a:rPr>
              <a:t>aircraft departed </a:t>
            </a:r>
            <a:br>
              <a:rPr lang="en-US" sz="2400" b="0">
                <a:solidFill>
                  <a:schemeClr val="accent2"/>
                </a:solidFill>
                <a:latin typeface="Arial" panose="020B0604020202020204" pitchFamily="34" charset="0"/>
                <a:cs typeface="Arial" panose="020B0604020202020204" pitchFamily="34" charset="0"/>
              </a:rPr>
            </a:br>
            <a:r>
              <a:rPr lang="en-US" sz="2400" b="0">
                <a:solidFill>
                  <a:schemeClr val="accent2"/>
                </a:solidFill>
                <a:latin typeface="Arial" panose="020B0604020202020204" pitchFamily="34" charset="0"/>
                <a:cs typeface="Arial" panose="020B0604020202020204" pitchFamily="34" charset="0"/>
              </a:rPr>
              <a:t>from a taxiway</a:t>
            </a:r>
          </a:p>
        </p:txBody>
      </p:sp>
      <p:sp>
        <p:nvSpPr>
          <p:cNvPr id="16" name="Text Placeholder 22">
            <a:extLst>
              <a:ext uri="{FF2B5EF4-FFF2-40B4-BE49-F238E27FC236}">
                <a16:creationId xmlns:a16="http://schemas.microsoft.com/office/drawing/2014/main" id="{4986D78D-F01A-4763-1E5D-5031D3DF9AD9}"/>
              </a:ext>
            </a:extLst>
          </p:cNvPr>
          <p:cNvSpPr>
            <a:spLocks noGrp="1"/>
          </p:cNvSpPr>
          <p:nvPr>
            <p:ph type="body" sz="quarter" idx="13" hasCustomPrompt="1"/>
          </p:nvPr>
        </p:nvSpPr>
        <p:spPr>
          <a:xfrm>
            <a:off x="2187264" y="4259850"/>
            <a:ext cx="546625" cy="1384995"/>
          </a:xfrm>
          <a:prstGeom prst="rect">
            <a:avLst/>
          </a:prstGeom>
        </p:spPr>
        <p:txBody>
          <a:bodyPr wrap="none" lIns="0" tIns="0" rIns="0" bIns="0" anchor="b" anchorCtr="0">
            <a:spAutoFit/>
          </a:bodyPr>
          <a:lstStyle>
            <a:lvl1pPr algn="r">
              <a:defRPr sz="10000" b="1" i="0" spc="-300" baseline="0">
                <a:solidFill>
                  <a:schemeClr val="tx1"/>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3</a:t>
            </a:r>
          </a:p>
        </p:txBody>
      </p:sp>
      <p:sp>
        <p:nvSpPr>
          <p:cNvPr id="17" name="Text Placeholder 22">
            <a:extLst>
              <a:ext uri="{FF2B5EF4-FFF2-40B4-BE49-F238E27FC236}">
                <a16:creationId xmlns:a16="http://schemas.microsoft.com/office/drawing/2014/main" id="{DFF6B7D0-01DB-7EC9-27ED-D1230FEF4277}"/>
              </a:ext>
            </a:extLst>
          </p:cNvPr>
          <p:cNvSpPr>
            <a:spLocks noGrp="1"/>
          </p:cNvSpPr>
          <p:nvPr>
            <p:ph type="body" sz="quarter" idx="14" hasCustomPrompt="1"/>
          </p:nvPr>
        </p:nvSpPr>
        <p:spPr>
          <a:xfrm>
            <a:off x="5858695" y="4282912"/>
            <a:ext cx="1170532" cy="1384995"/>
          </a:xfrm>
          <a:prstGeom prst="rect">
            <a:avLst/>
          </a:prstGeom>
        </p:spPr>
        <p:txBody>
          <a:bodyPr wrap="square" lIns="0" tIns="0" rIns="0" bIns="0" anchor="b" anchorCtr="0">
            <a:spAutoFit/>
          </a:bodyPr>
          <a:lstStyle>
            <a:lvl1pPr algn="r">
              <a:defRPr sz="10000" b="1" i="0" spc="-300" baseline="0">
                <a:solidFill>
                  <a:schemeClr val="tx1"/>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16</a:t>
            </a:r>
          </a:p>
        </p:txBody>
      </p:sp>
      <p:cxnSp>
        <p:nvCxnSpPr>
          <p:cNvPr id="20" name="Straight Connector 19">
            <a:extLst>
              <a:ext uri="{FF2B5EF4-FFF2-40B4-BE49-F238E27FC236}">
                <a16:creationId xmlns:a16="http://schemas.microsoft.com/office/drawing/2014/main" id="{6A3DFCDC-DFF6-5DD0-DA09-7B06BACDCDBF}"/>
              </a:ext>
            </a:extLst>
          </p:cNvPr>
          <p:cNvCxnSpPr>
            <a:cxnSpLocks/>
          </p:cNvCxnSpPr>
          <p:nvPr userDrawn="1"/>
        </p:nvCxnSpPr>
        <p:spPr>
          <a:xfrm flipV="1">
            <a:off x="5349492" y="4475706"/>
            <a:ext cx="0" cy="97559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SURFACE INCIDENTS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sp>
        <p:nvSpPr>
          <p:cNvPr id="8" name="TextBox 7">
            <a:extLst>
              <a:ext uri="{FF2B5EF4-FFF2-40B4-BE49-F238E27FC236}">
                <a16:creationId xmlns:a16="http://schemas.microsoft.com/office/drawing/2014/main" id="{B5B28F33-91B9-2AC1-DE8B-D525309B4A43}"/>
              </a:ext>
            </a:extLst>
          </p:cNvPr>
          <p:cNvSpPr txBox="1"/>
          <p:nvPr userDrawn="1"/>
        </p:nvSpPr>
        <p:spPr>
          <a:xfrm>
            <a:off x="7181135" y="4655606"/>
            <a:ext cx="3411110" cy="73866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aligned with </a:t>
            </a:r>
            <a:br>
              <a:rPr lang="en-US" sz="2400">
                <a:solidFill>
                  <a:schemeClr val="accent2"/>
                </a:solidFill>
                <a:latin typeface="Arial" panose="020B0604020202020204" pitchFamily="34" charset="0"/>
                <a:cs typeface="Arial" panose="020B0604020202020204" pitchFamily="34" charset="0"/>
              </a:rPr>
            </a:br>
            <a:r>
              <a:rPr lang="en-US" sz="2400">
                <a:solidFill>
                  <a:schemeClr val="accent2"/>
                </a:solidFill>
                <a:latin typeface="Arial" panose="020B0604020202020204" pitchFamily="34" charset="0"/>
                <a:cs typeface="Arial" panose="020B0604020202020204" pitchFamily="34" charset="0"/>
              </a:rPr>
              <a:t>and landed on a taxiway</a:t>
            </a:r>
          </a:p>
        </p:txBody>
      </p:sp>
      <p:sp>
        <p:nvSpPr>
          <p:cNvPr id="5" name="Text Placeholder 22">
            <a:extLst>
              <a:ext uri="{FF2B5EF4-FFF2-40B4-BE49-F238E27FC236}">
                <a16:creationId xmlns:a16="http://schemas.microsoft.com/office/drawing/2014/main" id="{F5905B60-8571-729F-CB45-37F58F122167}"/>
              </a:ext>
            </a:extLst>
          </p:cNvPr>
          <p:cNvSpPr>
            <a:spLocks noGrp="1"/>
          </p:cNvSpPr>
          <p:nvPr>
            <p:ph type="body" sz="quarter" idx="17" hasCustomPrompt="1"/>
          </p:nvPr>
        </p:nvSpPr>
        <p:spPr>
          <a:xfrm>
            <a:off x="1947326" y="5828664"/>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50%</a:t>
            </a:r>
          </a:p>
        </p:txBody>
      </p:sp>
      <p:sp>
        <p:nvSpPr>
          <p:cNvPr id="9" name="TextBox 8">
            <a:extLst>
              <a:ext uri="{FF2B5EF4-FFF2-40B4-BE49-F238E27FC236}">
                <a16:creationId xmlns:a16="http://schemas.microsoft.com/office/drawing/2014/main" id="{51E5ED93-BD4D-1E93-1E3B-73BDD07C0D2C}"/>
              </a:ext>
            </a:extLst>
          </p:cNvPr>
          <p:cNvSpPr txBox="1"/>
          <p:nvPr userDrawn="1"/>
        </p:nvSpPr>
        <p:spPr>
          <a:xfrm>
            <a:off x="3345020" y="6060424"/>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PD</a:t>
            </a:r>
            <a:endParaRPr lang="en-US" sz="2400">
              <a:solidFill>
                <a:schemeClr val="accent2"/>
              </a:solidFill>
            </a:endParaRPr>
          </a:p>
        </p:txBody>
      </p:sp>
      <p:sp>
        <p:nvSpPr>
          <p:cNvPr id="13" name="Text Placeholder 22">
            <a:extLst>
              <a:ext uri="{FF2B5EF4-FFF2-40B4-BE49-F238E27FC236}">
                <a16:creationId xmlns:a16="http://schemas.microsoft.com/office/drawing/2014/main" id="{B97F38D5-6AB3-B37B-E053-CA99799B55EC}"/>
              </a:ext>
            </a:extLst>
          </p:cNvPr>
          <p:cNvSpPr>
            <a:spLocks noGrp="1"/>
          </p:cNvSpPr>
          <p:nvPr>
            <p:ph type="body" sz="quarter" idx="18" hasCustomPrompt="1"/>
          </p:nvPr>
        </p:nvSpPr>
        <p:spPr>
          <a:xfrm>
            <a:off x="4209929" y="5841764"/>
            <a:ext cx="918570"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a:t>
            </a:r>
          </a:p>
        </p:txBody>
      </p:sp>
      <p:sp>
        <p:nvSpPr>
          <p:cNvPr id="14" name="TextBox 13">
            <a:extLst>
              <a:ext uri="{FF2B5EF4-FFF2-40B4-BE49-F238E27FC236}">
                <a16:creationId xmlns:a16="http://schemas.microsoft.com/office/drawing/2014/main" id="{54B2E11A-5B38-0328-A939-899AD82BAACA}"/>
              </a:ext>
            </a:extLst>
          </p:cNvPr>
          <p:cNvSpPr txBox="1"/>
          <p:nvPr userDrawn="1"/>
        </p:nvSpPr>
        <p:spPr>
          <a:xfrm>
            <a:off x="5309530" y="6060424"/>
            <a:ext cx="34495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OI</a:t>
            </a:r>
            <a:endParaRPr lang="en-US" sz="2400">
              <a:solidFill>
                <a:schemeClr val="accent2"/>
              </a:solidFill>
            </a:endParaRPr>
          </a:p>
        </p:txBody>
      </p:sp>
      <p:sp>
        <p:nvSpPr>
          <p:cNvPr id="23" name="Text Placeholder 22">
            <a:extLst>
              <a:ext uri="{FF2B5EF4-FFF2-40B4-BE49-F238E27FC236}">
                <a16:creationId xmlns:a16="http://schemas.microsoft.com/office/drawing/2014/main" id="{6EBF3BAF-77B4-1548-9BFD-9FA63B33C706}"/>
              </a:ext>
            </a:extLst>
          </p:cNvPr>
          <p:cNvSpPr>
            <a:spLocks noGrp="1"/>
          </p:cNvSpPr>
          <p:nvPr>
            <p:ph type="body" sz="quarter" idx="19" hasCustomPrompt="1"/>
          </p:nvPr>
        </p:nvSpPr>
        <p:spPr>
          <a:xfrm>
            <a:off x="6027489" y="5828663"/>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31%</a:t>
            </a:r>
          </a:p>
        </p:txBody>
      </p:sp>
      <p:sp>
        <p:nvSpPr>
          <p:cNvPr id="25" name="TextBox 24">
            <a:extLst>
              <a:ext uri="{FF2B5EF4-FFF2-40B4-BE49-F238E27FC236}">
                <a16:creationId xmlns:a16="http://schemas.microsoft.com/office/drawing/2014/main" id="{840DC161-4F50-6FB3-6B18-6780B039BB26}"/>
              </a:ext>
            </a:extLst>
          </p:cNvPr>
          <p:cNvSpPr txBox="1"/>
          <p:nvPr userDrawn="1"/>
        </p:nvSpPr>
        <p:spPr>
          <a:xfrm>
            <a:off x="7454275" y="6075010"/>
            <a:ext cx="57355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VPD</a:t>
            </a:r>
            <a:endParaRPr lang="en-US" sz="2400">
              <a:solidFill>
                <a:schemeClr val="accent2"/>
              </a:solidFill>
            </a:endParaRPr>
          </a:p>
        </p:txBody>
      </p:sp>
      <p:sp>
        <p:nvSpPr>
          <p:cNvPr id="27" name="Text Placeholder 22">
            <a:extLst>
              <a:ext uri="{FF2B5EF4-FFF2-40B4-BE49-F238E27FC236}">
                <a16:creationId xmlns:a16="http://schemas.microsoft.com/office/drawing/2014/main" id="{1099A9F9-CE94-7916-2D04-9BBA93313EA4}"/>
              </a:ext>
            </a:extLst>
          </p:cNvPr>
          <p:cNvSpPr>
            <a:spLocks noGrp="1"/>
          </p:cNvSpPr>
          <p:nvPr>
            <p:ph type="body" sz="quarter" idx="20" hasCustomPrompt="1"/>
          </p:nvPr>
        </p:nvSpPr>
        <p:spPr>
          <a:xfrm>
            <a:off x="8398066" y="5841764"/>
            <a:ext cx="1256816"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14%</a:t>
            </a:r>
          </a:p>
        </p:txBody>
      </p:sp>
      <p:sp>
        <p:nvSpPr>
          <p:cNvPr id="28" name="TextBox 27">
            <a:extLst>
              <a:ext uri="{FF2B5EF4-FFF2-40B4-BE49-F238E27FC236}">
                <a16:creationId xmlns:a16="http://schemas.microsoft.com/office/drawing/2014/main" id="{14B1A810-7E99-1B1A-6655-1B064E53F139}"/>
              </a:ext>
            </a:extLst>
          </p:cNvPr>
          <p:cNvSpPr txBox="1"/>
          <p:nvPr userDrawn="1"/>
        </p:nvSpPr>
        <p:spPr>
          <a:xfrm>
            <a:off x="9802564" y="6059495"/>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OTH</a:t>
            </a:r>
            <a:endParaRPr lang="en-US" sz="2400">
              <a:solidFill>
                <a:schemeClr val="accent2"/>
              </a:solidFill>
            </a:endParaRPr>
          </a:p>
        </p:txBody>
      </p:sp>
      <p:cxnSp>
        <p:nvCxnSpPr>
          <p:cNvPr id="37" name="Straight Connector 36">
            <a:extLst>
              <a:ext uri="{FF2B5EF4-FFF2-40B4-BE49-F238E27FC236}">
                <a16:creationId xmlns:a16="http://schemas.microsoft.com/office/drawing/2014/main" id="{1A2656BB-2F67-FA80-1252-CB92F5EE1C9D}"/>
              </a:ext>
            </a:extLst>
          </p:cNvPr>
          <p:cNvCxnSpPr>
            <a:cxnSpLocks/>
          </p:cNvCxnSpPr>
          <p:nvPr userDrawn="1"/>
        </p:nvCxnSpPr>
        <p:spPr>
          <a:xfrm flipV="1">
            <a:off x="8224418" y="5944391"/>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F9912-5D34-0BE5-FE15-3BE6F9E80E72}"/>
              </a:ext>
            </a:extLst>
          </p:cNvPr>
          <p:cNvCxnSpPr>
            <a:cxnSpLocks/>
          </p:cNvCxnSpPr>
          <p:nvPr userDrawn="1"/>
        </p:nvCxnSpPr>
        <p:spPr>
          <a:xfrm flipV="1">
            <a:off x="5889416" y="594439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F57D51-EB0F-D3B0-012F-BF6A5EFB92EB}"/>
              </a:ext>
            </a:extLst>
          </p:cNvPr>
          <p:cNvCxnSpPr>
            <a:cxnSpLocks/>
          </p:cNvCxnSpPr>
          <p:nvPr userDrawn="1"/>
        </p:nvCxnSpPr>
        <p:spPr>
          <a:xfrm flipV="1">
            <a:off x="3996146" y="5944389"/>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C8F6D7C7-8074-605F-F7B9-FE00728D537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3597A107-1993-049C-BBFA-5ABBA3C921D5}"/>
              </a:ext>
            </a:extLst>
          </p:cNvPr>
          <p:cNvSpPr txBox="1"/>
          <p:nvPr userDrawn="1"/>
        </p:nvSpPr>
        <p:spPr>
          <a:xfrm>
            <a:off x="5322591" y="1989311"/>
            <a:ext cx="6320754" cy="732508"/>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take-offs &amp; landings occurred </a:t>
            </a:r>
          </a:p>
          <a:p>
            <a:pPr>
              <a:lnSpc>
                <a:spcPct val="85000"/>
              </a:lnSpc>
            </a:pPr>
            <a:r>
              <a:rPr lang="en-US" sz="2800" b="1" spc="0">
                <a:solidFill>
                  <a:schemeClr val="accent2"/>
                </a:solidFill>
                <a:latin typeface="Arial" panose="020B0604020202020204" pitchFamily="34" charset="0"/>
                <a:cs typeface="Arial" panose="020B0604020202020204" pitchFamily="34" charset="0"/>
              </a:rPr>
              <a:t>in the NAS. Of which:</a:t>
            </a:r>
          </a:p>
        </p:txBody>
      </p:sp>
      <p:sp>
        <p:nvSpPr>
          <p:cNvPr id="15" name="Text Placeholder 22">
            <a:extLst>
              <a:ext uri="{FF2B5EF4-FFF2-40B4-BE49-F238E27FC236}">
                <a16:creationId xmlns:a16="http://schemas.microsoft.com/office/drawing/2014/main" id="{F767523B-548B-F0FF-4C33-4DDA59D1F44B}"/>
              </a:ext>
            </a:extLst>
          </p:cNvPr>
          <p:cNvSpPr>
            <a:spLocks noGrp="1"/>
          </p:cNvSpPr>
          <p:nvPr>
            <p:ph type="body" sz="quarter" idx="12" hasCustomPrompt="1"/>
          </p:nvPr>
        </p:nvSpPr>
        <p:spPr>
          <a:xfrm>
            <a:off x="3611210" y="3075281"/>
            <a:ext cx="1938030" cy="1329595"/>
          </a:xfrm>
          <a:prstGeom prst="rect">
            <a:avLst/>
          </a:prstGeom>
        </p:spPr>
        <p:txBody>
          <a:bodyPr wrap="none" lIns="0" tIns="0" rIns="0" bIns="0" anchor="b" anchorCtr="0">
            <a:spAutoFit/>
          </a:bodyPr>
          <a:lstStyle>
            <a:lvl1pPr algn="r">
              <a:defRPr sz="9600" b="1" i="0" spc="-300" baseline="0">
                <a:solidFill>
                  <a:srgbClr val="FF711C"/>
                </a:solidFill>
                <a:latin typeface="Arial" panose="020B0604020202020204" pitchFamily="34" charset="0"/>
                <a:cs typeface="Arial" panose="020B0604020202020204" pitchFamily="34" charset="0"/>
              </a:defRPr>
            </a:lvl1pPr>
            <a:lvl2pPr>
              <a:defRPr sz="8800"/>
            </a:lvl2pPr>
            <a:lvl3pPr>
              <a:defRPr sz="8800"/>
            </a:lvl3pPr>
            <a:lvl4pPr>
              <a:defRPr sz="8800"/>
            </a:lvl4pPr>
            <a:lvl5pPr>
              <a:defRPr sz="8800"/>
            </a:lvl5pPr>
          </a:lstStyle>
          <a:p>
            <a:pPr lvl="0"/>
            <a:r>
              <a:rPr lang="en-US" dirty="0"/>
              <a:t>567</a:t>
            </a:r>
          </a:p>
        </p:txBody>
      </p:sp>
      <p:sp>
        <p:nvSpPr>
          <p:cNvPr id="19" name="Text Placeholder 22">
            <a:extLst>
              <a:ext uri="{FF2B5EF4-FFF2-40B4-BE49-F238E27FC236}">
                <a16:creationId xmlns:a16="http://schemas.microsoft.com/office/drawing/2014/main" id="{8DF68699-6E49-FEA4-E598-7A2EA3AA098B}"/>
              </a:ext>
            </a:extLst>
          </p:cNvPr>
          <p:cNvSpPr>
            <a:spLocks noGrp="1" noRot="1" noMove="1" noResize="1" noEditPoints="1" noAdjustHandles="1" noChangeArrowheads="1" noChangeShapeType="1"/>
          </p:cNvSpPr>
          <p:nvPr>
            <p:ph type="body" sz="quarter" idx="21" hasCustomPrompt="1"/>
          </p:nvPr>
        </p:nvSpPr>
        <p:spPr>
          <a:xfrm>
            <a:off x="1379249" y="1632268"/>
            <a:ext cx="3749250" cy="1384995"/>
          </a:xfrm>
          <a:prstGeom prst="rect">
            <a:avLst/>
          </a:prstGeom>
        </p:spPr>
        <p:txBody>
          <a:bodyPr wrap="square" lIns="0" tIns="0" rIns="0" bIns="0" anchor="b" anchorCtr="0">
            <a:spAutoFit/>
          </a:bodyPr>
          <a:lstStyle>
            <a:lvl1pPr algn="r">
              <a:defRPr sz="10000" b="1" i="0" spc="-300" baseline="0">
                <a:solidFill>
                  <a:schemeClr val="accent2"/>
                </a:solidFill>
                <a:latin typeface="Arial" panose="020B0604020202020204" pitchFamily="34" charset="0"/>
                <a:cs typeface="Arial" panose="020B0604020202020204" pitchFamily="34" charset="0"/>
              </a:defRPr>
            </a:lvl1pPr>
            <a:lvl2pPr>
              <a:defRPr sz="8800"/>
            </a:lvl2pPr>
            <a:lvl3pPr>
              <a:defRPr sz="8800"/>
            </a:lvl3pPr>
            <a:lvl4pPr>
              <a:defRPr sz="8800"/>
            </a:lvl4pPr>
            <a:lvl5pPr>
              <a:defRPr sz="8800"/>
            </a:lvl5pPr>
          </a:lstStyle>
          <a:p>
            <a:pPr lvl="0"/>
            <a:r>
              <a:rPr lang="en-US" dirty="0"/>
              <a:t>54.3M</a:t>
            </a:r>
          </a:p>
        </p:txBody>
      </p:sp>
    </p:spTree>
    <p:extLst>
      <p:ext uri="{BB962C8B-B14F-4D97-AF65-F5344CB8AC3E}">
        <p14:creationId xmlns:p14="http://schemas.microsoft.com/office/powerpoint/2010/main" val="1477731955"/>
      </p:ext>
    </p:extLst>
  </p:cSld>
  <p:clrMapOvr>
    <a:masterClrMapping/>
  </p:clrMapOvr>
  <p:extLst>
    <p:ext uri="{DCECCB84-F9BA-43D5-87BE-67443E8EF086}">
      <p15:sldGuideLst xmlns:p15="http://schemas.microsoft.com/office/powerpoint/2012/main">
        <p15:guide id="1" orient="horz" pos="2904" userDrawn="1">
          <p15:clr>
            <a:srgbClr val="FBAE40"/>
          </p15:clr>
        </p15:guide>
        <p15:guide id="2" orient="horz" pos="2304"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TN - WSO - DATA CHARTS">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430DCAD9-E49E-D36B-86F0-7B00A4DD3146}"/>
              </a:ext>
            </a:extLst>
          </p:cNvPr>
          <p:cNvSpPr>
            <a:spLocks noGrp="1"/>
          </p:cNvSpPr>
          <p:nvPr>
            <p:ph type="title"/>
          </p:nvPr>
        </p:nvSpPr>
        <p:spPr>
          <a:xfrm>
            <a:off x="1854200" y="1463482"/>
            <a:ext cx="10337800" cy="701040"/>
          </a:xfrm>
          <a:prstGeom prst="rect">
            <a:avLst/>
          </a:prstGeom>
        </p:spPr>
        <p:txBody>
          <a:bodyPr/>
          <a:lstStyle/>
          <a:p>
            <a:r>
              <a:rPr lang="en-US">
                <a:latin typeface="Arial Black"/>
              </a:rPr>
              <a:t>OPERATIONAL FACTS</a:t>
            </a:r>
            <a:endParaRPr lang="en-US"/>
          </a:p>
        </p:txBody>
      </p:sp>
      <p:sp>
        <p:nvSpPr>
          <p:cNvPr id="59" name="Content Placeholder 2">
            <a:extLst>
              <a:ext uri="{FF2B5EF4-FFF2-40B4-BE49-F238E27FC236}">
                <a16:creationId xmlns:a16="http://schemas.microsoft.com/office/drawing/2014/main" id="{16544006-D78F-AE8A-5C2F-07F70F014E59}"/>
              </a:ext>
            </a:extLst>
          </p:cNvPr>
          <p:cNvSpPr>
            <a:spLocks noGrp="1"/>
          </p:cNvSpPr>
          <p:nvPr>
            <p:ph idx="14"/>
          </p:nvPr>
        </p:nvSpPr>
        <p:spPr>
          <a:xfrm>
            <a:off x="1854200" y="1159152"/>
            <a:ext cx="10337800" cy="377814"/>
          </a:xfrm>
          <a:prstGeom prst="rect">
            <a:avLst/>
          </a:prstGeom>
        </p:spPr>
        <p:txBody>
          <a:bodyPr lIns="0" tIns="0" rIns="0" bIns="0" anchor="t"/>
          <a:lstStyle/>
          <a:p>
            <a:r>
              <a:rPr lang="en-US">
                <a:latin typeface="Arial"/>
                <a:cs typeface="Arial"/>
              </a:rPr>
              <a:t>WRONG SURFACE OPERATIONS</a:t>
            </a:r>
            <a:endParaRPr lang="en-US"/>
          </a:p>
        </p:txBody>
      </p:sp>
      <p:sp>
        <p:nvSpPr>
          <p:cNvPr id="60" name="Content Placeholder 3">
            <a:extLst>
              <a:ext uri="{FF2B5EF4-FFF2-40B4-BE49-F238E27FC236}">
                <a16:creationId xmlns:a16="http://schemas.microsoft.com/office/drawing/2014/main" id="{2A9BD6F2-C998-B74D-C8E7-77A15D749C79}"/>
              </a:ext>
            </a:extLst>
          </p:cNvPr>
          <p:cNvSpPr>
            <a:spLocks noGrp="1"/>
          </p:cNvSpPr>
          <p:nvPr>
            <p:ph idx="1"/>
          </p:nvPr>
        </p:nvSpPr>
        <p:spPr>
          <a:xfrm>
            <a:off x="1856860" y="2213061"/>
            <a:ext cx="10128914" cy="4351338"/>
          </a:xfrm>
          <a:prstGeom prst="rect">
            <a:avLst/>
          </a:prstGeom>
        </p:spPr>
        <p:txBody>
          <a:bodyPr/>
          <a:lstStyle/>
          <a:p>
            <a:endParaRPr lang="en-US"/>
          </a:p>
        </p:txBody>
      </p:sp>
      <p:sp>
        <p:nvSpPr>
          <p:cNvPr id="61" name="TextBox 60">
            <a:extLst>
              <a:ext uri="{FF2B5EF4-FFF2-40B4-BE49-F238E27FC236}">
                <a16:creationId xmlns:a16="http://schemas.microsoft.com/office/drawing/2014/main" id="{2DA81FA3-16E9-395E-71A1-68BAA6CBD5D2}"/>
              </a:ext>
            </a:extLst>
          </p:cNvPr>
          <p:cNvSpPr txBox="1"/>
          <p:nvPr userDrawn="1"/>
        </p:nvSpPr>
        <p:spPr>
          <a:xfrm>
            <a:off x="2331492" y="2957014"/>
            <a:ext cx="3264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Arrivals</a:t>
            </a:r>
            <a:endParaRPr lang="en-US"/>
          </a:p>
          <a:p>
            <a:r>
              <a:rPr lang="en-US">
                <a:cs typeface="Calibri"/>
              </a:rPr>
              <a:t>GA 87%</a:t>
            </a:r>
          </a:p>
          <a:p>
            <a:r>
              <a:rPr lang="en-US">
                <a:cs typeface="Calibri"/>
              </a:rPr>
              <a:t>Commercial 11%</a:t>
            </a:r>
          </a:p>
          <a:p>
            <a:r>
              <a:rPr lang="en-US">
                <a:cs typeface="Calibri"/>
              </a:rPr>
              <a:t>Military 1%</a:t>
            </a:r>
          </a:p>
        </p:txBody>
      </p:sp>
      <p:sp>
        <p:nvSpPr>
          <p:cNvPr id="62" name="TextBox 61">
            <a:extLst>
              <a:ext uri="{FF2B5EF4-FFF2-40B4-BE49-F238E27FC236}">
                <a16:creationId xmlns:a16="http://schemas.microsoft.com/office/drawing/2014/main" id="{7C525DF2-3166-9D50-3803-4DE9C2F42FDA}"/>
              </a:ext>
            </a:extLst>
          </p:cNvPr>
          <p:cNvSpPr txBox="1"/>
          <p:nvPr userDrawn="1"/>
        </p:nvSpPr>
        <p:spPr>
          <a:xfrm>
            <a:off x="2274625" y="2593073"/>
            <a:ext cx="3264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of WSOs by </a:t>
            </a:r>
            <a:r>
              <a:rPr lang="en-US" err="1">
                <a:cs typeface="Calibri"/>
              </a:rPr>
              <a:t>Opertor</a:t>
            </a:r>
            <a:r>
              <a:rPr lang="en-US">
                <a:cs typeface="Calibri"/>
              </a:rPr>
              <a:t> Type</a:t>
            </a:r>
          </a:p>
        </p:txBody>
      </p:sp>
      <p:sp>
        <p:nvSpPr>
          <p:cNvPr id="63" name="TextBox 62">
            <a:extLst>
              <a:ext uri="{FF2B5EF4-FFF2-40B4-BE49-F238E27FC236}">
                <a16:creationId xmlns:a16="http://schemas.microsoft.com/office/drawing/2014/main" id="{109C19B5-3FB4-CD7F-4DD0-924A91371FBA}"/>
              </a:ext>
            </a:extLst>
          </p:cNvPr>
          <p:cNvSpPr txBox="1"/>
          <p:nvPr userDrawn="1"/>
        </p:nvSpPr>
        <p:spPr>
          <a:xfrm>
            <a:off x="4173939" y="2957014"/>
            <a:ext cx="3264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Departures</a:t>
            </a:r>
            <a:endParaRPr lang="en-US"/>
          </a:p>
          <a:p>
            <a:r>
              <a:rPr lang="en-US">
                <a:cs typeface="Calibri"/>
              </a:rPr>
              <a:t>GA 91%</a:t>
            </a:r>
          </a:p>
          <a:p>
            <a:r>
              <a:rPr lang="en-US">
                <a:cs typeface="Calibri"/>
              </a:rPr>
              <a:t>Commercial 5%</a:t>
            </a:r>
          </a:p>
          <a:p>
            <a:r>
              <a:rPr lang="en-US">
                <a:cs typeface="Calibri"/>
              </a:rPr>
              <a:t>Military 4%</a:t>
            </a:r>
          </a:p>
        </p:txBody>
      </p:sp>
      <p:sp>
        <p:nvSpPr>
          <p:cNvPr id="64" name="TextBox 63">
            <a:extLst>
              <a:ext uri="{FF2B5EF4-FFF2-40B4-BE49-F238E27FC236}">
                <a16:creationId xmlns:a16="http://schemas.microsoft.com/office/drawing/2014/main" id="{9593DC22-10F5-A5A3-E579-B27FC8A746E6}"/>
              </a:ext>
            </a:extLst>
          </p:cNvPr>
          <p:cNvSpPr txBox="1"/>
          <p:nvPr userDrawn="1"/>
        </p:nvSpPr>
        <p:spPr>
          <a:xfrm>
            <a:off x="2479342" y="4287671"/>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WSOs Involving Other Aircraft</a:t>
            </a:r>
            <a:endParaRPr lang="en-US"/>
          </a:p>
          <a:p>
            <a:r>
              <a:rPr lang="en-US">
                <a:cs typeface="Calibri"/>
              </a:rPr>
              <a:t>Arrivals          Departures </a:t>
            </a:r>
          </a:p>
          <a:p>
            <a:r>
              <a:rPr lang="en-US">
                <a:cs typeface="Calibri"/>
              </a:rPr>
              <a:t>15%                12%</a:t>
            </a:r>
          </a:p>
        </p:txBody>
      </p:sp>
      <p:sp>
        <p:nvSpPr>
          <p:cNvPr id="65" name="TextBox 64">
            <a:extLst>
              <a:ext uri="{FF2B5EF4-FFF2-40B4-BE49-F238E27FC236}">
                <a16:creationId xmlns:a16="http://schemas.microsoft.com/office/drawing/2014/main" id="{A6A31693-30D0-5D59-0C9E-D7D30AAFC5FE}"/>
              </a:ext>
            </a:extLst>
          </p:cNvPr>
          <p:cNvSpPr txBox="1"/>
          <p:nvPr userDrawn="1"/>
        </p:nvSpPr>
        <p:spPr>
          <a:xfrm>
            <a:off x="2479341" y="5379491"/>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WSO Daytime Events</a:t>
            </a:r>
          </a:p>
          <a:p>
            <a:r>
              <a:rPr lang="en-US">
                <a:cs typeface="Calibri"/>
              </a:rPr>
              <a:t>Arrivals          Departures </a:t>
            </a:r>
          </a:p>
          <a:p>
            <a:r>
              <a:rPr lang="en-US">
                <a:cs typeface="Calibri"/>
              </a:rPr>
              <a:t>89%                92%</a:t>
            </a:r>
          </a:p>
        </p:txBody>
      </p:sp>
      <p:sp>
        <p:nvSpPr>
          <p:cNvPr id="66" name="TextBox 65">
            <a:extLst>
              <a:ext uri="{FF2B5EF4-FFF2-40B4-BE49-F238E27FC236}">
                <a16:creationId xmlns:a16="http://schemas.microsoft.com/office/drawing/2014/main" id="{F8C029BA-5E65-886B-C064-E7D8076E6E48}"/>
              </a:ext>
            </a:extLst>
          </p:cNvPr>
          <p:cNvSpPr txBox="1"/>
          <p:nvPr userDrawn="1"/>
        </p:nvSpPr>
        <p:spPr>
          <a:xfrm>
            <a:off x="6812505" y="2775043"/>
            <a:ext cx="526576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Actual WSO by Surface Type</a:t>
            </a:r>
          </a:p>
          <a:p>
            <a:r>
              <a:rPr lang="en-US">
                <a:cs typeface="Calibri"/>
              </a:rPr>
              <a:t>                                Arrivals      Departures</a:t>
            </a:r>
          </a:p>
          <a:p>
            <a:r>
              <a:rPr lang="en-US">
                <a:cs typeface="Calibri"/>
              </a:rPr>
              <a:t>Wrong Runway        67            35</a:t>
            </a:r>
          </a:p>
          <a:p>
            <a:r>
              <a:rPr lang="en-US">
                <a:cs typeface="Calibri"/>
              </a:rPr>
              <a:t>Taxiway                      15            4</a:t>
            </a:r>
          </a:p>
          <a:p>
            <a:r>
              <a:rPr lang="en-US">
                <a:cs typeface="Calibri"/>
              </a:rPr>
              <a:t>Other Surface          3               0</a:t>
            </a:r>
          </a:p>
          <a:p>
            <a:r>
              <a:rPr lang="en-US">
                <a:cs typeface="Calibri"/>
              </a:rPr>
              <a:t>Wrong Airport        9                2</a:t>
            </a:r>
          </a:p>
        </p:txBody>
      </p:sp>
      <p:sp>
        <p:nvSpPr>
          <p:cNvPr id="67" name="TextBox 66">
            <a:extLst>
              <a:ext uri="{FF2B5EF4-FFF2-40B4-BE49-F238E27FC236}">
                <a16:creationId xmlns:a16="http://schemas.microsoft.com/office/drawing/2014/main" id="{055D0B90-5F39-AD4F-4B09-D55F6087A6A9}"/>
              </a:ext>
            </a:extLst>
          </p:cNvPr>
          <p:cNvSpPr txBox="1"/>
          <p:nvPr userDrawn="1"/>
        </p:nvSpPr>
        <p:spPr>
          <a:xfrm>
            <a:off x="6903491" y="5208894"/>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WSO</a:t>
            </a:r>
            <a:endParaRPr lang="en-US"/>
          </a:p>
          <a:p>
            <a:r>
              <a:rPr lang="en-US">
                <a:cs typeface="Calibri"/>
              </a:rPr>
              <a:t>30% Actual Events</a:t>
            </a:r>
          </a:p>
          <a:p>
            <a:r>
              <a:rPr lang="en-US">
                <a:cs typeface="Calibri"/>
              </a:rPr>
              <a:t>70% Attempts/ Saves</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1461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1"/>
            <a:ext cx="10244972" cy="531441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graphicFrame>
        <p:nvGraphicFramePr>
          <p:cNvPr id="49" name="Table 49">
            <a:extLst>
              <a:ext uri="{FF2B5EF4-FFF2-40B4-BE49-F238E27FC236}">
                <a16:creationId xmlns:a16="http://schemas.microsoft.com/office/drawing/2014/main" id="{7AEDB6EF-56DC-DC0E-B5C2-A4DD216FBDF0}"/>
              </a:ext>
            </a:extLst>
          </p:cNvPr>
          <p:cNvGraphicFramePr>
            <a:graphicFrameLocks noGrp="1"/>
          </p:cNvGraphicFramePr>
          <p:nvPr userDrawn="1">
            <p:extLst>
              <p:ext uri="{D42A27DB-BD31-4B8C-83A1-F6EECF244321}">
                <p14:modId xmlns:p14="http://schemas.microsoft.com/office/powerpoint/2010/main" val="3820938250"/>
              </p:ext>
            </p:extLst>
          </p:nvPr>
        </p:nvGraphicFramePr>
        <p:xfrm>
          <a:off x="6882375" y="3597006"/>
          <a:ext cx="3796439" cy="2021705"/>
        </p:xfrm>
        <a:graphic>
          <a:graphicData uri="http://schemas.openxmlformats.org/drawingml/2006/table">
            <a:tbl>
              <a:tblPr firstRow="1" bandRow="1">
                <a:effectLst/>
                <a:tableStyleId>{5C22544A-7EE6-4342-B048-85BDC9FD1C3A}</a:tableStyleId>
              </a:tblPr>
              <a:tblGrid>
                <a:gridCol w="1626845">
                  <a:extLst>
                    <a:ext uri="{9D8B030D-6E8A-4147-A177-3AD203B41FA5}">
                      <a16:colId xmlns:a16="http://schemas.microsoft.com/office/drawing/2014/main" val="1792012782"/>
                    </a:ext>
                  </a:extLst>
                </a:gridCol>
                <a:gridCol w="1008059">
                  <a:extLst>
                    <a:ext uri="{9D8B030D-6E8A-4147-A177-3AD203B41FA5}">
                      <a16:colId xmlns:a16="http://schemas.microsoft.com/office/drawing/2014/main" val="3050066553"/>
                    </a:ext>
                  </a:extLst>
                </a:gridCol>
                <a:gridCol w="1161535">
                  <a:extLst>
                    <a:ext uri="{9D8B030D-6E8A-4147-A177-3AD203B41FA5}">
                      <a16:colId xmlns:a16="http://schemas.microsoft.com/office/drawing/2014/main" val="36385133"/>
                    </a:ext>
                  </a:extLst>
                </a:gridCol>
              </a:tblGrid>
              <a:tr h="430286">
                <a:tc gridSpan="3">
                  <a:txBody>
                    <a:bodyPr/>
                    <a:lstStyle/>
                    <a:p>
                      <a:pPr algn="ctr"/>
                      <a:r>
                        <a:rPr lang="en-US" sz="2400">
                          <a:solidFill>
                            <a:srgbClr val="FF711C"/>
                          </a:solidFill>
                          <a:latin typeface="Arial" panose="020B0604020202020204" pitchFamily="34" charset="0"/>
                          <a:cs typeface="Arial" panose="020B0604020202020204" pitchFamily="34" charset="0"/>
                        </a:rPr>
                        <a:t>WSO by Surface Type</a:t>
                      </a:r>
                    </a:p>
                  </a:txBody>
                  <a:tcPr marT="18288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4107471"/>
                  </a:ext>
                </a:extLst>
              </a:tr>
              <a:tr h="294613">
                <a:tc>
                  <a:txBody>
                    <a:bodyPr/>
                    <a:lstStyle/>
                    <a:p>
                      <a:endParaRPr lang="en-US" sz="1600">
                        <a:solidFill>
                          <a:schemeClr val="accent2"/>
                        </a:solidFill>
                        <a:latin typeface="Arial" panose="020B0604020202020204" pitchFamily="34" charset="0"/>
                        <a:cs typeface="Arial" panose="020B0604020202020204" pitchFamily="34" charset="0"/>
                      </a:endParaRP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chemeClr val="accent2"/>
                          </a:solidFill>
                          <a:latin typeface="Arial" panose="020B0604020202020204" pitchFamily="34" charset="0"/>
                          <a:cs typeface="Arial" panose="020B0604020202020204" pitchFamily="34" charset="0"/>
                        </a:rPr>
                        <a:t>Arrivals</a:t>
                      </a: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chemeClr val="accent1">
                              <a:lumMod val="75000"/>
                            </a:schemeClr>
                          </a:solidFill>
                          <a:latin typeface="Arial" panose="020B0604020202020204" pitchFamily="34" charset="0"/>
                          <a:cs typeface="Arial" panose="020B0604020202020204" pitchFamily="34" charset="0"/>
                        </a:rPr>
                        <a:t>Departures</a:t>
                      </a: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225208"/>
                  </a:ext>
                </a:extLst>
              </a:tr>
              <a:tr h="294613">
                <a:tc>
                  <a:txBody>
                    <a:bodyPr/>
                    <a:lstStyle/>
                    <a:p>
                      <a:r>
                        <a:rPr lang="en-US" sz="1600">
                          <a:solidFill>
                            <a:schemeClr val="accent2"/>
                          </a:solidFill>
                          <a:latin typeface="Arial" panose="020B0604020202020204" pitchFamily="34" charset="0"/>
                          <a:cs typeface="Arial" panose="020B0604020202020204" pitchFamily="34" charset="0"/>
                        </a:rPr>
                        <a:t>Wrong Runway</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67</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35</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80220"/>
                      </a:schemeClr>
                    </a:solidFill>
                  </a:tcPr>
                </a:tc>
                <a:extLst>
                  <a:ext uri="{0D108BD9-81ED-4DB2-BD59-A6C34878D82A}">
                    <a16:rowId xmlns:a16="http://schemas.microsoft.com/office/drawing/2014/main" val="1895955638"/>
                  </a:ext>
                </a:extLst>
              </a:tr>
              <a:tr h="294613">
                <a:tc>
                  <a:txBody>
                    <a:bodyPr/>
                    <a:lstStyle/>
                    <a:p>
                      <a:r>
                        <a:rPr lang="en-US" sz="1600">
                          <a:solidFill>
                            <a:schemeClr val="accent2"/>
                          </a:solidFill>
                          <a:latin typeface="Arial" panose="020B0604020202020204" pitchFamily="34" charset="0"/>
                          <a:cs typeface="Arial" panose="020B0604020202020204" pitchFamily="34" charset="0"/>
                        </a:rPr>
                        <a:t>Taxiway</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15</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29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4</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80220"/>
                      </a:schemeClr>
                    </a:solidFill>
                  </a:tcPr>
                </a:tc>
                <a:extLst>
                  <a:ext uri="{0D108BD9-81ED-4DB2-BD59-A6C34878D82A}">
                    <a16:rowId xmlns:a16="http://schemas.microsoft.com/office/drawing/2014/main" val="2571124663"/>
                  </a:ext>
                </a:extLst>
              </a:tr>
              <a:tr h="294613">
                <a:tc>
                  <a:txBody>
                    <a:bodyPr/>
                    <a:lstStyle/>
                    <a:p>
                      <a:r>
                        <a:rPr lang="en-US" sz="1600">
                          <a:solidFill>
                            <a:schemeClr val="accent2"/>
                          </a:solidFill>
                          <a:latin typeface="Arial" panose="020B0604020202020204" pitchFamily="34" charset="0"/>
                          <a:cs typeface="Arial" panose="020B0604020202020204" pitchFamily="34" charset="0"/>
                        </a:rPr>
                        <a:t>Other Surface</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3</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0</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80220"/>
                      </a:schemeClr>
                    </a:solidFill>
                  </a:tcPr>
                </a:tc>
                <a:extLst>
                  <a:ext uri="{0D108BD9-81ED-4DB2-BD59-A6C34878D82A}">
                    <a16:rowId xmlns:a16="http://schemas.microsoft.com/office/drawing/2014/main" val="3676334034"/>
                  </a:ext>
                </a:extLst>
              </a:tr>
              <a:tr h="294613">
                <a:tc>
                  <a:txBody>
                    <a:bodyPr/>
                    <a:lstStyle/>
                    <a:p>
                      <a:r>
                        <a:rPr lang="en-US" sz="1600">
                          <a:solidFill>
                            <a:schemeClr val="accent2"/>
                          </a:solidFill>
                          <a:latin typeface="Arial" panose="020B0604020202020204" pitchFamily="34" charset="0"/>
                          <a:cs typeface="Arial" panose="020B0604020202020204" pitchFamily="34" charset="0"/>
                        </a:rPr>
                        <a:t>Wrong Airport</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9</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29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2</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80220"/>
                      </a:schemeClr>
                    </a:solidFill>
                  </a:tcPr>
                </a:tc>
                <a:extLst>
                  <a:ext uri="{0D108BD9-81ED-4DB2-BD59-A6C34878D82A}">
                    <a16:rowId xmlns:a16="http://schemas.microsoft.com/office/drawing/2014/main" val="4230992222"/>
                  </a:ext>
                </a:extLst>
              </a:tr>
            </a:tbl>
          </a:graphicData>
        </a:graphic>
      </p:graphicFrame>
      <p:grpSp>
        <p:nvGrpSpPr>
          <p:cNvPr id="69" name="Group 68">
            <a:extLst>
              <a:ext uri="{FF2B5EF4-FFF2-40B4-BE49-F238E27FC236}">
                <a16:creationId xmlns:a16="http://schemas.microsoft.com/office/drawing/2014/main" id="{A89DDA9A-BF41-0277-CC86-F563E5EF5C3D}"/>
              </a:ext>
            </a:extLst>
          </p:cNvPr>
          <p:cNvGrpSpPr/>
          <p:nvPr userDrawn="1"/>
        </p:nvGrpSpPr>
        <p:grpSpPr>
          <a:xfrm>
            <a:off x="1854200" y="3770266"/>
            <a:ext cx="4263138" cy="1393419"/>
            <a:chOff x="1965057" y="3541932"/>
            <a:chExt cx="4160782" cy="1393419"/>
          </a:xfrm>
        </p:grpSpPr>
        <p:grpSp>
          <p:nvGrpSpPr>
            <p:cNvPr id="70" name="Group 69">
              <a:extLst>
                <a:ext uri="{FF2B5EF4-FFF2-40B4-BE49-F238E27FC236}">
                  <a16:creationId xmlns:a16="http://schemas.microsoft.com/office/drawing/2014/main" id="{B1EAE02D-DD72-A34E-073F-542CEFD35295}"/>
                </a:ext>
              </a:extLst>
            </p:cNvPr>
            <p:cNvGrpSpPr/>
            <p:nvPr userDrawn="1"/>
          </p:nvGrpSpPr>
          <p:grpSpPr>
            <a:xfrm>
              <a:off x="2552673" y="3833231"/>
              <a:ext cx="2588715" cy="1102120"/>
              <a:chOff x="2428702" y="3801454"/>
              <a:chExt cx="2588715" cy="1102120"/>
            </a:xfrm>
          </p:grpSpPr>
          <p:graphicFrame>
            <p:nvGraphicFramePr>
              <p:cNvPr id="74" name="Chart 73">
                <a:extLst>
                  <a:ext uri="{FF2B5EF4-FFF2-40B4-BE49-F238E27FC236}">
                    <a16:creationId xmlns:a16="http://schemas.microsoft.com/office/drawing/2014/main" id="{1A9698B2-A1C7-D024-0EEC-0C57D3451220}"/>
                  </a:ext>
                </a:extLst>
              </p:cNvPr>
              <p:cNvGraphicFramePr/>
              <p:nvPr userDrawn="1">
                <p:extLst>
                  <p:ext uri="{D42A27DB-BD31-4B8C-83A1-F6EECF244321}">
                    <p14:modId xmlns:p14="http://schemas.microsoft.com/office/powerpoint/2010/main" val="1008879902"/>
                  </p:ext>
                </p:extLst>
              </p:nvPr>
            </p:nvGraphicFramePr>
            <p:xfrm>
              <a:off x="2428702" y="3810463"/>
              <a:ext cx="1509882" cy="10931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5" name="Chart 74">
                <a:extLst>
                  <a:ext uri="{FF2B5EF4-FFF2-40B4-BE49-F238E27FC236}">
                    <a16:creationId xmlns:a16="http://schemas.microsoft.com/office/drawing/2014/main" id="{58F23A60-A4ED-2ACF-36F6-765E4B39ACF1}"/>
                  </a:ext>
                </a:extLst>
              </p:cNvPr>
              <p:cNvGraphicFramePr/>
              <p:nvPr userDrawn="1">
                <p:extLst>
                  <p:ext uri="{D42A27DB-BD31-4B8C-83A1-F6EECF244321}">
                    <p14:modId xmlns:p14="http://schemas.microsoft.com/office/powerpoint/2010/main" val="2202737078"/>
                  </p:ext>
                </p:extLst>
              </p:nvPr>
            </p:nvGraphicFramePr>
            <p:xfrm>
              <a:off x="3507535" y="3801454"/>
              <a:ext cx="1509882" cy="1093111"/>
            </p:xfrm>
            <a:graphic>
              <a:graphicData uri="http://schemas.openxmlformats.org/drawingml/2006/chart">
                <c:chart xmlns:c="http://schemas.openxmlformats.org/drawingml/2006/chart" xmlns:r="http://schemas.openxmlformats.org/officeDocument/2006/relationships" r:id="rId6"/>
              </a:graphicData>
            </a:graphic>
          </p:graphicFrame>
        </p:grpSp>
        <p:sp>
          <p:nvSpPr>
            <p:cNvPr id="71" name="TextBox 70">
              <a:extLst>
                <a:ext uri="{FF2B5EF4-FFF2-40B4-BE49-F238E27FC236}">
                  <a16:creationId xmlns:a16="http://schemas.microsoft.com/office/drawing/2014/main" id="{DA707E56-9006-63BC-B063-EE2A2B74D746}"/>
                </a:ext>
              </a:extLst>
            </p:cNvPr>
            <p:cNvSpPr txBox="1"/>
            <p:nvPr userDrawn="1"/>
          </p:nvSpPr>
          <p:spPr>
            <a:xfrm>
              <a:off x="2480645" y="3541932"/>
              <a:ext cx="318572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Daytime Events</a:t>
              </a:r>
            </a:p>
          </p:txBody>
        </p:sp>
        <p:sp>
          <p:nvSpPr>
            <p:cNvPr id="72" name="TextBox 71">
              <a:extLst>
                <a:ext uri="{FF2B5EF4-FFF2-40B4-BE49-F238E27FC236}">
                  <a16:creationId xmlns:a16="http://schemas.microsoft.com/office/drawing/2014/main" id="{0ABE9DCC-3577-0DEC-2F5B-F0D8D6F7BC53}"/>
                </a:ext>
              </a:extLst>
            </p:cNvPr>
            <p:cNvSpPr txBox="1"/>
            <p:nvPr userDrawn="1"/>
          </p:nvSpPr>
          <p:spPr>
            <a:xfrm>
              <a:off x="1965057" y="4054432"/>
              <a:ext cx="882209" cy="553998"/>
            </a:xfrm>
            <a:prstGeom prst="rect">
              <a:avLst/>
            </a:prstGeom>
            <a:noFill/>
          </p:spPr>
          <p:txBody>
            <a:bodyPr wrap="square" lIns="0" tIns="0" rIns="0" bIns="0" rtlCol="0">
              <a:spAutoFit/>
            </a:bodyPr>
            <a:lstStyle/>
            <a:p>
              <a:pPr algn="r"/>
              <a:r>
                <a:rPr lang="en-US" sz="1800" b="1">
                  <a:solidFill>
                    <a:schemeClr val="accent2"/>
                  </a:solidFill>
                  <a:latin typeface="Arial" panose="020B0604020202020204" pitchFamily="34" charset="0"/>
                  <a:cs typeface="Arial" panose="020B0604020202020204" pitchFamily="34" charset="0"/>
                </a:rPr>
                <a:t>Arrivals</a:t>
              </a:r>
            </a:p>
            <a:p>
              <a:pPr algn="r"/>
              <a:r>
                <a:rPr lang="en-US" sz="1800" b="1">
                  <a:solidFill>
                    <a:schemeClr val="accent2"/>
                  </a:solidFill>
                  <a:latin typeface="Arial" panose="020B0604020202020204" pitchFamily="34" charset="0"/>
                  <a:cs typeface="Arial" panose="020B0604020202020204" pitchFamily="34" charset="0"/>
                </a:rPr>
                <a:t>89%</a:t>
              </a:r>
              <a:endParaRPr lang="en-US" sz="1800" b="1">
                <a:solidFill>
                  <a:schemeClr val="accent2"/>
                </a:solidFill>
              </a:endParaRPr>
            </a:p>
          </p:txBody>
        </p:sp>
        <p:sp>
          <p:nvSpPr>
            <p:cNvPr id="73" name="TextBox 72">
              <a:extLst>
                <a:ext uri="{FF2B5EF4-FFF2-40B4-BE49-F238E27FC236}">
                  <a16:creationId xmlns:a16="http://schemas.microsoft.com/office/drawing/2014/main" id="{AC69583A-59F9-6698-951F-E5850F588102}"/>
                </a:ext>
              </a:extLst>
            </p:cNvPr>
            <p:cNvSpPr txBox="1"/>
            <p:nvPr userDrawn="1"/>
          </p:nvSpPr>
          <p:spPr>
            <a:xfrm>
              <a:off x="4886230" y="4030675"/>
              <a:ext cx="1239609" cy="553998"/>
            </a:xfrm>
            <a:prstGeom prst="rect">
              <a:avLst/>
            </a:prstGeom>
            <a:noFill/>
          </p:spPr>
          <p:txBody>
            <a:bodyPr wrap="square" lIns="0" tIns="0" rIns="0" bIns="0" rtlCol="0">
              <a:spAutoFit/>
            </a:bodyPr>
            <a:lstStyle/>
            <a:p>
              <a:pPr algn="l"/>
              <a:r>
                <a:rPr lang="en-US" sz="1800" b="1">
                  <a:solidFill>
                    <a:schemeClr val="accent1">
                      <a:lumMod val="75000"/>
                    </a:schemeClr>
                  </a:solidFill>
                  <a:latin typeface="Arial" panose="020B0604020202020204" pitchFamily="34" charset="0"/>
                  <a:cs typeface="Arial" panose="020B0604020202020204" pitchFamily="34" charset="0"/>
                </a:rPr>
                <a:t>Departures</a:t>
              </a:r>
            </a:p>
            <a:p>
              <a:pPr algn="l"/>
              <a:r>
                <a:rPr lang="en-US" sz="1800" b="1">
                  <a:solidFill>
                    <a:schemeClr val="accent1">
                      <a:lumMod val="75000"/>
                    </a:schemeClr>
                  </a:solidFill>
                  <a:latin typeface="Arial" panose="020B0604020202020204" pitchFamily="34" charset="0"/>
                  <a:cs typeface="Arial" panose="020B0604020202020204" pitchFamily="34" charset="0"/>
                </a:rPr>
                <a:t>92%</a:t>
              </a:r>
            </a:p>
          </p:txBody>
        </p:sp>
      </p:grpSp>
      <p:grpSp>
        <p:nvGrpSpPr>
          <p:cNvPr id="83" name="Group 82">
            <a:extLst>
              <a:ext uri="{FF2B5EF4-FFF2-40B4-BE49-F238E27FC236}">
                <a16:creationId xmlns:a16="http://schemas.microsoft.com/office/drawing/2014/main" id="{9A51BDFA-CF65-F475-2A22-B29C51ED0509}"/>
              </a:ext>
            </a:extLst>
          </p:cNvPr>
          <p:cNvGrpSpPr/>
          <p:nvPr userDrawn="1"/>
        </p:nvGrpSpPr>
        <p:grpSpPr>
          <a:xfrm>
            <a:off x="1882764" y="5284652"/>
            <a:ext cx="4475778" cy="1489828"/>
            <a:chOff x="1956842" y="5043221"/>
            <a:chExt cx="4475778" cy="1489828"/>
          </a:xfrm>
        </p:grpSpPr>
        <p:sp>
          <p:nvSpPr>
            <p:cNvPr id="84" name="TextBox 83">
              <a:extLst>
                <a:ext uri="{FF2B5EF4-FFF2-40B4-BE49-F238E27FC236}">
                  <a16:creationId xmlns:a16="http://schemas.microsoft.com/office/drawing/2014/main" id="{5CBB0AC8-7F75-EB94-E7CF-339720980777}"/>
                </a:ext>
              </a:extLst>
            </p:cNvPr>
            <p:cNvSpPr txBox="1"/>
            <p:nvPr userDrawn="1"/>
          </p:nvSpPr>
          <p:spPr>
            <a:xfrm>
              <a:off x="1969788" y="5043221"/>
              <a:ext cx="4462832"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WSOs Involving Other Aircraft</a:t>
              </a:r>
            </a:p>
          </p:txBody>
        </p:sp>
        <p:sp>
          <p:nvSpPr>
            <p:cNvPr id="85" name="TextBox 84">
              <a:extLst>
                <a:ext uri="{FF2B5EF4-FFF2-40B4-BE49-F238E27FC236}">
                  <a16:creationId xmlns:a16="http://schemas.microsoft.com/office/drawing/2014/main" id="{B847E11B-25DD-13E4-D5CC-C0D3974C3B25}"/>
                </a:ext>
              </a:extLst>
            </p:cNvPr>
            <p:cNvSpPr txBox="1"/>
            <p:nvPr userDrawn="1"/>
          </p:nvSpPr>
          <p:spPr>
            <a:xfrm>
              <a:off x="1956842" y="5534085"/>
              <a:ext cx="970360" cy="553998"/>
            </a:xfrm>
            <a:prstGeom prst="rect">
              <a:avLst/>
            </a:prstGeom>
            <a:noFill/>
          </p:spPr>
          <p:txBody>
            <a:bodyPr wrap="square" lIns="0" tIns="0" rIns="0" bIns="0" rtlCol="0">
              <a:spAutoFit/>
            </a:bodyPr>
            <a:lstStyle/>
            <a:p>
              <a:pPr algn="r"/>
              <a:r>
                <a:rPr lang="en-US" sz="1800" b="1">
                  <a:solidFill>
                    <a:schemeClr val="accent2"/>
                  </a:solidFill>
                  <a:latin typeface="Arial" panose="020B0604020202020204" pitchFamily="34" charset="0"/>
                  <a:cs typeface="Arial" panose="020B0604020202020204" pitchFamily="34" charset="0"/>
                </a:rPr>
                <a:t>Arrivals</a:t>
              </a:r>
            </a:p>
            <a:p>
              <a:pPr algn="r"/>
              <a:r>
                <a:rPr lang="en-US" sz="1800" b="1">
                  <a:solidFill>
                    <a:schemeClr val="accent2"/>
                  </a:solidFill>
                  <a:latin typeface="Arial" panose="020B0604020202020204" pitchFamily="34" charset="0"/>
                  <a:cs typeface="Arial" panose="020B0604020202020204" pitchFamily="34" charset="0"/>
                </a:rPr>
                <a:t>15% </a:t>
              </a:r>
              <a:endParaRPr lang="en-US" sz="1800" b="1">
                <a:solidFill>
                  <a:schemeClr val="accent2"/>
                </a:solidFill>
              </a:endParaRPr>
            </a:p>
          </p:txBody>
        </p:sp>
        <p:sp>
          <p:nvSpPr>
            <p:cNvPr id="86" name="TextBox 85">
              <a:extLst>
                <a:ext uri="{FF2B5EF4-FFF2-40B4-BE49-F238E27FC236}">
                  <a16:creationId xmlns:a16="http://schemas.microsoft.com/office/drawing/2014/main" id="{62F66E46-F46D-47F7-A0AD-C0471E9E5B13}"/>
                </a:ext>
              </a:extLst>
            </p:cNvPr>
            <p:cNvSpPr txBox="1"/>
            <p:nvPr userDrawn="1"/>
          </p:nvSpPr>
          <p:spPr>
            <a:xfrm>
              <a:off x="4966165" y="5534085"/>
              <a:ext cx="1434974" cy="830997"/>
            </a:xfrm>
            <a:prstGeom prst="rect">
              <a:avLst/>
            </a:prstGeom>
            <a:noFill/>
          </p:spPr>
          <p:txBody>
            <a:bodyPr wrap="square" lIns="0" tIns="0" rIns="0" bIns="0" rtlCol="0">
              <a:spAutoFit/>
            </a:bodyPr>
            <a:lstStyle/>
            <a:p>
              <a:pPr algn="l"/>
              <a:r>
                <a:rPr lang="en-US" sz="1800" b="1">
                  <a:solidFill>
                    <a:schemeClr val="accent1">
                      <a:lumMod val="75000"/>
                    </a:schemeClr>
                  </a:solidFill>
                  <a:latin typeface="Arial" panose="020B0604020202020204" pitchFamily="34" charset="0"/>
                  <a:cs typeface="Arial" panose="020B0604020202020204" pitchFamily="34" charset="0"/>
                </a:rPr>
                <a:t>Departures</a:t>
              </a:r>
            </a:p>
            <a:p>
              <a:pPr algn="l"/>
              <a:r>
                <a:rPr lang="en-US" sz="1800" b="1">
                  <a:solidFill>
                    <a:schemeClr val="accent1">
                      <a:lumMod val="75000"/>
                    </a:schemeClr>
                  </a:solidFill>
                  <a:latin typeface="Arial" panose="020B0604020202020204" pitchFamily="34" charset="0"/>
                  <a:cs typeface="Arial" panose="020B0604020202020204" pitchFamily="34" charset="0"/>
                </a:rPr>
                <a:t>12%</a:t>
              </a:r>
            </a:p>
            <a:p>
              <a:endParaRPr lang="en-US" sz="1800"/>
            </a:p>
          </p:txBody>
        </p:sp>
        <p:grpSp>
          <p:nvGrpSpPr>
            <p:cNvPr id="87" name="Group 86">
              <a:extLst>
                <a:ext uri="{FF2B5EF4-FFF2-40B4-BE49-F238E27FC236}">
                  <a16:creationId xmlns:a16="http://schemas.microsoft.com/office/drawing/2014/main" id="{FF6C4389-3D9B-5A86-FEE9-3E6F51B49C93}"/>
                </a:ext>
              </a:extLst>
            </p:cNvPr>
            <p:cNvGrpSpPr/>
            <p:nvPr userDrawn="1"/>
          </p:nvGrpSpPr>
          <p:grpSpPr>
            <a:xfrm>
              <a:off x="2551628" y="5285727"/>
              <a:ext cx="2795362" cy="1247322"/>
              <a:chOff x="2551628" y="5285727"/>
              <a:chExt cx="2795362" cy="1247322"/>
            </a:xfrm>
          </p:grpSpPr>
          <p:graphicFrame>
            <p:nvGraphicFramePr>
              <p:cNvPr id="88" name="Chart 87">
                <a:extLst>
                  <a:ext uri="{FF2B5EF4-FFF2-40B4-BE49-F238E27FC236}">
                    <a16:creationId xmlns:a16="http://schemas.microsoft.com/office/drawing/2014/main" id="{B61619EB-704D-FF0A-5EB9-977729F03EC9}"/>
                  </a:ext>
                </a:extLst>
              </p:cNvPr>
              <p:cNvGraphicFramePr/>
              <p:nvPr userDrawn="1">
                <p:extLst>
                  <p:ext uri="{D42A27DB-BD31-4B8C-83A1-F6EECF244321}">
                    <p14:modId xmlns:p14="http://schemas.microsoft.com/office/powerpoint/2010/main" val="2835067552"/>
                  </p:ext>
                </p:extLst>
              </p:nvPr>
            </p:nvGraphicFramePr>
            <p:xfrm>
              <a:off x="2551628" y="5294061"/>
              <a:ext cx="1716664" cy="12389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9" name="Chart 88">
                <a:extLst>
                  <a:ext uri="{FF2B5EF4-FFF2-40B4-BE49-F238E27FC236}">
                    <a16:creationId xmlns:a16="http://schemas.microsoft.com/office/drawing/2014/main" id="{36FA4BF6-7817-83BC-F0A0-FEF6E62FC5F6}"/>
                  </a:ext>
                </a:extLst>
              </p:cNvPr>
              <p:cNvGraphicFramePr/>
              <p:nvPr userDrawn="1">
                <p:extLst>
                  <p:ext uri="{D42A27DB-BD31-4B8C-83A1-F6EECF244321}">
                    <p14:modId xmlns:p14="http://schemas.microsoft.com/office/powerpoint/2010/main" val="1156140538"/>
                  </p:ext>
                </p:extLst>
              </p:nvPr>
            </p:nvGraphicFramePr>
            <p:xfrm>
              <a:off x="3630326" y="5285727"/>
              <a:ext cx="1716664" cy="1238988"/>
            </p:xfrm>
            <a:graphic>
              <a:graphicData uri="http://schemas.openxmlformats.org/drawingml/2006/chart">
                <c:chart xmlns:c="http://schemas.openxmlformats.org/drawingml/2006/chart" xmlns:r="http://schemas.openxmlformats.org/officeDocument/2006/relationships" r:id="rId8"/>
              </a:graphicData>
            </a:graphic>
          </p:graphicFrame>
        </p:grpSp>
      </p:grpSp>
      <p:grpSp>
        <p:nvGrpSpPr>
          <p:cNvPr id="2" name="Group 1">
            <a:extLst>
              <a:ext uri="{FF2B5EF4-FFF2-40B4-BE49-F238E27FC236}">
                <a16:creationId xmlns:a16="http://schemas.microsoft.com/office/drawing/2014/main" id="{64E45706-6518-A7A3-FB32-7BE0FABF42CE}"/>
              </a:ext>
            </a:extLst>
          </p:cNvPr>
          <p:cNvGrpSpPr/>
          <p:nvPr userDrawn="1"/>
        </p:nvGrpSpPr>
        <p:grpSpPr>
          <a:xfrm>
            <a:off x="6467264" y="1716661"/>
            <a:ext cx="4923080" cy="1983482"/>
            <a:chOff x="1316289" y="1916253"/>
            <a:chExt cx="4923080" cy="1983482"/>
          </a:xfrm>
        </p:grpSpPr>
        <p:graphicFrame>
          <p:nvGraphicFramePr>
            <p:cNvPr id="8" name="Chart 7">
              <a:extLst>
                <a:ext uri="{FF2B5EF4-FFF2-40B4-BE49-F238E27FC236}">
                  <a16:creationId xmlns:a16="http://schemas.microsoft.com/office/drawing/2014/main" id="{10BA4619-BDDE-BF46-9AD8-A6FDD19A6E7A}"/>
                </a:ext>
              </a:extLst>
            </p:cNvPr>
            <p:cNvGraphicFramePr/>
            <p:nvPr userDrawn="1">
              <p:extLst>
                <p:ext uri="{D42A27DB-BD31-4B8C-83A1-F6EECF244321}">
                  <p14:modId xmlns:p14="http://schemas.microsoft.com/office/powerpoint/2010/main" val="2557185761"/>
                </p:ext>
              </p:extLst>
            </p:nvPr>
          </p:nvGraphicFramePr>
          <p:xfrm>
            <a:off x="2401700" y="2502124"/>
            <a:ext cx="2431690" cy="1397611"/>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E5D810D4-500F-79B6-49F3-7B5893F3BE7F}"/>
                </a:ext>
              </a:extLst>
            </p:cNvPr>
            <p:cNvSpPr txBox="1"/>
            <p:nvPr userDrawn="1"/>
          </p:nvSpPr>
          <p:spPr>
            <a:xfrm>
              <a:off x="1316289" y="1916253"/>
              <a:ext cx="492308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by Operator Type</a:t>
              </a:r>
              <a:endParaRPr lang="en-US" sz="2400" b="1" baseline="30000">
                <a:solidFill>
                  <a:srgbClr val="FF711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DD72807-9A41-981D-0454-5F9F087F0BBA}"/>
                </a:ext>
              </a:extLst>
            </p:cNvPr>
            <p:cNvSpPr txBox="1"/>
            <p:nvPr userDrawn="1"/>
          </p:nvSpPr>
          <p:spPr>
            <a:xfrm>
              <a:off x="1736806" y="2649963"/>
              <a:ext cx="1280394" cy="553998"/>
            </a:xfrm>
            <a:prstGeom prst="rect">
              <a:avLst/>
            </a:prstGeom>
            <a:noFill/>
          </p:spPr>
          <p:txBody>
            <a:bodyPr wrap="square" lIns="0" tIns="0" rIns="0" bIns="0" rtlCol="0">
              <a:spAutoFit/>
            </a:bodyPr>
            <a:lstStyle/>
            <a:p>
              <a:pPr algn="r"/>
              <a:r>
                <a:rPr lang="en-US" sz="1800" b="0">
                  <a:solidFill>
                    <a:schemeClr val="accent2"/>
                  </a:solidFill>
                  <a:latin typeface="Arial" panose="020B0604020202020204" pitchFamily="34" charset="0"/>
                  <a:cs typeface="Arial" panose="020B0604020202020204" pitchFamily="34" charset="0"/>
                </a:rPr>
                <a:t>Commercial</a:t>
              </a:r>
            </a:p>
            <a:p>
              <a:pPr algn="r"/>
              <a:r>
                <a:rPr lang="en-US" sz="1800" b="1">
                  <a:solidFill>
                    <a:schemeClr val="accent2"/>
                  </a:solidFill>
                  <a:latin typeface="Arial" panose="020B0604020202020204" pitchFamily="34" charset="0"/>
                  <a:cs typeface="Arial" panose="020B0604020202020204" pitchFamily="34" charset="0"/>
                </a:rPr>
                <a:t>5% </a:t>
              </a:r>
              <a:endParaRPr lang="en-US" sz="1800" b="1">
                <a:solidFill>
                  <a:schemeClr val="accent2"/>
                </a:solidFill>
              </a:endParaRPr>
            </a:p>
          </p:txBody>
        </p:sp>
        <p:sp>
          <p:nvSpPr>
            <p:cNvPr id="10" name="TextBox 9">
              <a:extLst>
                <a:ext uri="{FF2B5EF4-FFF2-40B4-BE49-F238E27FC236}">
                  <a16:creationId xmlns:a16="http://schemas.microsoft.com/office/drawing/2014/main" id="{D23C64A0-D326-D310-F0A5-A6E94F908821}"/>
                </a:ext>
              </a:extLst>
            </p:cNvPr>
            <p:cNvSpPr txBox="1"/>
            <p:nvPr userDrawn="1"/>
          </p:nvSpPr>
          <p:spPr>
            <a:xfrm>
              <a:off x="3046871" y="3196382"/>
              <a:ext cx="1130823" cy="492443"/>
            </a:xfrm>
            <a:prstGeom prst="rect">
              <a:avLst/>
            </a:prstGeom>
            <a:noFill/>
          </p:spPr>
          <p:txBody>
            <a:bodyPr wrap="square" lIns="0" tIns="0" rIns="0" bIns="0" rtlCol="0">
              <a:spAutoFit/>
            </a:bodyPr>
            <a:lstStyle/>
            <a:p>
              <a:pPr algn="ctr"/>
              <a:r>
                <a:rPr lang="en-US" sz="1600" b="0">
                  <a:solidFill>
                    <a:schemeClr val="bg1"/>
                  </a:solidFill>
                  <a:latin typeface="Arial" panose="020B0604020202020204" pitchFamily="34" charset="0"/>
                  <a:cs typeface="Arial" panose="020B0604020202020204" pitchFamily="34" charset="0"/>
                </a:rPr>
                <a:t>GA</a:t>
              </a:r>
            </a:p>
            <a:p>
              <a:pPr algn="ctr"/>
              <a:r>
                <a:rPr lang="en-US" sz="1600" b="1">
                  <a:solidFill>
                    <a:schemeClr val="bg1"/>
                  </a:solidFill>
                  <a:latin typeface="Arial" panose="020B0604020202020204" pitchFamily="34" charset="0"/>
                  <a:cs typeface="Arial" panose="020B0604020202020204" pitchFamily="34" charset="0"/>
                </a:rPr>
                <a:t>91%</a:t>
              </a:r>
              <a:endParaRPr lang="en-US" sz="1600" b="1">
                <a:solidFill>
                  <a:schemeClr val="bg1"/>
                </a:solidFill>
              </a:endParaRPr>
            </a:p>
          </p:txBody>
        </p:sp>
        <p:sp>
          <p:nvSpPr>
            <p:cNvPr id="11" name="TextBox 10">
              <a:extLst>
                <a:ext uri="{FF2B5EF4-FFF2-40B4-BE49-F238E27FC236}">
                  <a16:creationId xmlns:a16="http://schemas.microsoft.com/office/drawing/2014/main" id="{61430679-3C06-2DEE-7510-F8E7149944CB}"/>
                </a:ext>
              </a:extLst>
            </p:cNvPr>
            <p:cNvSpPr txBox="1"/>
            <p:nvPr userDrawn="1"/>
          </p:nvSpPr>
          <p:spPr>
            <a:xfrm>
              <a:off x="4636866" y="2656830"/>
              <a:ext cx="1016068" cy="553998"/>
            </a:xfrm>
            <a:prstGeom prst="rect">
              <a:avLst/>
            </a:prstGeom>
            <a:noFill/>
          </p:spPr>
          <p:txBody>
            <a:bodyPr wrap="square" lIns="0" tIns="0" rIns="0" bIns="0" rtlCol="0">
              <a:spAutoFit/>
            </a:bodyPr>
            <a:lstStyle/>
            <a:p>
              <a:pPr algn="l"/>
              <a:r>
                <a:rPr lang="en-US" sz="1800" b="0">
                  <a:solidFill>
                    <a:schemeClr val="bg2">
                      <a:lumMod val="50000"/>
                    </a:schemeClr>
                  </a:solidFill>
                  <a:latin typeface="Arial" panose="020B0604020202020204" pitchFamily="34" charset="0"/>
                  <a:cs typeface="Arial" panose="020B0604020202020204" pitchFamily="34" charset="0"/>
                </a:rPr>
                <a:t>Military</a:t>
              </a:r>
            </a:p>
            <a:p>
              <a:pPr algn="l"/>
              <a:r>
                <a:rPr lang="en-US" sz="1800" b="1">
                  <a:solidFill>
                    <a:schemeClr val="bg2">
                      <a:lumMod val="50000"/>
                    </a:schemeClr>
                  </a:solidFill>
                  <a:latin typeface="Arial" panose="020B0604020202020204" pitchFamily="34" charset="0"/>
                  <a:cs typeface="Arial" panose="020B0604020202020204" pitchFamily="34" charset="0"/>
                </a:rPr>
                <a:t>4% </a:t>
              </a:r>
              <a:endParaRPr lang="en-US" sz="1800" b="1">
                <a:solidFill>
                  <a:schemeClr val="bg2">
                    <a:lumMod val="50000"/>
                  </a:schemeClr>
                </a:solidFill>
              </a:endParaRPr>
            </a:p>
          </p:txBody>
        </p:sp>
        <p:cxnSp>
          <p:nvCxnSpPr>
            <p:cNvPr id="12" name="Straight Connector 11">
              <a:extLst>
                <a:ext uri="{FF2B5EF4-FFF2-40B4-BE49-F238E27FC236}">
                  <a16:creationId xmlns:a16="http://schemas.microsoft.com/office/drawing/2014/main" id="{F577EFBF-F892-F934-6026-C5A36C1BF93F}"/>
                </a:ext>
              </a:extLst>
            </p:cNvPr>
            <p:cNvCxnSpPr>
              <a:cxnSpLocks/>
            </p:cNvCxnSpPr>
            <p:nvPr userDrawn="1"/>
          </p:nvCxnSpPr>
          <p:spPr>
            <a:xfrm>
              <a:off x="3605644" y="2770607"/>
              <a:ext cx="936459" cy="0"/>
            </a:xfrm>
            <a:prstGeom prst="line">
              <a:avLst/>
            </a:prstGeom>
            <a:ln w="15875">
              <a:solidFill>
                <a:srgbClr val="88B579"/>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1EFE8AB-2E35-BB1E-6BAB-736A1718D831}"/>
              </a:ext>
            </a:extLst>
          </p:cNvPr>
          <p:cNvSpPr txBox="1"/>
          <p:nvPr userDrawn="1"/>
        </p:nvSpPr>
        <p:spPr>
          <a:xfrm>
            <a:off x="2420365" y="2046065"/>
            <a:ext cx="3264089" cy="307777"/>
          </a:xfrm>
          <a:prstGeom prst="rect">
            <a:avLst/>
          </a:prstGeom>
          <a:noFill/>
        </p:spPr>
        <p:txBody>
          <a:bodyPr wrap="square" lIns="0" tIns="0" rIns="0" bIns="0" rtlCol="0">
            <a:spAutoFit/>
          </a:bodyPr>
          <a:lstStyle/>
          <a:p>
            <a:pPr marL="0" indent="0" algn="ctr">
              <a:tabLst>
                <a:tab pos="854075" algn="l"/>
              </a:tabLst>
            </a:pPr>
            <a:r>
              <a:rPr lang="en-US" sz="2000" b="1">
                <a:solidFill>
                  <a:schemeClr val="accent2"/>
                </a:solidFill>
              </a:rPr>
              <a:t>Arrivals</a:t>
            </a:r>
          </a:p>
        </p:txBody>
      </p:sp>
      <p:sp>
        <p:nvSpPr>
          <p:cNvPr id="20" name="TextBox 19">
            <a:extLst>
              <a:ext uri="{FF2B5EF4-FFF2-40B4-BE49-F238E27FC236}">
                <a16:creationId xmlns:a16="http://schemas.microsoft.com/office/drawing/2014/main" id="{BAB7182B-0A2F-35B8-9EAF-329C8A34F99A}"/>
              </a:ext>
            </a:extLst>
          </p:cNvPr>
          <p:cNvSpPr txBox="1"/>
          <p:nvPr userDrawn="1"/>
        </p:nvSpPr>
        <p:spPr>
          <a:xfrm>
            <a:off x="7209823" y="2046065"/>
            <a:ext cx="3329840" cy="307777"/>
          </a:xfrm>
          <a:prstGeom prst="rect">
            <a:avLst/>
          </a:prstGeom>
          <a:noFill/>
        </p:spPr>
        <p:txBody>
          <a:bodyPr wrap="square" lIns="0" tIns="0" rIns="0" bIns="0" rtlCol="0">
            <a:spAutoFit/>
          </a:bodyPr>
          <a:lstStyle/>
          <a:p>
            <a:pPr marL="0" indent="0" algn="ctr">
              <a:tabLst>
                <a:tab pos="854075" algn="l"/>
              </a:tabLst>
            </a:pPr>
            <a:r>
              <a:rPr lang="en-US" sz="2000" b="1">
                <a:solidFill>
                  <a:schemeClr val="accent1"/>
                </a:solidFill>
              </a:rPr>
              <a:t>Departures</a:t>
            </a:r>
          </a:p>
        </p:txBody>
      </p:sp>
      <p:sp>
        <p:nvSpPr>
          <p:cNvPr id="77" name="TextBox 76">
            <a:extLst>
              <a:ext uri="{FF2B5EF4-FFF2-40B4-BE49-F238E27FC236}">
                <a16:creationId xmlns:a16="http://schemas.microsoft.com/office/drawing/2014/main" id="{1AF3C5BB-A97B-BE89-B2FD-67777B7B7464}"/>
              </a:ext>
            </a:extLst>
          </p:cNvPr>
          <p:cNvSpPr txBox="1"/>
          <p:nvPr userDrawn="1"/>
        </p:nvSpPr>
        <p:spPr>
          <a:xfrm>
            <a:off x="2198640" y="1716093"/>
            <a:ext cx="370511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by Operator Type</a:t>
            </a:r>
            <a:endParaRPr lang="en-US" sz="2400" b="1" baseline="30000">
              <a:solidFill>
                <a:srgbClr val="FF711C"/>
              </a:solidFill>
              <a:latin typeface="Arial" panose="020B0604020202020204" pitchFamily="34" charset="0"/>
              <a:cs typeface="Arial" panose="020B0604020202020204" pitchFamily="34" charset="0"/>
            </a:endParaRPr>
          </a:p>
        </p:txBody>
      </p:sp>
      <p:graphicFrame>
        <p:nvGraphicFramePr>
          <p:cNvPr id="78" name="Chart 77">
            <a:extLst>
              <a:ext uri="{FF2B5EF4-FFF2-40B4-BE49-F238E27FC236}">
                <a16:creationId xmlns:a16="http://schemas.microsoft.com/office/drawing/2014/main" id="{20FDBBB8-EA1C-FE2B-CE0C-92D33E4ED7B5}"/>
              </a:ext>
            </a:extLst>
          </p:cNvPr>
          <p:cNvGraphicFramePr/>
          <p:nvPr userDrawn="1">
            <p:extLst>
              <p:ext uri="{D42A27DB-BD31-4B8C-83A1-F6EECF244321}">
                <p14:modId xmlns:p14="http://schemas.microsoft.com/office/powerpoint/2010/main" val="1235535483"/>
              </p:ext>
            </p:extLst>
          </p:nvPr>
        </p:nvGraphicFramePr>
        <p:xfrm>
          <a:off x="2863331" y="2245271"/>
          <a:ext cx="2431690" cy="1397611"/>
        </p:xfrm>
        <a:graphic>
          <a:graphicData uri="http://schemas.openxmlformats.org/drawingml/2006/chart">
            <c:chart xmlns:c="http://schemas.openxmlformats.org/drawingml/2006/chart" xmlns:r="http://schemas.openxmlformats.org/officeDocument/2006/relationships" r:id="rId10"/>
          </a:graphicData>
        </a:graphic>
      </p:graphicFrame>
      <p:sp>
        <p:nvSpPr>
          <p:cNvPr id="79" name="TextBox 78">
            <a:extLst>
              <a:ext uri="{FF2B5EF4-FFF2-40B4-BE49-F238E27FC236}">
                <a16:creationId xmlns:a16="http://schemas.microsoft.com/office/drawing/2014/main" id="{3B390C05-FA6C-8C37-A6D3-0CFC7D8AABFB}"/>
              </a:ext>
            </a:extLst>
          </p:cNvPr>
          <p:cNvSpPr txBox="1"/>
          <p:nvPr userDrawn="1"/>
        </p:nvSpPr>
        <p:spPr>
          <a:xfrm>
            <a:off x="2144831" y="2447498"/>
            <a:ext cx="1280394" cy="553998"/>
          </a:xfrm>
          <a:prstGeom prst="rect">
            <a:avLst/>
          </a:prstGeom>
          <a:noFill/>
        </p:spPr>
        <p:txBody>
          <a:bodyPr wrap="square" lIns="0" tIns="0" rIns="0" bIns="0" rtlCol="0">
            <a:spAutoFit/>
          </a:bodyPr>
          <a:lstStyle/>
          <a:p>
            <a:pPr algn="r"/>
            <a:r>
              <a:rPr lang="en-US" sz="1800" b="0">
                <a:solidFill>
                  <a:schemeClr val="accent2"/>
                </a:solidFill>
                <a:latin typeface="Arial" panose="020B0604020202020204" pitchFamily="34" charset="0"/>
                <a:cs typeface="Arial" panose="020B0604020202020204" pitchFamily="34" charset="0"/>
              </a:rPr>
              <a:t>Commercial</a:t>
            </a:r>
          </a:p>
          <a:p>
            <a:pPr algn="r"/>
            <a:r>
              <a:rPr lang="en-US" sz="1800" b="1">
                <a:solidFill>
                  <a:schemeClr val="accent2"/>
                </a:solidFill>
                <a:latin typeface="Arial" panose="020B0604020202020204" pitchFamily="34" charset="0"/>
                <a:cs typeface="Arial" panose="020B0604020202020204" pitchFamily="34" charset="0"/>
              </a:rPr>
              <a:t>11% </a:t>
            </a:r>
            <a:endParaRPr lang="en-US" sz="1800" b="1">
              <a:solidFill>
                <a:schemeClr val="accent2"/>
              </a:solidFill>
            </a:endParaRPr>
          </a:p>
        </p:txBody>
      </p:sp>
      <p:sp>
        <p:nvSpPr>
          <p:cNvPr id="80" name="TextBox 79">
            <a:extLst>
              <a:ext uri="{FF2B5EF4-FFF2-40B4-BE49-F238E27FC236}">
                <a16:creationId xmlns:a16="http://schemas.microsoft.com/office/drawing/2014/main" id="{3EB16315-0C95-FF1A-CC84-2BCBBE4E98F5}"/>
              </a:ext>
            </a:extLst>
          </p:cNvPr>
          <p:cNvSpPr txBox="1"/>
          <p:nvPr userDrawn="1"/>
        </p:nvSpPr>
        <p:spPr>
          <a:xfrm>
            <a:off x="3519988" y="3001080"/>
            <a:ext cx="1139855" cy="492443"/>
          </a:xfrm>
          <a:prstGeom prst="rect">
            <a:avLst/>
          </a:prstGeom>
          <a:noFill/>
        </p:spPr>
        <p:txBody>
          <a:bodyPr wrap="square" lIns="0" tIns="0" rIns="0" bIns="0" rtlCol="0">
            <a:spAutoFit/>
          </a:bodyPr>
          <a:lstStyle/>
          <a:p>
            <a:pPr algn="ctr"/>
            <a:r>
              <a:rPr lang="en-US" sz="1600" b="0">
                <a:solidFill>
                  <a:schemeClr val="bg1"/>
                </a:solidFill>
                <a:latin typeface="Arial" panose="020B0604020202020204" pitchFamily="34" charset="0"/>
                <a:cs typeface="Arial" panose="020B0604020202020204" pitchFamily="34" charset="0"/>
              </a:rPr>
              <a:t>GA</a:t>
            </a:r>
          </a:p>
          <a:p>
            <a:pPr algn="ctr"/>
            <a:r>
              <a:rPr lang="en-US" sz="1600" b="1">
                <a:solidFill>
                  <a:schemeClr val="bg1"/>
                </a:solidFill>
                <a:latin typeface="Arial" panose="020B0604020202020204" pitchFamily="34" charset="0"/>
                <a:cs typeface="Arial" panose="020B0604020202020204" pitchFamily="34" charset="0"/>
              </a:rPr>
              <a:t>87%</a:t>
            </a:r>
            <a:endParaRPr lang="en-US" sz="1600" b="1">
              <a:solidFill>
                <a:schemeClr val="bg1"/>
              </a:solidFill>
            </a:endParaRPr>
          </a:p>
        </p:txBody>
      </p:sp>
      <p:sp>
        <p:nvSpPr>
          <p:cNvPr id="81" name="TextBox 80">
            <a:extLst>
              <a:ext uri="{FF2B5EF4-FFF2-40B4-BE49-F238E27FC236}">
                <a16:creationId xmlns:a16="http://schemas.microsoft.com/office/drawing/2014/main" id="{E6D4BBA2-8C68-2A26-2906-B0C5C71C5B58}"/>
              </a:ext>
            </a:extLst>
          </p:cNvPr>
          <p:cNvSpPr txBox="1"/>
          <p:nvPr userDrawn="1"/>
        </p:nvSpPr>
        <p:spPr>
          <a:xfrm>
            <a:off x="4871462" y="2446184"/>
            <a:ext cx="1016068" cy="553998"/>
          </a:xfrm>
          <a:prstGeom prst="rect">
            <a:avLst/>
          </a:prstGeom>
          <a:noFill/>
        </p:spPr>
        <p:txBody>
          <a:bodyPr wrap="square" lIns="0" tIns="0" rIns="0" bIns="0" rtlCol="0">
            <a:spAutoFit/>
          </a:bodyPr>
          <a:lstStyle/>
          <a:p>
            <a:pPr algn="l"/>
            <a:r>
              <a:rPr lang="en-US" sz="1800" b="0">
                <a:solidFill>
                  <a:schemeClr val="bg2">
                    <a:lumMod val="50000"/>
                  </a:schemeClr>
                </a:solidFill>
                <a:latin typeface="Arial" panose="020B0604020202020204" pitchFamily="34" charset="0"/>
                <a:cs typeface="Arial" panose="020B0604020202020204" pitchFamily="34" charset="0"/>
              </a:rPr>
              <a:t>Military</a:t>
            </a:r>
          </a:p>
          <a:p>
            <a:pPr algn="l"/>
            <a:r>
              <a:rPr lang="en-US" sz="1800" b="1">
                <a:solidFill>
                  <a:schemeClr val="bg2">
                    <a:lumMod val="50000"/>
                  </a:schemeClr>
                </a:solidFill>
                <a:latin typeface="Arial" panose="020B0604020202020204" pitchFamily="34" charset="0"/>
                <a:cs typeface="Arial" panose="020B0604020202020204" pitchFamily="34" charset="0"/>
              </a:rPr>
              <a:t>1% </a:t>
            </a:r>
            <a:endParaRPr lang="en-US" sz="1800" b="1">
              <a:solidFill>
                <a:schemeClr val="bg2">
                  <a:lumMod val="50000"/>
                </a:schemeClr>
              </a:solidFill>
            </a:endParaRPr>
          </a:p>
        </p:txBody>
      </p:sp>
      <p:cxnSp>
        <p:nvCxnSpPr>
          <p:cNvPr id="82" name="Straight Connector 81">
            <a:extLst>
              <a:ext uri="{FF2B5EF4-FFF2-40B4-BE49-F238E27FC236}">
                <a16:creationId xmlns:a16="http://schemas.microsoft.com/office/drawing/2014/main" id="{D33926AE-D94B-9B3E-588E-16BB539B637B}"/>
              </a:ext>
            </a:extLst>
          </p:cNvPr>
          <p:cNvCxnSpPr>
            <a:cxnSpLocks/>
          </p:cNvCxnSpPr>
          <p:nvPr userDrawn="1"/>
        </p:nvCxnSpPr>
        <p:spPr>
          <a:xfrm>
            <a:off x="4050962" y="2565839"/>
            <a:ext cx="774484" cy="0"/>
          </a:xfrm>
          <a:prstGeom prst="line">
            <a:avLst/>
          </a:prstGeom>
          <a:ln w="15875">
            <a:solidFill>
              <a:srgbClr val="88B57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E90F59-6FE7-EBB3-6E20-3C18918666C6}"/>
              </a:ext>
            </a:extLst>
          </p:cNvPr>
          <p:cNvCxnSpPr>
            <a:cxnSpLocks/>
          </p:cNvCxnSpPr>
          <p:nvPr userDrawn="1"/>
        </p:nvCxnSpPr>
        <p:spPr>
          <a:xfrm>
            <a:off x="3465425" y="2565839"/>
            <a:ext cx="39717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281A8A-92DA-D2D1-9B2B-9528F9A7CC00}"/>
              </a:ext>
            </a:extLst>
          </p:cNvPr>
          <p:cNvCxnSpPr>
            <a:cxnSpLocks/>
          </p:cNvCxnSpPr>
          <p:nvPr userDrawn="1"/>
        </p:nvCxnSpPr>
        <p:spPr>
          <a:xfrm>
            <a:off x="8197846" y="2565839"/>
            <a:ext cx="39717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object 5">
            <a:extLst>
              <a:ext uri="{FF2B5EF4-FFF2-40B4-BE49-F238E27FC236}">
                <a16:creationId xmlns:a16="http://schemas.microsoft.com/office/drawing/2014/main" id="{0518D3F2-89B8-0A3D-1F2C-073E423C1EF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TextBox 13">
            <a:extLst>
              <a:ext uri="{FF2B5EF4-FFF2-40B4-BE49-F238E27FC236}">
                <a16:creationId xmlns:a16="http://schemas.microsoft.com/office/drawing/2014/main" id="{78681CB0-2262-E454-AC45-A25044FBF166}"/>
              </a:ext>
            </a:extLst>
          </p:cNvPr>
          <p:cNvSpPr txBox="1"/>
          <p:nvPr userDrawn="1"/>
        </p:nvSpPr>
        <p:spPr>
          <a:xfrm>
            <a:off x="7604907" y="6361867"/>
            <a:ext cx="3199002" cy="230832"/>
          </a:xfrm>
          <a:prstGeom prst="rect">
            <a:avLst/>
          </a:prstGeom>
          <a:noFill/>
        </p:spPr>
        <p:txBody>
          <a:bodyPr wrap="square" lIns="91440" tIns="45720" rIns="91440" bIns="45720" rtlCol="0" anchor="t">
            <a:spAutoFit/>
          </a:bodyPr>
          <a:lstStyle/>
          <a:p>
            <a:r>
              <a:rPr lang="en-US" sz="900">
                <a:latin typeface="Arial"/>
                <a:cs typeface="Arial"/>
              </a:rPr>
              <a:t>* Numbers shown here do not equal 100% due to rounding</a:t>
            </a:r>
          </a:p>
        </p:txBody>
      </p:sp>
      <p:sp>
        <p:nvSpPr>
          <p:cNvPr id="15" name="TextBox 14">
            <a:extLst>
              <a:ext uri="{FF2B5EF4-FFF2-40B4-BE49-F238E27FC236}">
                <a16:creationId xmlns:a16="http://schemas.microsoft.com/office/drawing/2014/main" id="{3A030A5B-DD98-B78D-EFDB-C518119239DF}"/>
              </a:ext>
            </a:extLst>
          </p:cNvPr>
          <p:cNvSpPr txBox="1"/>
          <p:nvPr userDrawn="1"/>
        </p:nvSpPr>
        <p:spPr>
          <a:xfrm>
            <a:off x="5697829" y="1770892"/>
            <a:ext cx="296223" cy="338554"/>
          </a:xfrm>
          <a:prstGeom prst="rect">
            <a:avLst/>
          </a:prstGeom>
          <a:noFill/>
        </p:spPr>
        <p:txBody>
          <a:bodyPr wrap="square" rtlCol="0">
            <a:spAutoFit/>
          </a:bodyPr>
          <a:lstStyle/>
          <a:p>
            <a:r>
              <a:rPr lang="en-US" sz="2400" baseline="30000">
                <a:solidFill>
                  <a:schemeClr val="accent2"/>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ED1C18AF-A030-18BA-F903-A6C9E7E033F3}"/>
              </a:ext>
            </a:extLst>
          </p:cNvPr>
          <p:cNvSpPr txBox="1"/>
          <p:nvPr userDrawn="1"/>
        </p:nvSpPr>
        <p:spPr>
          <a:xfrm>
            <a:off x="3499945" y="394137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00173141"/>
      </p:ext>
    </p:extLst>
  </p:cSld>
  <p:clrMapOvr>
    <a:masterClrMapping/>
  </p:clrMapOvr>
  <p:extLst>
    <p:ext uri="{DCECCB84-F9BA-43D5-87BE-67443E8EF086}">
      <p15:sldGuideLst xmlns:p15="http://schemas.microsoft.com/office/powerpoint/2012/main">
        <p15:guide id="1" orient="horz" pos="2760" userDrawn="1">
          <p15:clr>
            <a:srgbClr val="FBAE40"/>
          </p15:clr>
        </p15:guide>
        <p15:guide id="2" orient="horz" pos="1608" userDrawn="1">
          <p15:clr>
            <a:srgbClr val="FBAE40"/>
          </p15:clr>
        </p15:guide>
        <p15:guide id="3" orient="horz" pos="2256"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TN - WSO">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BY THE NUMBERS</a:t>
            </a:r>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F485D48D-B138-4C99-6AF7-A9BE3726DD05}"/>
              </a:ext>
            </a:extLst>
          </p:cNvPr>
          <p:cNvSpPr txBox="1"/>
          <p:nvPr userDrawn="1"/>
        </p:nvSpPr>
        <p:spPr>
          <a:xfrm>
            <a:off x="1909417" y="1916876"/>
            <a:ext cx="9658927" cy="5221320"/>
          </a:xfrm>
          <a:prstGeom prst="rect">
            <a:avLst/>
          </a:prstGeom>
          <a:noFill/>
        </p:spPr>
        <p:txBody>
          <a:bodyPr rot="0" spcFirstLastPara="0" vertOverflow="overflow" horzOverflow="overflow" vert="horz" wrap="square" lIns="0" tIns="182880" rIns="0" bIns="45720" numCol="2" spcCol="182880" rtlCol="0" fromWordArt="0" anchor="t" anchorCtr="0" forceAA="0" compatLnSpc="1">
            <a:prstTxWarp prst="textNoShape">
              <a:avLst/>
            </a:prstTxWarp>
            <a:noAutofit/>
          </a:bodyPr>
          <a:lstStyle/>
          <a:p>
            <a:pPr marL="237490" indent="-237490">
              <a:spcBef>
                <a:spcPts val="1100"/>
              </a:spcBef>
              <a:buFont typeface="Arial" panose="020B0604020202020204" pitchFamily="34" charset="0"/>
              <a:buChar char="•"/>
            </a:pPr>
            <a:r>
              <a:rPr lang="en-US" sz="2400">
                <a:solidFill>
                  <a:schemeClr val="accent2"/>
                </a:solidFill>
                <a:latin typeface="Arial"/>
                <a:cs typeface="Arial"/>
              </a:rPr>
              <a:t>WSOs became a </a:t>
            </a:r>
            <a:r>
              <a:rPr lang="en-US" sz="2400" b="1">
                <a:solidFill>
                  <a:srgbClr val="FF711C"/>
                </a:solidFill>
                <a:effectLst>
                  <a:outerShdw blurRad="50800" dist="38100" dir="2700000" algn="tl" rotWithShape="0">
                    <a:prstClr val="black">
                      <a:alpha val="40000"/>
                    </a:prstClr>
                  </a:outerShdw>
                </a:effectLst>
                <a:latin typeface="Arial"/>
                <a:cs typeface="Arial"/>
              </a:rPr>
              <a:t>Top 5</a:t>
            </a:r>
            <a:r>
              <a:rPr lang="en-US" sz="2400">
                <a:solidFill>
                  <a:schemeClr val="accent2"/>
                </a:solidFill>
                <a:latin typeface="Arial"/>
                <a:cs typeface="Arial"/>
              </a:rPr>
              <a:t> focus in FY2017 </a:t>
            </a:r>
          </a:p>
          <a:p>
            <a:pPr marL="237490" indent="-237490">
              <a:spcBef>
                <a:spcPts val="1100"/>
              </a:spcBef>
              <a:buFont typeface="Arial" panose="020B0604020202020204" pitchFamily="34" charset="0"/>
              <a:buChar char="•"/>
            </a:pPr>
            <a:r>
              <a:rPr lang="en-US" sz="2400">
                <a:solidFill>
                  <a:schemeClr val="accent2"/>
                </a:solidFill>
                <a:latin typeface="Arial"/>
                <a:cs typeface="Arial"/>
              </a:rPr>
              <a:t>Over time, WSO awareness and reporting practices have provided critical information ​</a:t>
            </a:r>
          </a:p>
          <a:p>
            <a:pPr marL="237490" indent="-237490">
              <a:spcBef>
                <a:spcPts val="1100"/>
              </a:spcBef>
              <a:buFont typeface="Arial" panose="020B0604020202020204" pitchFamily="34" charset="0"/>
              <a:buChar char="•"/>
            </a:pPr>
            <a:r>
              <a:rPr lang="en-US" sz="2400">
                <a:solidFill>
                  <a:schemeClr val="accent2"/>
                </a:solidFill>
                <a:latin typeface="Arial"/>
                <a:cs typeface="Arial"/>
              </a:rPr>
              <a:t>As a result, proactive outreach efforts have aided in reducing WSOs as well as increased WSOs "saves"​</a:t>
            </a:r>
          </a:p>
          <a:p>
            <a:pPr marL="237490" indent="-237490">
              <a:spcBef>
                <a:spcPts val="1100"/>
              </a:spcBef>
              <a:buFont typeface="Arial" panose="020B0604020202020204" pitchFamily="34" charset="0"/>
              <a:buChar char="•"/>
            </a:pPr>
            <a:endParaRPr lang="en-US" sz="2400">
              <a:solidFill>
                <a:schemeClr val="accent2"/>
              </a:solidFill>
              <a:latin typeface="Arial" panose="020B0604020202020204" pitchFamily="34" charset="0"/>
              <a:cs typeface="Arial" panose="020B0604020202020204" pitchFamily="34" charset="0"/>
            </a:endParaRPr>
          </a:p>
          <a:p>
            <a:pPr marL="237490" indent="-237490">
              <a:spcBef>
                <a:spcPts val="1100"/>
              </a:spcBef>
              <a:buFont typeface="Arial" panose="020B0604020202020204" pitchFamily="34" charset="0"/>
              <a:buChar char="•"/>
            </a:pPr>
            <a:endParaRPr lang="en-US" sz="2400">
              <a:solidFill>
                <a:schemeClr val="accent2"/>
              </a:solidFill>
              <a:latin typeface="Arial" panose="020B0604020202020204" pitchFamily="34" charset="0"/>
              <a:cs typeface="Arial" panose="020B0604020202020204" pitchFamily="34" charset="0"/>
            </a:endParaRPr>
          </a:p>
          <a:p>
            <a:pPr marL="237490" indent="-237490">
              <a:spcBef>
                <a:spcPts val="1100"/>
              </a:spcBef>
              <a:buFont typeface="Arial" panose="020B0604020202020204" pitchFamily="34" charset="0"/>
              <a:buChar char="•"/>
            </a:pPr>
            <a:r>
              <a:rPr lang="en-US" sz="2400">
                <a:solidFill>
                  <a:schemeClr val="accent2"/>
                </a:solidFill>
                <a:latin typeface="Arial"/>
                <a:cs typeface="Arial"/>
              </a:rPr>
              <a:t>As national operations return to pre-pandemic levels, we must continue to work together collaboratively to reduce WSOs​</a:t>
            </a:r>
          </a:p>
          <a:p>
            <a:pPr marL="237490" indent="-237490">
              <a:spcBef>
                <a:spcPts val="1100"/>
              </a:spcBef>
              <a:buFont typeface="Arial" panose="020B0604020202020204" pitchFamily="34" charset="0"/>
              <a:buChar char="•"/>
            </a:pPr>
            <a:r>
              <a:rPr lang="en-US" sz="2400">
                <a:solidFill>
                  <a:schemeClr val="accent2"/>
                </a:solidFill>
                <a:latin typeface="Arial"/>
                <a:cs typeface="Arial"/>
              </a:rPr>
              <a:t>In 2022, </a:t>
            </a:r>
            <a:r>
              <a:rPr lang="en-US" sz="2400" b="1">
                <a:solidFill>
                  <a:srgbClr val="FF711C"/>
                </a:solidFill>
                <a:effectLst>
                  <a:outerShdw blurRad="50800" dist="38100" dir="2700000" algn="tl" rotWithShape="0">
                    <a:prstClr val="black">
                      <a:alpha val="40000"/>
                    </a:prstClr>
                  </a:outerShdw>
                </a:effectLst>
                <a:latin typeface="Arial"/>
                <a:cs typeface="Arial"/>
              </a:rPr>
              <a:t>70% </a:t>
            </a:r>
            <a:r>
              <a:rPr lang="en-US" sz="2400">
                <a:solidFill>
                  <a:schemeClr val="accent2"/>
                </a:solidFill>
                <a:latin typeface="Arial"/>
                <a:cs typeface="Arial"/>
              </a:rPr>
              <a:t>of the total WSOs were avoided as a result of proactive outreach, attentiveness and communication between pilots, controllers and drivers  </a:t>
            </a:r>
          </a:p>
        </p:txBody>
      </p:sp>
    </p:spTree>
    <p:extLst>
      <p:ext uri="{BB962C8B-B14F-4D97-AF65-F5344CB8AC3E}">
        <p14:creationId xmlns:p14="http://schemas.microsoft.com/office/powerpoint/2010/main" val="1301998965"/>
      </p:ext>
    </p:extLst>
  </p:cSld>
  <p:clrMapOvr>
    <a:masterClrMapping/>
  </p:clrMapOvr>
  <p:extLst>
    <p:ext uri="{DCECCB84-F9BA-43D5-87BE-67443E8EF086}">
      <p15:sldGuideLst xmlns:p15="http://schemas.microsoft.com/office/powerpoint/2012/main">
        <p15:guide id="1" orient="horz" pos="276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TN - WSO - BAR CHARTS">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BY THE NUMBERS</a:t>
            </a:r>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2" name="Group 11">
            <a:extLst>
              <a:ext uri="{FF2B5EF4-FFF2-40B4-BE49-F238E27FC236}">
                <a16:creationId xmlns:a16="http://schemas.microsoft.com/office/drawing/2014/main" id="{B3EA6833-BE15-956D-49E9-6E9726B0EF66}"/>
              </a:ext>
            </a:extLst>
          </p:cNvPr>
          <p:cNvGrpSpPr/>
          <p:nvPr userDrawn="1"/>
        </p:nvGrpSpPr>
        <p:grpSpPr>
          <a:xfrm>
            <a:off x="1816100" y="2050762"/>
            <a:ext cx="9480902" cy="4474730"/>
            <a:chOff x="1816100" y="2050762"/>
            <a:chExt cx="9480902" cy="4474730"/>
          </a:xfrm>
        </p:grpSpPr>
        <p:sp>
          <p:nvSpPr>
            <p:cNvPr id="13" name="TextBox 12">
              <a:extLst>
                <a:ext uri="{FF2B5EF4-FFF2-40B4-BE49-F238E27FC236}">
                  <a16:creationId xmlns:a16="http://schemas.microsoft.com/office/drawing/2014/main" id="{4E7C4D0D-E79D-47D2-28D8-37C3DAC69DDC}"/>
                </a:ext>
              </a:extLst>
            </p:cNvPr>
            <p:cNvSpPr txBox="1"/>
            <p:nvPr/>
          </p:nvSpPr>
          <p:spPr>
            <a:xfrm rot="16200000">
              <a:off x="453113" y="3865266"/>
              <a:ext cx="3002973" cy="276999"/>
            </a:xfrm>
            <a:prstGeom prst="rect">
              <a:avLst/>
            </a:prstGeom>
            <a:noFill/>
          </p:spPr>
          <p:txBody>
            <a:bodyPr wrap="square" rtlCol="0">
              <a:spAutoFit/>
            </a:bodyPr>
            <a:lstStyle/>
            <a:p>
              <a:pPr algn="ctr"/>
              <a:r>
                <a:rPr lang="en-US" sz="1200" b="1">
                  <a:solidFill>
                    <a:schemeClr val="accent2"/>
                  </a:solidFill>
                  <a:latin typeface="Arial" panose="020B0604020202020204" pitchFamily="34" charset="0"/>
                  <a:cs typeface="Arial" panose="020B0604020202020204" pitchFamily="34" charset="0"/>
                </a:rPr>
                <a:t>WRONG SURFACE OPERATIONS</a:t>
              </a:r>
            </a:p>
          </p:txBody>
        </p:sp>
        <p:graphicFrame>
          <p:nvGraphicFramePr>
            <p:cNvPr id="14" name="Chart 13">
              <a:extLst>
                <a:ext uri="{FF2B5EF4-FFF2-40B4-BE49-F238E27FC236}">
                  <a16:creationId xmlns:a16="http://schemas.microsoft.com/office/drawing/2014/main" id="{9F41948F-8B9D-57E5-6A34-A8DEE50076EE}"/>
                </a:ext>
              </a:extLst>
            </p:cNvPr>
            <p:cNvGraphicFramePr/>
            <p:nvPr>
              <p:extLst>
                <p:ext uri="{D42A27DB-BD31-4B8C-83A1-F6EECF244321}">
                  <p14:modId xmlns:p14="http://schemas.microsoft.com/office/powerpoint/2010/main" val="4020806074"/>
                </p:ext>
              </p:extLst>
            </p:nvPr>
          </p:nvGraphicFramePr>
          <p:xfrm>
            <a:off x="2192482" y="2050762"/>
            <a:ext cx="8614063" cy="447473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77EA6932-E460-BDA9-39F4-AD33E12423DB}"/>
                </a:ext>
              </a:extLst>
            </p:cNvPr>
            <p:cNvSpPr txBox="1"/>
            <p:nvPr/>
          </p:nvSpPr>
          <p:spPr>
            <a:xfrm rot="16200000">
              <a:off x="9657016" y="3865266"/>
              <a:ext cx="3002973" cy="276999"/>
            </a:xfrm>
            <a:prstGeom prst="rect">
              <a:avLst/>
            </a:prstGeom>
            <a:noFill/>
          </p:spPr>
          <p:txBody>
            <a:bodyPr wrap="square" rtlCol="0">
              <a:spAutoFit/>
            </a:bodyPr>
            <a:lstStyle/>
            <a:p>
              <a:pPr algn="ctr"/>
              <a:r>
                <a:rPr lang="en-US" sz="1200" b="1">
                  <a:solidFill>
                    <a:schemeClr val="accent2"/>
                  </a:solidFill>
                  <a:latin typeface="Arial" panose="020B0604020202020204" pitchFamily="34" charset="0"/>
                  <a:cs typeface="Arial" panose="020B0604020202020204" pitchFamily="34" charset="0"/>
                </a:rPr>
                <a:t>TOTAL AIRPORT OPERATIONS</a:t>
              </a:r>
            </a:p>
          </p:txBody>
        </p:sp>
      </p:grpSp>
      <p:sp>
        <p:nvSpPr>
          <p:cNvPr id="16" name="TextBox 15">
            <a:extLst>
              <a:ext uri="{FF2B5EF4-FFF2-40B4-BE49-F238E27FC236}">
                <a16:creationId xmlns:a16="http://schemas.microsoft.com/office/drawing/2014/main" id="{59BB739F-18C5-8CD2-8A00-ED5EF89EE944}"/>
              </a:ext>
            </a:extLst>
          </p:cNvPr>
          <p:cNvSpPr txBox="1"/>
          <p:nvPr userDrawn="1"/>
        </p:nvSpPr>
        <p:spPr>
          <a:xfrm>
            <a:off x="1859151" y="1664367"/>
            <a:ext cx="9336673"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FY2017 – Sept. 30, 2022</a:t>
            </a:r>
          </a:p>
        </p:txBody>
      </p:sp>
    </p:spTree>
    <p:extLst>
      <p:ext uri="{BB962C8B-B14F-4D97-AF65-F5344CB8AC3E}">
        <p14:creationId xmlns:p14="http://schemas.microsoft.com/office/powerpoint/2010/main" val="974994409"/>
      </p:ext>
    </p:extLst>
  </p:cSld>
  <p:clrMapOvr>
    <a:masterClrMapping/>
  </p:clrMapOvr>
  <p:extLst>
    <p:ext uri="{DCECCB84-F9BA-43D5-87BE-67443E8EF086}">
      <p15:sldGuideLst xmlns:p15="http://schemas.microsoft.com/office/powerpoint/2012/main">
        <p15:guide id="1" orient="horz" pos="27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LOT SAFETY AWARENE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TextBox 11">
            <a:extLst>
              <a:ext uri="{FF2B5EF4-FFF2-40B4-BE49-F238E27FC236}">
                <a16:creationId xmlns:a16="http://schemas.microsoft.com/office/drawing/2014/main" id="{B1535DF3-0F29-9204-E11E-63E0C91B7784}"/>
              </a:ext>
            </a:extLst>
          </p:cNvPr>
          <p:cNvSpPr txBox="1"/>
          <p:nvPr userDrawn="1"/>
        </p:nvSpPr>
        <p:spPr>
          <a:xfrm>
            <a:off x="1868233" y="1155712"/>
            <a:ext cx="3941552"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PILOT SAFETY</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7515364"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 VIDEOS</a:t>
            </a:r>
          </a:p>
        </p:txBody>
      </p:sp>
      <p:sp>
        <p:nvSpPr>
          <p:cNvPr id="10" name="object 7">
            <a:extLst>
              <a:ext uri="{FF2B5EF4-FFF2-40B4-BE49-F238E27FC236}">
                <a16:creationId xmlns:a16="http://schemas.microsoft.com/office/drawing/2014/main" id="{679DC177-A4EC-D8E7-6507-C6319E9A5C57}"/>
              </a:ext>
            </a:extLst>
          </p:cNvPr>
          <p:cNvSpPr txBox="1"/>
          <p:nvPr userDrawn="1"/>
        </p:nvSpPr>
        <p:spPr>
          <a:xfrm>
            <a:off x="1854200" y="2060041"/>
            <a:ext cx="9747249" cy="1046440"/>
          </a:xfrm>
          <a:prstGeom prst="rect">
            <a:avLst/>
          </a:prstGeom>
        </p:spPr>
        <p:txBody>
          <a:bodyPr vert="horz" wrap="square" lIns="0" tIns="182880" rIns="0" bIns="0" rtlCol="0" anchor="t">
            <a:spAutoFit/>
          </a:bodyPr>
          <a:lstStyle/>
          <a:p>
            <a:pPr marL="12700" marR="1228725">
              <a:spcBef>
                <a:spcPts val="340"/>
              </a:spcBef>
            </a:pPr>
            <a:r>
              <a:rPr sz="2800" b="1">
                <a:solidFill>
                  <a:srgbClr val="FF711C"/>
                </a:solidFill>
                <a:latin typeface="Arial"/>
                <a:cs typeface="Arial"/>
              </a:rPr>
              <a:t>From the Flight Deck: </a:t>
            </a:r>
            <a:br>
              <a:rPr lang="en-US" sz="2800" b="1">
                <a:solidFill>
                  <a:srgbClr val="FF711C"/>
                </a:solidFill>
                <a:latin typeface="Arial"/>
                <a:cs typeface="Arial"/>
              </a:rPr>
            </a:br>
            <a:r>
              <a:rPr sz="2800" b="1">
                <a:solidFill>
                  <a:srgbClr val="FF711C"/>
                </a:solidFill>
                <a:latin typeface="Arial"/>
                <a:cs typeface="Arial"/>
              </a:rPr>
              <a:t>Hazards and Hot Spots</a:t>
            </a:r>
            <a:endParaRPr sz="2800">
              <a:latin typeface="Arial"/>
              <a:cs typeface="Arial"/>
            </a:endParaRPr>
          </a:p>
        </p:txBody>
      </p:sp>
      <p:pic>
        <p:nvPicPr>
          <p:cNvPr id="11" name="object 10">
            <a:extLst>
              <a:ext uri="{FF2B5EF4-FFF2-40B4-BE49-F238E27FC236}">
                <a16:creationId xmlns:a16="http://schemas.microsoft.com/office/drawing/2014/main" id="{F31C56B2-B561-F564-DF77-4836C7B5496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4598632" y="211939"/>
            <a:ext cx="7582663" cy="6708138"/>
          </a:xfrm>
          <a:prstGeom prst="rect">
            <a:avLst/>
          </a:prstGeom>
        </p:spPr>
      </p:pic>
      <p:grpSp>
        <p:nvGrpSpPr>
          <p:cNvPr id="15" name="Group 14">
            <a:extLst>
              <a:ext uri="{FF2B5EF4-FFF2-40B4-BE49-F238E27FC236}">
                <a16:creationId xmlns:a16="http://schemas.microsoft.com/office/drawing/2014/main" id="{7F70CD85-85AE-B371-872C-E4143DF21D63}"/>
              </a:ext>
            </a:extLst>
          </p:cNvPr>
          <p:cNvGrpSpPr/>
          <p:nvPr userDrawn="1"/>
        </p:nvGrpSpPr>
        <p:grpSpPr>
          <a:xfrm>
            <a:off x="1883416" y="3244029"/>
            <a:ext cx="1055184" cy="1055184"/>
            <a:chOff x="7123075" y="2618103"/>
            <a:chExt cx="1828800" cy="1828800"/>
          </a:xfrm>
          <a:effectLst>
            <a:outerShdw blurRad="50800" dist="38100" dir="2700000" algn="tl" rotWithShape="0">
              <a:prstClr val="black">
                <a:alpha val="40000"/>
              </a:prstClr>
            </a:outerShdw>
          </a:effectLst>
        </p:grpSpPr>
        <p:sp>
          <p:nvSpPr>
            <p:cNvPr id="16" name="object 15">
              <a:extLst>
                <a:ext uri="{FF2B5EF4-FFF2-40B4-BE49-F238E27FC236}">
                  <a16:creationId xmlns:a16="http://schemas.microsoft.com/office/drawing/2014/main" id="{E46CEA5F-1C0D-F1A4-ACA9-77DF52135431}"/>
                </a:ext>
              </a:extLst>
            </p:cNvPr>
            <p:cNvSpPr/>
            <p:nvPr/>
          </p:nvSpPr>
          <p:spPr>
            <a:xfrm>
              <a:off x="7123075" y="2618103"/>
              <a:ext cx="1828800" cy="1828800"/>
            </a:xfrm>
            <a:custGeom>
              <a:avLst/>
              <a:gdLst/>
              <a:ahLst/>
              <a:cxnLst/>
              <a:rect l="l" t="t" r="r" b="b"/>
              <a:pathLst>
                <a:path w="1828800" h="1828800">
                  <a:moveTo>
                    <a:pt x="1828800" y="0"/>
                  </a:moveTo>
                  <a:lnTo>
                    <a:pt x="0" y="0"/>
                  </a:lnTo>
                  <a:lnTo>
                    <a:pt x="0" y="1828800"/>
                  </a:lnTo>
                  <a:lnTo>
                    <a:pt x="1828800" y="1828800"/>
                  </a:lnTo>
                  <a:lnTo>
                    <a:pt x="1828800" y="0"/>
                  </a:lnTo>
                  <a:close/>
                </a:path>
              </a:pathLst>
            </a:custGeom>
            <a:solidFill>
              <a:srgbClr val="FFFFFF"/>
            </a:solidFill>
          </p:spPr>
          <p:txBody>
            <a:bodyPr wrap="square" lIns="0" tIns="0" rIns="0" bIns="0" rtlCol="0"/>
            <a:lstStyle/>
            <a:p>
              <a:endParaRPr/>
            </a:p>
          </p:txBody>
        </p:sp>
        <p:grpSp>
          <p:nvGrpSpPr>
            <p:cNvPr id="17" name="Group 16">
              <a:extLst>
                <a:ext uri="{FF2B5EF4-FFF2-40B4-BE49-F238E27FC236}">
                  <a16:creationId xmlns:a16="http://schemas.microsoft.com/office/drawing/2014/main" id="{7E708B3C-510F-F529-8BA3-79370D0B1DE9}"/>
                </a:ext>
              </a:extLst>
            </p:cNvPr>
            <p:cNvGrpSpPr/>
            <p:nvPr/>
          </p:nvGrpSpPr>
          <p:grpSpPr>
            <a:xfrm>
              <a:off x="7318909" y="2796221"/>
              <a:ext cx="1472134" cy="1472565"/>
              <a:chOff x="6638576" y="2478863"/>
              <a:chExt cx="1472134" cy="1472565"/>
            </a:xfrm>
          </p:grpSpPr>
          <p:sp>
            <p:nvSpPr>
              <p:cNvPr id="18" name="object 16">
                <a:extLst>
                  <a:ext uri="{FF2B5EF4-FFF2-40B4-BE49-F238E27FC236}">
                    <a16:creationId xmlns:a16="http://schemas.microsoft.com/office/drawing/2014/main" id="{A2D44D5D-2408-16A2-827B-AC48889F30A8}"/>
                  </a:ext>
                </a:extLst>
              </p:cNvPr>
              <p:cNvSpPr/>
              <p:nvPr/>
            </p:nvSpPr>
            <p:spPr>
              <a:xfrm>
                <a:off x="6638576" y="2478863"/>
                <a:ext cx="312420" cy="1472565"/>
              </a:xfrm>
              <a:custGeom>
                <a:avLst/>
                <a:gdLst/>
                <a:ahLst/>
                <a:cxnLst/>
                <a:rect l="l" t="t" r="r" b="b"/>
                <a:pathLst>
                  <a:path w="312420" h="1472564">
                    <a:moveTo>
                      <a:pt x="44589" y="1159725"/>
                    </a:moveTo>
                    <a:lnTo>
                      <a:pt x="0" y="1159725"/>
                    </a:lnTo>
                    <a:lnTo>
                      <a:pt x="0" y="1382750"/>
                    </a:lnTo>
                    <a:lnTo>
                      <a:pt x="0" y="1471955"/>
                    </a:lnTo>
                    <a:lnTo>
                      <a:pt x="44589" y="1471955"/>
                    </a:lnTo>
                    <a:lnTo>
                      <a:pt x="44589" y="1382763"/>
                    </a:lnTo>
                    <a:lnTo>
                      <a:pt x="44589" y="1159725"/>
                    </a:lnTo>
                    <a:close/>
                  </a:path>
                  <a:path w="312420" h="1472564">
                    <a:moveTo>
                      <a:pt x="44589" y="1070508"/>
                    </a:moveTo>
                    <a:lnTo>
                      <a:pt x="0" y="1070508"/>
                    </a:lnTo>
                    <a:lnTo>
                      <a:pt x="0" y="1115110"/>
                    </a:lnTo>
                    <a:lnTo>
                      <a:pt x="44589" y="1115110"/>
                    </a:lnTo>
                    <a:lnTo>
                      <a:pt x="44589" y="1070508"/>
                    </a:lnTo>
                    <a:close/>
                  </a:path>
                  <a:path w="312420" h="1472564">
                    <a:moveTo>
                      <a:pt x="44589" y="936701"/>
                    </a:moveTo>
                    <a:lnTo>
                      <a:pt x="0" y="936701"/>
                    </a:lnTo>
                    <a:lnTo>
                      <a:pt x="0" y="981303"/>
                    </a:lnTo>
                    <a:lnTo>
                      <a:pt x="44589" y="981303"/>
                    </a:lnTo>
                    <a:lnTo>
                      <a:pt x="44589" y="936701"/>
                    </a:lnTo>
                    <a:close/>
                  </a:path>
                  <a:path w="312420" h="1472564">
                    <a:moveTo>
                      <a:pt x="44589" y="535254"/>
                    </a:moveTo>
                    <a:lnTo>
                      <a:pt x="0" y="535254"/>
                    </a:lnTo>
                    <a:lnTo>
                      <a:pt x="0" y="624459"/>
                    </a:lnTo>
                    <a:lnTo>
                      <a:pt x="44589" y="624459"/>
                    </a:lnTo>
                    <a:lnTo>
                      <a:pt x="44589" y="535254"/>
                    </a:lnTo>
                    <a:close/>
                  </a:path>
                  <a:path w="312420" h="1472564">
                    <a:moveTo>
                      <a:pt x="44589" y="356831"/>
                    </a:moveTo>
                    <a:lnTo>
                      <a:pt x="0" y="356831"/>
                    </a:lnTo>
                    <a:lnTo>
                      <a:pt x="0" y="490651"/>
                    </a:lnTo>
                    <a:lnTo>
                      <a:pt x="44589" y="490651"/>
                    </a:lnTo>
                    <a:lnTo>
                      <a:pt x="44589" y="356831"/>
                    </a:lnTo>
                    <a:close/>
                  </a:path>
                  <a:path w="312420" h="1472564">
                    <a:moveTo>
                      <a:pt x="44589" y="0"/>
                    </a:moveTo>
                    <a:lnTo>
                      <a:pt x="0" y="0"/>
                    </a:lnTo>
                    <a:lnTo>
                      <a:pt x="0" y="133807"/>
                    </a:lnTo>
                    <a:lnTo>
                      <a:pt x="0" y="312229"/>
                    </a:lnTo>
                    <a:lnTo>
                      <a:pt x="44589" y="312229"/>
                    </a:lnTo>
                    <a:lnTo>
                      <a:pt x="44589" y="133819"/>
                    </a:lnTo>
                    <a:lnTo>
                      <a:pt x="44589" y="0"/>
                    </a:lnTo>
                    <a:close/>
                  </a:path>
                  <a:path w="312420" h="1472564">
                    <a:moveTo>
                      <a:pt x="89204" y="401447"/>
                    </a:moveTo>
                    <a:lnTo>
                      <a:pt x="44602" y="401447"/>
                    </a:lnTo>
                    <a:lnTo>
                      <a:pt x="44602" y="446049"/>
                    </a:lnTo>
                    <a:lnTo>
                      <a:pt x="89204" y="446049"/>
                    </a:lnTo>
                    <a:lnTo>
                      <a:pt x="89204" y="401447"/>
                    </a:lnTo>
                    <a:close/>
                  </a:path>
                  <a:path w="312420" h="1472564">
                    <a:moveTo>
                      <a:pt x="133794" y="1427353"/>
                    </a:moveTo>
                    <a:lnTo>
                      <a:pt x="89204" y="1427353"/>
                    </a:lnTo>
                    <a:lnTo>
                      <a:pt x="44602" y="1427353"/>
                    </a:lnTo>
                    <a:lnTo>
                      <a:pt x="44602" y="1471955"/>
                    </a:lnTo>
                    <a:lnTo>
                      <a:pt x="89204" y="1471955"/>
                    </a:lnTo>
                    <a:lnTo>
                      <a:pt x="133794" y="1471955"/>
                    </a:lnTo>
                    <a:lnTo>
                      <a:pt x="133794" y="1427353"/>
                    </a:lnTo>
                    <a:close/>
                  </a:path>
                  <a:path w="312420" h="1472564">
                    <a:moveTo>
                      <a:pt x="133794" y="1248943"/>
                    </a:moveTo>
                    <a:lnTo>
                      <a:pt x="89204" y="1248943"/>
                    </a:lnTo>
                    <a:lnTo>
                      <a:pt x="89204" y="1382763"/>
                    </a:lnTo>
                    <a:lnTo>
                      <a:pt x="133794" y="1382763"/>
                    </a:lnTo>
                    <a:lnTo>
                      <a:pt x="133794" y="1248943"/>
                    </a:lnTo>
                    <a:close/>
                  </a:path>
                  <a:path w="312420" h="1472564">
                    <a:moveTo>
                      <a:pt x="133794" y="1159725"/>
                    </a:moveTo>
                    <a:lnTo>
                      <a:pt x="89204" y="1159725"/>
                    </a:lnTo>
                    <a:lnTo>
                      <a:pt x="44602" y="1159725"/>
                    </a:lnTo>
                    <a:lnTo>
                      <a:pt x="44602" y="1204341"/>
                    </a:lnTo>
                    <a:lnTo>
                      <a:pt x="89204" y="1204341"/>
                    </a:lnTo>
                    <a:lnTo>
                      <a:pt x="133794" y="1204341"/>
                    </a:lnTo>
                    <a:lnTo>
                      <a:pt x="133794" y="1159725"/>
                    </a:lnTo>
                    <a:close/>
                  </a:path>
                  <a:path w="312420" h="1472564">
                    <a:moveTo>
                      <a:pt x="133794" y="1070508"/>
                    </a:moveTo>
                    <a:lnTo>
                      <a:pt x="89204" y="1070508"/>
                    </a:lnTo>
                    <a:lnTo>
                      <a:pt x="44602" y="1070508"/>
                    </a:lnTo>
                    <a:lnTo>
                      <a:pt x="44602" y="1115110"/>
                    </a:lnTo>
                    <a:lnTo>
                      <a:pt x="89204" y="1115110"/>
                    </a:lnTo>
                    <a:lnTo>
                      <a:pt x="133794" y="1115110"/>
                    </a:lnTo>
                    <a:lnTo>
                      <a:pt x="133794" y="1070508"/>
                    </a:lnTo>
                    <a:close/>
                  </a:path>
                  <a:path w="312420" h="1472564">
                    <a:moveTo>
                      <a:pt x="133794" y="981303"/>
                    </a:moveTo>
                    <a:lnTo>
                      <a:pt x="89204" y="981303"/>
                    </a:lnTo>
                    <a:lnTo>
                      <a:pt x="89204" y="1025906"/>
                    </a:lnTo>
                    <a:lnTo>
                      <a:pt x="133794" y="1025906"/>
                    </a:lnTo>
                    <a:lnTo>
                      <a:pt x="133794" y="981303"/>
                    </a:lnTo>
                    <a:close/>
                  </a:path>
                  <a:path w="312420" h="1472564">
                    <a:moveTo>
                      <a:pt x="133794" y="802881"/>
                    </a:moveTo>
                    <a:lnTo>
                      <a:pt x="89204" y="802881"/>
                    </a:lnTo>
                    <a:lnTo>
                      <a:pt x="89204" y="758278"/>
                    </a:lnTo>
                    <a:lnTo>
                      <a:pt x="44602" y="758278"/>
                    </a:lnTo>
                    <a:lnTo>
                      <a:pt x="44602" y="847483"/>
                    </a:lnTo>
                    <a:lnTo>
                      <a:pt x="89204" y="847483"/>
                    </a:lnTo>
                    <a:lnTo>
                      <a:pt x="89204" y="892086"/>
                    </a:lnTo>
                    <a:lnTo>
                      <a:pt x="133794" y="892086"/>
                    </a:lnTo>
                    <a:lnTo>
                      <a:pt x="133794" y="802881"/>
                    </a:lnTo>
                    <a:close/>
                  </a:path>
                  <a:path w="312420" h="1472564">
                    <a:moveTo>
                      <a:pt x="133794" y="579856"/>
                    </a:moveTo>
                    <a:lnTo>
                      <a:pt x="89204" y="579856"/>
                    </a:lnTo>
                    <a:lnTo>
                      <a:pt x="44602" y="579856"/>
                    </a:lnTo>
                    <a:lnTo>
                      <a:pt x="44602" y="713676"/>
                    </a:lnTo>
                    <a:lnTo>
                      <a:pt x="89204" y="713676"/>
                    </a:lnTo>
                    <a:lnTo>
                      <a:pt x="89204" y="758278"/>
                    </a:lnTo>
                    <a:lnTo>
                      <a:pt x="133794" y="758278"/>
                    </a:lnTo>
                    <a:lnTo>
                      <a:pt x="133794" y="669074"/>
                    </a:lnTo>
                    <a:lnTo>
                      <a:pt x="89204" y="669074"/>
                    </a:lnTo>
                    <a:lnTo>
                      <a:pt x="89204" y="624459"/>
                    </a:lnTo>
                    <a:lnTo>
                      <a:pt x="133794" y="624459"/>
                    </a:lnTo>
                    <a:lnTo>
                      <a:pt x="133794" y="579856"/>
                    </a:lnTo>
                    <a:close/>
                  </a:path>
                  <a:path w="312420" h="1472564">
                    <a:moveTo>
                      <a:pt x="133794" y="446049"/>
                    </a:moveTo>
                    <a:lnTo>
                      <a:pt x="89204" y="446049"/>
                    </a:lnTo>
                    <a:lnTo>
                      <a:pt x="89204" y="535254"/>
                    </a:lnTo>
                    <a:lnTo>
                      <a:pt x="133794" y="535254"/>
                    </a:lnTo>
                    <a:lnTo>
                      <a:pt x="133794" y="446049"/>
                    </a:lnTo>
                    <a:close/>
                  </a:path>
                  <a:path w="312420" h="1472564">
                    <a:moveTo>
                      <a:pt x="133794" y="267627"/>
                    </a:moveTo>
                    <a:lnTo>
                      <a:pt x="89204" y="267627"/>
                    </a:lnTo>
                    <a:lnTo>
                      <a:pt x="44602" y="267627"/>
                    </a:lnTo>
                    <a:lnTo>
                      <a:pt x="44602" y="312229"/>
                    </a:lnTo>
                    <a:lnTo>
                      <a:pt x="89204" y="312229"/>
                    </a:lnTo>
                    <a:lnTo>
                      <a:pt x="133794" y="312229"/>
                    </a:lnTo>
                    <a:lnTo>
                      <a:pt x="133794" y="267627"/>
                    </a:lnTo>
                    <a:close/>
                  </a:path>
                  <a:path w="312420" h="1472564">
                    <a:moveTo>
                      <a:pt x="133794" y="89204"/>
                    </a:moveTo>
                    <a:lnTo>
                      <a:pt x="89204" y="89204"/>
                    </a:lnTo>
                    <a:lnTo>
                      <a:pt x="89204" y="133807"/>
                    </a:lnTo>
                    <a:lnTo>
                      <a:pt x="89204" y="223012"/>
                    </a:lnTo>
                    <a:lnTo>
                      <a:pt x="133794" y="223012"/>
                    </a:lnTo>
                    <a:lnTo>
                      <a:pt x="133794" y="133807"/>
                    </a:lnTo>
                    <a:lnTo>
                      <a:pt x="133794" y="89204"/>
                    </a:lnTo>
                    <a:close/>
                  </a:path>
                  <a:path w="312420" h="1472564">
                    <a:moveTo>
                      <a:pt x="133794" y="0"/>
                    </a:moveTo>
                    <a:lnTo>
                      <a:pt x="89204" y="0"/>
                    </a:lnTo>
                    <a:lnTo>
                      <a:pt x="44602" y="0"/>
                    </a:lnTo>
                    <a:lnTo>
                      <a:pt x="44602" y="44602"/>
                    </a:lnTo>
                    <a:lnTo>
                      <a:pt x="89204" y="44602"/>
                    </a:lnTo>
                    <a:lnTo>
                      <a:pt x="133794" y="44602"/>
                    </a:lnTo>
                    <a:lnTo>
                      <a:pt x="133794" y="0"/>
                    </a:lnTo>
                    <a:close/>
                  </a:path>
                  <a:path w="312420" h="1472564">
                    <a:moveTo>
                      <a:pt x="178409" y="1427353"/>
                    </a:moveTo>
                    <a:lnTo>
                      <a:pt x="133807" y="1427353"/>
                    </a:lnTo>
                    <a:lnTo>
                      <a:pt x="133807" y="1471955"/>
                    </a:lnTo>
                    <a:lnTo>
                      <a:pt x="178409" y="1471955"/>
                    </a:lnTo>
                    <a:lnTo>
                      <a:pt x="178409" y="1427353"/>
                    </a:lnTo>
                    <a:close/>
                  </a:path>
                  <a:path w="312420" h="1472564">
                    <a:moveTo>
                      <a:pt x="178409" y="1248943"/>
                    </a:moveTo>
                    <a:lnTo>
                      <a:pt x="133807" y="1248943"/>
                    </a:lnTo>
                    <a:lnTo>
                      <a:pt x="133807" y="1382763"/>
                    </a:lnTo>
                    <a:lnTo>
                      <a:pt x="178409" y="1382763"/>
                    </a:lnTo>
                    <a:lnTo>
                      <a:pt x="178409" y="1248943"/>
                    </a:lnTo>
                    <a:close/>
                  </a:path>
                  <a:path w="312420" h="1472564">
                    <a:moveTo>
                      <a:pt x="178409" y="1159725"/>
                    </a:moveTo>
                    <a:lnTo>
                      <a:pt x="133807" y="1159725"/>
                    </a:lnTo>
                    <a:lnTo>
                      <a:pt x="133807" y="1204341"/>
                    </a:lnTo>
                    <a:lnTo>
                      <a:pt x="178409" y="1204341"/>
                    </a:lnTo>
                    <a:lnTo>
                      <a:pt x="178409" y="1159725"/>
                    </a:lnTo>
                    <a:close/>
                  </a:path>
                  <a:path w="312420" h="1472564">
                    <a:moveTo>
                      <a:pt x="178409" y="1070508"/>
                    </a:moveTo>
                    <a:lnTo>
                      <a:pt x="133807" y="1070508"/>
                    </a:lnTo>
                    <a:lnTo>
                      <a:pt x="133807" y="1115110"/>
                    </a:lnTo>
                    <a:lnTo>
                      <a:pt x="178409" y="1115110"/>
                    </a:lnTo>
                    <a:lnTo>
                      <a:pt x="178409" y="1070508"/>
                    </a:lnTo>
                    <a:close/>
                  </a:path>
                  <a:path w="312420" h="1472564">
                    <a:moveTo>
                      <a:pt x="178409" y="892098"/>
                    </a:moveTo>
                    <a:lnTo>
                      <a:pt x="133807" y="892098"/>
                    </a:lnTo>
                    <a:lnTo>
                      <a:pt x="133807" y="981303"/>
                    </a:lnTo>
                    <a:lnTo>
                      <a:pt x="178409" y="981303"/>
                    </a:lnTo>
                    <a:lnTo>
                      <a:pt x="178409" y="892098"/>
                    </a:lnTo>
                    <a:close/>
                  </a:path>
                  <a:path w="312420" h="1472564">
                    <a:moveTo>
                      <a:pt x="178409" y="758278"/>
                    </a:moveTo>
                    <a:lnTo>
                      <a:pt x="133807" y="758278"/>
                    </a:lnTo>
                    <a:lnTo>
                      <a:pt x="133807" y="802881"/>
                    </a:lnTo>
                    <a:lnTo>
                      <a:pt x="178409" y="802881"/>
                    </a:lnTo>
                    <a:lnTo>
                      <a:pt x="178409" y="758278"/>
                    </a:lnTo>
                    <a:close/>
                  </a:path>
                  <a:path w="312420" h="1472564">
                    <a:moveTo>
                      <a:pt x="178409" y="579856"/>
                    </a:moveTo>
                    <a:lnTo>
                      <a:pt x="133807" y="579856"/>
                    </a:lnTo>
                    <a:lnTo>
                      <a:pt x="133807" y="713676"/>
                    </a:lnTo>
                    <a:lnTo>
                      <a:pt x="178409" y="713676"/>
                    </a:lnTo>
                    <a:lnTo>
                      <a:pt x="178409" y="579856"/>
                    </a:lnTo>
                    <a:close/>
                  </a:path>
                  <a:path w="312420" h="1472564">
                    <a:moveTo>
                      <a:pt x="178409" y="446049"/>
                    </a:moveTo>
                    <a:lnTo>
                      <a:pt x="133807" y="446049"/>
                    </a:lnTo>
                    <a:lnTo>
                      <a:pt x="133807" y="490651"/>
                    </a:lnTo>
                    <a:lnTo>
                      <a:pt x="178409" y="490651"/>
                    </a:lnTo>
                    <a:lnTo>
                      <a:pt x="178409" y="446049"/>
                    </a:lnTo>
                    <a:close/>
                  </a:path>
                  <a:path w="312420" h="1472564">
                    <a:moveTo>
                      <a:pt x="178409" y="267627"/>
                    </a:moveTo>
                    <a:lnTo>
                      <a:pt x="133807" y="267627"/>
                    </a:lnTo>
                    <a:lnTo>
                      <a:pt x="133807" y="312229"/>
                    </a:lnTo>
                    <a:lnTo>
                      <a:pt x="178409" y="312229"/>
                    </a:lnTo>
                    <a:lnTo>
                      <a:pt x="178409" y="267627"/>
                    </a:lnTo>
                    <a:close/>
                  </a:path>
                  <a:path w="312420" h="1472564">
                    <a:moveTo>
                      <a:pt x="178409" y="89204"/>
                    </a:moveTo>
                    <a:lnTo>
                      <a:pt x="133807" y="89204"/>
                    </a:lnTo>
                    <a:lnTo>
                      <a:pt x="133807" y="133807"/>
                    </a:lnTo>
                    <a:lnTo>
                      <a:pt x="133807" y="223012"/>
                    </a:lnTo>
                    <a:lnTo>
                      <a:pt x="178409" y="223012"/>
                    </a:lnTo>
                    <a:lnTo>
                      <a:pt x="178409" y="133807"/>
                    </a:lnTo>
                    <a:lnTo>
                      <a:pt x="178409" y="89204"/>
                    </a:lnTo>
                    <a:close/>
                  </a:path>
                  <a:path w="312420" h="1472564">
                    <a:moveTo>
                      <a:pt x="178409" y="0"/>
                    </a:moveTo>
                    <a:lnTo>
                      <a:pt x="133807" y="0"/>
                    </a:lnTo>
                    <a:lnTo>
                      <a:pt x="133807" y="44602"/>
                    </a:lnTo>
                    <a:lnTo>
                      <a:pt x="178409" y="44602"/>
                    </a:lnTo>
                    <a:lnTo>
                      <a:pt x="178409" y="0"/>
                    </a:lnTo>
                    <a:close/>
                  </a:path>
                  <a:path w="312420" h="1472564">
                    <a:moveTo>
                      <a:pt x="223012" y="1427353"/>
                    </a:moveTo>
                    <a:lnTo>
                      <a:pt x="178422" y="1427353"/>
                    </a:lnTo>
                    <a:lnTo>
                      <a:pt x="178422" y="1471955"/>
                    </a:lnTo>
                    <a:lnTo>
                      <a:pt x="223012" y="1471955"/>
                    </a:lnTo>
                    <a:lnTo>
                      <a:pt x="223012" y="1427353"/>
                    </a:lnTo>
                    <a:close/>
                  </a:path>
                  <a:path w="312420" h="1472564">
                    <a:moveTo>
                      <a:pt x="223012" y="1248943"/>
                    </a:moveTo>
                    <a:lnTo>
                      <a:pt x="178422" y="1248943"/>
                    </a:lnTo>
                    <a:lnTo>
                      <a:pt x="178422" y="1382763"/>
                    </a:lnTo>
                    <a:lnTo>
                      <a:pt x="223012" y="1382763"/>
                    </a:lnTo>
                    <a:lnTo>
                      <a:pt x="223012" y="1248943"/>
                    </a:lnTo>
                    <a:close/>
                  </a:path>
                  <a:path w="312420" h="1472564">
                    <a:moveTo>
                      <a:pt x="223012" y="1159725"/>
                    </a:moveTo>
                    <a:lnTo>
                      <a:pt x="178422" y="1159725"/>
                    </a:lnTo>
                    <a:lnTo>
                      <a:pt x="178422" y="1204341"/>
                    </a:lnTo>
                    <a:lnTo>
                      <a:pt x="223012" y="1204341"/>
                    </a:lnTo>
                    <a:lnTo>
                      <a:pt x="223012" y="1159725"/>
                    </a:lnTo>
                    <a:close/>
                  </a:path>
                  <a:path w="312420" h="1472564">
                    <a:moveTo>
                      <a:pt x="223012" y="981303"/>
                    </a:moveTo>
                    <a:lnTo>
                      <a:pt x="178422" y="981303"/>
                    </a:lnTo>
                    <a:lnTo>
                      <a:pt x="178422" y="1070508"/>
                    </a:lnTo>
                    <a:lnTo>
                      <a:pt x="223012" y="1070508"/>
                    </a:lnTo>
                    <a:lnTo>
                      <a:pt x="223012" y="981303"/>
                    </a:lnTo>
                    <a:close/>
                  </a:path>
                  <a:path w="312420" h="1472564">
                    <a:moveTo>
                      <a:pt x="223012" y="847483"/>
                    </a:moveTo>
                    <a:lnTo>
                      <a:pt x="178422" y="847483"/>
                    </a:lnTo>
                    <a:lnTo>
                      <a:pt x="178422" y="892086"/>
                    </a:lnTo>
                    <a:lnTo>
                      <a:pt x="223012" y="892086"/>
                    </a:lnTo>
                    <a:lnTo>
                      <a:pt x="223012" y="847483"/>
                    </a:lnTo>
                    <a:close/>
                  </a:path>
                  <a:path w="312420" h="1472564">
                    <a:moveTo>
                      <a:pt x="223012" y="713676"/>
                    </a:moveTo>
                    <a:lnTo>
                      <a:pt x="178422" y="713676"/>
                    </a:lnTo>
                    <a:lnTo>
                      <a:pt x="178422" y="802881"/>
                    </a:lnTo>
                    <a:lnTo>
                      <a:pt x="223012" y="802881"/>
                    </a:lnTo>
                    <a:lnTo>
                      <a:pt x="223012" y="713676"/>
                    </a:lnTo>
                    <a:close/>
                  </a:path>
                  <a:path w="312420" h="1472564">
                    <a:moveTo>
                      <a:pt x="223012" y="446049"/>
                    </a:moveTo>
                    <a:lnTo>
                      <a:pt x="178422" y="446049"/>
                    </a:lnTo>
                    <a:lnTo>
                      <a:pt x="178422" y="535254"/>
                    </a:lnTo>
                    <a:lnTo>
                      <a:pt x="223012" y="535254"/>
                    </a:lnTo>
                    <a:lnTo>
                      <a:pt x="223012" y="446049"/>
                    </a:lnTo>
                    <a:close/>
                  </a:path>
                  <a:path w="312420" h="1472564">
                    <a:moveTo>
                      <a:pt x="223012" y="356831"/>
                    </a:moveTo>
                    <a:lnTo>
                      <a:pt x="178422" y="356831"/>
                    </a:lnTo>
                    <a:lnTo>
                      <a:pt x="178422" y="401434"/>
                    </a:lnTo>
                    <a:lnTo>
                      <a:pt x="223012" y="401434"/>
                    </a:lnTo>
                    <a:lnTo>
                      <a:pt x="223012" y="356831"/>
                    </a:lnTo>
                    <a:close/>
                  </a:path>
                  <a:path w="312420" h="1472564">
                    <a:moveTo>
                      <a:pt x="223012" y="267627"/>
                    </a:moveTo>
                    <a:lnTo>
                      <a:pt x="178422" y="267627"/>
                    </a:lnTo>
                    <a:lnTo>
                      <a:pt x="178422" y="312229"/>
                    </a:lnTo>
                    <a:lnTo>
                      <a:pt x="223012" y="312229"/>
                    </a:lnTo>
                    <a:lnTo>
                      <a:pt x="223012" y="267627"/>
                    </a:lnTo>
                    <a:close/>
                  </a:path>
                  <a:path w="312420" h="1472564">
                    <a:moveTo>
                      <a:pt x="223012" y="89204"/>
                    </a:moveTo>
                    <a:lnTo>
                      <a:pt x="178422" y="89204"/>
                    </a:lnTo>
                    <a:lnTo>
                      <a:pt x="178422" y="133807"/>
                    </a:lnTo>
                    <a:lnTo>
                      <a:pt x="178422" y="223012"/>
                    </a:lnTo>
                    <a:lnTo>
                      <a:pt x="223012" y="223012"/>
                    </a:lnTo>
                    <a:lnTo>
                      <a:pt x="223012" y="133807"/>
                    </a:lnTo>
                    <a:lnTo>
                      <a:pt x="223012" y="89204"/>
                    </a:lnTo>
                    <a:close/>
                  </a:path>
                  <a:path w="312420" h="1472564">
                    <a:moveTo>
                      <a:pt x="223012" y="0"/>
                    </a:moveTo>
                    <a:lnTo>
                      <a:pt x="178422" y="0"/>
                    </a:lnTo>
                    <a:lnTo>
                      <a:pt x="178422" y="44602"/>
                    </a:lnTo>
                    <a:lnTo>
                      <a:pt x="223012" y="44602"/>
                    </a:lnTo>
                    <a:lnTo>
                      <a:pt x="223012" y="0"/>
                    </a:lnTo>
                    <a:close/>
                  </a:path>
                  <a:path w="312420" h="1472564">
                    <a:moveTo>
                      <a:pt x="267627" y="1427353"/>
                    </a:moveTo>
                    <a:lnTo>
                      <a:pt x="223024" y="1427353"/>
                    </a:lnTo>
                    <a:lnTo>
                      <a:pt x="223024" y="1471955"/>
                    </a:lnTo>
                    <a:lnTo>
                      <a:pt x="267627" y="1471955"/>
                    </a:lnTo>
                    <a:lnTo>
                      <a:pt x="267627" y="1427353"/>
                    </a:lnTo>
                    <a:close/>
                  </a:path>
                  <a:path w="312420" h="1472564">
                    <a:moveTo>
                      <a:pt x="267627" y="1159725"/>
                    </a:moveTo>
                    <a:lnTo>
                      <a:pt x="223024" y="1159725"/>
                    </a:lnTo>
                    <a:lnTo>
                      <a:pt x="223024" y="1204341"/>
                    </a:lnTo>
                    <a:lnTo>
                      <a:pt x="267627" y="1204341"/>
                    </a:lnTo>
                    <a:lnTo>
                      <a:pt x="267627" y="1159725"/>
                    </a:lnTo>
                    <a:close/>
                  </a:path>
                  <a:path w="312420" h="1472564">
                    <a:moveTo>
                      <a:pt x="312216" y="981303"/>
                    </a:moveTo>
                    <a:lnTo>
                      <a:pt x="267627" y="981303"/>
                    </a:lnTo>
                    <a:lnTo>
                      <a:pt x="267627" y="1025906"/>
                    </a:lnTo>
                    <a:lnTo>
                      <a:pt x="312216" y="1025906"/>
                    </a:lnTo>
                    <a:lnTo>
                      <a:pt x="312216" y="981303"/>
                    </a:lnTo>
                    <a:close/>
                  </a:path>
                  <a:path w="312420" h="1472564">
                    <a:moveTo>
                      <a:pt x="312216" y="892098"/>
                    </a:moveTo>
                    <a:lnTo>
                      <a:pt x="267627" y="892098"/>
                    </a:lnTo>
                    <a:lnTo>
                      <a:pt x="223024" y="892098"/>
                    </a:lnTo>
                    <a:lnTo>
                      <a:pt x="223024" y="981303"/>
                    </a:lnTo>
                    <a:lnTo>
                      <a:pt x="267627" y="981303"/>
                    </a:lnTo>
                    <a:lnTo>
                      <a:pt x="267627" y="936701"/>
                    </a:lnTo>
                    <a:lnTo>
                      <a:pt x="312216" y="936701"/>
                    </a:lnTo>
                    <a:lnTo>
                      <a:pt x="312216" y="892098"/>
                    </a:lnTo>
                    <a:close/>
                  </a:path>
                  <a:path w="312420" h="1472564">
                    <a:moveTo>
                      <a:pt x="312216" y="802881"/>
                    </a:moveTo>
                    <a:lnTo>
                      <a:pt x="267627" y="802881"/>
                    </a:lnTo>
                    <a:lnTo>
                      <a:pt x="223024" y="802881"/>
                    </a:lnTo>
                    <a:lnTo>
                      <a:pt x="223024" y="847483"/>
                    </a:lnTo>
                    <a:lnTo>
                      <a:pt x="267627" y="847483"/>
                    </a:lnTo>
                    <a:lnTo>
                      <a:pt x="312216" y="847483"/>
                    </a:lnTo>
                    <a:lnTo>
                      <a:pt x="312216" y="802881"/>
                    </a:lnTo>
                    <a:close/>
                  </a:path>
                  <a:path w="312420" h="1472564">
                    <a:moveTo>
                      <a:pt x="312216" y="624459"/>
                    </a:moveTo>
                    <a:lnTo>
                      <a:pt x="267627" y="624459"/>
                    </a:lnTo>
                    <a:lnTo>
                      <a:pt x="267627" y="579856"/>
                    </a:lnTo>
                    <a:lnTo>
                      <a:pt x="223024" y="579856"/>
                    </a:lnTo>
                    <a:lnTo>
                      <a:pt x="223024" y="758278"/>
                    </a:lnTo>
                    <a:lnTo>
                      <a:pt x="267627" y="758278"/>
                    </a:lnTo>
                    <a:lnTo>
                      <a:pt x="312216" y="758278"/>
                    </a:lnTo>
                    <a:lnTo>
                      <a:pt x="312216" y="713676"/>
                    </a:lnTo>
                    <a:lnTo>
                      <a:pt x="267627" y="713676"/>
                    </a:lnTo>
                    <a:lnTo>
                      <a:pt x="267627" y="669061"/>
                    </a:lnTo>
                    <a:lnTo>
                      <a:pt x="312216" y="669061"/>
                    </a:lnTo>
                    <a:lnTo>
                      <a:pt x="312216" y="624459"/>
                    </a:lnTo>
                    <a:close/>
                  </a:path>
                  <a:path w="312420" h="1472564">
                    <a:moveTo>
                      <a:pt x="312216" y="446049"/>
                    </a:moveTo>
                    <a:lnTo>
                      <a:pt x="267627" y="446049"/>
                    </a:lnTo>
                    <a:lnTo>
                      <a:pt x="267627" y="401447"/>
                    </a:lnTo>
                    <a:lnTo>
                      <a:pt x="223024" y="401447"/>
                    </a:lnTo>
                    <a:lnTo>
                      <a:pt x="223024" y="535266"/>
                    </a:lnTo>
                    <a:lnTo>
                      <a:pt x="267627" y="535266"/>
                    </a:lnTo>
                    <a:lnTo>
                      <a:pt x="267627" y="579856"/>
                    </a:lnTo>
                    <a:lnTo>
                      <a:pt x="312216" y="579856"/>
                    </a:lnTo>
                    <a:lnTo>
                      <a:pt x="312216" y="535254"/>
                    </a:lnTo>
                    <a:lnTo>
                      <a:pt x="267627" y="535254"/>
                    </a:lnTo>
                    <a:lnTo>
                      <a:pt x="267627" y="490651"/>
                    </a:lnTo>
                    <a:lnTo>
                      <a:pt x="312216" y="490651"/>
                    </a:lnTo>
                    <a:lnTo>
                      <a:pt x="312216" y="446049"/>
                    </a:lnTo>
                    <a:close/>
                  </a:path>
                  <a:path w="312420" h="1472564">
                    <a:moveTo>
                      <a:pt x="312216" y="356831"/>
                    </a:moveTo>
                    <a:lnTo>
                      <a:pt x="267627" y="356831"/>
                    </a:lnTo>
                    <a:lnTo>
                      <a:pt x="267627" y="401434"/>
                    </a:lnTo>
                    <a:lnTo>
                      <a:pt x="312216" y="401434"/>
                    </a:lnTo>
                    <a:lnTo>
                      <a:pt x="312216" y="356831"/>
                    </a:lnTo>
                    <a:close/>
                  </a:path>
                  <a:path w="312420" h="1472564">
                    <a:moveTo>
                      <a:pt x="312216" y="0"/>
                    </a:moveTo>
                    <a:lnTo>
                      <a:pt x="267627" y="0"/>
                    </a:lnTo>
                    <a:lnTo>
                      <a:pt x="223024" y="0"/>
                    </a:lnTo>
                    <a:lnTo>
                      <a:pt x="223024" y="44602"/>
                    </a:lnTo>
                    <a:lnTo>
                      <a:pt x="267627" y="44602"/>
                    </a:lnTo>
                    <a:lnTo>
                      <a:pt x="267627" y="133807"/>
                    </a:lnTo>
                    <a:lnTo>
                      <a:pt x="267627" y="267627"/>
                    </a:lnTo>
                    <a:lnTo>
                      <a:pt x="223024" y="267627"/>
                    </a:lnTo>
                    <a:lnTo>
                      <a:pt x="223024" y="312229"/>
                    </a:lnTo>
                    <a:lnTo>
                      <a:pt x="267627" y="312229"/>
                    </a:lnTo>
                    <a:lnTo>
                      <a:pt x="312216" y="312229"/>
                    </a:lnTo>
                    <a:lnTo>
                      <a:pt x="312216" y="133819"/>
                    </a:lnTo>
                    <a:lnTo>
                      <a:pt x="312216" y="0"/>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97E482BB-29B8-CA70-6AB6-AF0613979FEC}"/>
                  </a:ext>
                </a:extLst>
              </p:cNvPr>
              <p:cNvSpPr/>
              <p:nvPr/>
            </p:nvSpPr>
            <p:spPr>
              <a:xfrm>
                <a:off x="6906203" y="2478863"/>
                <a:ext cx="401955" cy="1472565"/>
              </a:xfrm>
              <a:custGeom>
                <a:avLst/>
                <a:gdLst/>
                <a:ahLst/>
                <a:cxnLst/>
                <a:rect l="l" t="t" r="r" b="b"/>
                <a:pathLst>
                  <a:path w="401954" h="1472564">
                    <a:moveTo>
                      <a:pt x="44589" y="1159725"/>
                    </a:moveTo>
                    <a:lnTo>
                      <a:pt x="0" y="1159725"/>
                    </a:lnTo>
                    <a:lnTo>
                      <a:pt x="0" y="1382750"/>
                    </a:lnTo>
                    <a:lnTo>
                      <a:pt x="0" y="1471955"/>
                    </a:lnTo>
                    <a:lnTo>
                      <a:pt x="44589" y="1471955"/>
                    </a:lnTo>
                    <a:lnTo>
                      <a:pt x="44589" y="1382763"/>
                    </a:lnTo>
                    <a:lnTo>
                      <a:pt x="44589" y="1159725"/>
                    </a:lnTo>
                    <a:close/>
                  </a:path>
                  <a:path w="401954" h="1472564">
                    <a:moveTo>
                      <a:pt x="44589" y="1070508"/>
                    </a:moveTo>
                    <a:lnTo>
                      <a:pt x="0" y="1070508"/>
                    </a:lnTo>
                    <a:lnTo>
                      <a:pt x="0" y="1115110"/>
                    </a:lnTo>
                    <a:lnTo>
                      <a:pt x="44589" y="1115110"/>
                    </a:lnTo>
                    <a:lnTo>
                      <a:pt x="44589" y="1070508"/>
                    </a:lnTo>
                    <a:close/>
                  </a:path>
                  <a:path w="401954" h="1472564">
                    <a:moveTo>
                      <a:pt x="44589" y="981303"/>
                    </a:moveTo>
                    <a:lnTo>
                      <a:pt x="0" y="981303"/>
                    </a:lnTo>
                    <a:lnTo>
                      <a:pt x="0" y="1025906"/>
                    </a:lnTo>
                    <a:lnTo>
                      <a:pt x="44589" y="1025906"/>
                    </a:lnTo>
                    <a:lnTo>
                      <a:pt x="44589" y="981303"/>
                    </a:lnTo>
                    <a:close/>
                  </a:path>
                  <a:path w="401954" h="1472564">
                    <a:moveTo>
                      <a:pt x="89204" y="490651"/>
                    </a:moveTo>
                    <a:lnTo>
                      <a:pt x="44602" y="490651"/>
                    </a:lnTo>
                    <a:lnTo>
                      <a:pt x="44602" y="535254"/>
                    </a:lnTo>
                    <a:lnTo>
                      <a:pt x="89204" y="535254"/>
                    </a:lnTo>
                    <a:lnTo>
                      <a:pt x="89204" y="490651"/>
                    </a:lnTo>
                    <a:close/>
                  </a:path>
                  <a:path w="401954" h="1472564">
                    <a:moveTo>
                      <a:pt x="133794" y="1427353"/>
                    </a:moveTo>
                    <a:lnTo>
                      <a:pt x="89204" y="1427353"/>
                    </a:lnTo>
                    <a:lnTo>
                      <a:pt x="89204" y="1471955"/>
                    </a:lnTo>
                    <a:lnTo>
                      <a:pt x="133794" y="1471955"/>
                    </a:lnTo>
                    <a:lnTo>
                      <a:pt x="133794" y="1427353"/>
                    </a:lnTo>
                    <a:close/>
                  </a:path>
                  <a:path w="401954" h="1472564">
                    <a:moveTo>
                      <a:pt x="133794" y="1248943"/>
                    </a:moveTo>
                    <a:lnTo>
                      <a:pt x="89204" y="1248943"/>
                    </a:lnTo>
                    <a:lnTo>
                      <a:pt x="89204" y="1293545"/>
                    </a:lnTo>
                    <a:lnTo>
                      <a:pt x="133794" y="1293545"/>
                    </a:lnTo>
                    <a:lnTo>
                      <a:pt x="133794" y="1248943"/>
                    </a:lnTo>
                    <a:close/>
                  </a:path>
                  <a:path w="401954" h="1472564">
                    <a:moveTo>
                      <a:pt x="133794" y="936701"/>
                    </a:moveTo>
                    <a:lnTo>
                      <a:pt x="89204" y="936701"/>
                    </a:lnTo>
                    <a:lnTo>
                      <a:pt x="89204" y="981303"/>
                    </a:lnTo>
                    <a:lnTo>
                      <a:pt x="44602" y="981303"/>
                    </a:lnTo>
                    <a:lnTo>
                      <a:pt x="44602" y="1025906"/>
                    </a:lnTo>
                    <a:lnTo>
                      <a:pt x="89204" y="1025906"/>
                    </a:lnTo>
                    <a:lnTo>
                      <a:pt x="89204" y="1159725"/>
                    </a:lnTo>
                    <a:lnTo>
                      <a:pt x="89204" y="1204341"/>
                    </a:lnTo>
                    <a:lnTo>
                      <a:pt x="133794" y="1204341"/>
                    </a:lnTo>
                    <a:lnTo>
                      <a:pt x="133794" y="1159725"/>
                    </a:lnTo>
                    <a:lnTo>
                      <a:pt x="133794" y="981303"/>
                    </a:lnTo>
                    <a:lnTo>
                      <a:pt x="133794" y="936701"/>
                    </a:lnTo>
                    <a:close/>
                  </a:path>
                  <a:path w="401954" h="1472564">
                    <a:moveTo>
                      <a:pt x="133794" y="713676"/>
                    </a:moveTo>
                    <a:lnTo>
                      <a:pt x="89204" y="713676"/>
                    </a:lnTo>
                    <a:lnTo>
                      <a:pt x="89204" y="669074"/>
                    </a:lnTo>
                    <a:lnTo>
                      <a:pt x="44602" y="669074"/>
                    </a:lnTo>
                    <a:lnTo>
                      <a:pt x="44602" y="936701"/>
                    </a:lnTo>
                    <a:lnTo>
                      <a:pt x="89204" y="936701"/>
                    </a:lnTo>
                    <a:lnTo>
                      <a:pt x="89204" y="758278"/>
                    </a:lnTo>
                    <a:lnTo>
                      <a:pt x="133794" y="758278"/>
                    </a:lnTo>
                    <a:lnTo>
                      <a:pt x="133794" y="713676"/>
                    </a:lnTo>
                    <a:close/>
                  </a:path>
                  <a:path w="401954" h="1472564">
                    <a:moveTo>
                      <a:pt x="133794" y="624459"/>
                    </a:moveTo>
                    <a:lnTo>
                      <a:pt x="89204" y="624459"/>
                    </a:lnTo>
                    <a:lnTo>
                      <a:pt x="89204" y="669061"/>
                    </a:lnTo>
                    <a:lnTo>
                      <a:pt x="133794" y="669061"/>
                    </a:lnTo>
                    <a:lnTo>
                      <a:pt x="133794" y="624459"/>
                    </a:lnTo>
                    <a:close/>
                  </a:path>
                  <a:path w="401954" h="1472564">
                    <a:moveTo>
                      <a:pt x="133794" y="133807"/>
                    </a:moveTo>
                    <a:lnTo>
                      <a:pt x="89204" y="133807"/>
                    </a:lnTo>
                    <a:lnTo>
                      <a:pt x="89204" y="356831"/>
                    </a:lnTo>
                    <a:lnTo>
                      <a:pt x="44602" y="356831"/>
                    </a:lnTo>
                    <a:lnTo>
                      <a:pt x="44602" y="446036"/>
                    </a:lnTo>
                    <a:lnTo>
                      <a:pt x="89204" y="446036"/>
                    </a:lnTo>
                    <a:lnTo>
                      <a:pt x="89204" y="401434"/>
                    </a:lnTo>
                    <a:lnTo>
                      <a:pt x="133794" y="401434"/>
                    </a:lnTo>
                    <a:lnTo>
                      <a:pt x="133794" y="133807"/>
                    </a:lnTo>
                    <a:close/>
                  </a:path>
                  <a:path w="401954" h="1472564">
                    <a:moveTo>
                      <a:pt x="133794" y="0"/>
                    </a:moveTo>
                    <a:lnTo>
                      <a:pt x="89204" y="0"/>
                    </a:lnTo>
                    <a:lnTo>
                      <a:pt x="89204" y="44602"/>
                    </a:lnTo>
                    <a:lnTo>
                      <a:pt x="133794" y="44602"/>
                    </a:lnTo>
                    <a:lnTo>
                      <a:pt x="133794" y="0"/>
                    </a:lnTo>
                    <a:close/>
                  </a:path>
                  <a:path w="401954" h="1472564">
                    <a:moveTo>
                      <a:pt x="178409" y="1248943"/>
                    </a:moveTo>
                    <a:lnTo>
                      <a:pt x="133819" y="1248943"/>
                    </a:lnTo>
                    <a:lnTo>
                      <a:pt x="133819" y="1293545"/>
                    </a:lnTo>
                    <a:lnTo>
                      <a:pt x="178409" y="1293545"/>
                    </a:lnTo>
                    <a:lnTo>
                      <a:pt x="178409" y="1248943"/>
                    </a:lnTo>
                    <a:close/>
                  </a:path>
                  <a:path w="401954" h="1472564">
                    <a:moveTo>
                      <a:pt x="178409" y="1070508"/>
                    </a:moveTo>
                    <a:lnTo>
                      <a:pt x="133819" y="1070508"/>
                    </a:lnTo>
                    <a:lnTo>
                      <a:pt x="133819" y="1159713"/>
                    </a:lnTo>
                    <a:lnTo>
                      <a:pt x="178409" y="1159713"/>
                    </a:lnTo>
                    <a:lnTo>
                      <a:pt x="178409" y="1070508"/>
                    </a:lnTo>
                    <a:close/>
                  </a:path>
                  <a:path w="401954" h="1472564">
                    <a:moveTo>
                      <a:pt x="178409" y="981303"/>
                    </a:moveTo>
                    <a:lnTo>
                      <a:pt x="133819" y="981303"/>
                    </a:lnTo>
                    <a:lnTo>
                      <a:pt x="133819" y="1025906"/>
                    </a:lnTo>
                    <a:lnTo>
                      <a:pt x="178409" y="1025906"/>
                    </a:lnTo>
                    <a:lnTo>
                      <a:pt x="178409" y="981303"/>
                    </a:lnTo>
                    <a:close/>
                  </a:path>
                  <a:path w="401954" h="1472564">
                    <a:moveTo>
                      <a:pt x="178409" y="802881"/>
                    </a:moveTo>
                    <a:lnTo>
                      <a:pt x="133819" y="802881"/>
                    </a:lnTo>
                    <a:lnTo>
                      <a:pt x="133819" y="892086"/>
                    </a:lnTo>
                    <a:lnTo>
                      <a:pt x="178409" y="892086"/>
                    </a:lnTo>
                    <a:lnTo>
                      <a:pt x="178409" y="802881"/>
                    </a:lnTo>
                    <a:close/>
                  </a:path>
                  <a:path w="401954" h="1472564">
                    <a:moveTo>
                      <a:pt x="178409" y="669074"/>
                    </a:moveTo>
                    <a:lnTo>
                      <a:pt x="133819" y="669074"/>
                    </a:lnTo>
                    <a:lnTo>
                      <a:pt x="133819" y="713676"/>
                    </a:lnTo>
                    <a:lnTo>
                      <a:pt x="178409" y="713676"/>
                    </a:lnTo>
                    <a:lnTo>
                      <a:pt x="178409" y="669074"/>
                    </a:lnTo>
                    <a:close/>
                  </a:path>
                  <a:path w="401954" h="1472564">
                    <a:moveTo>
                      <a:pt x="178409" y="490651"/>
                    </a:moveTo>
                    <a:lnTo>
                      <a:pt x="133819" y="490651"/>
                    </a:lnTo>
                    <a:lnTo>
                      <a:pt x="133819" y="579856"/>
                    </a:lnTo>
                    <a:lnTo>
                      <a:pt x="178409" y="579856"/>
                    </a:lnTo>
                    <a:lnTo>
                      <a:pt x="178409" y="490651"/>
                    </a:lnTo>
                    <a:close/>
                  </a:path>
                  <a:path w="401954" h="1472564">
                    <a:moveTo>
                      <a:pt x="178409" y="401447"/>
                    </a:moveTo>
                    <a:lnTo>
                      <a:pt x="133819" y="401447"/>
                    </a:lnTo>
                    <a:lnTo>
                      <a:pt x="133819" y="446049"/>
                    </a:lnTo>
                    <a:lnTo>
                      <a:pt x="178409" y="446049"/>
                    </a:lnTo>
                    <a:lnTo>
                      <a:pt x="178409" y="401447"/>
                    </a:lnTo>
                    <a:close/>
                  </a:path>
                  <a:path w="401954" h="1472564">
                    <a:moveTo>
                      <a:pt x="178409" y="312229"/>
                    </a:moveTo>
                    <a:lnTo>
                      <a:pt x="133819" y="312229"/>
                    </a:lnTo>
                    <a:lnTo>
                      <a:pt x="133819" y="356831"/>
                    </a:lnTo>
                    <a:lnTo>
                      <a:pt x="178409" y="356831"/>
                    </a:lnTo>
                    <a:lnTo>
                      <a:pt x="178409" y="312229"/>
                    </a:lnTo>
                    <a:close/>
                  </a:path>
                  <a:path w="401954" h="1472564">
                    <a:moveTo>
                      <a:pt x="178409" y="133807"/>
                    </a:moveTo>
                    <a:lnTo>
                      <a:pt x="133819" y="133807"/>
                    </a:lnTo>
                    <a:lnTo>
                      <a:pt x="133819" y="267627"/>
                    </a:lnTo>
                    <a:lnTo>
                      <a:pt x="178409" y="267627"/>
                    </a:lnTo>
                    <a:lnTo>
                      <a:pt x="178409" y="133807"/>
                    </a:lnTo>
                    <a:close/>
                  </a:path>
                  <a:path w="401954" h="1472564">
                    <a:moveTo>
                      <a:pt x="178409" y="0"/>
                    </a:moveTo>
                    <a:lnTo>
                      <a:pt x="133819" y="0"/>
                    </a:lnTo>
                    <a:lnTo>
                      <a:pt x="133819" y="89204"/>
                    </a:lnTo>
                    <a:lnTo>
                      <a:pt x="178409" y="89204"/>
                    </a:lnTo>
                    <a:lnTo>
                      <a:pt x="178409" y="0"/>
                    </a:lnTo>
                    <a:close/>
                  </a:path>
                  <a:path w="401954" h="1472564">
                    <a:moveTo>
                      <a:pt x="267614" y="1382750"/>
                    </a:moveTo>
                    <a:lnTo>
                      <a:pt x="223024" y="1382750"/>
                    </a:lnTo>
                    <a:lnTo>
                      <a:pt x="178422" y="1382750"/>
                    </a:lnTo>
                    <a:lnTo>
                      <a:pt x="178422" y="1427353"/>
                    </a:lnTo>
                    <a:lnTo>
                      <a:pt x="223024" y="1427353"/>
                    </a:lnTo>
                    <a:lnTo>
                      <a:pt x="223024" y="1471955"/>
                    </a:lnTo>
                    <a:lnTo>
                      <a:pt x="267614" y="1471955"/>
                    </a:lnTo>
                    <a:lnTo>
                      <a:pt x="267614" y="1382750"/>
                    </a:lnTo>
                    <a:close/>
                  </a:path>
                  <a:path w="401954" h="1472564">
                    <a:moveTo>
                      <a:pt x="267614" y="1293533"/>
                    </a:moveTo>
                    <a:lnTo>
                      <a:pt x="223024" y="1293533"/>
                    </a:lnTo>
                    <a:lnTo>
                      <a:pt x="223024" y="1159725"/>
                    </a:lnTo>
                    <a:lnTo>
                      <a:pt x="178422" y="1159725"/>
                    </a:lnTo>
                    <a:lnTo>
                      <a:pt x="178422" y="1293558"/>
                    </a:lnTo>
                    <a:lnTo>
                      <a:pt x="223024" y="1293558"/>
                    </a:lnTo>
                    <a:lnTo>
                      <a:pt x="223024" y="1382737"/>
                    </a:lnTo>
                    <a:lnTo>
                      <a:pt x="267614" y="1382737"/>
                    </a:lnTo>
                    <a:lnTo>
                      <a:pt x="267614" y="1293533"/>
                    </a:lnTo>
                    <a:close/>
                  </a:path>
                  <a:path w="401954" h="1472564">
                    <a:moveTo>
                      <a:pt x="267614" y="1070508"/>
                    </a:moveTo>
                    <a:lnTo>
                      <a:pt x="223024" y="1070508"/>
                    </a:lnTo>
                    <a:lnTo>
                      <a:pt x="178422" y="1070508"/>
                    </a:lnTo>
                    <a:lnTo>
                      <a:pt x="178422" y="1115110"/>
                    </a:lnTo>
                    <a:lnTo>
                      <a:pt x="223024" y="1115110"/>
                    </a:lnTo>
                    <a:lnTo>
                      <a:pt x="267614" y="1115110"/>
                    </a:lnTo>
                    <a:lnTo>
                      <a:pt x="267614" y="1070508"/>
                    </a:lnTo>
                    <a:close/>
                  </a:path>
                  <a:path w="401954" h="1472564">
                    <a:moveTo>
                      <a:pt x="267614" y="802881"/>
                    </a:moveTo>
                    <a:lnTo>
                      <a:pt x="223024" y="802881"/>
                    </a:lnTo>
                    <a:lnTo>
                      <a:pt x="223024" y="847483"/>
                    </a:lnTo>
                    <a:lnTo>
                      <a:pt x="178422" y="847483"/>
                    </a:lnTo>
                    <a:lnTo>
                      <a:pt x="178422" y="936688"/>
                    </a:lnTo>
                    <a:lnTo>
                      <a:pt x="223024" y="936688"/>
                    </a:lnTo>
                    <a:lnTo>
                      <a:pt x="267614" y="936701"/>
                    </a:lnTo>
                    <a:lnTo>
                      <a:pt x="267614" y="802881"/>
                    </a:lnTo>
                    <a:close/>
                  </a:path>
                  <a:path w="401954" h="1472564">
                    <a:moveTo>
                      <a:pt x="267614" y="669074"/>
                    </a:moveTo>
                    <a:lnTo>
                      <a:pt x="223024" y="669074"/>
                    </a:lnTo>
                    <a:lnTo>
                      <a:pt x="223024" y="713676"/>
                    </a:lnTo>
                    <a:lnTo>
                      <a:pt x="178422" y="713676"/>
                    </a:lnTo>
                    <a:lnTo>
                      <a:pt x="178422" y="802881"/>
                    </a:lnTo>
                    <a:lnTo>
                      <a:pt x="223024" y="802881"/>
                    </a:lnTo>
                    <a:lnTo>
                      <a:pt x="223024" y="758278"/>
                    </a:lnTo>
                    <a:lnTo>
                      <a:pt x="267614" y="758278"/>
                    </a:lnTo>
                    <a:lnTo>
                      <a:pt x="267614" y="669074"/>
                    </a:lnTo>
                    <a:close/>
                  </a:path>
                  <a:path w="401954" h="1472564">
                    <a:moveTo>
                      <a:pt x="267614" y="535254"/>
                    </a:moveTo>
                    <a:lnTo>
                      <a:pt x="223024" y="535254"/>
                    </a:lnTo>
                    <a:lnTo>
                      <a:pt x="223024" y="579856"/>
                    </a:lnTo>
                    <a:lnTo>
                      <a:pt x="178422" y="579856"/>
                    </a:lnTo>
                    <a:lnTo>
                      <a:pt x="178422" y="669061"/>
                    </a:lnTo>
                    <a:lnTo>
                      <a:pt x="223024" y="669061"/>
                    </a:lnTo>
                    <a:lnTo>
                      <a:pt x="223024" y="624459"/>
                    </a:lnTo>
                    <a:lnTo>
                      <a:pt x="267614" y="624459"/>
                    </a:lnTo>
                    <a:lnTo>
                      <a:pt x="267614" y="535254"/>
                    </a:lnTo>
                    <a:close/>
                  </a:path>
                  <a:path w="401954" h="1472564">
                    <a:moveTo>
                      <a:pt x="267614" y="446049"/>
                    </a:moveTo>
                    <a:lnTo>
                      <a:pt x="223024" y="446049"/>
                    </a:lnTo>
                    <a:lnTo>
                      <a:pt x="223024" y="490651"/>
                    </a:lnTo>
                    <a:lnTo>
                      <a:pt x="267614" y="490651"/>
                    </a:lnTo>
                    <a:lnTo>
                      <a:pt x="267614" y="446049"/>
                    </a:lnTo>
                    <a:close/>
                  </a:path>
                  <a:path w="401954" h="1472564">
                    <a:moveTo>
                      <a:pt x="267614" y="312229"/>
                    </a:moveTo>
                    <a:lnTo>
                      <a:pt x="223024" y="312229"/>
                    </a:lnTo>
                    <a:lnTo>
                      <a:pt x="223024" y="267627"/>
                    </a:lnTo>
                    <a:lnTo>
                      <a:pt x="178422" y="267627"/>
                    </a:lnTo>
                    <a:lnTo>
                      <a:pt x="178422" y="356831"/>
                    </a:lnTo>
                    <a:lnTo>
                      <a:pt x="223024" y="356831"/>
                    </a:lnTo>
                    <a:lnTo>
                      <a:pt x="223024" y="401434"/>
                    </a:lnTo>
                    <a:lnTo>
                      <a:pt x="267614" y="401434"/>
                    </a:lnTo>
                    <a:lnTo>
                      <a:pt x="267614" y="312229"/>
                    </a:lnTo>
                    <a:close/>
                  </a:path>
                  <a:path w="401954" h="1472564">
                    <a:moveTo>
                      <a:pt x="267614" y="178422"/>
                    </a:moveTo>
                    <a:lnTo>
                      <a:pt x="223024" y="178422"/>
                    </a:lnTo>
                    <a:lnTo>
                      <a:pt x="223024" y="267627"/>
                    </a:lnTo>
                    <a:lnTo>
                      <a:pt x="267614" y="267627"/>
                    </a:lnTo>
                    <a:lnTo>
                      <a:pt x="267614" y="178422"/>
                    </a:lnTo>
                    <a:close/>
                  </a:path>
                  <a:path w="401954" h="1472564">
                    <a:moveTo>
                      <a:pt x="267614" y="89204"/>
                    </a:moveTo>
                    <a:lnTo>
                      <a:pt x="223024" y="89204"/>
                    </a:lnTo>
                    <a:lnTo>
                      <a:pt x="178422" y="89204"/>
                    </a:lnTo>
                    <a:lnTo>
                      <a:pt x="178422" y="133807"/>
                    </a:lnTo>
                    <a:lnTo>
                      <a:pt x="178422" y="178409"/>
                    </a:lnTo>
                    <a:lnTo>
                      <a:pt x="223024" y="178409"/>
                    </a:lnTo>
                    <a:lnTo>
                      <a:pt x="223024" y="133807"/>
                    </a:lnTo>
                    <a:lnTo>
                      <a:pt x="267614" y="133807"/>
                    </a:lnTo>
                    <a:lnTo>
                      <a:pt x="267614" y="89204"/>
                    </a:lnTo>
                    <a:close/>
                  </a:path>
                  <a:path w="401954" h="1472564">
                    <a:moveTo>
                      <a:pt x="312229" y="1115123"/>
                    </a:moveTo>
                    <a:lnTo>
                      <a:pt x="267627" y="1115123"/>
                    </a:lnTo>
                    <a:lnTo>
                      <a:pt x="267627" y="1159725"/>
                    </a:lnTo>
                    <a:lnTo>
                      <a:pt x="312229" y="1159725"/>
                    </a:lnTo>
                    <a:lnTo>
                      <a:pt x="312229" y="1115123"/>
                    </a:lnTo>
                    <a:close/>
                  </a:path>
                  <a:path w="401954" h="1472564">
                    <a:moveTo>
                      <a:pt x="312229" y="892098"/>
                    </a:moveTo>
                    <a:lnTo>
                      <a:pt x="267627" y="892098"/>
                    </a:lnTo>
                    <a:lnTo>
                      <a:pt x="267627" y="936701"/>
                    </a:lnTo>
                    <a:lnTo>
                      <a:pt x="312229" y="936701"/>
                    </a:lnTo>
                    <a:lnTo>
                      <a:pt x="312229" y="892098"/>
                    </a:lnTo>
                    <a:close/>
                  </a:path>
                  <a:path w="401954" h="1472564">
                    <a:moveTo>
                      <a:pt x="312229" y="267627"/>
                    </a:moveTo>
                    <a:lnTo>
                      <a:pt x="267627" y="267627"/>
                    </a:lnTo>
                    <a:lnTo>
                      <a:pt x="267627" y="312229"/>
                    </a:lnTo>
                    <a:lnTo>
                      <a:pt x="312229" y="312229"/>
                    </a:lnTo>
                    <a:lnTo>
                      <a:pt x="312229" y="267627"/>
                    </a:lnTo>
                    <a:close/>
                  </a:path>
                  <a:path w="401954" h="1472564">
                    <a:moveTo>
                      <a:pt x="356819" y="1427353"/>
                    </a:moveTo>
                    <a:lnTo>
                      <a:pt x="312229" y="1427353"/>
                    </a:lnTo>
                    <a:lnTo>
                      <a:pt x="267627" y="1427353"/>
                    </a:lnTo>
                    <a:lnTo>
                      <a:pt x="267627" y="1471955"/>
                    </a:lnTo>
                    <a:lnTo>
                      <a:pt x="312229" y="1471955"/>
                    </a:lnTo>
                    <a:lnTo>
                      <a:pt x="356819" y="1471955"/>
                    </a:lnTo>
                    <a:lnTo>
                      <a:pt x="356819" y="1427353"/>
                    </a:lnTo>
                    <a:close/>
                  </a:path>
                  <a:path w="401954" h="1472564">
                    <a:moveTo>
                      <a:pt x="356819" y="1248943"/>
                    </a:moveTo>
                    <a:lnTo>
                      <a:pt x="312229" y="1248943"/>
                    </a:lnTo>
                    <a:lnTo>
                      <a:pt x="312229" y="1293533"/>
                    </a:lnTo>
                    <a:lnTo>
                      <a:pt x="267627" y="1293533"/>
                    </a:lnTo>
                    <a:lnTo>
                      <a:pt x="267627" y="1338135"/>
                    </a:lnTo>
                    <a:lnTo>
                      <a:pt x="312229" y="1338135"/>
                    </a:lnTo>
                    <a:lnTo>
                      <a:pt x="312229" y="1293545"/>
                    </a:lnTo>
                    <a:lnTo>
                      <a:pt x="356819" y="1293545"/>
                    </a:lnTo>
                    <a:lnTo>
                      <a:pt x="356819" y="1248943"/>
                    </a:lnTo>
                    <a:close/>
                  </a:path>
                  <a:path w="401954" h="1472564">
                    <a:moveTo>
                      <a:pt x="356819" y="1159725"/>
                    </a:moveTo>
                    <a:lnTo>
                      <a:pt x="312229" y="1159725"/>
                    </a:lnTo>
                    <a:lnTo>
                      <a:pt x="312229" y="1204341"/>
                    </a:lnTo>
                    <a:lnTo>
                      <a:pt x="356819" y="1204341"/>
                    </a:lnTo>
                    <a:lnTo>
                      <a:pt x="356819" y="1159725"/>
                    </a:lnTo>
                    <a:close/>
                  </a:path>
                  <a:path w="401954" h="1472564">
                    <a:moveTo>
                      <a:pt x="356819" y="1070508"/>
                    </a:moveTo>
                    <a:lnTo>
                      <a:pt x="312229" y="1070508"/>
                    </a:lnTo>
                    <a:lnTo>
                      <a:pt x="312229" y="1115110"/>
                    </a:lnTo>
                    <a:lnTo>
                      <a:pt x="356819" y="1115110"/>
                    </a:lnTo>
                    <a:lnTo>
                      <a:pt x="356819" y="1070508"/>
                    </a:lnTo>
                    <a:close/>
                  </a:path>
                  <a:path w="401954" h="1472564">
                    <a:moveTo>
                      <a:pt x="356819" y="758278"/>
                    </a:moveTo>
                    <a:lnTo>
                      <a:pt x="312229" y="758278"/>
                    </a:lnTo>
                    <a:lnTo>
                      <a:pt x="267627" y="758278"/>
                    </a:lnTo>
                    <a:lnTo>
                      <a:pt x="267627" y="802881"/>
                    </a:lnTo>
                    <a:lnTo>
                      <a:pt x="312229" y="802881"/>
                    </a:lnTo>
                    <a:lnTo>
                      <a:pt x="312229" y="892098"/>
                    </a:lnTo>
                    <a:lnTo>
                      <a:pt x="356819" y="892098"/>
                    </a:lnTo>
                    <a:lnTo>
                      <a:pt x="356819" y="758278"/>
                    </a:lnTo>
                    <a:close/>
                  </a:path>
                  <a:path w="401954" h="1472564">
                    <a:moveTo>
                      <a:pt x="356819" y="446049"/>
                    </a:moveTo>
                    <a:lnTo>
                      <a:pt x="312229" y="446049"/>
                    </a:lnTo>
                    <a:lnTo>
                      <a:pt x="312229" y="356831"/>
                    </a:lnTo>
                    <a:lnTo>
                      <a:pt x="267627" y="356831"/>
                    </a:lnTo>
                    <a:lnTo>
                      <a:pt x="267627" y="490651"/>
                    </a:lnTo>
                    <a:lnTo>
                      <a:pt x="312229" y="490651"/>
                    </a:lnTo>
                    <a:lnTo>
                      <a:pt x="312229" y="579856"/>
                    </a:lnTo>
                    <a:lnTo>
                      <a:pt x="267627" y="579856"/>
                    </a:lnTo>
                    <a:lnTo>
                      <a:pt x="267627" y="624459"/>
                    </a:lnTo>
                    <a:lnTo>
                      <a:pt x="312229" y="624459"/>
                    </a:lnTo>
                    <a:lnTo>
                      <a:pt x="312229" y="669074"/>
                    </a:lnTo>
                    <a:lnTo>
                      <a:pt x="267627" y="669074"/>
                    </a:lnTo>
                    <a:lnTo>
                      <a:pt x="267627" y="713676"/>
                    </a:lnTo>
                    <a:lnTo>
                      <a:pt x="312229" y="713676"/>
                    </a:lnTo>
                    <a:lnTo>
                      <a:pt x="356819" y="713676"/>
                    </a:lnTo>
                    <a:lnTo>
                      <a:pt x="356819" y="446049"/>
                    </a:lnTo>
                    <a:close/>
                  </a:path>
                  <a:path w="401954" h="1472564">
                    <a:moveTo>
                      <a:pt x="356819" y="178422"/>
                    </a:moveTo>
                    <a:lnTo>
                      <a:pt x="312229" y="178422"/>
                    </a:lnTo>
                    <a:lnTo>
                      <a:pt x="312229" y="223024"/>
                    </a:lnTo>
                    <a:lnTo>
                      <a:pt x="356819" y="223024"/>
                    </a:lnTo>
                    <a:lnTo>
                      <a:pt x="356819" y="178422"/>
                    </a:lnTo>
                    <a:close/>
                  </a:path>
                  <a:path w="401954" h="1472564">
                    <a:moveTo>
                      <a:pt x="356819" y="0"/>
                    </a:moveTo>
                    <a:lnTo>
                      <a:pt x="312229" y="0"/>
                    </a:lnTo>
                    <a:lnTo>
                      <a:pt x="312229" y="44602"/>
                    </a:lnTo>
                    <a:lnTo>
                      <a:pt x="267627" y="44602"/>
                    </a:lnTo>
                    <a:lnTo>
                      <a:pt x="267627" y="133807"/>
                    </a:lnTo>
                    <a:lnTo>
                      <a:pt x="312229" y="133807"/>
                    </a:lnTo>
                    <a:lnTo>
                      <a:pt x="312229" y="89204"/>
                    </a:lnTo>
                    <a:lnTo>
                      <a:pt x="356819" y="89204"/>
                    </a:lnTo>
                    <a:lnTo>
                      <a:pt x="356819" y="0"/>
                    </a:lnTo>
                    <a:close/>
                  </a:path>
                  <a:path w="401954" h="1472564">
                    <a:moveTo>
                      <a:pt x="401434" y="936701"/>
                    </a:moveTo>
                    <a:lnTo>
                      <a:pt x="356831" y="936701"/>
                    </a:lnTo>
                    <a:lnTo>
                      <a:pt x="356831" y="981303"/>
                    </a:lnTo>
                    <a:lnTo>
                      <a:pt x="401434" y="981303"/>
                    </a:lnTo>
                    <a:lnTo>
                      <a:pt x="401434" y="936701"/>
                    </a:lnTo>
                    <a:close/>
                  </a:path>
                  <a:path w="401954" h="1472564">
                    <a:moveTo>
                      <a:pt x="401434" y="802881"/>
                    </a:moveTo>
                    <a:lnTo>
                      <a:pt x="356831" y="802881"/>
                    </a:lnTo>
                    <a:lnTo>
                      <a:pt x="356831" y="847483"/>
                    </a:lnTo>
                    <a:lnTo>
                      <a:pt x="401434" y="847483"/>
                    </a:lnTo>
                    <a:lnTo>
                      <a:pt x="401434" y="802881"/>
                    </a:lnTo>
                    <a:close/>
                  </a:path>
                  <a:path w="401954" h="1472564">
                    <a:moveTo>
                      <a:pt x="401434" y="713676"/>
                    </a:moveTo>
                    <a:lnTo>
                      <a:pt x="356831" y="713676"/>
                    </a:lnTo>
                    <a:lnTo>
                      <a:pt x="356831" y="758278"/>
                    </a:lnTo>
                    <a:lnTo>
                      <a:pt x="401434" y="758278"/>
                    </a:lnTo>
                    <a:lnTo>
                      <a:pt x="401434" y="713676"/>
                    </a:lnTo>
                    <a:close/>
                  </a:path>
                  <a:path w="401954" h="1472564">
                    <a:moveTo>
                      <a:pt x="401434" y="579856"/>
                    </a:moveTo>
                    <a:lnTo>
                      <a:pt x="356831" y="579856"/>
                    </a:lnTo>
                    <a:lnTo>
                      <a:pt x="356831" y="669061"/>
                    </a:lnTo>
                    <a:lnTo>
                      <a:pt x="401434" y="669061"/>
                    </a:lnTo>
                    <a:lnTo>
                      <a:pt x="401434" y="579856"/>
                    </a:lnTo>
                    <a:close/>
                  </a:path>
                  <a:path w="401954" h="1472564">
                    <a:moveTo>
                      <a:pt x="401434" y="446049"/>
                    </a:moveTo>
                    <a:lnTo>
                      <a:pt x="356831" y="446049"/>
                    </a:lnTo>
                    <a:lnTo>
                      <a:pt x="356831" y="490651"/>
                    </a:lnTo>
                    <a:lnTo>
                      <a:pt x="401434" y="490651"/>
                    </a:lnTo>
                    <a:lnTo>
                      <a:pt x="401434" y="446049"/>
                    </a:lnTo>
                    <a:close/>
                  </a:path>
                  <a:path w="401954" h="1472564">
                    <a:moveTo>
                      <a:pt x="401434" y="223024"/>
                    </a:moveTo>
                    <a:lnTo>
                      <a:pt x="356831" y="223024"/>
                    </a:lnTo>
                    <a:lnTo>
                      <a:pt x="356831" y="312229"/>
                    </a:lnTo>
                    <a:lnTo>
                      <a:pt x="401434" y="312229"/>
                    </a:lnTo>
                    <a:lnTo>
                      <a:pt x="401434" y="223024"/>
                    </a:lnTo>
                    <a:close/>
                  </a:path>
                  <a:path w="401954" h="1472564">
                    <a:moveTo>
                      <a:pt x="401434" y="44602"/>
                    </a:moveTo>
                    <a:lnTo>
                      <a:pt x="356831" y="44602"/>
                    </a:lnTo>
                    <a:lnTo>
                      <a:pt x="356831" y="133807"/>
                    </a:lnTo>
                    <a:lnTo>
                      <a:pt x="401434" y="133807"/>
                    </a:lnTo>
                    <a:lnTo>
                      <a:pt x="401434" y="44602"/>
                    </a:lnTo>
                    <a:close/>
                  </a:path>
                </a:pathLst>
              </a:custGeom>
              <a:solidFill>
                <a:srgbClr val="000000"/>
              </a:solidFill>
            </p:spPr>
            <p:txBody>
              <a:bodyPr wrap="square" lIns="0" tIns="0" rIns="0" bIns="0" rtlCol="0"/>
              <a:lstStyle/>
              <a:p>
                <a:endParaRPr/>
              </a:p>
            </p:txBody>
          </p:sp>
          <p:sp>
            <p:nvSpPr>
              <p:cNvPr id="20" name="object 18">
                <a:extLst>
                  <a:ext uri="{FF2B5EF4-FFF2-40B4-BE49-F238E27FC236}">
                    <a16:creationId xmlns:a16="http://schemas.microsoft.com/office/drawing/2014/main" id="{944BE796-1200-ACA3-D5B1-B34416B337AF}"/>
                  </a:ext>
                </a:extLst>
              </p:cNvPr>
              <p:cNvSpPr/>
              <p:nvPr/>
            </p:nvSpPr>
            <p:spPr>
              <a:xfrm>
                <a:off x="7263035" y="2478863"/>
                <a:ext cx="401955" cy="1472565"/>
              </a:xfrm>
              <a:custGeom>
                <a:avLst/>
                <a:gdLst/>
                <a:ahLst/>
                <a:cxnLst/>
                <a:rect l="l" t="t" r="r" b="b"/>
                <a:pathLst>
                  <a:path w="401954" h="1472564">
                    <a:moveTo>
                      <a:pt x="44602" y="1427353"/>
                    </a:moveTo>
                    <a:lnTo>
                      <a:pt x="0" y="1427353"/>
                    </a:lnTo>
                    <a:lnTo>
                      <a:pt x="0" y="1471955"/>
                    </a:lnTo>
                    <a:lnTo>
                      <a:pt x="44602" y="1471955"/>
                    </a:lnTo>
                    <a:lnTo>
                      <a:pt x="44602" y="1427353"/>
                    </a:lnTo>
                    <a:close/>
                  </a:path>
                  <a:path w="401954" h="1472564">
                    <a:moveTo>
                      <a:pt x="44602" y="1159725"/>
                    </a:moveTo>
                    <a:lnTo>
                      <a:pt x="0" y="1159725"/>
                    </a:lnTo>
                    <a:lnTo>
                      <a:pt x="0" y="1382763"/>
                    </a:lnTo>
                    <a:lnTo>
                      <a:pt x="44602" y="1382763"/>
                    </a:lnTo>
                    <a:lnTo>
                      <a:pt x="44602" y="1159725"/>
                    </a:lnTo>
                    <a:close/>
                  </a:path>
                  <a:path w="401954" h="1472564">
                    <a:moveTo>
                      <a:pt x="44602" y="936701"/>
                    </a:moveTo>
                    <a:lnTo>
                      <a:pt x="0" y="936701"/>
                    </a:lnTo>
                    <a:lnTo>
                      <a:pt x="0" y="981303"/>
                    </a:lnTo>
                    <a:lnTo>
                      <a:pt x="0" y="1115123"/>
                    </a:lnTo>
                    <a:lnTo>
                      <a:pt x="44602" y="1115123"/>
                    </a:lnTo>
                    <a:lnTo>
                      <a:pt x="44602" y="981303"/>
                    </a:lnTo>
                    <a:lnTo>
                      <a:pt x="44602" y="936701"/>
                    </a:lnTo>
                    <a:close/>
                  </a:path>
                  <a:path w="401954" h="1472564">
                    <a:moveTo>
                      <a:pt x="89204" y="1338148"/>
                    </a:moveTo>
                    <a:lnTo>
                      <a:pt x="44615" y="1338148"/>
                    </a:lnTo>
                    <a:lnTo>
                      <a:pt x="44615" y="1382750"/>
                    </a:lnTo>
                    <a:lnTo>
                      <a:pt x="44615" y="1427353"/>
                    </a:lnTo>
                    <a:lnTo>
                      <a:pt x="89204" y="1427353"/>
                    </a:lnTo>
                    <a:lnTo>
                      <a:pt x="89204" y="1382750"/>
                    </a:lnTo>
                    <a:lnTo>
                      <a:pt x="89204" y="1338148"/>
                    </a:lnTo>
                    <a:close/>
                  </a:path>
                  <a:path w="401954" h="1472564">
                    <a:moveTo>
                      <a:pt x="89204" y="1159725"/>
                    </a:moveTo>
                    <a:lnTo>
                      <a:pt x="44615" y="1159725"/>
                    </a:lnTo>
                    <a:lnTo>
                      <a:pt x="44615" y="1204341"/>
                    </a:lnTo>
                    <a:lnTo>
                      <a:pt x="89204" y="1204341"/>
                    </a:lnTo>
                    <a:lnTo>
                      <a:pt x="89204" y="1159725"/>
                    </a:lnTo>
                    <a:close/>
                  </a:path>
                  <a:path w="401954" h="1472564">
                    <a:moveTo>
                      <a:pt x="89204" y="1070508"/>
                    </a:moveTo>
                    <a:lnTo>
                      <a:pt x="44615" y="1070508"/>
                    </a:lnTo>
                    <a:lnTo>
                      <a:pt x="44615" y="1159713"/>
                    </a:lnTo>
                    <a:lnTo>
                      <a:pt x="89204" y="1159713"/>
                    </a:lnTo>
                    <a:lnTo>
                      <a:pt x="89204" y="1070508"/>
                    </a:lnTo>
                    <a:close/>
                  </a:path>
                  <a:path w="401954" h="1472564">
                    <a:moveTo>
                      <a:pt x="89204" y="758278"/>
                    </a:moveTo>
                    <a:lnTo>
                      <a:pt x="44615" y="758278"/>
                    </a:lnTo>
                    <a:lnTo>
                      <a:pt x="44615" y="892098"/>
                    </a:lnTo>
                    <a:lnTo>
                      <a:pt x="89204" y="892098"/>
                    </a:lnTo>
                    <a:lnTo>
                      <a:pt x="89204" y="758278"/>
                    </a:lnTo>
                    <a:close/>
                  </a:path>
                  <a:path w="401954" h="1472564">
                    <a:moveTo>
                      <a:pt x="89204" y="624459"/>
                    </a:moveTo>
                    <a:lnTo>
                      <a:pt x="44615" y="624459"/>
                    </a:lnTo>
                    <a:lnTo>
                      <a:pt x="44615" y="713663"/>
                    </a:lnTo>
                    <a:lnTo>
                      <a:pt x="89204" y="713663"/>
                    </a:lnTo>
                    <a:lnTo>
                      <a:pt x="89204" y="624459"/>
                    </a:lnTo>
                    <a:close/>
                  </a:path>
                  <a:path w="401954" h="1472564">
                    <a:moveTo>
                      <a:pt x="89204" y="356831"/>
                    </a:moveTo>
                    <a:lnTo>
                      <a:pt x="44615" y="356831"/>
                    </a:lnTo>
                    <a:lnTo>
                      <a:pt x="44615" y="490651"/>
                    </a:lnTo>
                    <a:lnTo>
                      <a:pt x="89204" y="490651"/>
                    </a:lnTo>
                    <a:lnTo>
                      <a:pt x="89204" y="356831"/>
                    </a:lnTo>
                    <a:close/>
                  </a:path>
                  <a:path w="401954" h="1472564">
                    <a:moveTo>
                      <a:pt x="89204" y="223024"/>
                    </a:moveTo>
                    <a:lnTo>
                      <a:pt x="44615" y="223024"/>
                    </a:lnTo>
                    <a:lnTo>
                      <a:pt x="44615" y="267627"/>
                    </a:lnTo>
                    <a:lnTo>
                      <a:pt x="89204" y="267627"/>
                    </a:lnTo>
                    <a:lnTo>
                      <a:pt x="89204" y="223024"/>
                    </a:lnTo>
                    <a:close/>
                  </a:path>
                  <a:path w="401954" h="1472564">
                    <a:moveTo>
                      <a:pt x="89204" y="0"/>
                    </a:moveTo>
                    <a:lnTo>
                      <a:pt x="44615" y="0"/>
                    </a:lnTo>
                    <a:lnTo>
                      <a:pt x="44615" y="44602"/>
                    </a:lnTo>
                    <a:lnTo>
                      <a:pt x="89204" y="44602"/>
                    </a:lnTo>
                    <a:lnTo>
                      <a:pt x="89204" y="0"/>
                    </a:lnTo>
                    <a:close/>
                  </a:path>
                  <a:path w="401954" h="1472564">
                    <a:moveTo>
                      <a:pt x="133819" y="490651"/>
                    </a:moveTo>
                    <a:lnTo>
                      <a:pt x="89217" y="490651"/>
                    </a:lnTo>
                    <a:lnTo>
                      <a:pt x="89217" y="579856"/>
                    </a:lnTo>
                    <a:lnTo>
                      <a:pt x="133819" y="579856"/>
                    </a:lnTo>
                    <a:lnTo>
                      <a:pt x="133819" y="490651"/>
                    </a:lnTo>
                    <a:close/>
                  </a:path>
                  <a:path w="401954" h="1472564">
                    <a:moveTo>
                      <a:pt x="133819" y="267627"/>
                    </a:moveTo>
                    <a:lnTo>
                      <a:pt x="89217" y="267627"/>
                    </a:lnTo>
                    <a:lnTo>
                      <a:pt x="89217" y="312229"/>
                    </a:lnTo>
                    <a:lnTo>
                      <a:pt x="133819" y="312229"/>
                    </a:lnTo>
                    <a:lnTo>
                      <a:pt x="133819" y="267627"/>
                    </a:lnTo>
                    <a:close/>
                  </a:path>
                  <a:path w="401954" h="1472564">
                    <a:moveTo>
                      <a:pt x="133819" y="0"/>
                    </a:moveTo>
                    <a:lnTo>
                      <a:pt x="89217" y="0"/>
                    </a:lnTo>
                    <a:lnTo>
                      <a:pt x="89217" y="89204"/>
                    </a:lnTo>
                    <a:lnTo>
                      <a:pt x="133819" y="89204"/>
                    </a:lnTo>
                    <a:lnTo>
                      <a:pt x="133819" y="0"/>
                    </a:lnTo>
                    <a:close/>
                  </a:path>
                  <a:path w="401954" h="1472564">
                    <a:moveTo>
                      <a:pt x="178409" y="1382750"/>
                    </a:moveTo>
                    <a:lnTo>
                      <a:pt x="133819" y="1382750"/>
                    </a:lnTo>
                    <a:lnTo>
                      <a:pt x="89217" y="1382750"/>
                    </a:lnTo>
                    <a:lnTo>
                      <a:pt x="89217" y="1471955"/>
                    </a:lnTo>
                    <a:lnTo>
                      <a:pt x="133819" y="1471955"/>
                    </a:lnTo>
                    <a:lnTo>
                      <a:pt x="178409" y="1471955"/>
                    </a:lnTo>
                    <a:lnTo>
                      <a:pt x="178409" y="1382750"/>
                    </a:lnTo>
                    <a:close/>
                  </a:path>
                  <a:path w="401954" h="1472564">
                    <a:moveTo>
                      <a:pt x="178409" y="1293533"/>
                    </a:moveTo>
                    <a:lnTo>
                      <a:pt x="133819" y="1293533"/>
                    </a:lnTo>
                    <a:lnTo>
                      <a:pt x="133819" y="1159725"/>
                    </a:lnTo>
                    <a:lnTo>
                      <a:pt x="89217" y="1159725"/>
                    </a:lnTo>
                    <a:lnTo>
                      <a:pt x="89217" y="1293558"/>
                    </a:lnTo>
                    <a:lnTo>
                      <a:pt x="133819" y="1293558"/>
                    </a:lnTo>
                    <a:lnTo>
                      <a:pt x="133819" y="1338135"/>
                    </a:lnTo>
                    <a:lnTo>
                      <a:pt x="178409" y="1338135"/>
                    </a:lnTo>
                    <a:lnTo>
                      <a:pt x="178409" y="1293533"/>
                    </a:lnTo>
                    <a:close/>
                  </a:path>
                  <a:path w="401954" h="1472564">
                    <a:moveTo>
                      <a:pt x="178409" y="981303"/>
                    </a:moveTo>
                    <a:lnTo>
                      <a:pt x="133819" y="981303"/>
                    </a:lnTo>
                    <a:lnTo>
                      <a:pt x="133819" y="936701"/>
                    </a:lnTo>
                    <a:lnTo>
                      <a:pt x="89217" y="936701"/>
                    </a:lnTo>
                    <a:lnTo>
                      <a:pt x="89217" y="981303"/>
                    </a:lnTo>
                    <a:lnTo>
                      <a:pt x="89217" y="1025906"/>
                    </a:lnTo>
                    <a:lnTo>
                      <a:pt x="133819" y="1025906"/>
                    </a:lnTo>
                    <a:lnTo>
                      <a:pt x="133819" y="1070508"/>
                    </a:lnTo>
                    <a:lnTo>
                      <a:pt x="89217" y="1070508"/>
                    </a:lnTo>
                    <a:lnTo>
                      <a:pt x="89217" y="1159713"/>
                    </a:lnTo>
                    <a:lnTo>
                      <a:pt x="133819" y="1159713"/>
                    </a:lnTo>
                    <a:lnTo>
                      <a:pt x="178409" y="1159725"/>
                    </a:lnTo>
                    <a:lnTo>
                      <a:pt x="178409" y="981303"/>
                    </a:lnTo>
                    <a:close/>
                  </a:path>
                  <a:path w="401954" h="1472564">
                    <a:moveTo>
                      <a:pt x="178409" y="669074"/>
                    </a:moveTo>
                    <a:lnTo>
                      <a:pt x="133819" y="669074"/>
                    </a:lnTo>
                    <a:lnTo>
                      <a:pt x="89217" y="669074"/>
                    </a:lnTo>
                    <a:lnTo>
                      <a:pt x="89217" y="847496"/>
                    </a:lnTo>
                    <a:lnTo>
                      <a:pt x="133819" y="847496"/>
                    </a:lnTo>
                    <a:lnTo>
                      <a:pt x="133819" y="892086"/>
                    </a:lnTo>
                    <a:lnTo>
                      <a:pt x="178409" y="892086"/>
                    </a:lnTo>
                    <a:lnTo>
                      <a:pt x="178409" y="802881"/>
                    </a:lnTo>
                    <a:lnTo>
                      <a:pt x="133819" y="802881"/>
                    </a:lnTo>
                    <a:lnTo>
                      <a:pt x="133819" y="758278"/>
                    </a:lnTo>
                    <a:lnTo>
                      <a:pt x="178409" y="758278"/>
                    </a:lnTo>
                    <a:lnTo>
                      <a:pt x="178409" y="669074"/>
                    </a:lnTo>
                    <a:close/>
                  </a:path>
                  <a:path w="401954" h="1472564">
                    <a:moveTo>
                      <a:pt x="178409" y="312229"/>
                    </a:moveTo>
                    <a:lnTo>
                      <a:pt x="133819" y="312229"/>
                    </a:lnTo>
                    <a:lnTo>
                      <a:pt x="133819" y="446049"/>
                    </a:lnTo>
                    <a:lnTo>
                      <a:pt x="178409" y="446049"/>
                    </a:lnTo>
                    <a:lnTo>
                      <a:pt x="178409" y="312229"/>
                    </a:lnTo>
                    <a:close/>
                  </a:path>
                  <a:path w="401954" h="1472564">
                    <a:moveTo>
                      <a:pt x="178409" y="89204"/>
                    </a:moveTo>
                    <a:lnTo>
                      <a:pt x="133819" y="89204"/>
                    </a:lnTo>
                    <a:lnTo>
                      <a:pt x="133819" y="133807"/>
                    </a:lnTo>
                    <a:lnTo>
                      <a:pt x="89217" y="133807"/>
                    </a:lnTo>
                    <a:lnTo>
                      <a:pt x="89217" y="223012"/>
                    </a:lnTo>
                    <a:lnTo>
                      <a:pt x="133819" y="223012"/>
                    </a:lnTo>
                    <a:lnTo>
                      <a:pt x="178409" y="223012"/>
                    </a:lnTo>
                    <a:lnTo>
                      <a:pt x="178409" y="133807"/>
                    </a:lnTo>
                    <a:lnTo>
                      <a:pt x="178409" y="89204"/>
                    </a:lnTo>
                    <a:close/>
                  </a:path>
                  <a:path w="401954" h="1472564">
                    <a:moveTo>
                      <a:pt x="223024" y="1382750"/>
                    </a:moveTo>
                    <a:lnTo>
                      <a:pt x="178422" y="1382750"/>
                    </a:lnTo>
                    <a:lnTo>
                      <a:pt x="178422" y="1427353"/>
                    </a:lnTo>
                    <a:lnTo>
                      <a:pt x="223024" y="1427353"/>
                    </a:lnTo>
                    <a:lnTo>
                      <a:pt x="223024" y="1382750"/>
                    </a:lnTo>
                    <a:close/>
                  </a:path>
                  <a:path w="401954" h="1472564">
                    <a:moveTo>
                      <a:pt x="223024" y="1293533"/>
                    </a:moveTo>
                    <a:lnTo>
                      <a:pt x="178422" y="1293533"/>
                    </a:lnTo>
                    <a:lnTo>
                      <a:pt x="178422" y="1382737"/>
                    </a:lnTo>
                    <a:lnTo>
                      <a:pt x="223024" y="1382737"/>
                    </a:lnTo>
                    <a:lnTo>
                      <a:pt x="223024" y="1293533"/>
                    </a:lnTo>
                    <a:close/>
                  </a:path>
                  <a:path w="401954" h="1472564">
                    <a:moveTo>
                      <a:pt x="223024" y="1115123"/>
                    </a:moveTo>
                    <a:lnTo>
                      <a:pt x="178422" y="1115123"/>
                    </a:lnTo>
                    <a:lnTo>
                      <a:pt x="178422" y="1159725"/>
                    </a:lnTo>
                    <a:lnTo>
                      <a:pt x="178422" y="1204341"/>
                    </a:lnTo>
                    <a:lnTo>
                      <a:pt x="223024" y="1204341"/>
                    </a:lnTo>
                    <a:lnTo>
                      <a:pt x="223024" y="1159725"/>
                    </a:lnTo>
                    <a:lnTo>
                      <a:pt x="223024" y="1115123"/>
                    </a:lnTo>
                    <a:close/>
                  </a:path>
                  <a:path w="401954" h="1472564">
                    <a:moveTo>
                      <a:pt x="223024" y="847483"/>
                    </a:moveTo>
                    <a:lnTo>
                      <a:pt x="178422" y="847483"/>
                    </a:lnTo>
                    <a:lnTo>
                      <a:pt x="178422" y="936688"/>
                    </a:lnTo>
                    <a:lnTo>
                      <a:pt x="223024" y="936688"/>
                    </a:lnTo>
                    <a:lnTo>
                      <a:pt x="223024" y="847483"/>
                    </a:lnTo>
                    <a:close/>
                  </a:path>
                  <a:path w="401954" h="1472564">
                    <a:moveTo>
                      <a:pt x="223024" y="579856"/>
                    </a:moveTo>
                    <a:lnTo>
                      <a:pt x="178422" y="579856"/>
                    </a:lnTo>
                    <a:lnTo>
                      <a:pt x="178422" y="624459"/>
                    </a:lnTo>
                    <a:lnTo>
                      <a:pt x="223024" y="624459"/>
                    </a:lnTo>
                    <a:lnTo>
                      <a:pt x="223024" y="579856"/>
                    </a:lnTo>
                    <a:close/>
                  </a:path>
                  <a:path w="401954" h="1472564">
                    <a:moveTo>
                      <a:pt x="223024" y="446049"/>
                    </a:moveTo>
                    <a:lnTo>
                      <a:pt x="178422" y="446049"/>
                    </a:lnTo>
                    <a:lnTo>
                      <a:pt x="178422" y="490651"/>
                    </a:lnTo>
                    <a:lnTo>
                      <a:pt x="223024" y="490651"/>
                    </a:lnTo>
                    <a:lnTo>
                      <a:pt x="223024" y="446049"/>
                    </a:lnTo>
                    <a:close/>
                  </a:path>
                  <a:path w="401954" h="1472564">
                    <a:moveTo>
                      <a:pt x="223024" y="223024"/>
                    </a:moveTo>
                    <a:lnTo>
                      <a:pt x="178422" y="223024"/>
                    </a:lnTo>
                    <a:lnTo>
                      <a:pt x="178422" y="356844"/>
                    </a:lnTo>
                    <a:lnTo>
                      <a:pt x="223024" y="356844"/>
                    </a:lnTo>
                    <a:lnTo>
                      <a:pt x="223024" y="223024"/>
                    </a:lnTo>
                    <a:close/>
                  </a:path>
                  <a:path w="401954" h="1472564">
                    <a:moveTo>
                      <a:pt x="223024" y="0"/>
                    </a:moveTo>
                    <a:lnTo>
                      <a:pt x="178422" y="0"/>
                    </a:lnTo>
                    <a:lnTo>
                      <a:pt x="178422" y="133819"/>
                    </a:lnTo>
                    <a:lnTo>
                      <a:pt x="223024" y="133819"/>
                    </a:lnTo>
                    <a:lnTo>
                      <a:pt x="223024" y="0"/>
                    </a:lnTo>
                    <a:close/>
                  </a:path>
                  <a:path w="401954" h="1472564">
                    <a:moveTo>
                      <a:pt x="267627" y="1382750"/>
                    </a:moveTo>
                    <a:lnTo>
                      <a:pt x="223037" y="1382750"/>
                    </a:lnTo>
                    <a:lnTo>
                      <a:pt x="223037" y="1471955"/>
                    </a:lnTo>
                    <a:lnTo>
                      <a:pt x="267627" y="1471955"/>
                    </a:lnTo>
                    <a:lnTo>
                      <a:pt x="267627" y="1382750"/>
                    </a:lnTo>
                    <a:close/>
                  </a:path>
                  <a:path w="401954" h="1472564">
                    <a:moveTo>
                      <a:pt x="267627" y="1204341"/>
                    </a:moveTo>
                    <a:lnTo>
                      <a:pt x="223037" y="1204341"/>
                    </a:lnTo>
                    <a:lnTo>
                      <a:pt x="223037" y="1248943"/>
                    </a:lnTo>
                    <a:lnTo>
                      <a:pt x="267627" y="1248943"/>
                    </a:lnTo>
                    <a:lnTo>
                      <a:pt x="267627" y="1204341"/>
                    </a:lnTo>
                    <a:close/>
                  </a:path>
                  <a:path w="401954" h="1472564">
                    <a:moveTo>
                      <a:pt x="267627" y="1025906"/>
                    </a:moveTo>
                    <a:lnTo>
                      <a:pt x="223037" y="1025906"/>
                    </a:lnTo>
                    <a:lnTo>
                      <a:pt x="223037" y="1070508"/>
                    </a:lnTo>
                    <a:lnTo>
                      <a:pt x="267627" y="1070508"/>
                    </a:lnTo>
                    <a:lnTo>
                      <a:pt x="267627" y="1025906"/>
                    </a:lnTo>
                    <a:close/>
                  </a:path>
                  <a:path w="401954" h="1472564">
                    <a:moveTo>
                      <a:pt x="267627" y="847483"/>
                    </a:moveTo>
                    <a:lnTo>
                      <a:pt x="223037" y="847483"/>
                    </a:lnTo>
                    <a:lnTo>
                      <a:pt x="223037" y="981303"/>
                    </a:lnTo>
                    <a:lnTo>
                      <a:pt x="267627" y="981303"/>
                    </a:lnTo>
                    <a:lnTo>
                      <a:pt x="267627" y="847483"/>
                    </a:lnTo>
                    <a:close/>
                  </a:path>
                  <a:path w="401954" h="1472564">
                    <a:moveTo>
                      <a:pt x="267627" y="579856"/>
                    </a:moveTo>
                    <a:lnTo>
                      <a:pt x="223037" y="579856"/>
                    </a:lnTo>
                    <a:lnTo>
                      <a:pt x="223037" y="624459"/>
                    </a:lnTo>
                    <a:lnTo>
                      <a:pt x="267627" y="624459"/>
                    </a:lnTo>
                    <a:lnTo>
                      <a:pt x="267627" y="579856"/>
                    </a:lnTo>
                    <a:close/>
                  </a:path>
                  <a:path w="401954" h="1472564">
                    <a:moveTo>
                      <a:pt x="267627" y="490651"/>
                    </a:moveTo>
                    <a:lnTo>
                      <a:pt x="223037" y="490651"/>
                    </a:lnTo>
                    <a:lnTo>
                      <a:pt x="223037" y="535254"/>
                    </a:lnTo>
                    <a:lnTo>
                      <a:pt x="267627" y="535254"/>
                    </a:lnTo>
                    <a:lnTo>
                      <a:pt x="267627" y="490651"/>
                    </a:lnTo>
                    <a:close/>
                  </a:path>
                  <a:path w="401954" h="1472564">
                    <a:moveTo>
                      <a:pt x="267627" y="312229"/>
                    </a:moveTo>
                    <a:lnTo>
                      <a:pt x="223037" y="312229"/>
                    </a:lnTo>
                    <a:lnTo>
                      <a:pt x="223037" y="356831"/>
                    </a:lnTo>
                    <a:lnTo>
                      <a:pt x="267627" y="356831"/>
                    </a:lnTo>
                    <a:lnTo>
                      <a:pt x="267627" y="312229"/>
                    </a:lnTo>
                    <a:close/>
                  </a:path>
                  <a:path w="401954" h="1472564">
                    <a:moveTo>
                      <a:pt x="267627" y="178422"/>
                    </a:moveTo>
                    <a:lnTo>
                      <a:pt x="223037" y="178422"/>
                    </a:lnTo>
                    <a:lnTo>
                      <a:pt x="223037" y="223024"/>
                    </a:lnTo>
                    <a:lnTo>
                      <a:pt x="267627" y="223024"/>
                    </a:lnTo>
                    <a:lnTo>
                      <a:pt x="267627" y="178422"/>
                    </a:lnTo>
                    <a:close/>
                  </a:path>
                  <a:path w="401954" h="1472564">
                    <a:moveTo>
                      <a:pt x="267627" y="44602"/>
                    </a:moveTo>
                    <a:lnTo>
                      <a:pt x="223037" y="44602"/>
                    </a:lnTo>
                    <a:lnTo>
                      <a:pt x="223037" y="89204"/>
                    </a:lnTo>
                    <a:lnTo>
                      <a:pt x="267627" y="89204"/>
                    </a:lnTo>
                    <a:lnTo>
                      <a:pt x="267627" y="44602"/>
                    </a:lnTo>
                    <a:close/>
                  </a:path>
                  <a:path w="401954" h="1472564">
                    <a:moveTo>
                      <a:pt x="356831" y="1204341"/>
                    </a:moveTo>
                    <a:lnTo>
                      <a:pt x="312242" y="1204341"/>
                    </a:lnTo>
                    <a:lnTo>
                      <a:pt x="312242" y="1159725"/>
                    </a:lnTo>
                    <a:lnTo>
                      <a:pt x="267639" y="1159725"/>
                    </a:lnTo>
                    <a:lnTo>
                      <a:pt x="267639" y="1382763"/>
                    </a:lnTo>
                    <a:lnTo>
                      <a:pt x="312242" y="1382763"/>
                    </a:lnTo>
                    <a:lnTo>
                      <a:pt x="312242" y="1427353"/>
                    </a:lnTo>
                    <a:lnTo>
                      <a:pt x="267639" y="1427353"/>
                    </a:lnTo>
                    <a:lnTo>
                      <a:pt x="267639" y="1471955"/>
                    </a:lnTo>
                    <a:lnTo>
                      <a:pt x="312242" y="1471955"/>
                    </a:lnTo>
                    <a:lnTo>
                      <a:pt x="356831" y="1471955"/>
                    </a:lnTo>
                    <a:lnTo>
                      <a:pt x="356831" y="1382750"/>
                    </a:lnTo>
                    <a:lnTo>
                      <a:pt x="312242" y="1382750"/>
                    </a:lnTo>
                    <a:lnTo>
                      <a:pt x="312242" y="1293545"/>
                    </a:lnTo>
                    <a:lnTo>
                      <a:pt x="356831" y="1293545"/>
                    </a:lnTo>
                    <a:lnTo>
                      <a:pt x="356831" y="1204341"/>
                    </a:lnTo>
                    <a:close/>
                  </a:path>
                  <a:path w="401954" h="1472564">
                    <a:moveTo>
                      <a:pt x="356831" y="446049"/>
                    </a:moveTo>
                    <a:lnTo>
                      <a:pt x="312242" y="446049"/>
                    </a:lnTo>
                    <a:lnTo>
                      <a:pt x="267639" y="446049"/>
                    </a:lnTo>
                    <a:lnTo>
                      <a:pt x="267639" y="802906"/>
                    </a:lnTo>
                    <a:lnTo>
                      <a:pt x="312242" y="802906"/>
                    </a:lnTo>
                    <a:lnTo>
                      <a:pt x="312242" y="847483"/>
                    </a:lnTo>
                    <a:lnTo>
                      <a:pt x="267639" y="847483"/>
                    </a:lnTo>
                    <a:lnTo>
                      <a:pt x="267639" y="981303"/>
                    </a:lnTo>
                    <a:lnTo>
                      <a:pt x="267639" y="1070508"/>
                    </a:lnTo>
                    <a:lnTo>
                      <a:pt x="312242" y="1070508"/>
                    </a:lnTo>
                    <a:lnTo>
                      <a:pt x="312242" y="1159725"/>
                    </a:lnTo>
                    <a:lnTo>
                      <a:pt x="356831" y="1159725"/>
                    </a:lnTo>
                    <a:lnTo>
                      <a:pt x="356831" y="1025906"/>
                    </a:lnTo>
                    <a:lnTo>
                      <a:pt x="312242" y="1025906"/>
                    </a:lnTo>
                    <a:lnTo>
                      <a:pt x="312242" y="981303"/>
                    </a:lnTo>
                    <a:lnTo>
                      <a:pt x="356831" y="981303"/>
                    </a:lnTo>
                    <a:lnTo>
                      <a:pt x="356831" y="802881"/>
                    </a:lnTo>
                    <a:lnTo>
                      <a:pt x="312242" y="802881"/>
                    </a:lnTo>
                    <a:lnTo>
                      <a:pt x="312242" y="758278"/>
                    </a:lnTo>
                    <a:lnTo>
                      <a:pt x="356831" y="758278"/>
                    </a:lnTo>
                    <a:lnTo>
                      <a:pt x="356831" y="624459"/>
                    </a:lnTo>
                    <a:lnTo>
                      <a:pt x="312242" y="624459"/>
                    </a:lnTo>
                    <a:lnTo>
                      <a:pt x="312242" y="579869"/>
                    </a:lnTo>
                    <a:lnTo>
                      <a:pt x="356831" y="579869"/>
                    </a:lnTo>
                    <a:lnTo>
                      <a:pt x="356831" y="446049"/>
                    </a:lnTo>
                    <a:close/>
                  </a:path>
                  <a:path w="401954" h="1472564">
                    <a:moveTo>
                      <a:pt x="356831" y="312229"/>
                    </a:moveTo>
                    <a:lnTo>
                      <a:pt x="312242" y="312229"/>
                    </a:lnTo>
                    <a:lnTo>
                      <a:pt x="312242" y="223024"/>
                    </a:lnTo>
                    <a:lnTo>
                      <a:pt x="267639" y="223024"/>
                    </a:lnTo>
                    <a:lnTo>
                      <a:pt x="267639" y="401447"/>
                    </a:lnTo>
                    <a:lnTo>
                      <a:pt x="312242" y="401447"/>
                    </a:lnTo>
                    <a:lnTo>
                      <a:pt x="356831" y="401434"/>
                    </a:lnTo>
                    <a:lnTo>
                      <a:pt x="356831" y="312229"/>
                    </a:lnTo>
                    <a:close/>
                  </a:path>
                  <a:path w="401954" h="1472564">
                    <a:moveTo>
                      <a:pt x="356831" y="89204"/>
                    </a:moveTo>
                    <a:lnTo>
                      <a:pt x="312242" y="89204"/>
                    </a:lnTo>
                    <a:lnTo>
                      <a:pt x="312242" y="133807"/>
                    </a:lnTo>
                    <a:lnTo>
                      <a:pt x="356831" y="133807"/>
                    </a:lnTo>
                    <a:lnTo>
                      <a:pt x="356831" y="89204"/>
                    </a:lnTo>
                    <a:close/>
                  </a:path>
                  <a:path w="401954" h="1472564">
                    <a:moveTo>
                      <a:pt x="356831" y="0"/>
                    </a:moveTo>
                    <a:lnTo>
                      <a:pt x="312242" y="0"/>
                    </a:lnTo>
                    <a:lnTo>
                      <a:pt x="312242" y="44602"/>
                    </a:lnTo>
                    <a:lnTo>
                      <a:pt x="356831" y="44602"/>
                    </a:lnTo>
                    <a:lnTo>
                      <a:pt x="356831" y="0"/>
                    </a:lnTo>
                    <a:close/>
                  </a:path>
                  <a:path w="401954" h="1472564">
                    <a:moveTo>
                      <a:pt x="401447" y="1248943"/>
                    </a:moveTo>
                    <a:lnTo>
                      <a:pt x="356844" y="1248943"/>
                    </a:lnTo>
                    <a:lnTo>
                      <a:pt x="356844" y="1338148"/>
                    </a:lnTo>
                    <a:lnTo>
                      <a:pt x="401447" y="1338148"/>
                    </a:lnTo>
                    <a:lnTo>
                      <a:pt x="401447" y="1248943"/>
                    </a:lnTo>
                    <a:close/>
                  </a:path>
                  <a:path w="401954" h="1472564">
                    <a:moveTo>
                      <a:pt x="401447" y="1025906"/>
                    </a:moveTo>
                    <a:lnTo>
                      <a:pt x="356844" y="1025906"/>
                    </a:lnTo>
                    <a:lnTo>
                      <a:pt x="356844" y="1115110"/>
                    </a:lnTo>
                    <a:lnTo>
                      <a:pt x="401447" y="1115110"/>
                    </a:lnTo>
                    <a:lnTo>
                      <a:pt x="401447" y="1025906"/>
                    </a:lnTo>
                    <a:close/>
                  </a:path>
                  <a:path w="401954" h="1472564">
                    <a:moveTo>
                      <a:pt x="401447" y="892098"/>
                    </a:moveTo>
                    <a:lnTo>
                      <a:pt x="356844" y="892098"/>
                    </a:lnTo>
                    <a:lnTo>
                      <a:pt x="356844" y="936701"/>
                    </a:lnTo>
                    <a:lnTo>
                      <a:pt x="401447" y="936701"/>
                    </a:lnTo>
                    <a:lnTo>
                      <a:pt x="401447" y="892098"/>
                    </a:lnTo>
                    <a:close/>
                  </a:path>
                  <a:path w="401954" h="1472564">
                    <a:moveTo>
                      <a:pt x="401447" y="624459"/>
                    </a:moveTo>
                    <a:lnTo>
                      <a:pt x="356844" y="624459"/>
                    </a:lnTo>
                    <a:lnTo>
                      <a:pt x="356844" y="669061"/>
                    </a:lnTo>
                    <a:lnTo>
                      <a:pt x="401447" y="669061"/>
                    </a:lnTo>
                    <a:lnTo>
                      <a:pt x="401447" y="624459"/>
                    </a:lnTo>
                    <a:close/>
                  </a:path>
                  <a:path w="401954" h="1472564">
                    <a:moveTo>
                      <a:pt x="401447" y="490651"/>
                    </a:moveTo>
                    <a:lnTo>
                      <a:pt x="356844" y="490651"/>
                    </a:lnTo>
                    <a:lnTo>
                      <a:pt x="356844" y="579856"/>
                    </a:lnTo>
                    <a:lnTo>
                      <a:pt x="401447" y="579856"/>
                    </a:lnTo>
                    <a:lnTo>
                      <a:pt x="401447" y="490651"/>
                    </a:lnTo>
                    <a:close/>
                  </a:path>
                  <a:path w="401954" h="1472564">
                    <a:moveTo>
                      <a:pt x="401447" y="356831"/>
                    </a:moveTo>
                    <a:lnTo>
                      <a:pt x="356844" y="356831"/>
                    </a:lnTo>
                    <a:lnTo>
                      <a:pt x="356844" y="401434"/>
                    </a:lnTo>
                    <a:lnTo>
                      <a:pt x="401447" y="401434"/>
                    </a:lnTo>
                    <a:lnTo>
                      <a:pt x="401447" y="356831"/>
                    </a:lnTo>
                    <a:close/>
                  </a:path>
                  <a:path w="401954" h="1472564">
                    <a:moveTo>
                      <a:pt x="401447" y="267627"/>
                    </a:moveTo>
                    <a:lnTo>
                      <a:pt x="356844" y="267627"/>
                    </a:lnTo>
                    <a:lnTo>
                      <a:pt x="356844" y="312229"/>
                    </a:lnTo>
                    <a:lnTo>
                      <a:pt x="401447" y="312229"/>
                    </a:lnTo>
                    <a:lnTo>
                      <a:pt x="401447" y="267627"/>
                    </a:lnTo>
                    <a:close/>
                  </a:path>
                </a:pathLst>
              </a:custGeom>
              <a:solidFill>
                <a:srgbClr val="000000"/>
              </a:solidFill>
            </p:spPr>
            <p:txBody>
              <a:bodyPr wrap="square" lIns="0" tIns="0" rIns="0" bIns="0" rtlCol="0"/>
              <a:lstStyle/>
              <a:p>
                <a:endParaRPr/>
              </a:p>
            </p:txBody>
          </p:sp>
          <p:sp>
            <p:nvSpPr>
              <p:cNvPr id="21" name="object 19">
                <a:extLst>
                  <a:ext uri="{FF2B5EF4-FFF2-40B4-BE49-F238E27FC236}">
                    <a16:creationId xmlns:a16="http://schemas.microsoft.com/office/drawing/2014/main" id="{5D26992B-220C-7D87-C6E7-973F195694ED}"/>
                  </a:ext>
                </a:extLst>
              </p:cNvPr>
              <p:cNvSpPr/>
              <p:nvPr/>
            </p:nvSpPr>
            <p:spPr>
              <a:xfrm>
                <a:off x="7619880" y="2478863"/>
                <a:ext cx="401955" cy="1472565"/>
              </a:xfrm>
              <a:custGeom>
                <a:avLst/>
                <a:gdLst/>
                <a:ahLst/>
                <a:cxnLst/>
                <a:rect l="l" t="t" r="r" b="b"/>
                <a:pathLst>
                  <a:path w="401954" h="1472564">
                    <a:moveTo>
                      <a:pt x="89192" y="1427353"/>
                    </a:moveTo>
                    <a:lnTo>
                      <a:pt x="44602" y="1427353"/>
                    </a:lnTo>
                    <a:lnTo>
                      <a:pt x="0" y="1427353"/>
                    </a:lnTo>
                    <a:lnTo>
                      <a:pt x="0" y="1471955"/>
                    </a:lnTo>
                    <a:lnTo>
                      <a:pt x="44602" y="1471955"/>
                    </a:lnTo>
                    <a:lnTo>
                      <a:pt x="89192" y="1471955"/>
                    </a:lnTo>
                    <a:lnTo>
                      <a:pt x="89192" y="1427353"/>
                    </a:lnTo>
                    <a:close/>
                  </a:path>
                  <a:path w="401954" h="1472564">
                    <a:moveTo>
                      <a:pt x="89192" y="1293533"/>
                    </a:moveTo>
                    <a:lnTo>
                      <a:pt x="44602" y="1293533"/>
                    </a:lnTo>
                    <a:lnTo>
                      <a:pt x="44602" y="1248943"/>
                    </a:lnTo>
                    <a:lnTo>
                      <a:pt x="0" y="1248943"/>
                    </a:lnTo>
                    <a:lnTo>
                      <a:pt x="0" y="1338148"/>
                    </a:lnTo>
                    <a:lnTo>
                      <a:pt x="44602" y="1338148"/>
                    </a:lnTo>
                    <a:lnTo>
                      <a:pt x="89192" y="1338135"/>
                    </a:lnTo>
                    <a:lnTo>
                      <a:pt x="89192" y="1293533"/>
                    </a:lnTo>
                    <a:close/>
                  </a:path>
                  <a:path w="401954" h="1472564">
                    <a:moveTo>
                      <a:pt x="89192" y="936701"/>
                    </a:moveTo>
                    <a:lnTo>
                      <a:pt x="44602" y="936701"/>
                    </a:lnTo>
                    <a:lnTo>
                      <a:pt x="44602" y="981303"/>
                    </a:lnTo>
                    <a:lnTo>
                      <a:pt x="44602" y="1159725"/>
                    </a:lnTo>
                    <a:lnTo>
                      <a:pt x="89192" y="1159725"/>
                    </a:lnTo>
                    <a:lnTo>
                      <a:pt x="89192" y="981303"/>
                    </a:lnTo>
                    <a:lnTo>
                      <a:pt x="89192" y="936701"/>
                    </a:lnTo>
                    <a:close/>
                  </a:path>
                  <a:path w="401954" h="1472564">
                    <a:moveTo>
                      <a:pt x="89192" y="713676"/>
                    </a:moveTo>
                    <a:lnTo>
                      <a:pt x="44602" y="713676"/>
                    </a:lnTo>
                    <a:lnTo>
                      <a:pt x="44602" y="847496"/>
                    </a:lnTo>
                    <a:lnTo>
                      <a:pt x="89192" y="847496"/>
                    </a:lnTo>
                    <a:lnTo>
                      <a:pt x="89192" y="713676"/>
                    </a:lnTo>
                    <a:close/>
                  </a:path>
                  <a:path w="401954" h="1472564">
                    <a:moveTo>
                      <a:pt x="89192" y="535254"/>
                    </a:moveTo>
                    <a:lnTo>
                      <a:pt x="44602" y="535254"/>
                    </a:lnTo>
                    <a:lnTo>
                      <a:pt x="44602" y="669074"/>
                    </a:lnTo>
                    <a:lnTo>
                      <a:pt x="89192" y="669074"/>
                    </a:lnTo>
                    <a:lnTo>
                      <a:pt x="89192" y="535254"/>
                    </a:lnTo>
                    <a:close/>
                  </a:path>
                  <a:path w="401954" h="1472564">
                    <a:moveTo>
                      <a:pt x="89192" y="401447"/>
                    </a:moveTo>
                    <a:lnTo>
                      <a:pt x="44602" y="401447"/>
                    </a:lnTo>
                    <a:lnTo>
                      <a:pt x="44602" y="490651"/>
                    </a:lnTo>
                    <a:lnTo>
                      <a:pt x="89192" y="490651"/>
                    </a:lnTo>
                    <a:lnTo>
                      <a:pt x="89192" y="401447"/>
                    </a:lnTo>
                    <a:close/>
                  </a:path>
                  <a:path w="401954" h="1472564">
                    <a:moveTo>
                      <a:pt x="89192" y="133807"/>
                    </a:moveTo>
                    <a:lnTo>
                      <a:pt x="44602" y="133807"/>
                    </a:lnTo>
                    <a:lnTo>
                      <a:pt x="44602" y="223012"/>
                    </a:lnTo>
                    <a:lnTo>
                      <a:pt x="89192" y="223012"/>
                    </a:lnTo>
                    <a:lnTo>
                      <a:pt x="89192" y="133807"/>
                    </a:lnTo>
                    <a:close/>
                  </a:path>
                  <a:path w="401954" h="1472564">
                    <a:moveTo>
                      <a:pt x="89192" y="0"/>
                    </a:moveTo>
                    <a:lnTo>
                      <a:pt x="44602" y="0"/>
                    </a:lnTo>
                    <a:lnTo>
                      <a:pt x="44602" y="44602"/>
                    </a:lnTo>
                    <a:lnTo>
                      <a:pt x="89192" y="44602"/>
                    </a:lnTo>
                    <a:lnTo>
                      <a:pt x="89192" y="0"/>
                    </a:lnTo>
                    <a:close/>
                  </a:path>
                  <a:path w="401954" h="1472564">
                    <a:moveTo>
                      <a:pt x="133807" y="1382750"/>
                    </a:moveTo>
                    <a:lnTo>
                      <a:pt x="89204" y="1382750"/>
                    </a:lnTo>
                    <a:lnTo>
                      <a:pt x="89204" y="1471955"/>
                    </a:lnTo>
                    <a:lnTo>
                      <a:pt x="133807" y="1471955"/>
                    </a:lnTo>
                    <a:lnTo>
                      <a:pt x="133807" y="1382750"/>
                    </a:lnTo>
                    <a:close/>
                  </a:path>
                  <a:path w="401954" h="1472564">
                    <a:moveTo>
                      <a:pt x="133807" y="1159725"/>
                    </a:moveTo>
                    <a:lnTo>
                      <a:pt x="89204" y="1159725"/>
                    </a:lnTo>
                    <a:lnTo>
                      <a:pt x="89204" y="1293558"/>
                    </a:lnTo>
                    <a:lnTo>
                      <a:pt x="133807" y="1293558"/>
                    </a:lnTo>
                    <a:lnTo>
                      <a:pt x="133807" y="1159725"/>
                    </a:lnTo>
                    <a:close/>
                  </a:path>
                  <a:path w="401954" h="1472564">
                    <a:moveTo>
                      <a:pt x="133807" y="1070508"/>
                    </a:moveTo>
                    <a:lnTo>
                      <a:pt x="89204" y="1070508"/>
                    </a:lnTo>
                    <a:lnTo>
                      <a:pt x="89204" y="1159713"/>
                    </a:lnTo>
                    <a:lnTo>
                      <a:pt x="133807" y="1159713"/>
                    </a:lnTo>
                    <a:lnTo>
                      <a:pt x="133807" y="1070508"/>
                    </a:lnTo>
                    <a:close/>
                  </a:path>
                  <a:path w="401954" h="1472564">
                    <a:moveTo>
                      <a:pt x="133807" y="624459"/>
                    </a:moveTo>
                    <a:lnTo>
                      <a:pt x="89204" y="624459"/>
                    </a:lnTo>
                    <a:lnTo>
                      <a:pt x="89204" y="981303"/>
                    </a:lnTo>
                    <a:lnTo>
                      <a:pt x="89204" y="1025906"/>
                    </a:lnTo>
                    <a:lnTo>
                      <a:pt x="133807" y="1025906"/>
                    </a:lnTo>
                    <a:lnTo>
                      <a:pt x="133807" y="981316"/>
                    </a:lnTo>
                    <a:lnTo>
                      <a:pt x="133807" y="624459"/>
                    </a:lnTo>
                    <a:close/>
                  </a:path>
                  <a:path w="401954" h="1472564">
                    <a:moveTo>
                      <a:pt x="133807" y="490651"/>
                    </a:moveTo>
                    <a:lnTo>
                      <a:pt x="89204" y="490651"/>
                    </a:lnTo>
                    <a:lnTo>
                      <a:pt x="89204" y="535254"/>
                    </a:lnTo>
                    <a:lnTo>
                      <a:pt x="133807" y="535254"/>
                    </a:lnTo>
                    <a:lnTo>
                      <a:pt x="133807" y="490651"/>
                    </a:lnTo>
                    <a:close/>
                  </a:path>
                  <a:path w="401954" h="1472564">
                    <a:moveTo>
                      <a:pt x="133807" y="223024"/>
                    </a:moveTo>
                    <a:lnTo>
                      <a:pt x="89204" y="223024"/>
                    </a:lnTo>
                    <a:lnTo>
                      <a:pt x="89204" y="401447"/>
                    </a:lnTo>
                    <a:lnTo>
                      <a:pt x="133807" y="401447"/>
                    </a:lnTo>
                    <a:lnTo>
                      <a:pt x="133807" y="223024"/>
                    </a:lnTo>
                    <a:close/>
                  </a:path>
                  <a:path w="401954" h="1472564">
                    <a:moveTo>
                      <a:pt x="133807" y="44602"/>
                    </a:moveTo>
                    <a:lnTo>
                      <a:pt x="89204" y="44602"/>
                    </a:lnTo>
                    <a:lnTo>
                      <a:pt x="89204" y="133807"/>
                    </a:lnTo>
                    <a:lnTo>
                      <a:pt x="133807" y="133807"/>
                    </a:lnTo>
                    <a:lnTo>
                      <a:pt x="133807" y="44602"/>
                    </a:lnTo>
                    <a:close/>
                  </a:path>
                  <a:path w="401954" h="1472564">
                    <a:moveTo>
                      <a:pt x="178422" y="802881"/>
                    </a:moveTo>
                    <a:lnTo>
                      <a:pt x="133819" y="802881"/>
                    </a:lnTo>
                    <a:lnTo>
                      <a:pt x="133819" y="892086"/>
                    </a:lnTo>
                    <a:lnTo>
                      <a:pt x="178422" y="892086"/>
                    </a:lnTo>
                    <a:lnTo>
                      <a:pt x="178422" y="802881"/>
                    </a:lnTo>
                    <a:close/>
                  </a:path>
                  <a:path w="401954" h="1472564">
                    <a:moveTo>
                      <a:pt x="223012" y="1248943"/>
                    </a:moveTo>
                    <a:lnTo>
                      <a:pt x="178422" y="1248943"/>
                    </a:lnTo>
                    <a:lnTo>
                      <a:pt x="133819" y="1248943"/>
                    </a:lnTo>
                    <a:lnTo>
                      <a:pt x="133819" y="1293545"/>
                    </a:lnTo>
                    <a:lnTo>
                      <a:pt x="178422" y="1293545"/>
                    </a:lnTo>
                    <a:lnTo>
                      <a:pt x="178422" y="1338148"/>
                    </a:lnTo>
                    <a:lnTo>
                      <a:pt x="133819" y="1338148"/>
                    </a:lnTo>
                    <a:lnTo>
                      <a:pt x="133819" y="1382750"/>
                    </a:lnTo>
                    <a:lnTo>
                      <a:pt x="133819" y="1471955"/>
                    </a:lnTo>
                    <a:lnTo>
                      <a:pt x="178422" y="1471955"/>
                    </a:lnTo>
                    <a:lnTo>
                      <a:pt x="223012" y="1471955"/>
                    </a:lnTo>
                    <a:lnTo>
                      <a:pt x="223012" y="1427353"/>
                    </a:lnTo>
                    <a:lnTo>
                      <a:pt x="178422" y="1427353"/>
                    </a:lnTo>
                    <a:lnTo>
                      <a:pt x="178422" y="1382763"/>
                    </a:lnTo>
                    <a:lnTo>
                      <a:pt x="223012" y="1382763"/>
                    </a:lnTo>
                    <a:lnTo>
                      <a:pt x="223012" y="1248943"/>
                    </a:lnTo>
                    <a:close/>
                  </a:path>
                  <a:path w="401954" h="1472564">
                    <a:moveTo>
                      <a:pt x="223012" y="1159725"/>
                    </a:moveTo>
                    <a:lnTo>
                      <a:pt x="178422" y="1159725"/>
                    </a:lnTo>
                    <a:lnTo>
                      <a:pt x="178422" y="1204341"/>
                    </a:lnTo>
                    <a:lnTo>
                      <a:pt x="223012" y="1204341"/>
                    </a:lnTo>
                    <a:lnTo>
                      <a:pt x="223012" y="1159725"/>
                    </a:lnTo>
                    <a:close/>
                  </a:path>
                  <a:path w="401954" h="1472564">
                    <a:moveTo>
                      <a:pt x="223012" y="1025906"/>
                    </a:moveTo>
                    <a:lnTo>
                      <a:pt x="178422" y="1025906"/>
                    </a:lnTo>
                    <a:lnTo>
                      <a:pt x="178422" y="981303"/>
                    </a:lnTo>
                    <a:lnTo>
                      <a:pt x="133819" y="981303"/>
                    </a:lnTo>
                    <a:lnTo>
                      <a:pt x="133819" y="1115123"/>
                    </a:lnTo>
                    <a:lnTo>
                      <a:pt x="178422" y="1115123"/>
                    </a:lnTo>
                    <a:lnTo>
                      <a:pt x="223012" y="1115110"/>
                    </a:lnTo>
                    <a:lnTo>
                      <a:pt x="223012" y="1025906"/>
                    </a:lnTo>
                    <a:close/>
                  </a:path>
                  <a:path w="401954" h="1472564">
                    <a:moveTo>
                      <a:pt x="223012" y="892098"/>
                    </a:moveTo>
                    <a:lnTo>
                      <a:pt x="178422" y="892098"/>
                    </a:lnTo>
                    <a:lnTo>
                      <a:pt x="178422" y="936701"/>
                    </a:lnTo>
                    <a:lnTo>
                      <a:pt x="223012" y="936701"/>
                    </a:lnTo>
                    <a:lnTo>
                      <a:pt x="223012" y="892098"/>
                    </a:lnTo>
                    <a:close/>
                  </a:path>
                  <a:path w="401954" h="1472564">
                    <a:moveTo>
                      <a:pt x="223012" y="624459"/>
                    </a:moveTo>
                    <a:lnTo>
                      <a:pt x="178422" y="624459"/>
                    </a:lnTo>
                    <a:lnTo>
                      <a:pt x="178422" y="579856"/>
                    </a:lnTo>
                    <a:lnTo>
                      <a:pt x="133819" y="579856"/>
                    </a:lnTo>
                    <a:lnTo>
                      <a:pt x="133819" y="713676"/>
                    </a:lnTo>
                    <a:lnTo>
                      <a:pt x="178422" y="713676"/>
                    </a:lnTo>
                    <a:lnTo>
                      <a:pt x="178422" y="758278"/>
                    </a:lnTo>
                    <a:lnTo>
                      <a:pt x="223012" y="758278"/>
                    </a:lnTo>
                    <a:lnTo>
                      <a:pt x="223012" y="624459"/>
                    </a:lnTo>
                    <a:close/>
                  </a:path>
                  <a:path w="401954" h="1472564">
                    <a:moveTo>
                      <a:pt x="223012" y="490651"/>
                    </a:moveTo>
                    <a:lnTo>
                      <a:pt x="178422" y="490651"/>
                    </a:lnTo>
                    <a:lnTo>
                      <a:pt x="178422" y="579856"/>
                    </a:lnTo>
                    <a:lnTo>
                      <a:pt x="223012" y="579856"/>
                    </a:lnTo>
                    <a:lnTo>
                      <a:pt x="223012" y="490651"/>
                    </a:lnTo>
                    <a:close/>
                  </a:path>
                  <a:path w="401954" h="1472564">
                    <a:moveTo>
                      <a:pt x="223012" y="356831"/>
                    </a:moveTo>
                    <a:lnTo>
                      <a:pt x="178422" y="356831"/>
                    </a:lnTo>
                    <a:lnTo>
                      <a:pt x="133819" y="356831"/>
                    </a:lnTo>
                    <a:lnTo>
                      <a:pt x="133819" y="490651"/>
                    </a:lnTo>
                    <a:lnTo>
                      <a:pt x="178422" y="490651"/>
                    </a:lnTo>
                    <a:lnTo>
                      <a:pt x="178422" y="401434"/>
                    </a:lnTo>
                    <a:lnTo>
                      <a:pt x="223012" y="401434"/>
                    </a:lnTo>
                    <a:lnTo>
                      <a:pt x="223012" y="356831"/>
                    </a:lnTo>
                    <a:close/>
                  </a:path>
                  <a:path w="401954" h="1472564">
                    <a:moveTo>
                      <a:pt x="223012" y="0"/>
                    </a:moveTo>
                    <a:lnTo>
                      <a:pt x="178422" y="0"/>
                    </a:lnTo>
                    <a:lnTo>
                      <a:pt x="178422" y="133807"/>
                    </a:lnTo>
                    <a:lnTo>
                      <a:pt x="178422" y="312229"/>
                    </a:lnTo>
                    <a:lnTo>
                      <a:pt x="223012" y="312229"/>
                    </a:lnTo>
                    <a:lnTo>
                      <a:pt x="223012" y="133819"/>
                    </a:lnTo>
                    <a:lnTo>
                      <a:pt x="223012" y="0"/>
                    </a:lnTo>
                    <a:close/>
                  </a:path>
                  <a:path w="401954" h="1472564">
                    <a:moveTo>
                      <a:pt x="267627" y="936701"/>
                    </a:moveTo>
                    <a:lnTo>
                      <a:pt x="223024" y="936701"/>
                    </a:lnTo>
                    <a:lnTo>
                      <a:pt x="223024" y="981303"/>
                    </a:lnTo>
                    <a:lnTo>
                      <a:pt x="267627" y="981303"/>
                    </a:lnTo>
                    <a:lnTo>
                      <a:pt x="267627" y="936701"/>
                    </a:lnTo>
                    <a:close/>
                  </a:path>
                  <a:path w="401954" h="1472564">
                    <a:moveTo>
                      <a:pt x="267627" y="802881"/>
                    </a:moveTo>
                    <a:lnTo>
                      <a:pt x="223024" y="802881"/>
                    </a:lnTo>
                    <a:lnTo>
                      <a:pt x="223024" y="892086"/>
                    </a:lnTo>
                    <a:lnTo>
                      <a:pt x="267627" y="892086"/>
                    </a:lnTo>
                    <a:lnTo>
                      <a:pt x="267627" y="802881"/>
                    </a:lnTo>
                    <a:close/>
                  </a:path>
                  <a:path w="401954" h="1472564">
                    <a:moveTo>
                      <a:pt x="267627" y="579856"/>
                    </a:moveTo>
                    <a:lnTo>
                      <a:pt x="223024" y="579856"/>
                    </a:lnTo>
                    <a:lnTo>
                      <a:pt x="223024" y="624459"/>
                    </a:lnTo>
                    <a:lnTo>
                      <a:pt x="267627" y="624459"/>
                    </a:lnTo>
                    <a:lnTo>
                      <a:pt x="267627" y="579856"/>
                    </a:lnTo>
                    <a:close/>
                  </a:path>
                  <a:path w="401954" h="1472564">
                    <a:moveTo>
                      <a:pt x="312216" y="1025906"/>
                    </a:moveTo>
                    <a:lnTo>
                      <a:pt x="267627" y="1025906"/>
                    </a:lnTo>
                    <a:lnTo>
                      <a:pt x="223024" y="1025906"/>
                    </a:lnTo>
                    <a:lnTo>
                      <a:pt x="223024" y="1115110"/>
                    </a:lnTo>
                    <a:lnTo>
                      <a:pt x="267627" y="1115110"/>
                    </a:lnTo>
                    <a:lnTo>
                      <a:pt x="267627" y="1159725"/>
                    </a:lnTo>
                    <a:lnTo>
                      <a:pt x="267627" y="1248943"/>
                    </a:lnTo>
                    <a:lnTo>
                      <a:pt x="223024" y="1248943"/>
                    </a:lnTo>
                    <a:lnTo>
                      <a:pt x="223024" y="1382763"/>
                    </a:lnTo>
                    <a:lnTo>
                      <a:pt x="267627" y="1382763"/>
                    </a:lnTo>
                    <a:lnTo>
                      <a:pt x="312216" y="1382763"/>
                    </a:lnTo>
                    <a:lnTo>
                      <a:pt x="312216" y="1159725"/>
                    </a:lnTo>
                    <a:lnTo>
                      <a:pt x="312216" y="1025906"/>
                    </a:lnTo>
                    <a:close/>
                  </a:path>
                  <a:path w="401954" h="1472564">
                    <a:moveTo>
                      <a:pt x="312216" y="892098"/>
                    </a:moveTo>
                    <a:lnTo>
                      <a:pt x="267627" y="892098"/>
                    </a:lnTo>
                    <a:lnTo>
                      <a:pt x="267627" y="936701"/>
                    </a:lnTo>
                    <a:lnTo>
                      <a:pt x="312216" y="936701"/>
                    </a:lnTo>
                    <a:lnTo>
                      <a:pt x="312216" y="892098"/>
                    </a:lnTo>
                    <a:close/>
                  </a:path>
                  <a:path w="401954" h="1472564">
                    <a:moveTo>
                      <a:pt x="312216" y="624459"/>
                    </a:moveTo>
                    <a:lnTo>
                      <a:pt x="267627" y="624459"/>
                    </a:lnTo>
                    <a:lnTo>
                      <a:pt x="267627" y="669074"/>
                    </a:lnTo>
                    <a:lnTo>
                      <a:pt x="223024" y="669074"/>
                    </a:lnTo>
                    <a:lnTo>
                      <a:pt x="223024" y="713676"/>
                    </a:lnTo>
                    <a:lnTo>
                      <a:pt x="267627" y="713676"/>
                    </a:lnTo>
                    <a:lnTo>
                      <a:pt x="267627" y="758278"/>
                    </a:lnTo>
                    <a:lnTo>
                      <a:pt x="312216" y="758278"/>
                    </a:lnTo>
                    <a:lnTo>
                      <a:pt x="312216" y="624459"/>
                    </a:lnTo>
                    <a:close/>
                  </a:path>
                  <a:path w="401954" h="1472564">
                    <a:moveTo>
                      <a:pt x="312216" y="535254"/>
                    </a:moveTo>
                    <a:lnTo>
                      <a:pt x="267627" y="535254"/>
                    </a:lnTo>
                    <a:lnTo>
                      <a:pt x="267627" y="579856"/>
                    </a:lnTo>
                    <a:lnTo>
                      <a:pt x="312216" y="579856"/>
                    </a:lnTo>
                    <a:lnTo>
                      <a:pt x="312216" y="535254"/>
                    </a:lnTo>
                    <a:close/>
                  </a:path>
                  <a:path w="401954" h="1472564">
                    <a:moveTo>
                      <a:pt x="312216" y="356831"/>
                    </a:moveTo>
                    <a:lnTo>
                      <a:pt x="267627" y="356831"/>
                    </a:lnTo>
                    <a:lnTo>
                      <a:pt x="223024" y="356831"/>
                    </a:lnTo>
                    <a:lnTo>
                      <a:pt x="223024" y="401434"/>
                    </a:lnTo>
                    <a:lnTo>
                      <a:pt x="267627" y="401434"/>
                    </a:lnTo>
                    <a:lnTo>
                      <a:pt x="312216" y="401434"/>
                    </a:lnTo>
                    <a:lnTo>
                      <a:pt x="312216" y="356831"/>
                    </a:lnTo>
                    <a:close/>
                  </a:path>
                  <a:path w="401954" h="1472564">
                    <a:moveTo>
                      <a:pt x="312216" y="267627"/>
                    </a:moveTo>
                    <a:lnTo>
                      <a:pt x="267627" y="267627"/>
                    </a:lnTo>
                    <a:lnTo>
                      <a:pt x="223024" y="267627"/>
                    </a:lnTo>
                    <a:lnTo>
                      <a:pt x="223024" y="312229"/>
                    </a:lnTo>
                    <a:lnTo>
                      <a:pt x="267627" y="312229"/>
                    </a:lnTo>
                    <a:lnTo>
                      <a:pt x="312216" y="312229"/>
                    </a:lnTo>
                    <a:lnTo>
                      <a:pt x="312216" y="267627"/>
                    </a:lnTo>
                    <a:close/>
                  </a:path>
                  <a:path w="401954" h="1472564">
                    <a:moveTo>
                      <a:pt x="312216" y="89204"/>
                    </a:moveTo>
                    <a:lnTo>
                      <a:pt x="267627" y="89204"/>
                    </a:lnTo>
                    <a:lnTo>
                      <a:pt x="267627" y="133807"/>
                    </a:lnTo>
                    <a:lnTo>
                      <a:pt x="267627" y="223012"/>
                    </a:lnTo>
                    <a:lnTo>
                      <a:pt x="312216" y="223012"/>
                    </a:lnTo>
                    <a:lnTo>
                      <a:pt x="312216" y="133807"/>
                    </a:lnTo>
                    <a:lnTo>
                      <a:pt x="312216" y="89204"/>
                    </a:lnTo>
                    <a:close/>
                  </a:path>
                  <a:path w="401954" h="1472564">
                    <a:moveTo>
                      <a:pt x="312216" y="0"/>
                    </a:moveTo>
                    <a:lnTo>
                      <a:pt x="267627" y="0"/>
                    </a:lnTo>
                    <a:lnTo>
                      <a:pt x="223024" y="0"/>
                    </a:lnTo>
                    <a:lnTo>
                      <a:pt x="223024" y="44602"/>
                    </a:lnTo>
                    <a:lnTo>
                      <a:pt x="267627" y="44602"/>
                    </a:lnTo>
                    <a:lnTo>
                      <a:pt x="312216" y="44602"/>
                    </a:lnTo>
                    <a:lnTo>
                      <a:pt x="312216" y="0"/>
                    </a:lnTo>
                    <a:close/>
                  </a:path>
                  <a:path w="401954" h="1472564">
                    <a:moveTo>
                      <a:pt x="356831" y="1427353"/>
                    </a:moveTo>
                    <a:lnTo>
                      <a:pt x="312229" y="1427353"/>
                    </a:lnTo>
                    <a:lnTo>
                      <a:pt x="312229" y="1471955"/>
                    </a:lnTo>
                    <a:lnTo>
                      <a:pt x="356831" y="1471955"/>
                    </a:lnTo>
                    <a:lnTo>
                      <a:pt x="356831" y="1427353"/>
                    </a:lnTo>
                    <a:close/>
                  </a:path>
                  <a:path w="401954" h="1472564">
                    <a:moveTo>
                      <a:pt x="356831" y="1248943"/>
                    </a:moveTo>
                    <a:lnTo>
                      <a:pt x="312229" y="1248943"/>
                    </a:lnTo>
                    <a:lnTo>
                      <a:pt x="312229" y="1338148"/>
                    </a:lnTo>
                    <a:lnTo>
                      <a:pt x="356831" y="1338148"/>
                    </a:lnTo>
                    <a:lnTo>
                      <a:pt x="356831" y="1248943"/>
                    </a:lnTo>
                    <a:close/>
                  </a:path>
                  <a:path w="401954" h="1472564">
                    <a:moveTo>
                      <a:pt x="356831" y="1159725"/>
                    </a:moveTo>
                    <a:lnTo>
                      <a:pt x="312229" y="1159725"/>
                    </a:lnTo>
                    <a:lnTo>
                      <a:pt x="312229" y="1204341"/>
                    </a:lnTo>
                    <a:lnTo>
                      <a:pt x="356831" y="1204341"/>
                    </a:lnTo>
                    <a:lnTo>
                      <a:pt x="356831" y="1159725"/>
                    </a:lnTo>
                    <a:close/>
                  </a:path>
                  <a:path w="401954" h="1472564">
                    <a:moveTo>
                      <a:pt x="356831" y="1070508"/>
                    </a:moveTo>
                    <a:lnTo>
                      <a:pt x="312229" y="1070508"/>
                    </a:lnTo>
                    <a:lnTo>
                      <a:pt x="312229" y="1115110"/>
                    </a:lnTo>
                    <a:lnTo>
                      <a:pt x="356831" y="1115110"/>
                    </a:lnTo>
                    <a:lnTo>
                      <a:pt x="356831" y="1070508"/>
                    </a:lnTo>
                    <a:close/>
                  </a:path>
                  <a:path w="401954" h="1472564">
                    <a:moveTo>
                      <a:pt x="356831" y="892098"/>
                    </a:moveTo>
                    <a:lnTo>
                      <a:pt x="312229" y="892098"/>
                    </a:lnTo>
                    <a:lnTo>
                      <a:pt x="312229" y="936701"/>
                    </a:lnTo>
                    <a:lnTo>
                      <a:pt x="356831" y="936701"/>
                    </a:lnTo>
                    <a:lnTo>
                      <a:pt x="356831" y="892098"/>
                    </a:lnTo>
                    <a:close/>
                  </a:path>
                  <a:path w="401954" h="1472564">
                    <a:moveTo>
                      <a:pt x="356831" y="713676"/>
                    </a:moveTo>
                    <a:lnTo>
                      <a:pt x="312229" y="713676"/>
                    </a:lnTo>
                    <a:lnTo>
                      <a:pt x="312229" y="847496"/>
                    </a:lnTo>
                    <a:lnTo>
                      <a:pt x="356831" y="847496"/>
                    </a:lnTo>
                    <a:lnTo>
                      <a:pt x="356831" y="713676"/>
                    </a:lnTo>
                    <a:close/>
                  </a:path>
                  <a:path w="401954" h="1472564">
                    <a:moveTo>
                      <a:pt x="356831" y="535254"/>
                    </a:moveTo>
                    <a:lnTo>
                      <a:pt x="312229" y="535254"/>
                    </a:lnTo>
                    <a:lnTo>
                      <a:pt x="312229" y="579856"/>
                    </a:lnTo>
                    <a:lnTo>
                      <a:pt x="356831" y="579856"/>
                    </a:lnTo>
                    <a:lnTo>
                      <a:pt x="356831" y="535254"/>
                    </a:lnTo>
                    <a:close/>
                  </a:path>
                  <a:path w="401954" h="1472564">
                    <a:moveTo>
                      <a:pt x="356831" y="356831"/>
                    </a:moveTo>
                    <a:lnTo>
                      <a:pt x="312229" y="356831"/>
                    </a:lnTo>
                    <a:lnTo>
                      <a:pt x="312229" y="490651"/>
                    </a:lnTo>
                    <a:lnTo>
                      <a:pt x="356831" y="490651"/>
                    </a:lnTo>
                    <a:lnTo>
                      <a:pt x="356831" y="356831"/>
                    </a:lnTo>
                    <a:close/>
                  </a:path>
                  <a:path w="401954" h="1472564">
                    <a:moveTo>
                      <a:pt x="356831" y="267627"/>
                    </a:moveTo>
                    <a:lnTo>
                      <a:pt x="312229" y="267627"/>
                    </a:lnTo>
                    <a:lnTo>
                      <a:pt x="312229" y="312229"/>
                    </a:lnTo>
                    <a:lnTo>
                      <a:pt x="356831" y="312229"/>
                    </a:lnTo>
                    <a:lnTo>
                      <a:pt x="356831" y="267627"/>
                    </a:lnTo>
                    <a:close/>
                  </a:path>
                  <a:path w="401954" h="1472564">
                    <a:moveTo>
                      <a:pt x="356831" y="89204"/>
                    </a:moveTo>
                    <a:lnTo>
                      <a:pt x="312229" y="89204"/>
                    </a:lnTo>
                    <a:lnTo>
                      <a:pt x="312229" y="133807"/>
                    </a:lnTo>
                    <a:lnTo>
                      <a:pt x="312229" y="223012"/>
                    </a:lnTo>
                    <a:lnTo>
                      <a:pt x="356831" y="223012"/>
                    </a:lnTo>
                    <a:lnTo>
                      <a:pt x="356831" y="133807"/>
                    </a:lnTo>
                    <a:lnTo>
                      <a:pt x="356831" y="89204"/>
                    </a:lnTo>
                    <a:close/>
                  </a:path>
                  <a:path w="401954" h="1472564">
                    <a:moveTo>
                      <a:pt x="356831" y="0"/>
                    </a:moveTo>
                    <a:lnTo>
                      <a:pt x="312229" y="0"/>
                    </a:lnTo>
                    <a:lnTo>
                      <a:pt x="312229" y="44602"/>
                    </a:lnTo>
                    <a:lnTo>
                      <a:pt x="356831" y="44602"/>
                    </a:lnTo>
                    <a:lnTo>
                      <a:pt x="356831" y="0"/>
                    </a:lnTo>
                    <a:close/>
                  </a:path>
                  <a:path w="401954" h="1472564">
                    <a:moveTo>
                      <a:pt x="401434" y="267627"/>
                    </a:moveTo>
                    <a:lnTo>
                      <a:pt x="356844" y="267627"/>
                    </a:lnTo>
                    <a:lnTo>
                      <a:pt x="356844" y="312229"/>
                    </a:lnTo>
                    <a:lnTo>
                      <a:pt x="401434" y="312229"/>
                    </a:lnTo>
                    <a:lnTo>
                      <a:pt x="401434" y="267627"/>
                    </a:lnTo>
                    <a:close/>
                  </a:path>
                  <a:path w="401954" h="1472564">
                    <a:moveTo>
                      <a:pt x="401434" y="89204"/>
                    </a:moveTo>
                    <a:lnTo>
                      <a:pt x="356844" y="89204"/>
                    </a:lnTo>
                    <a:lnTo>
                      <a:pt x="356844" y="133807"/>
                    </a:lnTo>
                    <a:lnTo>
                      <a:pt x="356844" y="223012"/>
                    </a:lnTo>
                    <a:lnTo>
                      <a:pt x="401434" y="223012"/>
                    </a:lnTo>
                    <a:lnTo>
                      <a:pt x="401434" y="133807"/>
                    </a:lnTo>
                    <a:lnTo>
                      <a:pt x="401434" y="89204"/>
                    </a:lnTo>
                    <a:close/>
                  </a:path>
                  <a:path w="401954" h="1472564">
                    <a:moveTo>
                      <a:pt x="401434" y="0"/>
                    </a:moveTo>
                    <a:lnTo>
                      <a:pt x="356844" y="0"/>
                    </a:lnTo>
                    <a:lnTo>
                      <a:pt x="356844" y="44602"/>
                    </a:lnTo>
                    <a:lnTo>
                      <a:pt x="401434" y="44602"/>
                    </a:lnTo>
                    <a:lnTo>
                      <a:pt x="401434" y="0"/>
                    </a:lnTo>
                    <a:close/>
                  </a:path>
                </a:pathLst>
              </a:custGeom>
              <a:solidFill>
                <a:srgbClr val="000000"/>
              </a:solidFill>
            </p:spPr>
            <p:txBody>
              <a:bodyPr wrap="square" lIns="0" tIns="0" rIns="0" bIns="0" rtlCol="0"/>
              <a:lstStyle/>
              <a:p>
                <a:endParaRPr/>
              </a:p>
            </p:txBody>
          </p:sp>
          <p:sp>
            <p:nvSpPr>
              <p:cNvPr id="22" name="object 20">
                <a:extLst>
                  <a:ext uri="{FF2B5EF4-FFF2-40B4-BE49-F238E27FC236}">
                    <a16:creationId xmlns:a16="http://schemas.microsoft.com/office/drawing/2014/main" id="{C61BA635-A020-668C-F9FA-4C8222DA58B1}"/>
                  </a:ext>
                </a:extLst>
              </p:cNvPr>
              <p:cNvSpPr/>
              <p:nvPr/>
            </p:nvSpPr>
            <p:spPr>
              <a:xfrm>
                <a:off x="7976725" y="2478863"/>
                <a:ext cx="133985" cy="1472565"/>
              </a:xfrm>
              <a:custGeom>
                <a:avLst/>
                <a:gdLst/>
                <a:ahLst/>
                <a:cxnLst/>
                <a:rect l="l" t="t" r="r" b="b"/>
                <a:pathLst>
                  <a:path w="133984" h="1472564">
                    <a:moveTo>
                      <a:pt x="44589" y="1338148"/>
                    </a:moveTo>
                    <a:lnTo>
                      <a:pt x="0" y="1338148"/>
                    </a:lnTo>
                    <a:lnTo>
                      <a:pt x="0" y="1382750"/>
                    </a:lnTo>
                    <a:lnTo>
                      <a:pt x="44589" y="1382750"/>
                    </a:lnTo>
                    <a:lnTo>
                      <a:pt x="44589" y="1338148"/>
                    </a:lnTo>
                    <a:close/>
                  </a:path>
                  <a:path w="133984" h="1472564">
                    <a:moveTo>
                      <a:pt x="44589" y="1070508"/>
                    </a:moveTo>
                    <a:lnTo>
                      <a:pt x="0" y="1070508"/>
                    </a:lnTo>
                    <a:lnTo>
                      <a:pt x="0" y="1159713"/>
                    </a:lnTo>
                    <a:lnTo>
                      <a:pt x="44589" y="1159713"/>
                    </a:lnTo>
                    <a:lnTo>
                      <a:pt x="44589" y="1070508"/>
                    </a:lnTo>
                    <a:close/>
                  </a:path>
                  <a:path w="133984" h="1472564">
                    <a:moveTo>
                      <a:pt x="44589" y="758278"/>
                    </a:moveTo>
                    <a:lnTo>
                      <a:pt x="0" y="758278"/>
                    </a:lnTo>
                    <a:lnTo>
                      <a:pt x="0" y="802881"/>
                    </a:lnTo>
                    <a:lnTo>
                      <a:pt x="44589" y="802881"/>
                    </a:lnTo>
                    <a:lnTo>
                      <a:pt x="44589" y="758278"/>
                    </a:lnTo>
                    <a:close/>
                  </a:path>
                  <a:path w="133984" h="1472564">
                    <a:moveTo>
                      <a:pt x="44589" y="579856"/>
                    </a:moveTo>
                    <a:lnTo>
                      <a:pt x="0" y="579856"/>
                    </a:lnTo>
                    <a:lnTo>
                      <a:pt x="0" y="624459"/>
                    </a:lnTo>
                    <a:lnTo>
                      <a:pt x="44589" y="624459"/>
                    </a:lnTo>
                    <a:lnTo>
                      <a:pt x="44589" y="579856"/>
                    </a:lnTo>
                    <a:close/>
                  </a:path>
                  <a:path w="133984" h="1472564">
                    <a:moveTo>
                      <a:pt x="44589" y="401447"/>
                    </a:moveTo>
                    <a:lnTo>
                      <a:pt x="0" y="401447"/>
                    </a:lnTo>
                    <a:lnTo>
                      <a:pt x="0" y="446049"/>
                    </a:lnTo>
                    <a:lnTo>
                      <a:pt x="44589" y="446049"/>
                    </a:lnTo>
                    <a:lnTo>
                      <a:pt x="44589" y="401447"/>
                    </a:lnTo>
                    <a:close/>
                  </a:path>
                  <a:path w="133984" h="1472564">
                    <a:moveTo>
                      <a:pt x="44589" y="267627"/>
                    </a:moveTo>
                    <a:lnTo>
                      <a:pt x="0" y="267627"/>
                    </a:lnTo>
                    <a:lnTo>
                      <a:pt x="0" y="312229"/>
                    </a:lnTo>
                    <a:lnTo>
                      <a:pt x="44589" y="312229"/>
                    </a:lnTo>
                    <a:lnTo>
                      <a:pt x="44589" y="267627"/>
                    </a:lnTo>
                    <a:close/>
                  </a:path>
                  <a:path w="133984" h="1472564">
                    <a:moveTo>
                      <a:pt x="89204" y="802881"/>
                    </a:moveTo>
                    <a:lnTo>
                      <a:pt x="44602" y="802881"/>
                    </a:lnTo>
                    <a:lnTo>
                      <a:pt x="44602" y="847483"/>
                    </a:lnTo>
                    <a:lnTo>
                      <a:pt x="89204" y="847483"/>
                    </a:lnTo>
                    <a:lnTo>
                      <a:pt x="89204" y="802881"/>
                    </a:lnTo>
                    <a:close/>
                  </a:path>
                  <a:path w="133984" h="1472564">
                    <a:moveTo>
                      <a:pt x="89204" y="713676"/>
                    </a:moveTo>
                    <a:lnTo>
                      <a:pt x="44602" y="713676"/>
                    </a:lnTo>
                    <a:lnTo>
                      <a:pt x="44602" y="758278"/>
                    </a:lnTo>
                    <a:lnTo>
                      <a:pt x="89204" y="758278"/>
                    </a:lnTo>
                    <a:lnTo>
                      <a:pt x="89204" y="713676"/>
                    </a:lnTo>
                    <a:close/>
                  </a:path>
                  <a:path w="133984" h="1472564">
                    <a:moveTo>
                      <a:pt x="89204" y="624459"/>
                    </a:moveTo>
                    <a:lnTo>
                      <a:pt x="44602" y="624459"/>
                    </a:lnTo>
                    <a:lnTo>
                      <a:pt x="44602" y="669061"/>
                    </a:lnTo>
                    <a:lnTo>
                      <a:pt x="89204" y="669061"/>
                    </a:lnTo>
                    <a:lnTo>
                      <a:pt x="89204" y="624459"/>
                    </a:lnTo>
                    <a:close/>
                  </a:path>
                  <a:path w="133984" h="1472564">
                    <a:moveTo>
                      <a:pt x="133794" y="1427353"/>
                    </a:moveTo>
                    <a:lnTo>
                      <a:pt x="89204" y="1427353"/>
                    </a:lnTo>
                    <a:lnTo>
                      <a:pt x="89204" y="1471955"/>
                    </a:lnTo>
                    <a:lnTo>
                      <a:pt x="133794" y="1471955"/>
                    </a:lnTo>
                    <a:lnTo>
                      <a:pt x="133794" y="1427353"/>
                    </a:lnTo>
                    <a:close/>
                  </a:path>
                  <a:path w="133984" h="1472564">
                    <a:moveTo>
                      <a:pt x="133794" y="1248943"/>
                    </a:moveTo>
                    <a:lnTo>
                      <a:pt x="89204" y="1248943"/>
                    </a:lnTo>
                    <a:lnTo>
                      <a:pt x="89204" y="1293545"/>
                    </a:lnTo>
                    <a:lnTo>
                      <a:pt x="133794" y="1293545"/>
                    </a:lnTo>
                    <a:lnTo>
                      <a:pt x="133794" y="1248943"/>
                    </a:lnTo>
                    <a:close/>
                  </a:path>
                  <a:path w="133984" h="1472564">
                    <a:moveTo>
                      <a:pt x="133794" y="1025906"/>
                    </a:moveTo>
                    <a:lnTo>
                      <a:pt x="89204" y="1025906"/>
                    </a:lnTo>
                    <a:lnTo>
                      <a:pt x="89204" y="981303"/>
                    </a:lnTo>
                    <a:lnTo>
                      <a:pt x="89204" y="936701"/>
                    </a:lnTo>
                    <a:lnTo>
                      <a:pt x="44602" y="936701"/>
                    </a:lnTo>
                    <a:lnTo>
                      <a:pt x="44602" y="981303"/>
                    </a:lnTo>
                    <a:lnTo>
                      <a:pt x="44602" y="1159725"/>
                    </a:lnTo>
                    <a:lnTo>
                      <a:pt x="44602" y="1248943"/>
                    </a:lnTo>
                    <a:lnTo>
                      <a:pt x="89204" y="1248943"/>
                    </a:lnTo>
                    <a:lnTo>
                      <a:pt x="89204" y="1159725"/>
                    </a:lnTo>
                    <a:lnTo>
                      <a:pt x="89204" y="1115110"/>
                    </a:lnTo>
                    <a:lnTo>
                      <a:pt x="133794" y="1115110"/>
                    </a:lnTo>
                    <a:lnTo>
                      <a:pt x="133794" y="1025906"/>
                    </a:lnTo>
                    <a:close/>
                  </a:path>
                  <a:path w="133984" h="1472564">
                    <a:moveTo>
                      <a:pt x="133794" y="847483"/>
                    </a:moveTo>
                    <a:lnTo>
                      <a:pt x="89204" y="847483"/>
                    </a:lnTo>
                    <a:lnTo>
                      <a:pt x="89204" y="892086"/>
                    </a:lnTo>
                    <a:lnTo>
                      <a:pt x="133794" y="892086"/>
                    </a:lnTo>
                    <a:lnTo>
                      <a:pt x="133794" y="847483"/>
                    </a:lnTo>
                    <a:close/>
                  </a:path>
                  <a:path w="133984" h="1472564">
                    <a:moveTo>
                      <a:pt x="133794" y="490651"/>
                    </a:moveTo>
                    <a:lnTo>
                      <a:pt x="89204" y="490651"/>
                    </a:lnTo>
                    <a:lnTo>
                      <a:pt x="89204" y="401447"/>
                    </a:lnTo>
                    <a:lnTo>
                      <a:pt x="44602" y="401447"/>
                    </a:lnTo>
                    <a:lnTo>
                      <a:pt x="44602" y="535266"/>
                    </a:lnTo>
                    <a:lnTo>
                      <a:pt x="89204" y="535266"/>
                    </a:lnTo>
                    <a:lnTo>
                      <a:pt x="89204" y="579856"/>
                    </a:lnTo>
                    <a:lnTo>
                      <a:pt x="133794" y="579856"/>
                    </a:lnTo>
                    <a:lnTo>
                      <a:pt x="133794" y="490651"/>
                    </a:lnTo>
                    <a:close/>
                  </a:path>
                  <a:path w="133984" h="1472564">
                    <a:moveTo>
                      <a:pt x="133794" y="356831"/>
                    </a:moveTo>
                    <a:lnTo>
                      <a:pt x="89204" y="356831"/>
                    </a:lnTo>
                    <a:lnTo>
                      <a:pt x="89204" y="401434"/>
                    </a:lnTo>
                    <a:lnTo>
                      <a:pt x="133794" y="401434"/>
                    </a:lnTo>
                    <a:lnTo>
                      <a:pt x="133794" y="356831"/>
                    </a:lnTo>
                    <a:close/>
                  </a:path>
                  <a:path w="133984" h="1472564">
                    <a:moveTo>
                      <a:pt x="133794" y="0"/>
                    </a:moveTo>
                    <a:lnTo>
                      <a:pt x="89204" y="0"/>
                    </a:lnTo>
                    <a:lnTo>
                      <a:pt x="44602" y="0"/>
                    </a:lnTo>
                    <a:lnTo>
                      <a:pt x="44602" y="44602"/>
                    </a:lnTo>
                    <a:lnTo>
                      <a:pt x="89204" y="44602"/>
                    </a:lnTo>
                    <a:lnTo>
                      <a:pt x="89204" y="133807"/>
                    </a:lnTo>
                    <a:lnTo>
                      <a:pt x="89204" y="267627"/>
                    </a:lnTo>
                    <a:lnTo>
                      <a:pt x="44602" y="267627"/>
                    </a:lnTo>
                    <a:lnTo>
                      <a:pt x="44602" y="312229"/>
                    </a:lnTo>
                    <a:lnTo>
                      <a:pt x="89204" y="312229"/>
                    </a:lnTo>
                    <a:lnTo>
                      <a:pt x="133794" y="312229"/>
                    </a:lnTo>
                    <a:lnTo>
                      <a:pt x="133794" y="133819"/>
                    </a:lnTo>
                    <a:lnTo>
                      <a:pt x="133794" y="0"/>
                    </a:lnTo>
                    <a:close/>
                  </a:path>
                </a:pathLst>
              </a:custGeom>
              <a:solidFill>
                <a:srgbClr val="000000"/>
              </a:solidFill>
            </p:spPr>
            <p:txBody>
              <a:bodyPr wrap="square" lIns="0" tIns="0" rIns="0" bIns="0" rtlCol="0"/>
              <a:lstStyle/>
              <a:p>
                <a:endParaRPr/>
              </a:p>
            </p:txBody>
          </p:sp>
        </p:grpSp>
      </p:grpSp>
      <p:grpSp>
        <p:nvGrpSpPr>
          <p:cNvPr id="23" name="Group 22">
            <a:extLst>
              <a:ext uri="{FF2B5EF4-FFF2-40B4-BE49-F238E27FC236}">
                <a16:creationId xmlns:a16="http://schemas.microsoft.com/office/drawing/2014/main" id="{A3045083-F675-A338-6994-F34679F749A2}"/>
              </a:ext>
            </a:extLst>
          </p:cNvPr>
          <p:cNvGrpSpPr/>
          <p:nvPr userDrawn="1"/>
        </p:nvGrpSpPr>
        <p:grpSpPr>
          <a:xfrm>
            <a:off x="1892160" y="4477087"/>
            <a:ext cx="1046440" cy="1046440"/>
            <a:chOff x="3590886" y="4930498"/>
            <a:chExt cx="1385570" cy="1385570"/>
          </a:xfrm>
          <a:effectLst>
            <a:outerShdw blurRad="50800" dist="38100" dir="2700000" algn="tl" rotWithShape="0">
              <a:prstClr val="black">
                <a:alpha val="40000"/>
              </a:prstClr>
            </a:outerShdw>
          </a:effectLst>
        </p:grpSpPr>
        <p:sp>
          <p:nvSpPr>
            <p:cNvPr id="24" name="object 21">
              <a:extLst>
                <a:ext uri="{FF2B5EF4-FFF2-40B4-BE49-F238E27FC236}">
                  <a16:creationId xmlns:a16="http://schemas.microsoft.com/office/drawing/2014/main" id="{EB605F81-0E81-69D5-8DFE-FF22121E2CF9}"/>
                </a:ext>
              </a:extLst>
            </p:cNvPr>
            <p:cNvSpPr/>
            <p:nvPr/>
          </p:nvSpPr>
          <p:spPr>
            <a:xfrm>
              <a:off x="3590886" y="4930498"/>
              <a:ext cx="1385570" cy="1385570"/>
            </a:xfrm>
            <a:custGeom>
              <a:avLst/>
              <a:gdLst/>
              <a:ahLst/>
              <a:cxnLst/>
              <a:rect l="l" t="t" r="r" b="b"/>
              <a:pathLst>
                <a:path w="1385570" h="1385570">
                  <a:moveTo>
                    <a:pt x="1385315" y="0"/>
                  </a:moveTo>
                  <a:lnTo>
                    <a:pt x="0" y="0"/>
                  </a:lnTo>
                  <a:lnTo>
                    <a:pt x="0" y="1385315"/>
                  </a:lnTo>
                  <a:lnTo>
                    <a:pt x="1385315" y="1385315"/>
                  </a:lnTo>
                  <a:lnTo>
                    <a:pt x="1385315" y="0"/>
                  </a:lnTo>
                  <a:close/>
                </a:path>
              </a:pathLst>
            </a:custGeom>
            <a:solidFill>
              <a:srgbClr val="FFFFFF"/>
            </a:solidFill>
          </p:spPr>
          <p:txBody>
            <a:bodyPr wrap="square" lIns="0" tIns="0" rIns="0" bIns="0" rtlCol="0"/>
            <a:lstStyle/>
            <a:p>
              <a:endParaRPr/>
            </a:p>
          </p:txBody>
        </p:sp>
        <p:grpSp>
          <p:nvGrpSpPr>
            <p:cNvPr id="25" name="Group 24">
              <a:extLst>
                <a:ext uri="{FF2B5EF4-FFF2-40B4-BE49-F238E27FC236}">
                  <a16:creationId xmlns:a16="http://schemas.microsoft.com/office/drawing/2014/main" id="{2736A0A5-4045-2AFA-2F78-579AC944169A}"/>
                </a:ext>
              </a:extLst>
            </p:cNvPr>
            <p:cNvGrpSpPr/>
            <p:nvPr/>
          </p:nvGrpSpPr>
          <p:grpSpPr>
            <a:xfrm>
              <a:off x="3740727" y="5078736"/>
              <a:ext cx="1085888" cy="1085850"/>
              <a:chOff x="2082761" y="5461416"/>
              <a:chExt cx="1085888" cy="1085850"/>
            </a:xfrm>
          </p:grpSpPr>
          <p:sp>
            <p:nvSpPr>
              <p:cNvPr id="26" name="object 22">
                <a:extLst>
                  <a:ext uri="{FF2B5EF4-FFF2-40B4-BE49-F238E27FC236}">
                    <a16:creationId xmlns:a16="http://schemas.microsoft.com/office/drawing/2014/main" id="{AD3A49D2-39D5-ACAC-DAC1-AC55A48B83D0}"/>
                  </a:ext>
                </a:extLst>
              </p:cNvPr>
              <p:cNvSpPr/>
              <p:nvPr/>
            </p:nvSpPr>
            <p:spPr>
              <a:xfrm>
                <a:off x="2082761" y="5461416"/>
                <a:ext cx="299720" cy="1085850"/>
              </a:xfrm>
              <a:custGeom>
                <a:avLst/>
                <a:gdLst/>
                <a:ahLst/>
                <a:cxnLst/>
                <a:rect l="l" t="t" r="r" b="b"/>
                <a:pathLst>
                  <a:path w="299719" h="1085850">
                    <a:moveTo>
                      <a:pt x="37439" y="673938"/>
                    </a:moveTo>
                    <a:lnTo>
                      <a:pt x="0" y="673938"/>
                    </a:lnTo>
                    <a:lnTo>
                      <a:pt x="0" y="711377"/>
                    </a:lnTo>
                    <a:lnTo>
                      <a:pt x="37439" y="711377"/>
                    </a:lnTo>
                    <a:lnTo>
                      <a:pt x="37439" y="673938"/>
                    </a:lnTo>
                    <a:close/>
                  </a:path>
                  <a:path w="299719" h="1085850">
                    <a:moveTo>
                      <a:pt x="37439" y="599059"/>
                    </a:moveTo>
                    <a:lnTo>
                      <a:pt x="0" y="599059"/>
                    </a:lnTo>
                    <a:lnTo>
                      <a:pt x="0" y="636498"/>
                    </a:lnTo>
                    <a:lnTo>
                      <a:pt x="37439" y="636498"/>
                    </a:lnTo>
                    <a:lnTo>
                      <a:pt x="37439" y="599059"/>
                    </a:lnTo>
                    <a:close/>
                  </a:path>
                  <a:path w="299719" h="1085850">
                    <a:moveTo>
                      <a:pt x="74879" y="411861"/>
                    </a:moveTo>
                    <a:lnTo>
                      <a:pt x="37439" y="411861"/>
                    </a:lnTo>
                    <a:lnTo>
                      <a:pt x="0" y="411861"/>
                    </a:lnTo>
                    <a:lnTo>
                      <a:pt x="0" y="449300"/>
                    </a:lnTo>
                    <a:lnTo>
                      <a:pt x="37439" y="449300"/>
                    </a:lnTo>
                    <a:lnTo>
                      <a:pt x="74879" y="449300"/>
                    </a:lnTo>
                    <a:lnTo>
                      <a:pt x="74879" y="411861"/>
                    </a:lnTo>
                    <a:close/>
                  </a:path>
                  <a:path w="299719" h="1085850">
                    <a:moveTo>
                      <a:pt x="74879" y="336969"/>
                    </a:moveTo>
                    <a:lnTo>
                      <a:pt x="37439" y="336969"/>
                    </a:lnTo>
                    <a:lnTo>
                      <a:pt x="37439" y="299529"/>
                    </a:lnTo>
                    <a:lnTo>
                      <a:pt x="0" y="299529"/>
                    </a:lnTo>
                    <a:lnTo>
                      <a:pt x="0" y="374408"/>
                    </a:lnTo>
                    <a:lnTo>
                      <a:pt x="37439" y="374408"/>
                    </a:lnTo>
                    <a:lnTo>
                      <a:pt x="74879" y="374408"/>
                    </a:lnTo>
                    <a:lnTo>
                      <a:pt x="74879" y="336969"/>
                    </a:lnTo>
                    <a:close/>
                  </a:path>
                  <a:path w="299719" h="1085850">
                    <a:moveTo>
                      <a:pt x="112318" y="299529"/>
                    </a:moveTo>
                    <a:lnTo>
                      <a:pt x="74879" y="299529"/>
                    </a:lnTo>
                    <a:lnTo>
                      <a:pt x="74879" y="336969"/>
                    </a:lnTo>
                    <a:lnTo>
                      <a:pt x="112318" y="336969"/>
                    </a:lnTo>
                    <a:lnTo>
                      <a:pt x="112318" y="299529"/>
                    </a:lnTo>
                    <a:close/>
                  </a:path>
                  <a:path w="299719" h="1085850">
                    <a:moveTo>
                      <a:pt x="149758" y="898588"/>
                    </a:moveTo>
                    <a:lnTo>
                      <a:pt x="112318" y="898588"/>
                    </a:lnTo>
                    <a:lnTo>
                      <a:pt x="74879" y="898588"/>
                    </a:lnTo>
                    <a:lnTo>
                      <a:pt x="74879" y="1010907"/>
                    </a:lnTo>
                    <a:lnTo>
                      <a:pt x="112318" y="1010907"/>
                    </a:lnTo>
                    <a:lnTo>
                      <a:pt x="149758" y="1010907"/>
                    </a:lnTo>
                    <a:lnTo>
                      <a:pt x="149758" y="898588"/>
                    </a:lnTo>
                    <a:close/>
                  </a:path>
                  <a:path w="299719" h="1085850">
                    <a:moveTo>
                      <a:pt x="149758" y="823709"/>
                    </a:moveTo>
                    <a:lnTo>
                      <a:pt x="112318" y="823709"/>
                    </a:lnTo>
                    <a:lnTo>
                      <a:pt x="74879" y="823709"/>
                    </a:lnTo>
                    <a:lnTo>
                      <a:pt x="37439" y="823709"/>
                    </a:lnTo>
                    <a:lnTo>
                      <a:pt x="0" y="823709"/>
                    </a:lnTo>
                    <a:lnTo>
                      <a:pt x="0" y="1085799"/>
                    </a:lnTo>
                    <a:lnTo>
                      <a:pt x="37439" y="1085799"/>
                    </a:lnTo>
                    <a:lnTo>
                      <a:pt x="74879" y="1085786"/>
                    </a:lnTo>
                    <a:lnTo>
                      <a:pt x="112318" y="1085786"/>
                    </a:lnTo>
                    <a:lnTo>
                      <a:pt x="149758" y="1085786"/>
                    </a:lnTo>
                    <a:lnTo>
                      <a:pt x="149758" y="1048346"/>
                    </a:lnTo>
                    <a:lnTo>
                      <a:pt x="112318" y="1048346"/>
                    </a:lnTo>
                    <a:lnTo>
                      <a:pt x="74879" y="1048346"/>
                    </a:lnTo>
                    <a:lnTo>
                      <a:pt x="37439" y="1048346"/>
                    </a:lnTo>
                    <a:lnTo>
                      <a:pt x="37439" y="861148"/>
                    </a:lnTo>
                    <a:lnTo>
                      <a:pt x="74879" y="861148"/>
                    </a:lnTo>
                    <a:lnTo>
                      <a:pt x="112318" y="861148"/>
                    </a:lnTo>
                    <a:lnTo>
                      <a:pt x="149758" y="861148"/>
                    </a:lnTo>
                    <a:lnTo>
                      <a:pt x="149758" y="823709"/>
                    </a:lnTo>
                    <a:close/>
                  </a:path>
                  <a:path w="299719" h="1085850">
                    <a:moveTo>
                      <a:pt x="149758" y="486740"/>
                    </a:moveTo>
                    <a:lnTo>
                      <a:pt x="112318" y="486740"/>
                    </a:lnTo>
                    <a:lnTo>
                      <a:pt x="74879" y="486740"/>
                    </a:lnTo>
                    <a:lnTo>
                      <a:pt x="74879" y="524179"/>
                    </a:lnTo>
                    <a:lnTo>
                      <a:pt x="37439" y="524179"/>
                    </a:lnTo>
                    <a:lnTo>
                      <a:pt x="37439" y="486740"/>
                    </a:lnTo>
                    <a:lnTo>
                      <a:pt x="0" y="486740"/>
                    </a:lnTo>
                    <a:lnTo>
                      <a:pt x="0" y="561619"/>
                    </a:lnTo>
                    <a:lnTo>
                      <a:pt x="37439" y="561619"/>
                    </a:lnTo>
                    <a:lnTo>
                      <a:pt x="37439" y="599059"/>
                    </a:lnTo>
                    <a:lnTo>
                      <a:pt x="74879" y="599059"/>
                    </a:lnTo>
                    <a:lnTo>
                      <a:pt x="74879" y="636498"/>
                    </a:lnTo>
                    <a:lnTo>
                      <a:pt x="37439" y="636498"/>
                    </a:lnTo>
                    <a:lnTo>
                      <a:pt x="37439" y="673938"/>
                    </a:lnTo>
                    <a:lnTo>
                      <a:pt x="74879" y="673938"/>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112318" y="786269"/>
                    </a:lnTo>
                    <a:lnTo>
                      <a:pt x="112318" y="748842"/>
                    </a:lnTo>
                    <a:lnTo>
                      <a:pt x="149758" y="748842"/>
                    </a:lnTo>
                    <a:lnTo>
                      <a:pt x="149758" y="711403"/>
                    </a:lnTo>
                    <a:lnTo>
                      <a:pt x="112318" y="711403"/>
                    </a:lnTo>
                    <a:lnTo>
                      <a:pt x="112318" y="673938"/>
                    </a:lnTo>
                    <a:lnTo>
                      <a:pt x="149758" y="673938"/>
                    </a:lnTo>
                    <a:lnTo>
                      <a:pt x="149758" y="636498"/>
                    </a:lnTo>
                    <a:lnTo>
                      <a:pt x="112318" y="636498"/>
                    </a:lnTo>
                    <a:lnTo>
                      <a:pt x="112318" y="561619"/>
                    </a:lnTo>
                    <a:lnTo>
                      <a:pt x="149758" y="561619"/>
                    </a:lnTo>
                    <a:lnTo>
                      <a:pt x="149758" y="486740"/>
                    </a:lnTo>
                    <a:close/>
                  </a:path>
                  <a:path w="299719" h="1085850">
                    <a:moveTo>
                      <a:pt x="149758" y="336969"/>
                    </a:moveTo>
                    <a:lnTo>
                      <a:pt x="112318" y="336969"/>
                    </a:lnTo>
                    <a:lnTo>
                      <a:pt x="112318" y="374408"/>
                    </a:lnTo>
                    <a:lnTo>
                      <a:pt x="74879" y="374408"/>
                    </a:lnTo>
                    <a:lnTo>
                      <a:pt x="74879" y="411848"/>
                    </a:lnTo>
                    <a:lnTo>
                      <a:pt x="112318" y="411848"/>
                    </a:lnTo>
                    <a:lnTo>
                      <a:pt x="149758" y="411848"/>
                    </a:lnTo>
                    <a:lnTo>
                      <a:pt x="149758" y="336969"/>
                    </a:lnTo>
                    <a:close/>
                  </a:path>
                  <a:path w="299719" h="1085850">
                    <a:moveTo>
                      <a:pt x="149758" y="224650"/>
                    </a:moveTo>
                    <a:lnTo>
                      <a:pt x="112318" y="224650"/>
                    </a:lnTo>
                    <a:lnTo>
                      <a:pt x="74879" y="224650"/>
                    </a:lnTo>
                    <a:lnTo>
                      <a:pt x="37439" y="224650"/>
                    </a:lnTo>
                    <a:lnTo>
                      <a:pt x="37439" y="149771"/>
                    </a:lnTo>
                    <a:lnTo>
                      <a:pt x="37439" y="74891"/>
                    </a:lnTo>
                    <a:lnTo>
                      <a:pt x="0" y="74891"/>
                    </a:lnTo>
                    <a:lnTo>
                      <a:pt x="0" y="149771"/>
                    </a:lnTo>
                    <a:lnTo>
                      <a:pt x="0" y="262089"/>
                    </a:lnTo>
                    <a:lnTo>
                      <a:pt x="37439" y="262089"/>
                    </a:lnTo>
                    <a:lnTo>
                      <a:pt x="74879" y="262089"/>
                    </a:lnTo>
                    <a:lnTo>
                      <a:pt x="112318" y="262089"/>
                    </a:lnTo>
                    <a:lnTo>
                      <a:pt x="149758" y="262089"/>
                    </a:lnTo>
                    <a:lnTo>
                      <a:pt x="149758" y="224650"/>
                    </a:lnTo>
                    <a:close/>
                  </a:path>
                  <a:path w="299719" h="1085850">
                    <a:moveTo>
                      <a:pt x="149758" y="74891"/>
                    </a:moveTo>
                    <a:lnTo>
                      <a:pt x="112318" y="74891"/>
                    </a:lnTo>
                    <a:lnTo>
                      <a:pt x="74879" y="74891"/>
                    </a:lnTo>
                    <a:lnTo>
                      <a:pt x="74879" y="149771"/>
                    </a:lnTo>
                    <a:lnTo>
                      <a:pt x="74879" y="187210"/>
                    </a:lnTo>
                    <a:lnTo>
                      <a:pt x="112318" y="187210"/>
                    </a:lnTo>
                    <a:lnTo>
                      <a:pt x="149758" y="187210"/>
                    </a:lnTo>
                    <a:lnTo>
                      <a:pt x="149758" y="149771"/>
                    </a:lnTo>
                    <a:lnTo>
                      <a:pt x="149758" y="74891"/>
                    </a:lnTo>
                    <a:close/>
                  </a:path>
                  <a:path w="299719" h="1085850">
                    <a:moveTo>
                      <a:pt x="149758" y="0"/>
                    </a:moveTo>
                    <a:lnTo>
                      <a:pt x="112318" y="0"/>
                    </a:lnTo>
                    <a:lnTo>
                      <a:pt x="74879" y="0"/>
                    </a:lnTo>
                    <a:lnTo>
                      <a:pt x="37439" y="0"/>
                    </a:lnTo>
                    <a:lnTo>
                      <a:pt x="0" y="0"/>
                    </a:lnTo>
                    <a:lnTo>
                      <a:pt x="0" y="74879"/>
                    </a:lnTo>
                    <a:lnTo>
                      <a:pt x="37439" y="74879"/>
                    </a:lnTo>
                    <a:lnTo>
                      <a:pt x="37439" y="37439"/>
                    </a:lnTo>
                    <a:lnTo>
                      <a:pt x="74879" y="37439"/>
                    </a:lnTo>
                    <a:lnTo>
                      <a:pt x="112318" y="37439"/>
                    </a:lnTo>
                    <a:lnTo>
                      <a:pt x="149758" y="37439"/>
                    </a:lnTo>
                    <a:lnTo>
                      <a:pt x="149758" y="0"/>
                    </a:lnTo>
                    <a:close/>
                  </a:path>
                  <a:path w="299719" h="1085850">
                    <a:moveTo>
                      <a:pt x="187210" y="898588"/>
                    </a:moveTo>
                    <a:lnTo>
                      <a:pt x="149771" y="898588"/>
                    </a:lnTo>
                    <a:lnTo>
                      <a:pt x="149771" y="1010907"/>
                    </a:lnTo>
                    <a:lnTo>
                      <a:pt x="187210" y="1010907"/>
                    </a:lnTo>
                    <a:lnTo>
                      <a:pt x="187210" y="898588"/>
                    </a:lnTo>
                    <a:close/>
                  </a:path>
                  <a:path w="299719" h="1085850">
                    <a:moveTo>
                      <a:pt x="187210" y="299529"/>
                    </a:moveTo>
                    <a:lnTo>
                      <a:pt x="149771" y="299529"/>
                    </a:lnTo>
                    <a:lnTo>
                      <a:pt x="149771" y="336969"/>
                    </a:lnTo>
                    <a:lnTo>
                      <a:pt x="187210" y="336969"/>
                    </a:lnTo>
                    <a:lnTo>
                      <a:pt x="187210" y="299529"/>
                    </a:lnTo>
                    <a:close/>
                  </a:path>
                  <a:path w="299719" h="1085850">
                    <a:moveTo>
                      <a:pt x="187210" y="74891"/>
                    </a:moveTo>
                    <a:lnTo>
                      <a:pt x="149771" y="74891"/>
                    </a:lnTo>
                    <a:lnTo>
                      <a:pt x="149771" y="149771"/>
                    </a:lnTo>
                    <a:lnTo>
                      <a:pt x="149771" y="187210"/>
                    </a:lnTo>
                    <a:lnTo>
                      <a:pt x="187210" y="187210"/>
                    </a:lnTo>
                    <a:lnTo>
                      <a:pt x="187210" y="149771"/>
                    </a:lnTo>
                    <a:lnTo>
                      <a:pt x="187210" y="74891"/>
                    </a:lnTo>
                    <a:close/>
                  </a:path>
                  <a:path w="299719" h="1085850">
                    <a:moveTo>
                      <a:pt x="224650" y="411861"/>
                    </a:moveTo>
                    <a:lnTo>
                      <a:pt x="187210" y="411861"/>
                    </a:lnTo>
                    <a:lnTo>
                      <a:pt x="187210" y="374408"/>
                    </a:lnTo>
                    <a:lnTo>
                      <a:pt x="149771" y="374408"/>
                    </a:lnTo>
                    <a:lnTo>
                      <a:pt x="149771" y="486727"/>
                    </a:lnTo>
                    <a:lnTo>
                      <a:pt x="187210" y="486727"/>
                    </a:lnTo>
                    <a:lnTo>
                      <a:pt x="187210" y="449300"/>
                    </a:lnTo>
                    <a:lnTo>
                      <a:pt x="224650" y="449300"/>
                    </a:lnTo>
                    <a:lnTo>
                      <a:pt x="224650" y="411861"/>
                    </a:lnTo>
                    <a:close/>
                  </a:path>
                  <a:path w="299719" h="1085850">
                    <a:moveTo>
                      <a:pt x="262089" y="823709"/>
                    </a:moveTo>
                    <a:lnTo>
                      <a:pt x="224650" y="823709"/>
                    </a:lnTo>
                    <a:lnTo>
                      <a:pt x="187210" y="823709"/>
                    </a:lnTo>
                    <a:lnTo>
                      <a:pt x="149771" y="823709"/>
                    </a:lnTo>
                    <a:lnTo>
                      <a:pt x="149771" y="861148"/>
                    </a:lnTo>
                    <a:lnTo>
                      <a:pt x="187210" y="861148"/>
                    </a:lnTo>
                    <a:lnTo>
                      <a:pt x="224650" y="861148"/>
                    </a:lnTo>
                    <a:lnTo>
                      <a:pt x="224650" y="1048346"/>
                    </a:lnTo>
                    <a:lnTo>
                      <a:pt x="187210" y="1048346"/>
                    </a:lnTo>
                    <a:lnTo>
                      <a:pt x="149771" y="1048346"/>
                    </a:lnTo>
                    <a:lnTo>
                      <a:pt x="149771" y="1085786"/>
                    </a:lnTo>
                    <a:lnTo>
                      <a:pt x="187210" y="1085786"/>
                    </a:lnTo>
                    <a:lnTo>
                      <a:pt x="224650" y="1085786"/>
                    </a:lnTo>
                    <a:lnTo>
                      <a:pt x="262089" y="1085799"/>
                    </a:lnTo>
                    <a:lnTo>
                      <a:pt x="262089" y="823709"/>
                    </a:lnTo>
                    <a:close/>
                  </a:path>
                  <a:path w="299719" h="1085850">
                    <a:moveTo>
                      <a:pt x="262089" y="524179"/>
                    </a:moveTo>
                    <a:lnTo>
                      <a:pt x="224650" y="524179"/>
                    </a:lnTo>
                    <a:lnTo>
                      <a:pt x="187210" y="524179"/>
                    </a:lnTo>
                    <a:lnTo>
                      <a:pt x="187210" y="599059"/>
                    </a:lnTo>
                    <a:lnTo>
                      <a:pt x="149771" y="599059"/>
                    </a:lnTo>
                    <a:lnTo>
                      <a:pt x="149771" y="786282"/>
                    </a:lnTo>
                    <a:lnTo>
                      <a:pt x="187210" y="786282"/>
                    </a:lnTo>
                    <a:lnTo>
                      <a:pt x="187210" y="748830"/>
                    </a:lnTo>
                    <a:lnTo>
                      <a:pt x="224650" y="748830"/>
                    </a:lnTo>
                    <a:lnTo>
                      <a:pt x="224650" y="711377"/>
                    </a:lnTo>
                    <a:lnTo>
                      <a:pt x="262089" y="711377"/>
                    </a:lnTo>
                    <a:lnTo>
                      <a:pt x="262089" y="673938"/>
                    </a:lnTo>
                    <a:lnTo>
                      <a:pt x="224650" y="673938"/>
                    </a:lnTo>
                    <a:lnTo>
                      <a:pt x="187210" y="673938"/>
                    </a:lnTo>
                    <a:lnTo>
                      <a:pt x="187210" y="636498"/>
                    </a:lnTo>
                    <a:lnTo>
                      <a:pt x="224650" y="636498"/>
                    </a:lnTo>
                    <a:lnTo>
                      <a:pt x="262089" y="636498"/>
                    </a:lnTo>
                    <a:lnTo>
                      <a:pt x="262089" y="599059"/>
                    </a:lnTo>
                    <a:lnTo>
                      <a:pt x="224650" y="599059"/>
                    </a:lnTo>
                    <a:lnTo>
                      <a:pt x="224650" y="561619"/>
                    </a:lnTo>
                    <a:lnTo>
                      <a:pt x="262089" y="561619"/>
                    </a:lnTo>
                    <a:lnTo>
                      <a:pt x="262089" y="524179"/>
                    </a:lnTo>
                    <a:close/>
                  </a:path>
                  <a:path w="299719" h="1085850">
                    <a:moveTo>
                      <a:pt x="262089" y="299529"/>
                    </a:moveTo>
                    <a:lnTo>
                      <a:pt x="224650" y="299529"/>
                    </a:lnTo>
                    <a:lnTo>
                      <a:pt x="224650" y="336969"/>
                    </a:lnTo>
                    <a:lnTo>
                      <a:pt x="262089" y="336969"/>
                    </a:lnTo>
                    <a:lnTo>
                      <a:pt x="262089" y="299529"/>
                    </a:lnTo>
                    <a:close/>
                  </a:path>
                  <a:path w="299719" h="1085850">
                    <a:moveTo>
                      <a:pt x="262089" y="74891"/>
                    </a:moveTo>
                    <a:lnTo>
                      <a:pt x="224650" y="74891"/>
                    </a:lnTo>
                    <a:lnTo>
                      <a:pt x="224650" y="149771"/>
                    </a:lnTo>
                    <a:lnTo>
                      <a:pt x="224650" y="224650"/>
                    </a:lnTo>
                    <a:lnTo>
                      <a:pt x="187210" y="224650"/>
                    </a:lnTo>
                    <a:lnTo>
                      <a:pt x="149771" y="224650"/>
                    </a:lnTo>
                    <a:lnTo>
                      <a:pt x="149771" y="262089"/>
                    </a:lnTo>
                    <a:lnTo>
                      <a:pt x="187210" y="262089"/>
                    </a:lnTo>
                    <a:lnTo>
                      <a:pt x="224650" y="262089"/>
                    </a:lnTo>
                    <a:lnTo>
                      <a:pt x="262089" y="262089"/>
                    </a:lnTo>
                    <a:lnTo>
                      <a:pt x="262089" y="149771"/>
                    </a:lnTo>
                    <a:lnTo>
                      <a:pt x="262089" y="74891"/>
                    </a:lnTo>
                    <a:close/>
                  </a:path>
                  <a:path w="299719" h="1085850">
                    <a:moveTo>
                      <a:pt x="262089" y="0"/>
                    </a:moveTo>
                    <a:lnTo>
                      <a:pt x="224650" y="0"/>
                    </a:lnTo>
                    <a:lnTo>
                      <a:pt x="187210" y="0"/>
                    </a:lnTo>
                    <a:lnTo>
                      <a:pt x="149771" y="0"/>
                    </a:lnTo>
                    <a:lnTo>
                      <a:pt x="149771" y="37439"/>
                    </a:lnTo>
                    <a:lnTo>
                      <a:pt x="187210" y="37439"/>
                    </a:lnTo>
                    <a:lnTo>
                      <a:pt x="224650" y="37439"/>
                    </a:lnTo>
                    <a:lnTo>
                      <a:pt x="224650" y="74879"/>
                    </a:lnTo>
                    <a:lnTo>
                      <a:pt x="262089" y="74879"/>
                    </a:lnTo>
                    <a:lnTo>
                      <a:pt x="262089" y="0"/>
                    </a:lnTo>
                    <a:close/>
                  </a:path>
                  <a:path w="299719" h="1085850">
                    <a:moveTo>
                      <a:pt x="299529" y="748830"/>
                    </a:moveTo>
                    <a:lnTo>
                      <a:pt x="262089" y="748830"/>
                    </a:lnTo>
                    <a:lnTo>
                      <a:pt x="224650" y="748830"/>
                    </a:lnTo>
                    <a:lnTo>
                      <a:pt x="224650" y="786269"/>
                    </a:lnTo>
                    <a:lnTo>
                      <a:pt x="262089" y="786269"/>
                    </a:lnTo>
                    <a:lnTo>
                      <a:pt x="299529" y="786269"/>
                    </a:lnTo>
                    <a:lnTo>
                      <a:pt x="299529" y="748830"/>
                    </a:lnTo>
                    <a:close/>
                  </a:path>
                  <a:path w="299719" h="1085850">
                    <a:moveTo>
                      <a:pt x="299529" y="636498"/>
                    </a:moveTo>
                    <a:lnTo>
                      <a:pt x="262089" y="636498"/>
                    </a:lnTo>
                    <a:lnTo>
                      <a:pt x="262089" y="673938"/>
                    </a:lnTo>
                    <a:lnTo>
                      <a:pt x="299529" y="673938"/>
                    </a:lnTo>
                    <a:lnTo>
                      <a:pt x="299529" y="636498"/>
                    </a:lnTo>
                    <a:close/>
                  </a:path>
                  <a:path w="299719" h="1085850">
                    <a:moveTo>
                      <a:pt x="299529" y="336969"/>
                    </a:moveTo>
                    <a:lnTo>
                      <a:pt x="262089" y="336969"/>
                    </a:lnTo>
                    <a:lnTo>
                      <a:pt x="262089" y="374408"/>
                    </a:lnTo>
                    <a:lnTo>
                      <a:pt x="224650" y="374408"/>
                    </a:lnTo>
                    <a:lnTo>
                      <a:pt x="224650" y="411848"/>
                    </a:lnTo>
                    <a:lnTo>
                      <a:pt x="262089" y="411848"/>
                    </a:lnTo>
                    <a:lnTo>
                      <a:pt x="262089" y="449300"/>
                    </a:lnTo>
                    <a:lnTo>
                      <a:pt x="224650" y="449300"/>
                    </a:lnTo>
                    <a:lnTo>
                      <a:pt x="224650" y="486740"/>
                    </a:lnTo>
                    <a:lnTo>
                      <a:pt x="262089" y="486740"/>
                    </a:lnTo>
                    <a:lnTo>
                      <a:pt x="299529" y="486727"/>
                    </a:lnTo>
                    <a:lnTo>
                      <a:pt x="299529" y="336969"/>
                    </a:lnTo>
                    <a:close/>
                  </a:path>
                </a:pathLst>
              </a:custGeom>
              <a:solidFill>
                <a:srgbClr val="000000"/>
              </a:solidFill>
            </p:spPr>
            <p:txBody>
              <a:bodyPr wrap="square" lIns="0" tIns="0" rIns="0" bIns="0" rtlCol="0"/>
              <a:lstStyle/>
              <a:p>
                <a:endParaRPr/>
              </a:p>
            </p:txBody>
          </p:sp>
          <p:sp>
            <p:nvSpPr>
              <p:cNvPr id="27" name="object 23">
                <a:extLst>
                  <a:ext uri="{FF2B5EF4-FFF2-40B4-BE49-F238E27FC236}">
                    <a16:creationId xmlns:a16="http://schemas.microsoft.com/office/drawing/2014/main" id="{6155D0A1-BBD4-F9C7-5161-44B74DC68D73}"/>
                  </a:ext>
                </a:extLst>
              </p:cNvPr>
              <p:cNvSpPr/>
              <p:nvPr/>
            </p:nvSpPr>
            <p:spPr>
              <a:xfrm>
                <a:off x="2344851" y="5461416"/>
                <a:ext cx="374650" cy="1085850"/>
              </a:xfrm>
              <a:custGeom>
                <a:avLst/>
                <a:gdLst/>
                <a:ahLst/>
                <a:cxnLst/>
                <a:rect l="l" t="t" r="r" b="b"/>
                <a:pathLst>
                  <a:path w="374650" h="1085850">
                    <a:moveTo>
                      <a:pt x="74879" y="973467"/>
                    </a:moveTo>
                    <a:lnTo>
                      <a:pt x="37439" y="973467"/>
                    </a:lnTo>
                    <a:lnTo>
                      <a:pt x="37439" y="1010907"/>
                    </a:lnTo>
                    <a:lnTo>
                      <a:pt x="74879" y="1010907"/>
                    </a:lnTo>
                    <a:lnTo>
                      <a:pt x="74879" y="973467"/>
                    </a:lnTo>
                    <a:close/>
                  </a:path>
                  <a:path w="374650" h="1085850">
                    <a:moveTo>
                      <a:pt x="74879" y="224650"/>
                    </a:moveTo>
                    <a:lnTo>
                      <a:pt x="37439" y="224650"/>
                    </a:lnTo>
                    <a:lnTo>
                      <a:pt x="37439" y="262089"/>
                    </a:lnTo>
                    <a:lnTo>
                      <a:pt x="74879" y="262089"/>
                    </a:lnTo>
                    <a:lnTo>
                      <a:pt x="74879" y="224650"/>
                    </a:lnTo>
                    <a:close/>
                  </a:path>
                  <a:path w="374650" h="1085850">
                    <a:moveTo>
                      <a:pt x="74879" y="149771"/>
                    </a:moveTo>
                    <a:lnTo>
                      <a:pt x="37439" y="149771"/>
                    </a:lnTo>
                    <a:lnTo>
                      <a:pt x="37439" y="187210"/>
                    </a:lnTo>
                    <a:lnTo>
                      <a:pt x="74879" y="187210"/>
                    </a:lnTo>
                    <a:lnTo>
                      <a:pt x="74879" y="149771"/>
                    </a:lnTo>
                    <a:close/>
                  </a:path>
                  <a:path w="374650" h="1085850">
                    <a:moveTo>
                      <a:pt x="74879" y="37452"/>
                    </a:moveTo>
                    <a:lnTo>
                      <a:pt x="37439" y="37452"/>
                    </a:lnTo>
                    <a:lnTo>
                      <a:pt x="37439" y="74891"/>
                    </a:lnTo>
                    <a:lnTo>
                      <a:pt x="74879" y="74891"/>
                    </a:lnTo>
                    <a:lnTo>
                      <a:pt x="74879" y="37452"/>
                    </a:lnTo>
                    <a:close/>
                  </a:path>
                  <a:path w="374650" h="1085850">
                    <a:moveTo>
                      <a:pt x="112318" y="299529"/>
                    </a:moveTo>
                    <a:lnTo>
                      <a:pt x="74879" y="299529"/>
                    </a:lnTo>
                    <a:lnTo>
                      <a:pt x="74879" y="336969"/>
                    </a:lnTo>
                    <a:lnTo>
                      <a:pt x="112318" y="336969"/>
                    </a:lnTo>
                    <a:lnTo>
                      <a:pt x="112318" y="299529"/>
                    </a:lnTo>
                    <a:close/>
                  </a:path>
                  <a:path w="374650" h="1085850">
                    <a:moveTo>
                      <a:pt x="149758" y="673938"/>
                    </a:moveTo>
                    <a:lnTo>
                      <a:pt x="112318" y="673938"/>
                    </a:lnTo>
                    <a:lnTo>
                      <a:pt x="112318" y="711377"/>
                    </a:lnTo>
                    <a:lnTo>
                      <a:pt x="149758" y="711377"/>
                    </a:lnTo>
                    <a:lnTo>
                      <a:pt x="149758" y="673938"/>
                    </a:lnTo>
                    <a:close/>
                  </a:path>
                  <a:path w="374650" h="1085850">
                    <a:moveTo>
                      <a:pt x="149758" y="524179"/>
                    </a:moveTo>
                    <a:lnTo>
                      <a:pt x="112318" y="524179"/>
                    </a:lnTo>
                    <a:lnTo>
                      <a:pt x="112318" y="561619"/>
                    </a:lnTo>
                    <a:lnTo>
                      <a:pt x="74879" y="561619"/>
                    </a:lnTo>
                    <a:lnTo>
                      <a:pt x="74879" y="524179"/>
                    </a:lnTo>
                    <a:lnTo>
                      <a:pt x="112318" y="524179"/>
                    </a:lnTo>
                    <a:lnTo>
                      <a:pt x="112318" y="486740"/>
                    </a:lnTo>
                    <a:lnTo>
                      <a:pt x="74879" y="486740"/>
                    </a:lnTo>
                    <a:lnTo>
                      <a:pt x="37439" y="486740"/>
                    </a:lnTo>
                    <a:lnTo>
                      <a:pt x="37439" y="599059"/>
                    </a:lnTo>
                    <a:lnTo>
                      <a:pt x="74879" y="599059"/>
                    </a:lnTo>
                    <a:lnTo>
                      <a:pt x="112318" y="599059"/>
                    </a:lnTo>
                    <a:lnTo>
                      <a:pt x="112318" y="636498"/>
                    </a:lnTo>
                    <a:lnTo>
                      <a:pt x="149758" y="636498"/>
                    </a:lnTo>
                    <a:lnTo>
                      <a:pt x="149758" y="524179"/>
                    </a:lnTo>
                    <a:close/>
                  </a:path>
                  <a:path w="374650" h="1085850">
                    <a:moveTo>
                      <a:pt x="149758" y="374408"/>
                    </a:moveTo>
                    <a:lnTo>
                      <a:pt x="112318" y="374408"/>
                    </a:lnTo>
                    <a:lnTo>
                      <a:pt x="74879" y="374408"/>
                    </a:lnTo>
                    <a:lnTo>
                      <a:pt x="74879" y="449287"/>
                    </a:lnTo>
                    <a:lnTo>
                      <a:pt x="112318" y="449287"/>
                    </a:lnTo>
                    <a:lnTo>
                      <a:pt x="112318" y="411848"/>
                    </a:lnTo>
                    <a:lnTo>
                      <a:pt x="149758" y="411848"/>
                    </a:lnTo>
                    <a:lnTo>
                      <a:pt x="149758" y="374408"/>
                    </a:lnTo>
                    <a:close/>
                  </a:path>
                  <a:path w="374650" h="1085850">
                    <a:moveTo>
                      <a:pt x="187198" y="449300"/>
                    </a:moveTo>
                    <a:lnTo>
                      <a:pt x="149758" y="449300"/>
                    </a:lnTo>
                    <a:lnTo>
                      <a:pt x="112318" y="449300"/>
                    </a:lnTo>
                    <a:lnTo>
                      <a:pt x="112318" y="486740"/>
                    </a:lnTo>
                    <a:lnTo>
                      <a:pt x="149758" y="486740"/>
                    </a:lnTo>
                    <a:lnTo>
                      <a:pt x="187198" y="486740"/>
                    </a:lnTo>
                    <a:lnTo>
                      <a:pt x="187198" y="449300"/>
                    </a:lnTo>
                    <a:close/>
                  </a:path>
                  <a:path w="374650" h="1085850">
                    <a:moveTo>
                      <a:pt x="187198" y="74891"/>
                    </a:moveTo>
                    <a:lnTo>
                      <a:pt x="149758" y="74891"/>
                    </a:lnTo>
                    <a:lnTo>
                      <a:pt x="112318" y="74891"/>
                    </a:lnTo>
                    <a:lnTo>
                      <a:pt x="74879" y="74891"/>
                    </a:lnTo>
                    <a:lnTo>
                      <a:pt x="74879" y="149771"/>
                    </a:lnTo>
                    <a:lnTo>
                      <a:pt x="112318" y="149771"/>
                    </a:lnTo>
                    <a:lnTo>
                      <a:pt x="112318" y="187210"/>
                    </a:lnTo>
                    <a:lnTo>
                      <a:pt x="74879" y="187210"/>
                    </a:lnTo>
                    <a:lnTo>
                      <a:pt x="74879" y="224650"/>
                    </a:lnTo>
                    <a:lnTo>
                      <a:pt x="112318" y="224650"/>
                    </a:lnTo>
                    <a:lnTo>
                      <a:pt x="112318" y="299529"/>
                    </a:lnTo>
                    <a:lnTo>
                      <a:pt x="149758" y="299529"/>
                    </a:lnTo>
                    <a:lnTo>
                      <a:pt x="149758" y="224650"/>
                    </a:lnTo>
                    <a:lnTo>
                      <a:pt x="187198" y="224650"/>
                    </a:lnTo>
                    <a:lnTo>
                      <a:pt x="187198" y="149771"/>
                    </a:lnTo>
                    <a:lnTo>
                      <a:pt x="149758" y="149771"/>
                    </a:lnTo>
                    <a:lnTo>
                      <a:pt x="149758" y="112331"/>
                    </a:lnTo>
                    <a:lnTo>
                      <a:pt x="187198" y="112331"/>
                    </a:lnTo>
                    <a:lnTo>
                      <a:pt x="187198" y="74891"/>
                    </a:lnTo>
                    <a:close/>
                  </a:path>
                  <a:path w="374650" h="1085850">
                    <a:moveTo>
                      <a:pt x="187198" y="0"/>
                    </a:moveTo>
                    <a:lnTo>
                      <a:pt x="149758" y="0"/>
                    </a:lnTo>
                    <a:lnTo>
                      <a:pt x="112318" y="0"/>
                    </a:lnTo>
                    <a:lnTo>
                      <a:pt x="112318" y="74879"/>
                    </a:lnTo>
                    <a:lnTo>
                      <a:pt x="149758" y="74879"/>
                    </a:lnTo>
                    <a:lnTo>
                      <a:pt x="149758" y="37439"/>
                    </a:lnTo>
                    <a:lnTo>
                      <a:pt x="187198" y="37439"/>
                    </a:lnTo>
                    <a:lnTo>
                      <a:pt x="187198" y="0"/>
                    </a:lnTo>
                    <a:close/>
                  </a:path>
                  <a:path w="374650" h="1085850">
                    <a:moveTo>
                      <a:pt x="224637" y="561619"/>
                    </a:moveTo>
                    <a:lnTo>
                      <a:pt x="187198" y="561619"/>
                    </a:lnTo>
                    <a:lnTo>
                      <a:pt x="187198" y="786269"/>
                    </a:lnTo>
                    <a:lnTo>
                      <a:pt x="149758" y="786269"/>
                    </a:lnTo>
                    <a:lnTo>
                      <a:pt x="149758" y="748830"/>
                    </a:lnTo>
                    <a:lnTo>
                      <a:pt x="112318" y="748830"/>
                    </a:lnTo>
                    <a:lnTo>
                      <a:pt x="112318" y="711403"/>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37439" y="786269"/>
                    </a:lnTo>
                    <a:lnTo>
                      <a:pt x="37439" y="823709"/>
                    </a:lnTo>
                    <a:lnTo>
                      <a:pt x="74879" y="823709"/>
                    </a:lnTo>
                    <a:lnTo>
                      <a:pt x="112318" y="823722"/>
                    </a:lnTo>
                    <a:lnTo>
                      <a:pt x="149758" y="823709"/>
                    </a:lnTo>
                    <a:lnTo>
                      <a:pt x="149758" y="861148"/>
                    </a:lnTo>
                    <a:lnTo>
                      <a:pt x="112318" y="861148"/>
                    </a:lnTo>
                    <a:lnTo>
                      <a:pt x="74879" y="861148"/>
                    </a:lnTo>
                    <a:lnTo>
                      <a:pt x="74879" y="898588"/>
                    </a:lnTo>
                    <a:lnTo>
                      <a:pt x="37439" y="898588"/>
                    </a:lnTo>
                    <a:lnTo>
                      <a:pt x="37439" y="936028"/>
                    </a:lnTo>
                    <a:lnTo>
                      <a:pt x="74879" y="936028"/>
                    </a:lnTo>
                    <a:lnTo>
                      <a:pt x="74879" y="973467"/>
                    </a:lnTo>
                    <a:lnTo>
                      <a:pt x="112318" y="973467"/>
                    </a:lnTo>
                    <a:lnTo>
                      <a:pt x="112318" y="898588"/>
                    </a:lnTo>
                    <a:lnTo>
                      <a:pt x="149758" y="898588"/>
                    </a:lnTo>
                    <a:lnTo>
                      <a:pt x="149758" y="973467"/>
                    </a:lnTo>
                    <a:lnTo>
                      <a:pt x="112318" y="973467"/>
                    </a:lnTo>
                    <a:lnTo>
                      <a:pt x="112318" y="1010907"/>
                    </a:lnTo>
                    <a:lnTo>
                      <a:pt x="74879" y="1010907"/>
                    </a:lnTo>
                    <a:lnTo>
                      <a:pt x="74879" y="1048346"/>
                    </a:lnTo>
                    <a:lnTo>
                      <a:pt x="37439" y="1048346"/>
                    </a:lnTo>
                    <a:lnTo>
                      <a:pt x="37439" y="1085786"/>
                    </a:lnTo>
                    <a:lnTo>
                      <a:pt x="74879" y="1085786"/>
                    </a:lnTo>
                    <a:lnTo>
                      <a:pt x="112318" y="1085786"/>
                    </a:lnTo>
                    <a:lnTo>
                      <a:pt x="112318" y="1048346"/>
                    </a:lnTo>
                    <a:lnTo>
                      <a:pt x="149758" y="1048346"/>
                    </a:lnTo>
                    <a:lnTo>
                      <a:pt x="149758" y="1010920"/>
                    </a:lnTo>
                    <a:lnTo>
                      <a:pt x="187198" y="1010920"/>
                    </a:lnTo>
                    <a:lnTo>
                      <a:pt x="187198" y="1048346"/>
                    </a:lnTo>
                    <a:lnTo>
                      <a:pt x="149758" y="1048346"/>
                    </a:lnTo>
                    <a:lnTo>
                      <a:pt x="149758" y="1085786"/>
                    </a:lnTo>
                    <a:lnTo>
                      <a:pt x="187198" y="1085786"/>
                    </a:lnTo>
                    <a:lnTo>
                      <a:pt x="224637" y="1085786"/>
                    </a:lnTo>
                    <a:lnTo>
                      <a:pt x="224637" y="1010907"/>
                    </a:lnTo>
                    <a:lnTo>
                      <a:pt x="187198" y="1010907"/>
                    </a:lnTo>
                    <a:lnTo>
                      <a:pt x="187198" y="973467"/>
                    </a:lnTo>
                    <a:lnTo>
                      <a:pt x="224637" y="973467"/>
                    </a:lnTo>
                    <a:lnTo>
                      <a:pt x="224637" y="936028"/>
                    </a:lnTo>
                    <a:lnTo>
                      <a:pt x="187198" y="936028"/>
                    </a:lnTo>
                    <a:lnTo>
                      <a:pt x="187198" y="898588"/>
                    </a:lnTo>
                    <a:lnTo>
                      <a:pt x="224637" y="898588"/>
                    </a:lnTo>
                    <a:lnTo>
                      <a:pt x="224637" y="561619"/>
                    </a:lnTo>
                    <a:close/>
                  </a:path>
                  <a:path w="374650" h="1085850">
                    <a:moveTo>
                      <a:pt x="224637" y="486740"/>
                    </a:moveTo>
                    <a:lnTo>
                      <a:pt x="187198" y="486740"/>
                    </a:lnTo>
                    <a:lnTo>
                      <a:pt x="187198" y="524179"/>
                    </a:lnTo>
                    <a:lnTo>
                      <a:pt x="224637" y="524179"/>
                    </a:lnTo>
                    <a:lnTo>
                      <a:pt x="224637" y="486740"/>
                    </a:lnTo>
                    <a:close/>
                  </a:path>
                  <a:path w="374650" h="1085850">
                    <a:moveTo>
                      <a:pt x="224637" y="224650"/>
                    </a:moveTo>
                    <a:lnTo>
                      <a:pt x="187198" y="224650"/>
                    </a:lnTo>
                    <a:lnTo>
                      <a:pt x="187198" y="299529"/>
                    </a:lnTo>
                    <a:lnTo>
                      <a:pt x="149758" y="299529"/>
                    </a:lnTo>
                    <a:lnTo>
                      <a:pt x="149758" y="374408"/>
                    </a:lnTo>
                    <a:lnTo>
                      <a:pt x="187198" y="374408"/>
                    </a:lnTo>
                    <a:lnTo>
                      <a:pt x="187198" y="336969"/>
                    </a:lnTo>
                    <a:lnTo>
                      <a:pt x="224637" y="336969"/>
                    </a:lnTo>
                    <a:lnTo>
                      <a:pt x="224637" y="224650"/>
                    </a:lnTo>
                    <a:close/>
                  </a:path>
                  <a:path w="374650" h="1085850">
                    <a:moveTo>
                      <a:pt x="224637" y="37452"/>
                    </a:moveTo>
                    <a:lnTo>
                      <a:pt x="187198" y="37452"/>
                    </a:lnTo>
                    <a:lnTo>
                      <a:pt x="187198" y="74891"/>
                    </a:lnTo>
                    <a:lnTo>
                      <a:pt x="224637" y="74891"/>
                    </a:lnTo>
                    <a:lnTo>
                      <a:pt x="224637" y="37452"/>
                    </a:lnTo>
                    <a:close/>
                  </a:path>
                  <a:path w="374650" h="1085850">
                    <a:moveTo>
                      <a:pt x="262089" y="786269"/>
                    </a:moveTo>
                    <a:lnTo>
                      <a:pt x="224650" y="786269"/>
                    </a:lnTo>
                    <a:lnTo>
                      <a:pt x="224650" y="823709"/>
                    </a:lnTo>
                    <a:lnTo>
                      <a:pt x="262089" y="823709"/>
                    </a:lnTo>
                    <a:lnTo>
                      <a:pt x="262089" y="786269"/>
                    </a:lnTo>
                    <a:close/>
                  </a:path>
                  <a:path w="374650" h="1085850">
                    <a:moveTo>
                      <a:pt x="262089" y="673938"/>
                    </a:moveTo>
                    <a:lnTo>
                      <a:pt x="224650" y="673938"/>
                    </a:lnTo>
                    <a:lnTo>
                      <a:pt x="224650" y="711377"/>
                    </a:lnTo>
                    <a:lnTo>
                      <a:pt x="262089" y="711377"/>
                    </a:lnTo>
                    <a:lnTo>
                      <a:pt x="262089" y="673938"/>
                    </a:lnTo>
                    <a:close/>
                  </a:path>
                  <a:path w="374650" h="1085850">
                    <a:moveTo>
                      <a:pt x="262089" y="486740"/>
                    </a:moveTo>
                    <a:lnTo>
                      <a:pt x="224650" y="486740"/>
                    </a:lnTo>
                    <a:lnTo>
                      <a:pt x="224650" y="524179"/>
                    </a:lnTo>
                    <a:lnTo>
                      <a:pt x="262089" y="524179"/>
                    </a:lnTo>
                    <a:lnTo>
                      <a:pt x="262089" y="486740"/>
                    </a:lnTo>
                    <a:close/>
                  </a:path>
                  <a:path w="374650" h="1085850">
                    <a:moveTo>
                      <a:pt x="262089" y="374408"/>
                    </a:moveTo>
                    <a:lnTo>
                      <a:pt x="224650" y="374408"/>
                    </a:lnTo>
                    <a:lnTo>
                      <a:pt x="224650" y="411848"/>
                    </a:lnTo>
                    <a:lnTo>
                      <a:pt x="262089" y="411848"/>
                    </a:lnTo>
                    <a:lnTo>
                      <a:pt x="262089" y="374408"/>
                    </a:lnTo>
                    <a:close/>
                  </a:path>
                  <a:path w="374650" h="1085850">
                    <a:moveTo>
                      <a:pt x="262089" y="187210"/>
                    </a:moveTo>
                    <a:lnTo>
                      <a:pt x="224650" y="187210"/>
                    </a:lnTo>
                    <a:lnTo>
                      <a:pt x="224650" y="224650"/>
                    </a:lnTo>
                    <a:lnTo>
                      <a:pt x="262089" y="224650"/>
                    </a:lnTo>
                    <a:lnTo>
                      <a:pt x="262089" y="187210"/>
                    </a:lnTo>
                    <a:close/>
                  </a:path>
                  <a:path w="374650" h="1085850">
                    <a:moveTo>
                      <a:pt x="299529" y="1010907"/>
                    </a:moveTo>
                    <a:lnTo>
                      <a:pt x="262089" y="1010907"/>
                    </a:lnTo>
                    <a:lnTo>
                      <a:pt x="224650" y="1010907"/>
                    </a:lnTo>
                    <a:lnTo>
                      <a:pt x="224650" y="1085786"/>
                    </a:lnTo>
                    <a:lnTo>
                      <a:pt x="262089" y="1085786"/>
                    </a:lnTo>
                    <a:lnTo>
                      <a:pt x="299529" y="1085786"/>
                    </a:lnTo>
                    <a:lnTo>
                      <a:pt x="299529" y="1010907"/>
                    </a:lnTo>
                    <a:close/>
                  </a:path>
                  <a:path w="374650" h="1085850">
                    <a:moveTo>
                      <a:pt x="299529" y="224650"/>
                    </a:moveTo>
                    <a:lnTo>
                      <a:pt x="262089" y="224650"/>
                    </a:lnTo>
                    <a:lnTo>
                      <a:pt x="262089" y="262089"/>
                    </a:lnTo>
                    <a:lnTo>
                      <a:pt x="224650" y="262089"/>
                    </a:lnTo>
                    <a:lnTo>
                      <a:pt x="224650" y="299529"/>
                    </a:lnTo>
                    <a:lnTo>
                      <a:pt x="262089" y="299529"/>
                    </a:lnTo>
                    <a:lnTo>
                      <a:pt x="262089" y="374408"/>
                    </a:lnTo>
                    <a:lnTo>
                      <a:pt x="299529" y="374408"/>
                    </a:lnTo>
                    <a:lnTo>
                      <a:pt x="299529" y="224650"/>
                    </a:lnTo>
                    <a:close/>
                  </a:path>
                  <a:path w="374650" h="1085850">
                    <a:moveTo>
                      <a:pt x="336969" y="861148"/>
                    </a:moveTo>
                    <a:lnTo>
                      <a:pt x="299529" y="861148"/>
                    </a:lnTo>
                    <a:lnTo>
                      <a:pt x="299529" y="823709"/>
                    </a:lnTo>
                    <a:lnTo>
                      <a:pt x="262089" y="823709"/>
                    </a:lnTo>
                    <a:lnTo>
                      <a:pt x="262089" y="861148"/>
                    </a:lnTo>
                    <a:lnTo>
                      <a:pt x="224650" y="861148"/>
                    </a:lnTo>
                    <a:lnTo>
                      <a:pt x="224650" y="898588"/>
                    </a:lnTo>
                    <a:lnTo>
                      <a:pt x="262089" y="898588"/>
                    </a:lnTo>
                    <a:lnTo>
                      <a:pt x="262089" y="973467"/>
                    </a:lnTo>
                    <a:lnTo>
                      <a:pt x="299529" y="973467"/>
                    </a:lnTo>
                    <a:lnTo>
                      <a:pt x="299529" y="898588"/>
                    </a:lnTo>
                    <a:lnTo>
                      <a:pt x="336969" y="898588"/>
                    </a:lnTo>
                    <a:lnTo>
                      <a:pt x="336969" y="861148"/>
                    </a:lnTo>
                    <a:close/>
                  </a:path>
                  <a:path w="374650" h="1085850">
                    <a:moveTo>
                      <a:pt x="336969" y="711403"/>
                    </a:moveTo>
                    <a:lnTo>
                      <a:pt x="299529" y="711403"/>
                    </a:lnTo>
                    <a:lnTo>
                      <a:pt x="299529" y="748842"/>
                    </a:lnTo>
                    <a:lnTo>
                      <a:pt x="336969" y="748842"/>
                    </a:lnTo>
                    <a:lnTo>
                      <a:pt x="336969" y="711403"/>
                    </a:lnTo>
                    <a:close/>
                  </a:path>
                  <a:path w="374650" h="1085850">
                    <a:moveTo>
                      <a:pt x="336969" y="599059"/>
                    </a:moveTo>
                    <a:lnTo>
                      <a:pt x="299529" y="599059"/>
                    </a:lnTo>
                    <a:lnTo>
                      <a:pt x="299529" y="524179"/>
                    </a:lnTo>
                    <a:lnTo>
                      <a:pt x="262089" y="524179"/>
                    </a:lnTo>
                    <a:lnTo>
                      <a:pt x="262089" y="561619"/>
                    </a:lnTo>
                    <a:lnTo>
                      <a:pt x="224650" y="561619"/>
                    </a:lnTo>
                    <a:lnTo>
                      <a:pt x="224650" y="599059"/>
                    </a:lnTo>
                    <a:lnTo>
                      <a:pt x="262089" y="599059"/>
                    </a:lnTo>
                    <a:lnTo>
                      <a:pt x="262089" y="673938"/>
                    </a:lnTo>
                    <a:lnTo>
                      <a:pt x="299529" y="673938"/>
                    </a:lnTo>
                    <a:lnTo>
                      <a:pt x="299529" y="636498"/>
                    </a:lnTo>
                    <a:lnTo>
                      <a:pt x="336969" y="636498"/>
                    </a:lnTo>
                    <a:lnTo>
                      <a:pt x="336969" y="599059"/>
                    </a:lnTo>
                    <a:close/>
                  </a:path>
                  <a:path w="374650" h="1085850">
                    <a:moveTo>
                      <a:pt x="336969" y="411861"/>
                    </a:moveTo>
                    <a:lnTo>
                      <a:pt x="299529" y="411861"/>
                    </a:lnTo>
                    <a:lnTo>
                      <a:pt x="299529" y="449300"/>
                    </a:lnTo>
                    <a:lnTo>
                      <a:pt x="336969" y="449300"/>
                    </a:lnTo>
                    <a:lnTo>
                      <a:pt x="336969" y="411861"/>
                    </a:lnTo>
                    <a:close/>
                  </a:path>
                  <a:path w="374650" h="1085850">
                    <a:moveTo>
                      <a:pt x="374408" y="336969"/>
                    </a:moveTo>
                    <a:lnTo>
                      <a:pt x="336969" y="336969"/>
                    </a:lnTo>
                    <a:lnTo>
                      <a:pt x="336969" y="374408"/>
                    </a:lnTo>
                    <a:lnTo>
                      <a:pt x="374408" y="374408"/>
                    </a:lnTo>
                    <a:lnTo>
                      <a:pt x="374408" y="336969"/>
                    </a:lnTo>
                    <a:close/>
                  </a:path>
                  <a:path w="374650" h="1085850">
                    <a:moveTo>
                      <a:pt x="374408" y="0"/>
                    </a:moveTo>
                    <a:lnTo>
                      <a:pt x="336969" y="0"/>
                    </a:lnTo>
                    <a:lnTo>
                      <a:pt x="336969" y="37452"/>
                    </a:lnTo>
                    <a:lnTo>
                      <a:pt x="299529" y="37452"/>
                    </a:lnTo>
                    <a:lnTo>
                      <a:pt x="299529" y="0"/>
                    </a:lnTo>
                    <a:lnTo>
                      <a:pt x="262089" y="0"/>
                    </a:lnTo>
                    <a:lnTo>
                      <a:pt x="224650" y="0"/>
                    </a:lnTo>
                    <a:lnTo>
                      <a:pt x="224650" y="37439"/>
                    </a:lnTo>
                    <a:lnTo>
                      <a:pt x="262089" y="37439"/>
                    </a:lnTo>
                    <a:lnTo>
                      <a:pt x="262089" y="74879"/>
                    </a:lnTo>
                    <a:lnTo>
                      <a:pt x="299529" y="74879"/>
                    </a:lnTo>
                    <a:lnTo>
                      <a:pt x="262089" y="74891"/>
                    </a:lnTo>
                    <a:lnTo>
                      <a:pt x="224650" y="74891"/>
                    </a:lnTo>
                    <a:lnTo>
                      <a:pt x="224650" y="149771"/>
                    </a:lnTo>
                    <a:lnTo>
                      <a:pt x="262089" y="149771"/>
                    </a:lnTo>
                    <a:lnTo>
                      <a:pt x="262089" y="187210"/>
                    </a:lnTo>
                    <a:lnTo>
                      <a:pt x="299529" y="187210"/>
                    </a:lnTo>
                    <a:lnTo>
                      <a:pt x="299529" y="224650"/>
                    </a:lnTo>
                    <a:lnTo>
                      <a:pt x="336969" y="224650"/>
                    </a:lnTo>
                    <a:lnTo>
                      <a:pt x="336969" y="299529"/>
                    </a:lnTo>
                    <a:lnTo>
                      <a:pt x="374408" y="299529"/>
                    </a:lnTo>
                    <a:lnTo>
                      <a:pt x="374408" y="187210"/>
                    </a:lnTo>
                    <a:lnTo>
                      <a:pt x="336969" y="187210"/>
                    </a:lnTo>
                    <a:lnTo>
                      <a:pt x="336969" y="149771"/>
                    </a:lnTo>
                    <a:lnTo>
                      <a:pt x="374408" y="149771"/>
                    </a:lnTo>
                    <a:lnTo>
                      <a:pt x="374408" y="74891"/>
                    </a:lnTo>
                    <a:lnTo>
                      <a:pt x="336969" y="74891"/>
                    </a:lnTo>
                    <a:lnTo>
                      <a:pt x="374408" y="74879"/>
                    </a:lnTo>
                    <a:lnTo>
                      <a:pt x="374408" y="0"/>
                    </a:lnTo>
                    <a:close/>
                  </a:path>
                </a:pathLst>
              </a:custGeom>
              <a:solidFill>
                <a:srgbClr val="000000"/>
              </a:solidFill>
            </p:spPr>
            <p:txBody>
              <a:bodyPr wrap="square" lIns="0" tIns="0" rIns="0" bIns="0" rtlCol="0"/>
              <a:lstStyle/>
              <a:p>
                <a:endParaRPr/>
              </a:p>
            </p:txBody>
          </p:sp>
          <p:sp>
            <p:nvSpPr>
              <p:cNvPr id="28" name="object 24">
                <a:extLst>
                  <a:ext uri="{FF2B5EF4-FFF2-40B4-BE49-F238E27FC236}">
                    <a16:creationId xmlns:a16="http://schemas.microsoft.com/office/drawing/2014/main" id="{FF099760-8B03-826B-F32B-3350C6EA9C71}"/>
                  </a:ext>
                </a:extLst>
              </p:cNvPr>
              <p:cNvSpPr/>
              <p:nvPr/>
            </p:nvSpPr>
            <p:spPr>
              <a:xfrm>
                <a:off x="2681820" y="5461416"/>
                <a:ext cx="374650" cy="1085850"/>
              </a:xfrm>
              <a:custGeom>
                <a:avLst/>
                <a:gdLst/>
                <a:ahLst/>
                <a:cxnLst/>
                <a:rect l="l" t="t" r="r" b="b"/>
                <a:pathLst>
                  <a:path w="374650" h="1085850">
                    <a:moveTo>
                      <a:pt x="149758" y="74891"/>
                    </a:moveTo>
                    <a:lnTo>
                      <a:pt x="112318" y="74891"/>
                    </a:lnTo>
                    <a:lnTo>
                      <a:pt x="112318" y="112331"/>
                    </a:lnTo>
                    <a:lnTo>
                      <a:pt x="149758" y="112331"/>
                    </a:lnTo>
                    <a:lnTo>
                      <a:pt x="149758" y="74891"/>
                    </a:lnTo>
                    <a:close/>
                  </a:path>
                  <a:path w="374650" h="1085850">
                    <a:moveTo>
                      <a:pt x="187198" y="187210"/>
                    </a:moveTo>
                    <a:lnTo>
                      <a:pt x="149758" y="187210"/>
                    </a:lnTo>
                    <a:lnTo>
                      <a:pt x="149758" y="149771"/>
                    </a:lnTo>
                    <a:lnTo>
                      <a:pt x="112318" y="149771"/>
                    </a:lnTo>
                    <a:lnTo>
                      <a:pt x="74879" y="149771"/>
                    </a:lnTo>
                    <a:lnTo>
                      <a:pt x="37439" y="149771"/>
                    </a:lnTo>
                    <a:lnTo>
                      <a:pt x="37439" y="187210"/>
                    </a:lnTo>
                    <a:lnTo>
                      <a:pt x="74879" y="187210"/>
                    </a:lnTo>
                    <a:lnTo>
                      <a:pt x="74879" y="262089"/>
                    </a:lnTo>
                    <a:lnTo>
                      <a:pt x="37439" y="262089"/>
                    </a:lnTo>
                    <a:lnTo>
                      <a:pt x="37439" y="336969"/>
                    </a:lnTo>
                    <a:lnTo>
                      <a:pt x="0" y="336969"/>
                    </a:lnTo>
                    <a:lnTo>
                      <a:pt x="0" y="374408"/>
                    </a:lnTo>
                    <a:lnTo>
                      <a:pt x="37439" y="374408"/>
                    </a:lnTo>
                    <a:lnTo>
                      <a:pt x="74879" y="374408"/>
                    </a:lnTo>
                    <a:lnTo>
                      <a:pt x="112318" y="374408"/>
                    </a:lnTo>
                    <a:lnTo>
                      <a:pt x="112318" y="336969"/>
                    </a:lnTo>
                    <a:lnTo>
                      <a:pt x="74879" y="336969"/>
                    </a:lnTo>
                    <a:lnTo>
                      <a:pt x="74879" y="299529"/>
                    </a:lnTo>
                    <a:lnTo>
                      <a:pt x="112318" y="299529"/>
                    </a:lnTo>
                    <a:lnTo>
                      <a:pt x="112318" y="224650"/>
                    </a:lnTo>
                    <a:lnTo>
                      <a:pt x="149758" y="224650"/>
                    </a:lnTo>
                    <a:lnTo>
                      <a:pt x="149758" y="262089"/>
                    </a:lnTo>
                    <a:lnTo>
                      <a:pt x="187198" y="262089"/>
                    </a:lnTo>
                    <a:lnTo>
                      <a:pt x="187198" y="187210"/>
                    </a:lnTo>
                    <a:close/>
                  </a:path>
                  <a:path w="374650" h="1085850">
                    <a:moveTo>
                      <a:pt x="187198" y="37452"/>
                    </a:moveTo>
                    <a:lnTo>
                      <a:pt x="149758" y="37452"/>
                    </a:lnTo>
                    <a:lnTo>
                      <a:pt x="149758" y="0"/>
                    </a:lnTo>
                    <a:lnTo>
                      <a:pt x="112318" y="0"/>
                    </a:lnTo>
                    <a:lnTo>
                      <a:pt x="74879" y="0"/>
                    </a:lnTo>
                    <a:lnTo>
                      <a:pt x="37439" y="0"/>
                    </a:lnTo>
                    <a:lnTo>
                      <a:pt x="37439" y="74879"/>
                    </a:lnTo>
                    <a:lnTo>
                      <a:pt x="74879" y="74879"/>
                    </a:lnTo>
                    <a:lnTo>
                      <a:pt x="112318" y="74879"/>
                    </a:lnTo>
                    <a:lnTo>
                      <a:pt x="149758" y="74879"/>
                    </a:lnTo>
                    <a:lnTo>
                      <a:pt x="187198" y="74891"/>
                    </a:lnTo>
                    <a:lnTo>
                      <a:pt x="187198" y="37452"/>
                    </a:lnTo>
                    <a:close/>
                  </a:path>
                  <a:path w="374650" h="1085850">
                    <a:moveTo>
                      <a:pt x="224637" y="973467"/>
                    </a:moveTo>
                    <a:lnTo>
                      <a:pt x="187198" y="973467"/>
                    </a:lnTo>
                    <a:lnTo>
                      <a:pt x="149758" y="973467"/>
                    </a:lnTo>
                    <a:lnTo>
                      <a:pt x="112318" y="973467"/>
                    </a:lnTo>
                    <a:lnTo>
                      <a:pt x="112318" y="1010907"/>
                    </a:lnTo>
                    <a:lnTo>
                      <a:pt x="149758" y="1010907"/>
                    </a:lnTo>
                    <a:lnTo>
                      <a:pt x="149758" y="1048346"/>
                    </a:lnTo>
                    <a:lnTo>
                      <a:pt x="112318" y="1048346"/>
                    </a:lnTo>
                    <a:lnTo>
                      <a:pt x="112318" y="1085786"/>
                    </a:lnTo>
                    <a:lnTo>
                      <a:pt x="149758" y="1085786"/>
                    </a:lnTo>
                    <a:lnTo>
                      <a:pt x="187198" y="1085786"/>
                    </a:lnTo>
                    <a:lnTo>
                      <a:pt x="187198" y="1010907"/>
                    </a:lnTo>
                    <a:lnTo>
                      <a:pt x="224637" y="1010907"/>
                    </a:lnTo>
                    <a:lnTo>
                      <a:pt x="224637" y="973467"/>
                    </a:lnTo>
                    <a:close/>
                  </a:path>
                  <a:path w="374650" h="1085850">
                    <a:moveTo>
                      <a:pt x="262077" y="1048346"/>
                    </a:moveTo>
                    <a:lnTo>
                      <a:pt x="224637" y="1048346"/>
                    </a:lnTo>
                    <a:lnTo>
                      <a:pt x="224637" y="1085786"/>
                    </a:lnTo>
                    <a:lnTo>
                      <a:pt x="262077" y="1085786"/>
                    </a:lnTo>
                    <a:lnTo>
                      <a:pt x="262077" y="1048346"/>
                    </a:lnTo>
                    <a:close/>
                  </a:path>
                  <a:path w="374650" h="1085850">
                    <a:moveTo>
                      <a:pt x="262077" y="823709"/>
                    </a:moveTo>
                    <a:lnTo>
                      <a:pt x="224637" y="823709"/>
                    </a:lnTo>
                    <a:lnTo>
                      <a:pt x="224637" y="861148"/>
                    </a:lnTo>
                    <a:lnTo>
                      <a:pt x="262077" y="861148"/>
                    </a:lnTo>
                    <a:lnTo>
                      <a:pt x="262077" y="823709"/>
                    </a:lnTo>
                    <a:close/>
                  </a:path>
                  <a:path w="374650" h="1085850">
                    <a:moveTo>
                      <a:pt x="262077" y="748830"/>
                    </a:moveTo>
                    <a:lnTo>
                      <a:pt x="224637" y="748830"/>
                    </a:lnTo>
                    <a:lnTo>
                      <a:pt x="187198" y="748830"/>
                    </a:lnTo>
                    <a:lnTo>
                      <a:pt x="149758" y="748830"/>
                    </a:lnTo>
                    <a:lnTo>
                      <a:pt x="149758" y="786269"/>
                    </a:lnTo>
                    <a:lnTo>
                      <a:pt x="112318" y="786269"/>
                    </a:lnTo>
                    <a:lnTo>
                      <a:pt x="74879" y="786269"/>
                    </a:lnTo>
                    <a:lnTo>
                      <a:pt x="74879" y="748842"/>
                    </a:lnTo>
                    <a:lnTo>
                      <a:pt x="112318" y="748842"/>
                    </a:lnTo>
                    <a:lnTo>
                      <a:pt x="112318" y="711403"/>
                    </a:lnTo>
                    <a:lnTo>
                      <a:pt x="74879" y="711403"/>
                    </a:lnTo>
                    <a:lnTo>
                      <a:pt x="37439" y="711403"/>
                    </a:lnTo>
                    <a:lnTo>
                      <a:pt x="37439" y="748830"/>
                    </a:lnTo>
                    <a:lnTo>
                      <a:pt x="0" y="748830"/>
                    </a:lnTo>
                    <a:lnTo>
                      <a:pt x="0" y="823709"/>
                    </a:lnTo>
                    <a:lnTo>
                      <a:pt x="37439" y="823709"/>
                    </a:lnTo>
                    <a:lnTo>
                      <a:pt x="37439" y="898588"/>
                    </a:lnTo>
                    <a:lnTo>
                      <a:pt x="0" y="898588"/>
                    </a:lnTo>
                    <a:lnTo>
                      <a:pt x="0" y="1085799"/>
                    </a:lnTo>
                    <a:lnTo>
                      <a:pt x="37439" y="1085799"/>
                    </a:lnTo>
                    <a:lnTo>
                      <a:pt x="74879" y="1085786"/>
                    </a:lnTo>
                    <a:lnTo>
                      <a:pt x="74879" y="1048346"/>
                    </a:lnTo>
                    <a:lnTo>
                      <a:pt x="112318" y="1048346"/>
                    </a:lnTo>
                    <a:lnTo>
                      <a:pt x="112318" y="1010907"/>
                    </a:lnTo>
                    <a:lnTo>
                      <a:pt x="74879" y="1010907"/>
                    </a:lnTo>
                    <a:lnTo>
                      <a:pt x="74879" y="973467"/>
                    </a:lnTo>
                    <a:lnTo>
                      <a:pt x="37439" y="973467"/>
                    </a:lnTo>
                    <a:lnTo>
                      <a:pt x="37439" y="936053"/>
                    </a:lnTo>
                    <a:lnTo>
                      <a:pt x="74879" y="936053"/>
                    </a:lnTo>
                    <a:lnTo>
                      <a:pt x="112318" y="936028"/>
                    </a:lnTo>
                    <a:lnTo>
                      <a:pt x="112318" y="898588"/>
                    </a:lnTo>
                    <a:lnTo>
                      <a:pt x="74879" y="898588"/>
                    </a:lnTo>
                    <a:lnTo>
                      <a:pt x="74879" y="861148"/>
                    </a:lnTo>
                    <a:lnTo>
                      <a:pt x="112318" y="861148"/>
                    </a:lnTo>
                    <a:lnTo>
                      <a:pt x="149758" y="861148"/>
                    </a:lnTo>
                    <a:lnTo>
                      <a:pt x="149758" y="936040"/>
                    </a:lnTo>
                    <a:lnTo>
                      <a:pt x="187198" y="936040"/>
                    </a:lnTo>
                    <a:lnTo>
                      <a:pt x="224637" y="936028"/>
                    </a:lnTo>
                    <a:lnTo>
                      <a:pt x="262077" y="936028"/>
                    </a:lnTo>
                    <a:lnTo>
                      <a:pt x="262077" y="898588"/>
                    </a:lnTo>
                    <a:lnTo>
                      <a:pt x="224637" y="898588"/>
                    </a:lnTo>
                    <a:lnTo>
                      <a:pt x="187198" y="898588"/>
                    </a:lnTo>
                    <a:lnTo>
                      <a:pt x="187198" y="786269"/>
                    </a:lnTo>
                    <a:lnTo>
                      <a:pt x="224637" y="786269"/>
                    </a:lnTo>
                    <a:lnTo>
                      <a:pt x="262077" y="786269"/>
                    </a:lnTo>
                    <a:lnTo>
                      <a:pt x="262077" y="748830"/>
                    </a:lnTo>
                    <a:close/>
                  </a:path>
                  <a:path w="374650" h="1085850">
                    <a:moveTo>
                      <a:pt x="262077" y="561619"/>
                    </a:moveTo>
                    <a:lnTo>
                      <a:pt x="224637" y="561619"/>
                    </a:lnTo>
                    <a:lnTo>
                      <a:pt x="224637" y="599059"/>
                    </a:lnTo>
                    <a:lnTo>
                      <a:pt x="224637" y="636498"/>
                    </a:lnTo>
                    <a:lnTo>
                      <a:pt x="224637" y="673938"/>
                    </a:lnTo>
                    <a:lnTo>
                      <a:pt x="187198" y="673938"/>
                    </a:lnTo>
                    <a:lnTo>
                      <a:pt x="187198" y="636498"/>
                    </a:lnTo>
                    <a:lnTo>
                      <a:pt x="224637" y="636498"/>
                    </a:lnTo>
                    <a:lnTo>
                      <a:pt x="224637" y="599059"/>
                    </a:lnTo>
                    <a:lnTo>
                      <a:pt x="187198" y="599059"/>
                    </a:lnTo>
                    <a:lnTo>
                      <a:pt x="187198" y="561619"/>
                    </a:lnTo>
                    <a:lnTo>
                      <a:pt x="149758" y="561619"/>
                    </a:lnTo>
                    <a:lnTo>
                      <a:pt x="112318" y="561619"/>
                    </a:lnTo>
                    <a:lnTo>
                      <a:pt x="112318" y="486740"/>
                    </a:lnTo>
                    <a:lnTo>
                      <a:pt x="74879" y="486740"/>
                    </a:lnTo>
                    <a:lnTo>
                      <a:pt x="74879" y="449300"/>
                    </a:lnTo>
                    <a:lnTo>
                      <a:pt x="112318" y="449300"/>
                    </a:lnTo>
                    <a:lnTo>
                      <a:pt x="112318" y="411861"/>
                    </a:lnTo>
                    <a:lnTo>
                      <a:pt x="74879" y="411861"/>
                    </a:lnTo>
                    <a:lnTo>
                      <a:pt x="37439" y="411861"/>
                    </a:lnTo>
                    <a:lnTo>
                      <a:pt x="0" y="411861"/>
                    </a:lnTo>
                    <a:lnTo>
                      <a:pt x="0" y="673950"/>
                    </a:lnTo>
                    <a:lnTo>
                      <a:pt x="37439" y="673950"/>
                    </a:lnTo>
                    <a:lnTo>
                      <a:pt x="74879" y="673950"/>
                    </a:lnTo>
                    <a:lnTo>
                      <a:pt x="74879" y="599059"/>
                    </a:lnTo>
                    <a:lnTo>
                      <a:pt x="112318" y="599059"/>
                    </a:lnTo>
                    <a:lnTo>
                      <a:pt x="149758" y="599059"/>
                    </a:lnTo>
                    <a:lnTo>
                      <a:pt x="149758" y="711377"/>
                    </a:lnTo>
                    <a:lnTo>
                      <a:pt x="187198" y="711377"/>
                    </a:lnTo>
                    <a:lnTo>
                      <a:pt x="224637" y="711377"/>
                    </a:lnTo>
                    <a:lnTo>
                      <a:pt x="262077" y="711377"/>
                    </a:lnTo>
                    <a:lnTo>
                      <a:pt x="262077" y="561619"/>
                    </a:lnTo>
                    <a:close/>
                  </a:path>
                  <a:path w="374650" h="1085850">
                    <a:moveTo>
                      <a:pt x="262077" y="449300"/>
                    </a:moveTo>
                    <a:lnTo>
                      <a:pt x="224637" y="449300"/>
                    </a:lnTo>
                    <a:lnTo>
                      <a:pt x="187198" y="449300"/>
                    </a:lnTo>
                    <a:lnTo>
                      <a:pt x="187198" y="299529"/>
                    </a:lnTo>
                    <a:lnTo>
                      <a:pt x="149758" y="299529"/>
                    </a:lnTo>
                    <a:lnTo>
                      <a:pt x="149758" y="449300"/>
                    </a:lnTo>
                    <a:lnTo>
                      <a:pt x="112318" y="449300"/>
                    </a:lnTo>
                    <a:lnTo>
                      <a:pt x="112318" y="486740"/>
                    </a:lnTo>
                    <a:lnTo>
                      <a:pt x="149758" y="486740"/>
                    </a:lnTo>
                    <a:lnTo>
                      <a:pt x="187198" y="486740"/>
                    </a:lnTo>
                    <a:lnTo>
                      <a:pt x="187198" y="561619"/>
                    </a:lnTo>
                    <a:lnTo>
                      <a:pt x="224637" y="561619"/>
                    </a:lnTo>
                    <a:lnTo>
                      <a:pt x="224637" y="524179"/>
                    </a:lnTo>
                    <a:lnTo>
                      <a:pt x="262077" y="524179"/>
                    </a:lnTo>
                    <a:lnTo>
                      <a:pt x="262077" y="449300"/>
                    </a:lnTo>
                    <a:close/>
                  </a:path>
                  <a:path w="374650" h="1085850">
                    <a:moveTo>
                      <a:pt x="262077" y="336969"/>
                    </a:moveTo>
                    <a:lnTo>
                      <a:pt x="224637" y="336969"/>
                    </a:lnTo>
                    <a:lnTo>
                      <a:pt x="224637" y="374408"/>
                    </a:lnTo>
                    <a:lnTo>
                      <a:pt x="262077" y="374408"/>
                    </a:lnTo>
                    <a:lnTo>
                      <a:pt x="262077" y="336969"/>
                    </a:lnTo>
                    <a:close/>
                  </a:path>
                  <a:path w="374650" h="1085850">
                    <a:moveTo>
                      <a:pt x="262077" y="74891"/>
                    </a:moveTo>
                    <a:lnTo>
                      <a:pt x="224637" y="74891"/>
                    </a:lnTo>
                    <a:lnTo>
                      <a:pt x="224637" y="149771"/>
                    </a:lnTo>
                    <a:lnTo>
                      <a:pt x="224637" y="262089"/>
                    </a:lnTo>
                    <a:lnTo>
                      <a:pt x="262077" y="262089"/>
                    </a:lnTo>
                    <a:lnTo>
                      <a:pt x="262077" y="149771"/>
                    </a:lnTo>
                    <a:lnTo>
                      <a:pt x="262077" y="74891"/>
                    </a:lnTo>
                    <a:close/>
                  </a:path>
                  <a:path w="374650" h="1085850">
                    <a:moveTo>
                      <a:pt x="262077" y="0"/>
                    </a:moveTo>
                    <a:lnTo>
                      <a:pt x="224637" y="0"/>
                    </a:lnTo>
                    <a:lnTo>
                      <a:pt x="224637" y="74879"/>
                    </a:lnTo>
                    <a:lnTo>
                      <a:pt x="262077" y="74879"/>
                    </a:lnTo>
                    <a:lnTo>
                      <a:pt x="262077" y="0"/>
                    </a:lnTo>
                    <a:close/>
                  </a:path>
                  <a:path w="374650" h="1085850">
                    <a:moveTo>
                      <a:pt x="299529" y="673938"/>
                    </a:moveTo>
                    <a:lnTo>
                      <a:pt x="262089" y="673938"/>
                    </a:lnTo>
                    <a:lnTo>
                      <a:pt x="262089" y="711377"/>
                    </a:lnTo>
                    <a:lnTo>
                      <a:pt x="299529" y="711377"/>
                    </a:lnTo>
                    <a:lnTo>
                      <a:pt x="299529" y="673938"/>
                    </a:lnTo>
                    <a:close/>
                  </a:path>
                  <a:path w="374650" h="1085850">
                    <a:moveTo>
                      <a:pt x="299529" y="599059"/>
                    </a:moveTo>
                    <a:lnTo>
                      <a:pt x="262089" y="599059"/>
                    </a:lnTo>
                    <a:lnTo>
                      <a:pt x="262089" y="636498"/>
                    </a:lnTo>
                    <a:lnTo>
                      <a:pt x="299529" y="636498"/>
                    </a:lnTo>
                    <a:lnTo>
                      <a:pt x="299529" y="599059"/>
                    </a:lnTo>
                    <a:close/>
                  </a:path>
                  <a:path w="374650" h="1085850">
                    <a:moveTo>
                      <a:pt x="299529" y="486740"/>
                    </a:moveTo>
                    <a:lnTo>
                      <a:pt x="262089" y="486740"/>
                    </a:lnTo>
                    <a:lnTo>
                      <a:pt x="262089" y="561619"/>
                    </a:lnTo>
                    <a:lnTo>
                      <a:pt x="299529" y="561619"/>
                    </a:lnTo>
                    <a:lnTo>
                      <a:pt x="299529" y="486740"/>
                    </a:lnTo>
                    <a:close/>
                  </a:path>
                  <a:path w="374650" h="1085850">
                    <a:moveTo>
                      <a:pt x="336969" y="748830"/>
                    </a:moveTo>
                    <a:lnTo>
                      <a:pt x="299529" y="748830"/>
                    </a:lnTo>
                    <a:lnTo>
                      <a:pt x="262089" y="748830"/>
                    </a:lnTo>
                    <a:lnTo>
                      <a:pt x="262089" y="786269"/>
                    </a:lnTo>
                    <a:lnTo>
                      <a:pt x="299529" y="786269"/>
                    </a:lnTo>
                    <a:lnTo>
                      <a:pt x="299529" y="898588"/>
                    </a:lnTo>
                    <a:lnTo>
                      <a:pt x="262089" y="898588"/>
                    </a:lnTo>
                    <a:lnTo>
                      <a:pt x="262089" y="936028"/>
                    </a:lnTo>
                    <a:lnTo>
                      <a:pt x="299529" y="936028"/>
                    </a:lnTo>
                    <a:lnTo>
                      <a:pt x="299529" y="973467"/>
                    </a:lnTo>
                    <a:lnTo>
                      <a:pt x="262089" y="973467"/>
                    </a:lnTo>
                    <a:lnTo>
                      <a:pt x="262089" y="1010907"/>
                    </a:lnTo>
                    <a:lnTo>
                      <a:pt x="299529" y="1010907"/>
                    </a:lnTo>
                    <a:lnTo>
                      <a:pt x="299529" y="1048346"/>
                    </a:lnTo>
                    <a:lnTo>
                      <a:pt x="262089" y="1048346"/>
                    </a:lnTo>
                    <a:lnTo>
                      <a:pt x="262089" y="1085786"/>
                    </a:lnTo>
                    <a:lnTo>
                      <a:pt x="299529" y="1085786"/>
                    </a:lnTo>
                    <a:lnTo>
                      <a:pt x="336969" y="1085799"/>
                    </a:lnTo>
                    <a:lnTo>
                      <a:pt x="336969" y="748830"/>
                    </a:lnTo>
                    <a:close/>
                  </a:path>
                  <a:path w="374650" h="1085850">
                    <a:moveTo>
                      <a:pt x="336969" y="411861"/>
                    </a:moveTo>
                    <a:lnTo>
                      <a:pt x="299529" y="411861"/>
                    </a:lnTo>
                    <a:lnTo>
                      <a:pt x="299529" y="449300"/>
                    </a:lnTo>
                    <a:lnTo>
                      <a:pt x="336969" y="449300"/>
                    </a:lnTo>
                    <a:lnTo>
                      <a:pt x="336969" y="411861"/>
                    </a:lnTo>
                    <a:close/>
                  </a:path>
                  <a:path w="374650" h="1085850">
                    <a:moveTo>
                      <a:pt x="336969" y="299529"/>
                    </a:moveTo>
                    <a:lnTo>
                      <a:pt x="299529" y="299529"/>
                    </a:lnTo>
                    <a:lnTo>
                      <a:pt x="299529" y="336969"/>
                    </a:lnTo>
                    <a:lnTo>
                      <a:pt x="336969" y="336969"/>
                    </a:lnTo>
                    <a:lnTo>
                      <a:pt x="336969" y="299529"/>
                    </a:lnTo>
                    <a:close/>
                  </a:path>
                  <a:path w="374650" h="1085850">
                    <a:moveTo>
                      <a:pt x="374408" y="449300"/>
                    </a:moveTo>
                    <a:lnTo>
                      <a:pt x="336969" y="449300"/>
                    </a:lnTo>
                    <a:lnTo>
                      <a:pt x="336969" y="673950"/>
                    </a:lnTo>
                    <a:lnTo>
                      <a:pt x="374408" y="673950"/>
                    </a:lnTo>
                    <a:lnTo>
                      <a:pt x="374408" y="449300"/>
                    </a:lnTo>
                    <a:close/>
                  </a:path>
                  <a:path w="374650" h="1085850">
                    <a:moveTo>
                      <a:pt x="374408" y="336969"/>
                    </a:moveTo>
                    <a:lnTo>
                      <a:pt x="336969" y="336969"/>
                    </a:lnTo>
                    <a:lnTo>
                      <a:pt x="336969" y="374408"/>
                    </a:lnTo>
                    <a:lnTo>
                      <a:pt x="374408" y="374408"/>
                    </a:lnTo>
                    <a:lnTo>
                      <a:pt x="374408" y="336969"/>
                    </a:lnTo>
                    <a:close/>
                  </a:path>
                  <a:path w="374650" h="1085850">
                    <a:moveTo>
                      <a:pt x="374408" y="224650"/>
                    </a:moveTo>
                    <a:lnTo>
                      <a:pt x="336969" y="224650"/>
                    </a:lnTo>
                    <a:lnTo>
                      <a:pt x="299529" y="224650"/>
                    </a:lnTo>
                    <a:lnTo>
                      <a:pt x="262089" y="224650"/>
                    </a:lnTo>
                    <a:lnTo>
                      <a:pt x="262089" y="262089"/>
                    </a:lnTo>
                    <a:lnTo>
                      <a:pt x="299529" y="262089"/>
                    </a:lnTo>
                    <a:lnTo>
                      <a:pt x="336969" y="262089"/>
                    </a:lnTo>
                    <a:lnTo>
                      <a:pt x="374408" y="262089"/>
                    </a:lnTo>
                    <a:lnTo>
                      <a:pt x="374408" y="224650"/>
                    </a:lnTo>
                    <a:close/>
                  </a:path>
                  <a:path w="374650" h="1085850">
                    <a:moveTo>
                      <a:pt x="374408" y="74891"/>
                    </a:moveTo>
                    <a:lnTo>
                      <a:pt x="336969" y="74891"/>
                    </a:lnTo>
                    <a:lnTo>
                      <a:pt x="299529" y="74891"/>
                    </a:lnTo>
                    <a:lnTo>
                      <a:pt x="299529" y="149771"/>
                    </a:lnTo>
                    <a:lnTo>
                      <a:pt x="299529" y="187210"/>
                    </a:lnTo>
                    <a:lnTo>
                      <a:pt x="336969" y="187210"/>
                    </a:lnTo>
                    <a:lnTo>
                      <a:pt x="374408" y="187210"/>
                    </a:lnTo>
                    <a:lnTo>
                      <a:pt x="374408" y="149771"/>
                    </a:lnTo>
                    <a:lnTo>
                      <a:pt x="374408" y="74891"/>
                    </a:lnTo>
                    <a:close/>
                  </a:path>
                  <a:path w="374650" h="1085850">
                    <a:moveTo>
                      <a:pt x="374408" y="0"/>
                    </a:moveTo>
                    <a:lnTo>
                      <a:pt x="336969" y="0"/>
                    </a:lnTo>
                    <a:lnTo>
                      <a:pt x="299529" y="0"/>
                    </a:lnTo>
                    <a:lnTo>
                      <a:pt x="262089" y="0"/>
                    </a:lnTo>
                    <a:lnTo>
                      <a:pt x="262089" y="37439"/>
                    </a:lnTo>
                    <a:lnTo>
                      <a:pt x="299529" y="37439"/>
                    </a:lnTo>
                    <a:lnTo>
                      <a:pt x="336969" y="37439"/>
                    </a:lnTo>
                    <a:lnTo>
                      <a:pt x="374408" y="37439"/>
                    </a:lnTo>
                    <a:lnTo>
                      <a:pt x="374408" y="0"/>
                    </a:lnTo>
                    <a:close/>
                  </a:path>
                </a:pathLst>
              </a:custGeom>
              <a:solidFill>
                <a:srgbClr val="000000"/>
              </a:solidFill>
            </p:spPr>
            <p:txBody>
              <a:bodyPr wrap="square" lIns="0" tIns="0" rIns="0" bIns="0" rtlCol="0"/>
              <a:lstStyle/>
              <a:p>
                <a:endParaRPr/>
              </a:p>
            </p:txBody>
          </p:sp>
          <p:sp>
            <p:nvSpPr>
              <p:cNvPr id="29" name="object 25">
                <a:extLst>
                  <a:ext uri="{FF2B5EF4-FFF2-40B4-BE49-F238E27FC236}">
                    <a16:creationId xmlns:a16="http://schemas.microsoft.com/office/drawing/2014/main" id="{66573A26-9366-5F30-F154-6D40B8BC047C}"/>
                  </a:ext>
                </a:extLst>
              </p:cNvPr>
              <p:cNvSpPr/>
              <p:nvPr/>
            </p:nvSpPr>
            <p:spPr>
              <a:xfrm>
                <a:off x="3018789" y="5461416"/>
                <a:ext cx="149860" cy="1085850"/>
              </a:xfrm>
              <a:custGeom>
                <a:avLst/>
                <a:gdLst/>
                <a:ahLst/>
                <a:cxnLst/>
                <a:rect l="l" t="t" r="r" b="b"/>
                <a:pathLst>
                  <a:path w="149860" h="1085850">
                    <a:moveTo>
                      <a:pt x="37439" y="1048346"/>
                    </a:moveTo>
                    <a:lnTo>
                      <a:pt x="0" y="1048346"/>
                    </a:lnTo>
                    <a:lnTo>
                      <a:pt x="0" y="1085786"/>
                    </a:lnTo>
                    <a:lnTo>
                      <a:pt x="37439" y="1085786"/>
                    </a:lnTo>
                    <a:lnTo>
                      <a:pt x="37439" y="1048346"/>
                    </a:lnTo>
                    <a:close/>
                  </a:path>
                  <a:path w="149860" h="1085850">
                    <a:moveTo>
                      <a:pt x="37439" y="973467"/>
                    </a:moveTo>
                    <a:lnTo>
                      <a:pt x="0" y="973467"/>
                    </a:lnTo>
                    <a:lnTo>
                      <a:pt x="0" y="1010907"/>
                    </a:lnTo>
                    <a:lnTo>
                      <a:pt x="37439" y="1010907"/>
                    </a:lnTo>
                    <a:lnTo>
                      <a:pt x="37439" y="973467"/>
                    </a:lnTo>
                    <a:close/>
                  </a:path>
                  <a:path w="149860" h="1085850">
                    <a:moveTo>
                      <a:pt x="37439" y="823709"/>
                    </a:moveTo>
                    <a:lnTo>
                      <a:pt x="0" y="823709"/>
                    </a:lnTo>
                    <a:lnTo>
                      <a:pt x="0" y="898588"/>
                    </a:lnTo>
                    <a:lnTo>
                      <a:pt x="37439" y="898588"/>
                    </a:lnTo>
                    <a:lnTo>
                      <a:pt x="37439" y="823709"/>
                    </a:lnTo>
                    <a:close/>
                  </a:path>
                  <a:path w="149860" h="1085850">
                    <a:moveTo>
                      <a:pt x="37439" y="711403"/>
                    </a:moveTo>
                    <a:lnTo>
                      <a:pt x="0" y="711403"/>
                    </a:lnTo>
                    <a:lnTo>
                      <a:pt x="0" y="748842"/>
                    </a:lnTo>
                    <a:lnTo>
                      <a:pt x="37439" y="748842"/>
                    </a:lnTo>
                    <a:lnTo>
                      <a:pt x="37439" y="711403"/>
                    </a:lnTo>
                    <a:close/>
                  </a:path>
                  <a:path w="149860" h="1085850">
                    <a:moveTo>
                      <a:pt x="74879" y="636498"/>
                    </a:moveTo>
                    <a:lnTo>
                      <a:pt x="37439" y="636498"/>
                    </a:lnTo>
                    <a:lnTo>
                      <a:pt x="37439" y="449300"/>
                    </a:lnTo>
                    <a:lnTo>
                      <a:pt x="0" y="449300"/>
                    </a:lnTo>
                    <a:lnTo>
                      <a:pt x="0" y="673950"/>
                    </a:lnTo>
                    <a:lnTo>
                      <a:pt x="37439" y="673950"/>
                    </a:lnTo>
                    <a:lnTo>
                      <a:pt x="74879" y="673938"/>
                    </a:lnTo>
                    <a:lnTo>
                      <a:pt x="74879" y="636498"/>
                    </a:lnTo>
                    <a:close/>
                  </a:path>
                  <a:path w="149860" h="1085850">
                    <a:moveTo>
                      <a:pt x="74879" y="74891"/>
                    </a:moveTo>
                    <a:lnTo>
                      <a:pt x="37439" y="74891"/>
                    </a:lnTo>
                    <a:lnTo>
                      <a:pt x="37439" y="149771"/>
                    </a:lnTo>
                    <a:lnTo>
                      <a:pt x="37439" y="187210"/>
                    </a:lnTo>
                    <a:lnTo>
                      <a:pt x="74879" y="187210"/>
                    </a:lnTo>
                    <a:lnTo>
                      <a:pt x="74879" y="149771"/>
                    </a:lnTo>
                    <a:lnTo>
                      <a:pt x="74879" y="74891"/>
                    </a:lnTo>
                    <a:close/>
                  </a:path>
                  <a:path w="149860" h="1085850">
                    <a:moveTo>
                      <a:pt x="112318" y="299529"/>
                    </a:moveTo>
                    <a:lnTo>
                      <a:pt x="74879" y="299529"/>
                    </a:lnTo>
                    <a:lnTo>
                      <a:pt x="74879" y="336969"/>
                    </a:lnTo>
                    <a:lnTo>
                      <a:pt x="112318" y="336969"/>
                    </a:lnTo>
                    <a:lnTo>
                      <a:pt x="112318" y="299529"/>
                    </a:lnTo>
                    <a:close/>
                  </a:path>
                  <a:path w="149860" h="1085850">
                    <a:moveTo>
                      <a:pt x="149758" y="1048346"/>
                    </a:moveTo>
                    <a:lnTo>
                      <a:pt x="112318" y="1048346"/>
                    </a:lnTo>
                    <a:lnTo>
                      <a:pt x="112318" y="1010907"/>
                    </a:lnTo>
                    <a:lnTo>
                      <a:pt x="74879" y="1010907"/>
                    </a:lnTo>
                    <a:lnTo>
                      <a:pt x="74879" y="1085786"/>
                    </a:lnTo>
                    <a:lnTo>
                      <a:pt x="112318" y="1085786"/>
                    </a:lnTo>
                    <a:lnTo>
                      <a:pt x="149758" y="1085786"/>
                    </a:lnTo>
                    <a:lnTo>
                      <a:pt x="149758" y="1048346"/>
                    </a:lnTo>
                    <a:close/>
                  </a:path>
                  <a:path w="149860" h="1085850">
                    <a:moveTo>
                      <a:pt x="149758" y="786269"/>
                    </a:moveTo>
                    <a:lnTo>
                      <a:pt x="112318" y="786269"/>
                    </a:lnTo>
                    <a:lnTo>
                      <a:pt x="74879" y="786269"/>
                    </a:lnTo>
                    <a:lnTo>
                      <a:pt x="37439" y="786269"/>
                    </a:lnTo>
                    <a:lnTo>
                      <a:pt x="37439" y="823709"/>
                    </a:lnTo>
                    <a:lnTo>
                      <a:pt x="74879" y="823709"/>
                    </a:lnTo>
                    <a:lnTo>
                      <a:pt x="74879" y="936028"/>
                    </a:lnTo>
                    <a:lnTo>
                      <a:pt x="37439" y="936028"/>
                    </a:lnTo>
                    <a:lnTo>
                      <a:pt x="37439" y="973467"/>
                    </a:lnTo>
                    <a:lnTo>
                      <a:pt x="74879" y="973467"/>
                    </a:lnTo>
                    <a:lnTo>
                      <a:pt x="112318" y="973480"/>
                    </a:lnTo>
                    <a:lnTo>
                      <a:pt x="112318" y="1010907"/>
                    </a:lnTo>
                    <a:lnTo>
                      <a:pt x="149758" y="1010907"/>
                    </a:lnTo>
                    <a:lnTo>
                      <a:pt x="149758" y="898588"/>
                    </a:lnTo>
                    <a:lnTo>
                      <a:pt x="112318" y="898588"/>
                    </a:lnTo>
                    <a:lnTo>
                      <a:pt x="112318" y="861148"/>
                    </a:lnTo>
                    <a:lnTo>
                      <a:pt x="149758" y="861148"/>
                    </a:lnTo>
                    <a:lnTo>
                      <a:pt x="149758" y="786269"/>
                    </a:lnTo>
                    <a:close/>
                  </a:path>
                  <a:path w="149860" h="1085850">
                    <a:moveTo>
                      <a:pt x="149758" y="336969"/>
                    </a:moveTo>
                    <a:lnTo>
                      <a:pt x="112318" y="336969"/>
                    </a:lnTo>
                    <a:lnTo>
                      <a:pt x="112318" y="374408"/>
                    </a:lnTo>
                    <a:lnTo>
                      <a:pt x="74879" y="374408"/>
                    </a:lnTo>
                    <a:lnTo>
                      <a:pt x="37439" y="374408"/>
                    </a:lnTo>
                    <a:lnTo>
                      <a:pt x="37439" y="411848"/>
                    </a:lnTo>
                    <a:lnTo>
                      <a:pt x="74879" y="411848"/>
                    </a:lnTo>
                    <a:lnTo>
                      <a:pt x="74879" y="486727"/>
                    </a:lnTo>
                    <a:lnTo>
                      <a:pt x="112318" y="486727"/>
                    </a:lnTo>
                    <a:lnTo>
                      <a:pt x="112318" y="524179"/>
                    </a:lnTo>
                    <a:lnTo>
                      <a:pt x="74879" y="524179"/>
                    </a:lnTo>
                    <a:lnTo>
                      <a:pt x="74879" y="636498"/>
                    </a:lnTo>
                    <a:lnTo>
                      <a:pt x="112318" y="636498"/>
                    </a:lnTo>
                    <a:lnTo>
                      <a:pt x="112318" y="673938"/>
                    </a:lnTo>
                    <a:lnTo>
                      <a:pt x="74879" y="673938"/>
                    </a:lnTo>
                    <a:lnTo>
                      <a:pt x="74879" y="748830"/>
                    </a:lnTo>
                    <a:lnTo>
                      <a:pt x="112318" y="748830"/>
                    </a:lnTo>
                    <a:lnTo>
                      <a:pt x="112318" y="711377"/>
                    </a:lnTo>
                    <a:lnTo>
                      <a:pt x="149758" y="711377"/>
                    </a:lnTo>
                    <a:lnTo>
                      <a:pt x="149758" y="599059"/>
                    </a:lnTo>
                    <a:lnTo>
                      <a:pt x="112318" y="599059"/>
                    </a:lnTo>
                    <a:lnTo>
                      <a:pt x="112318" y="561619"/>
                    </a:lnTo>
                    <a:lnTo>
                      <a:pt x="149758" y="561619"/>
                    </a:lnTo>
                    <a:lnTo>
                      <a:pt x="149758" y="449300"/>
                    </a:lnTo>
                    <a:lnTo>
                      <a:pt x="112318" y="449300"/>
                    </a:lnTo>
                    <a:lnTo>
                      <a:pt x="112318" y="411848"/>
                    </a:lnTo>
                    <a:lnTo>
                      <a:pt x="149758" y="411848"/>
                    </a:lnTo>
                    <a:lnTo>
                      <a:pt x="149758" y="336969"/>
                    </a:lnTo>
                    <a:close/>
                  </a:path>
                  <a:path w="149860" h="1085850">
                    <a:moveTo>
                      <a:pt x="149758" y="74891"/>
                    </a:moveTo>
                    <a:lnTo>
                      <a:pt x="112318" y="74891"/>
                    </a:lnTo>
                    <a:lnTo>
                      <a:pt x="112318" y="149771"/>
                    </a:lnTo>
                    <a:lnTo>
                      <a:pt x="112318" y="224650"/>
                    </a:lnTo>
                    <a:lnTo>
                      <a:pt x="74879" y="224650"/>
                    </a:lnTo>
                    <a:lnTo>
                      <a:pt x="37439" y="224650"/>
                    </a:lnTo>
                    <a:lnTo>
                      <a:pt x="37439" y="262089"/>
                    </a:lnTo>
                    <a:lnTo>
                      <a:pt x="74879" y="262089"/>
                    </a:lnTo>
                    <a:lnTo>
                      <a:pt x="112318" y="262089"/>
                    </a:lnTo>
                    <a:lnTo>
                      <a:pt x="149758" y="262089"/>
                    </a:lnTo>
                    <a:lnTo>
                      <a:pt x="149758" y="149771"/>
                    </a:lnTo>
                    <a:lnTo>
                      <a:pt x="149758" y="74891"/>
                    </a:lnTo>
                    <a:close/>
                  </a:path>
                  <a:path w="149860" h="1085850">
                    <a:moveTo>
                      <a:pt x="149758" y="0"/>
                    </a:moveTo>
                    <a:lnTo>
                      <a:pt x="112318" y="0"/>
                    </a:lnTo>
                    <a:lnTo>
                      <a:pt x="74879" y="0"/>
                    </a:lnTo>
                    <a:lnTo>
                      <a:pt x="37439" y="0"/>
                    </a:lnTo>
                    <a:lnTo>
                      <a:pt x="37439" y="37439"/>
                    </a:lnTo>
                    <a:lnTo>
                      <a:pt x="74879" y="37439"/>
                    </a:lnTo>
                    <a:lnTo>
                      <a:pt x="112318" y="37439"/>
                    </a:lnTo>
                    <a:lnTo>
                      <a:pt x="112318" y="74879"/>
                    </a:lnTo>
                    <a:lnTo>
                      <a:pt x="149758" y="74879"/>
                    </a:lnTo>
                    <a:lnTo>
                      <a:pt x="149758" y="0"/>
                    </a:lnTo>
                    <a:close/>
                  </a:path>
                </a:pathLst>
              </a:custGeom>
              <a:solidFill>
                <a:srgbClr val="000000"/>
              </a:solidFill>
            </p:spPr>
            <p:txBody>
              <a:bodyPr wrap="square" lIns="0" tIns="0" rIns="0" bIns="0" rtlCol="0"/>
              <a:lstStyle/>
              <a:p>
                <a:endParaRPr/>
              </a:p>
            </p:txBody>
          </p:sp>
        </p:grpSp>
      </p:grpSp>
      <p:sp>
        <p:nvSpPr>
          <p:cNvPr id="30" name="TextBox 29">
            <a:extLst>
              <a:ext uri="{FF2B5EF4-FFF2-40B4-BE49-F238E27FC236}">
                <a16:creationId xmlns:a16="http://schemas.microsoft.com/office/drawing/2014/main" id="{044F8150-45E2-BC4B-905F-BC42CEFD9782}"/>
              </a:ext>
            </a:extLst>
          </p:cNvPr>
          <p:cNvSpPr txBox="1"/>
          <p:nvPr userDrawn="1"/>
        </p:nvSpPr>
        <p:spPr>
          <a:xfrm>
            <a:off x="3111925" y="3244029"/>
            <a:ext cx="4858261" cy="2618431"/>
          </a:xfrm>
          <a:prstGeom prst="rect">
            <a:avLst/>
          </a:prstGeom>
          <a:noFill/>
        </p:spPr>
        <p:txBody>
          <a:bodyPr wrap="square" lIns="0" tIns="0" rIns="0" bIns="0" rtlCol="0">
            <a:noAutofit/>
          </a:bodyPr>
          <a:lstStyle/>
          <a:p>
            <a:pPr marL="237744" marR="31623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Over 100 specific airport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and single-topic safety videos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are available.</a:t>
            </a:r>
          </a:p>
          <a:p>
            <a:pPr marL="237744" marR="31623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Also available on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the FAA YouTube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Channel.</a:t>
            </a:r>
          </a:p>
          <a:p>
            <a:endParaRPr lang="en-US"/>
          </a:p>
        </p:txBody>
      </p:sp>
      <p:sp>
        <p:nvSpPr>
          <p:cNvPr id="8" name="Rectangle 7">
            <a:hlinkClick r:id="rId5"/>
            <a:extLst>
              <a:ext uri="{FF2B5EF4-FFF2-40B4-BE49-F238E27FC236}">
                <a16:creationId xmlns:a16="http://schemas.microsoft.com/office/drawing/2014/main" id="{0553CC84-BA71-62BA-0746-2AAA23917155}"/>
              </a:ext>
            </a:extLst>
          </p:cNvPr>
          <p:cNvSpPr/>
          <p:nvPr userDrawn="1"/>
        </p:nvSpPr>
        <p:spPr>
          <a:xfrm>
            <a:off x="1883121" y="3223034"/>
            <a:ext cx="1068309"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6"/>
            <a:extLst>
              <a:ext uri="{FF2B5EF4-FFF2-40B4-BE49-F238E27FC236}">
                <a16:creationId xmlns:a16="http://schemas.microsoft.com/office/drawing/2014/main" id="{85C01E77-8A12-47B4-905B-2CF7A30C15B7}"/>
              </a:ext>
            </a:extLst>
          </p:cNvPr>
          <p:cNvSpPr/>
          <p:nvPr userDrawn="1"/>
        </p:nvSpPr>
        <p:spPr>
          <a:xfrm>
            <a:off x="1883121" y="4481465"/>
            <a:ext cx="1068309"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02249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TN - R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helicopter flying in the sky&#10;&#10;Description automatically generated with low confidence">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 y="0"/>
            <a:ext cx="12192000"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7" y="1600200"/>
            <a:ext cx="10244971" cy="4762500"/>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34238" y="402782"/>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711C"/>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RUNWAY </a:t>
            </a:r>
            <a:r>
              <a:rPr kumimoji="0" lang="en-US" sz="4400" b="1" i="0" u="none" strike="noStrike" kern="1200" cap="none" spc="0" normalizeH="0" baseline="0" noProof="0">
                <a:ln>
                  <a:noFill/>
                </a:ln>
                <a:solidFill>
                  <a:srgbClr val="FF711C"/>
                </a:solidFill>
                <a:effectLst>
                  <a:outerShdw blurRad="76200" dist="76200" dir="3600000" algn="tl" rotWithShape="0">
                    <a:prstClr val="black">
                      <a:alpha val="30000"/>
                    </a:prstClr>
                  </a:outerShdw>
                </a:effectLst>
                <a:uLnTx/>
                <a:uFillTx/>
                <a:latin typeface="Arial Black" panose="020B0604020202020204" pitchFamily="34" charset="0"/>
                <a:ea typeface="+mn-ea"/>
                <a:cs typeface="Arial Black" panose="020B0604020202020204" pitchFamily="34" charset="0"/>
              </a:rPr>
              <a:t>EXCURSIONS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5743021" y="2350926"/>
            <a:ext cx="4343659" cy="732508"/>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REs occurred in the NAS. </a:t>
            </a:r>
          </a:p>
          <a:p>
            <a:pPr>
              <a:lnSpc>
                <a:spcPct val="85000"/>
              </a:lnSpc>
            </a:pP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3991101" y="3514413"/>
            <a:ext cx="1097334" cy="1115878"/>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general aviation aircraft</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6815608" y="3859299"/>
            <a:ext cx="1590949" cy="770992"/>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commercial aircraft</a:t>
            </a:r>
          </a:p>
        </p:txBody>
      </p:sp>
      <p:sp>
        <p:nvSpPr>
          <p:cNvPr id="10" name="TextBox 9">
            <a:extLst>
              <a:ext uri="{FF2B5EF4-FFF2-40B4-BE49-F238E27FC236}">
                <a16:creationId xmlns:a16="http://schemas.microsoft.com/office/drawing/2014/main" id="{3EBF5731-CF80-518E-AE11-4748CD4C0D04}"/>
              </a:ext>
            </a:extLst>
          </p:cNvPr>
          <p:cNvSpPr txBox="1"/>
          <p:nvPr userDrawn="1"/>
        </p:nvSpPr>
        <p:spPr>
          <a:xfrm>
            <a:off x="9173525" y="3488947"/>
            <a:ext cx="2066907" cy="499685"/>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military aircraft</a:t>
            </a:r>
          </a:p>
        </p:txBody>
      </p:sp>
      <p:sp>
        <p:nvSpPr>
          <p:cNvPr id="11" name="TextBox 10">
            <a:extLst>
              <a:ext uri="{FF2B5EF4-FFF2-40B4-BE49-F238E27FC236}">
                <a16:creationId xmlns:a16="http://schemas.microsoft.com/office/drawing/2014/main" id="{FD508535-8895-D985-D7A7-D8A10B2926D1}"/>
              </a:ext>
            </a:extLst>
          </p:cNvPr>
          <p:cNvSpPr txBox="1"/>
          <p:nvPr userDrawn="1"/>
        </p:nvSpPr>
        <p:spPr>
          <a:xfrm>
            <a:off x="2204921" y="5133648"/>
            <a:ext cx="6419654" cy="366254"/>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Main contributing factors:</a:t>
            </a:r>
          </a:p>
        </p:txBody>
      </p:sp>
      <p:sp>
        <p:nvSpPr>
          <p:cNvPr id="12" name="TextBox 11">
            <a:extLst>
              <a:ext uri="{FF2B5EF4-FFF2-40B4-BE49-F238E27FC236}">
                <a16:creationId xmlns:a16="http://schemas.microsoft.com/office/drawing/2014/main" id="{F667C3E6-002F-BC0A-FEAC-F5910E295213}"/>
              </a:ext>
            </a:extLst>
          </p:cNvPr>
          <p:cNvSpPr txBox="1"/>
          <p:nvPr userDrawn="1"/>
        </p:nvSpPr>
        <p:spPr>
          <a:xfrm>
            <a:off x="2204921" y="5530580"/>
            <a:ext cx="8373647" cy="313932"/>
          </a:xfrm>
          <a:prstGeom prst="rect">
            <a:avLst/>
          </a:prstGeom>
          <a:noFill/>
        </p:spPr>
        <p:txBody>
          <a:bodyPr wrap="square" lIns="0" tIns="0" rIns="0" bIns="0" rtlCol="0">
            <a:spAutoFit/>
          </a:bodyPr>
          <a:lstStyle/>
          <a:p>
            <a:pPr>
              <a:lnSpc>
                <a:spcPct val="85000"/>
              </a:lnSpc>
            </a:pPr>
            <a:r>
              <a:rPr lang="en-US" sz="2400" b="0" spc="0">
                <a:solidFill>
                  <a:schemeClr val="accent2"/>
                </a:solidFill>
                <a:latin typeface="Arial" panose="020B0604020202020204" pitchFamily="34" charset="0"/>
                <a:cs typeface="Arial" panose="020B0604020202020204" pitchFamily="34" charset="0"/>
              </a:rPr>
              <a:t>Aircraft problems, loss of control, and unstable approaches</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914768" y="1888720"/>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742341" y="3285243"/>
            <a:ext cx="2178953" cy="1634294"/>
          </a:xfrm>
          <a:prstGeom prst="rect">
            <a:avLst/>
          </a:prstGeom>
        </p:spPr>
        <p:txBody>
          <a:bodyPr wrap="square" lIns="0" tIns="0" rIns="0" bIns="0" anchor="b" anchorCtr="0">
            <a:spAutoFit/>
          </a:bodyPr>
          <a:lstStyle>
            <a:lvl1pPr algn="r">
              <a:defRPr sz="11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6B51E154-EB85-B1C6-C563-9BAF252F69D0}"/>
              </a:ext>
            </a:extLst>
          </p:cNvPr>
          <p:cNvSpPr>
            <a:spLocks noGrp="1"/>
          </p:cNvSpPr>
          <p:nvPr>
            <p:ph type="body" sz="quarter" idx="14" hasCustomPrompt="1"/>
          </p:nvPr>
        </p:nvSpPr>
        <p:spPr>
          <a:xfrm>
            <a:off x="5470023" y="3270484"/>
            <a:ext cx="1304845" cy="1634294"/>
          </a:xfrm>
          <a:prstGeom prst="rect">
            <a:avLst/>
          </a:prstGeom>
        </p:spPr>
        <p:txBody>
          <a:bodyPr wrap="none" lIns="0" tIns="0" rIns="0" bIns="0" anchor="b" anchorCtr="0">
            <a:spAutoFit/>
          </a:bodyPr>
          <a:lstStyle>
            <a:lvl1pPr algn="r">
              <a:defRPr sz="118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8519931" y="3396551"/>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cxnSp>
        <p:nvCxnSpPr>
          <p:cNvPr id="19" name="Straight Connector 18">
            <a:extLst>
              <a:ext uri="{FF2B5EF4-FFF2-40B4-BE49-F238E27FC236}">
                <a16:creationId xmlns:a16="http://schemas.microsoft.com/office/drawing/2014/main" id="{464ECE48-CAC0-994A-0B71-D93960A46F80}"/>
              </a:ext>
            </a:extLst>
          </p:cNvPr>
          <p:cNvCxnSpPr>
            <a:cxnSpLocks/>
          </p:cNvCxnSpPr>
          <p:nvPr userDrawn="1"/>
        </p:nvCxnSpPr>
        <p:spPr>
          <a:xfrm flipV="1">
            <a:off x="5265298" y="3423369"/>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1603B2B-55BA-19EF-EA36-9F39F2CD3700}"/>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B211872-EAE2-1779-6A45-22CFFD7BB5C3}"/>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pic>
        <p:nvPicPr>
          <p:cNvPr id="4" name="object 4">
            <a:extLst>
              <a:ext uri="{FF2B5EF4-FFF2-40B4-BE49-F238E27FC236}">
                <a16:creationId xmlns:a16="http://schemas.microsoft.com/office/drawing/2014/main" id="{657BDEE1-D998-4074-6093-37D62389300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0" name="TextBox 19">
            <a:extLst>
              <a:ext uri="{FF2B5EF4-FFF2-40B4-BE49-F238E27FC236}">
                <a16:creationId xmlns:a16="http://schemas.microsoft.com/office/drawing/2014/main" id="{4D66F2CA-7866-8842-C880-FE2723D4966C}"/>
              </a:ext>
            </a:extLst>
          </p:cNvPr>
          <p:cNvSpPr txBox="1"/>
          <p:nvPr userDrawn="1"/>
        </p:nvSpPr>
        <p:spPr>
          <a:xfrm>
            <a:off x="9173526" y="3971114"/>
            <a:ext cx="1955394" cy="670597"/>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foreign aircraft</a:t>
            </a:r>
          </a:p>
        </p:txBody>
      </p:sp>
      <p:sp>
        <p:nvSpPr>
          <p:cNvPr id="24" name="Text Placeholder 22">
            <a:extLst>
              <a:ext uri="{FF2B5EF4-FFF2-40B4-BE49-F238E27FC236}">
                <a16:creationId xmlns:a16="http://schemas.microsoft.com/office/drawing/2014/main" id="{2FE0F786-9B8A-FB58-6163-B5801117CFC9}"/>
              </a:ext>
            </a:extLst>
          </p:cNvPr>
          <p:cNvSpPr>
            <a:spLocks noGrp="1"/>
          </p:cNvSpPr>
          <p:nvPr>
            <p:ph type="body" sz="quarter" idx="16" hasCustomPrompt="1"/>
          </p:nvPr>
        </p:nvSpPr>
        <p:spPr>
          <a:xfrm>
            <a:off x="8519931" y="4031074"/>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cxnSp>
        <p:nvCxnSpPr>
          <p:cNvPr id="26" name="Straight Connector 25">
            <a:extLst>
              <a:ext uri="{FF2B5EF4-FFF2-40B4-BE49-F238E27FC236}">
                <a16:creationId xmlns:a16="http://schemas.microsoft.com/office/drawing/2014/main" id="{7819D663-5B1C-BDAE-90B8-80F5CFA8B517}"/>
              </a:ext>
            </a:extLst>
          </p:cNvPr>
          <p:cNvCxnSpPr>
            <a:cxnSpLocks/>
          </p:cNvCxnSpPr>
          <p:nvPr userDrawn="1"/>
        </p:nvCxnSpPr>
        <p:spPr>
          <a:xfrm flipV="1">
            <a:off x="8532603" y="3423369"/>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E396AB-C3D7-1E39-11E2-5FA21A4CA2D1}"/>
              </a:ext>
            </a:extLst>
          </p:cNvPr>
          <p:cNvCxnSpPr>
            <a:cxnSpLocks/>
          </p:cNvCxnSpPr>
          <p:nvPr userDrawn="1"/>
        </p:nvCxnSpPr>
        <p:spPr>
          <a:xfrm>
            <a:off x="8775080" y="4039046"/>
            <a:ext cx="23538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5" name="object 5">
            <a:extLst>
              <a:ext uri="{FF2B5EF4-FFF2-40B4-BE49-F238E27FC236}">
                <a16:creationId xmlns:a16="http://schemas.microsoft.com/office/drawing/2014/main" id="{53D7CEC5-35C8-A00A-1CDB-B9CB46F550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859745484"/>
      </p:ext>
    </p:extLst>
  </p:cSld>
  <p:clrMapOvr>
    <a:masterClrMapping/>
  </p:clrMapOvr>
  <p:extLst>
    <p:ext uri="{DCECCB84-F9BA-43D5-87BE-67443E8EF086}">
      <p15:sldGuideLst xmlns:p15="http://schemas.microsoft.com/office/powerpoint/2012/main">
        <p15:guide id="1" orient="horz" pos="2760" userDrawn="1">
          <p15:clr>
            <a:srgbClr val="FBAE40"/>
          </p15:clr>
        </p15:guide>
        <p15:guide id="2" orient="horz" pos="2064"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TN - RI">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1" r="-1"/>
          <a:stretch/>
        </p:blipFill>
        <p:spPr>
          <a:xfrm>
            <a:off x="1" y="0"/>
            <a:ext cx="12191998"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8" y="1600201"/>
            <a:ext cx="10244972" cy="4762500"/>
          </a:xfrm>
          <a:prstGeom prst="rect">
            <a:avLst/>
          </a:prstGeom>
          <a:solidFill>
            <a:schemeClr val="bg1">
              <a:alpha val="8505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44237"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5051"/>
                    </a:prstClr>
                  </a:outerShdw>
                </a:effectLst>
                <a:uLnTx/>
                <a:uFillTx/>
                <a:latin typeface="Arial Black" panose="020B0604020202020204" pitchFamily="34" charset="0"/>
                <a:ea typeface="+mn-ea"/>
                <a:cs typeface="Arial Black" panose="020B0604020202020204" pitchFamily="34" charset="0"/>
              </a:rPr>
              <a:t>RUNWAY INCURSIONS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6594765" y="1884750"/>
            <a:ext cx="3695716" cy="1098762"/>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take-offs &amp; landings</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occurred in the NAS. </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5150636" y="4185469"/>
            <a:ext cx="1693532" cy="1240022"/>
          </a:xfrm>
          <a:prstGeom prst="rect">
            <a:avLst/>
          </a:prstGeom>
          <a:noFill/>
        </p:spPr>
        <p:txBody>
          <a:bodyPr wrap="square" lIns="0" tIns="0" rIns="0" bIns="0" rtlCol="0" anchor="t"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were Runway Incursions</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8596849" y="3054847"/>
            <a:ext cx="944588" cy="790215"/>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PD</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(Pilot)</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888995" y="1737274"/>
            <a:ext cx="3584881" cy="1523494"/>
          </a:xfrm>
          <a:prstGeom prst="rect">
            <a:avLst/>
          </a:prstGeom>
        </p:spPr>
        <p:txBody>
          <a:bodyPr wrap="squar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52M</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2369173" y="4040495"/>
            <a:ext cx="271738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7200140" y="3054848"/>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0" name="TextBox 19">
            <a:extLst>
              <a:ext uri="{FF2B5EF4-FFF2-40B4-BE49-F238E27FC236}">
                <a16:creationId xmlns:a16="http://schemas.microsoft.com/office/drawing/2014/main" id="{2FC6D10B-66C1-0092-555F-D432C8539558}"/>
              </a:ext>
            </a:extLst>
          </p:cNvPr>
          <p:cNvSpPr txBox="1"/>
          <p:nvPr userDrawn="1"/>
        </p:nvSpPr>
        <p:spPr>
          <a:xfrm>
            <a:off x="8596849" y="3968942"/>
            <a:ext cx="1693632" cy="666334"/>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OI</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(Controller)</a:t>
            </a:r>
          </a:p>
        </p:txBody>
      </p:sp>
      <p:sp>
        <p:nvSpPr>
          <p:cNvPr id="21" name="Text Placeholder 22">
            <a:extLst>
              <a:ext uri="{FF2B5EF4-FFF2-40B4-BE49-F238E27FC236}">
                <a16:creationId xmlns:a16="http://schemas.microsoft.com/office/drawing/2014/main" id="{FD8424D2-C8E3-6295-7FAC-D17DCD2FF918}"/>
              </a:ext>
            </a:extLst>
          </p:cNvPr>
          <p:cNvSpPr>
            <a:spLocks noGrp="1"/>
          </p:cNvSpPr>
          <p:nvPr>
            <p:ph type="body" sz="quarter" idx="16" hasCustomPrompt="1"/>
          </p:nvPr>
        </p:nvSpPr>
        <p:spPr>
          <a:xfrm>
            <a:off x="7200140" y="3845062"/>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4" name="TextBox 23">
            <a:extLst>
              <a:ext uri="{FF2B5EF4-FFF2-40B4-BE49-F238E27FC236}">
                <a16:creationId xmlns:a16="http://schemas.microsoft.com/office/drawing/2014/main" id="{46B90E71-745F-3AC0-8754-994C9B5C0163}"/>
              </a:ext>
            </a:extLst>
          </p:cNvPr>
          <p:cNvSpPr txBox="1"/>
          <p:nvPr userDrawn="1"/>
        </p:nvSpPr>
        <p:spPr>
          <a:xfrm>
            <a:off x="8596848" y="4759158"/>
            <a:ext cx="1934915"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VPD</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(Vehicle/pedestrian)</a:t>
            </a:r>
            <a:endParaRPr lang="en-US" sz="2400" b="0">
              <a:solidFill>
                <a:schemeClr val="accent2"/>
              </a:solidFill>
              <a:latin typeface="Arial" panose="020B0604020202020204" pitchFamily="34" charset="0"/>
              <a:cs typeface="Arial" panose="020B0604020202020204" pitchFamily="34" charset="0"/>
            </a:endParaRPr>
          </a:p>
        </p:txBody>
      </p:sp>
      <p:sp>
        <p:nvSpPr>
          <p:cNvPr id="25" name="Text Placeholder 22">
            <a:extLst>
              <a:ext uri="{FF2B5EF4-FFF2-40B4-BE49-F238E27FC236}">
                <a16:creationId xmlns:a16="http://schemas.microsoft.com/office/drawing/2014/main" id="{FD562F45-D5DA-3B05-6EAD-653952FEFA61}"/>
              </a:ext>
            </a:extLst>
          </p:cNvPr>
          <p:cNvSpPr>
            <a:spLocks noGrp="1"/>
          </p:cNvSpPr>
          <p:nvPr>
            <p:ph type="body" sz="quarter" idx="17" hasCustomPrompt="1"/>
          </p:nvPr>
        </p:nvSpPr>
        <p:spPr>
          <a:xfrm>
            <a:off x="7200140" y="4635276"/>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pic>
        <p:nvPicPr>
          <p:cNvPr id="10" name="object 4">
            <a:extLst>
              <a:ext uri="{FF2B5EF4-FFF2-40B4-BE49-F238E27FC236}">
                <a16:creationId xmlns:a16="http://schemas.microsoft.com/office/drawing/2014/main" id="{07635087-D246-9FA6-0F60-B76945DE0F23}"/>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8" name="Picture 17" descr="Icon&#10;&#10;Description automatically generated">
            <a:extLst>
              <a:ext uri="{FF2B5EF4-FFF2-40B4-BE49-F238E27FC236}">
                <a16:creationId xmlns:a16="http://schemas.microsoft.com/office/drawing/2014/main" id="{4328B2B1-66DF-9BBA-397F-EFC68A0587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454354" y="3085810"/>
            <a:ext cx="644890" cy="3101469"/>
          </a:xfrm>
          <a:prstGeom prst="rect">
            <a:avLst/>
          </a:prstGeom>
        </p:spPr>
      </p:pic>
      <p:sp>
        <p:nvSpPr>
          <p:cNvPr id="29" name="Text Placeholder 22">
            <a:extLst>
              <a:ext uri="{FF2B5EF4-FFF2-40B4-BE49-F238E27FC236}">
                <a16:creationId xmlns:a16="http://schemas.microsoft.com/office/drawing/2014/main" id="{85DE329C-F7A9-E273-073D-6784196D1A06}"/>
              </a:ext>
            </a:extLst>
          </p:cNvPr>
          <p:cNvSpPr>
            <a:spLocks noGrp="1"/>
          </p:cNvSpPr>
          <p:nvPr>
            <p:ph type="body" sz="quarter" idx="18" hasCustomPrompt="1"/>
          </p:nvPr>
        </p:nvSpPr>
        <p:spPr>
          <a:xfrm>
            <a:off x="7200140" y="5425491"/>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30" name="TextBox 29">
            <a:extLst>
              <a:ext uri="{FF2B5EF4-FFF2-40B4-BE49-F238E27FC236}">
                <a16:creationId xmlns:a16="http://schemas.microsoft.com/office/drawing/2014/main" id="{FF4B5EEE-ACF6-A78D-4320-DB44BB65559C}"/>
              </a:ext>
            </a:extLst>
          </p:cNvPr>
          <p:cNvSpPr txBox="1"/>
          <p:nvPr userDrawn="1"/>
        </p:nvSpPr>
        <p:spPr>
          <a:xfrm>
            <a:off x="8596849" y="5554289"/>
            <a:ext cx="944588"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OTH</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(Other)</a:t>
            </a:r>
          </a:p>
        </p:txBody>
      </p:sp>
      <p:sp>
        <p:nvSpPr>
          <p:cNvPr id="4" name="TextBox 3">
            <a:extLst>
              <a:ext uri="{FF2B5EF4-FFF2-40B4-BE49-F238E27FC236}">
                <a16:creationId xmlns:a16="http://schemas.microsoft.com/office/drawing/2014/main" id="{D4CB730C-BAD7-C9CB-173A-DF7D1E45E0C5}"/>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sp>
        <p:nvSpPr>
          <p:cNvPr id="16" name="object 5">
            <a:extLst>
              <a:ext uri="{FF2B5EF4-FFF2-40B4-BE49-F238E27FC236}">
                <a16:creationId xmlns:a16="http://schemas.microsoft.com/office/drawing/2014/main" id="{8CB7A4D9-FD3C-3950-2A3A-31FA4697009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6179814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TN - EMA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BAF64-BABE-0C6B-F842-5CC824CACD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1447801" cy="6380980"/>
          </a:xfrm>
          <a:prstGeom prst="rect">
            <a:avLst/>
          </a:prstGeom>
        </p:spPr>
      </p:pic>
      <p:sp>
        <p:nvSpPr>
          <p:cNvPr id="5" name="Rectangle 4">
            <a:extLst>
              <a:ext uri="{FF2B5EF4-FFF2-40B4-BE49-F238E27FC236}">
                <a16:creationId xmlns:a16="http://schemas.microsoft.com/office/drawing/2014/main" id="{A6B43BD7-97B1-45C2-F3CA-9E2AD064338D}"/>
              </a:ext>
            </a:extLst>
          </p:cNvPr>
          <p:cNvSpPr/>
          <p:nvPr userDrawn="1"/>
        </p:nvSpPr>
        <p:spPr>
          <a:xfrm>
            <a:off x="-1" y="-5"/>
            <a:ext cx="12192001" cy="6380975"/>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airplane on a runway&#10;&#10;Description automatically generated with low confidence">
            <a:extLst>
              <a:ext uri="{FF2B5EF4-FFF2-40B4-BE49-F238E27FC236}">
                <a16:creationId xmlns:a16="http://schemas.microsoft.com/office/drawing/2014/main" id="{F91FEAF4-BC0D-6638-0665-DB2947276042}"/>
              </a:ext>
            </a:extLst>
          </p:cNvPr>
          <p:cNvPicPr>
            <a:picLocks noChangeAspect="1"/>
          </p:cNvPicPr>
          <p:nvPr userDrawn="1"/>
        </p:nvPicPr>
        <p:blipFill rotWithShape="1">
          <a:blip r:embed="rId3" cstate="hqprint">
            <a:alphaModFix amt="30000"/>
            <a:extLst>
              <a:ext uri="{28A0092B-C50C-407E-A947-70E740481C1C}">
                <a14:useLocalDpi xmlns:a14="http://schemas.microsoft.com/office/drawing/2010/main"/>
              </a:ext>
            </a:extLst>
          </a:blip>
          <a:srcRect l="-180" t="-550"/>
          <a:stretch/>
        </p:blipFill>
        <p:spPr>
          <a:xfrm>
            <a:off x="3083052" y="281827"/>
            <a:ext cx="8593026" cy="6080873"/>
          </a:xfrm>
          <a:prstGeom prst="rect">
            <a:avLst/>
          </a:prstGeom>
        </p:spPr>
      </p:pic>
      <p:sp>
        <p:nvSpPr>
          <p:cNvPr id="20" name="Rectangle 19">
            <a:extLst>
              <a:ext uri="{FF2B5EF4-FFF2-40B4-BE49-F238E27FC236}">
                <a16:creationId xmlns:a16="http://schemas.microsoft.com/office/drawing/2014/main" id="{C2758BBB-D5F6-8381-8D38-163337D50002}"/>
              </a:ext>
            </a:extLst>
          </p:cNvPr>
          <p:cNvSpPr/>
          <p:nvPr userDrawn="1"/>
        </p:nvSpPr>
        <p:spPr>
          <a:xfrm>
            <a:off x="3021816" y="-9142"/>
            <a:ext cx="2143334" cy="6380980"/>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airplane on a runway&#10;&#10;Description automatically generated with low confidence">
            <a:extLst>
              <a:ext uri="{FF2B5EF4-FFF2-40B4-BE49-F238E27FC236}">
                <a16:creationId xmlns:a16="http://schemas.microsoft.com/office/drawing/2014/main" id="{F0FD4268-8F7F-A96C-558C-A0B714448B6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10928" y="2838998"/>
            <a:ext cx="5185772" cy="4026476"/>
          </a:xfrm>
          <a:prstGeom prst="rect">
            <a:avLst/>
          </a:prstGeom>
        </p:spPr>
      </p:pic>
      <p:sp>
        <p:nvSpPr>
          <p:cNvPr id="21" name="Rectangle 20">
            <a:extLst>
              <a:ext uri="{FF2B5EF4-FFF2-40B4-BE49-F238E27FC236}">
                <a16:creationId xmlns:a16="http://schemas.microsoft.com/office/drawing/2014/main" id="{4F9BFA01-ADF0-63A2-B62A-D6EBCFB8F478}"/>
              </a:ext>
            </a:extLst>
          </p:cNvPr>
          <p:cNvSpPr/>
          <p:nvPr userDrawn="1"/>
        </p:nvSpPr>
        <p:spPr>
          <a:xfrm rot="10800000">
            <a:off x="1451727" y="-8"/>
            <a:ext cx="10740272" cy="6362699"/>
          </a:xfrm>
          <a:prstGeom prst="rect">
            <a:avLst/>
          </a:prstGeom>
          <a:gradFill flip="none" rotWithShape="1">
            <a:gsLst>
              <a:gs pos="0">
                <a:schemeClr val="accent3">
                  <a:lumMod val="0"/>
                  <a:lumOff val="100000"/>
                  <a:alpha val="0"/>
                </a:schemeClr>
              </a:gs>
              <a:gs pos="99000">
                <a:schemeClr val="accent3">
                  <a:lumMod val="16000"/>
                  <a:lumOff val="84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6FB719-6EDA-870E-848E-7FAF843458BD}"/>
              </a:ext>
            </a:extLst>
          </p:cNvPr>
          <p:cNvSpPr txBox="1"/>
          <p:nvPr userDrawn="1"/>
        </p:nvSpPr>
        <p:spPr>
          <a:xfrm>
            <a:off x="2653791" y="1667827"/>
            <a:ext cx="4175253" cy="738664"/>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runway excursions have been stopped safely by EMAS, </a:t>
            </a:r>
          </a:p>
        </p:txBody>
      </p:sp>
      <p:sp>
        <p:nvSpPr>
          <p:cNvPr id="8" name="TextBox 7">
            <a:extLst>
              <a:ext uri="{FF2B5EF4-FFF2-40B4-BE49-F238E27FC236}">
                <a16:creationId xmlns:a16="http://schemas.microsoft.com/office/drawing/2014/main" id="{AC61C3EA-6FF2-4A0A-A1C2-FE4780CFC3EA}"/>
              </a:ext>
            </a:extLst>
          </p:cNvPr>
          <p:cNvSpPr txBox="1"/>
          <p:nvPr userDrawn="1"/>
        </p:nvSpPr>
        <p:spPr>
          <a:xfrm>
            <a:off x="1795272" y="1511808"/>
            <a:ext cx="1167384" cy="1015663"/>
          </a:xfrm>
          <a:prstGeom prst="rect">
            <a:avLst/>
          </a:prstGeom>
          <a:noFill/>
        </p:spPr>
        <p:txBody>
          <a:bodyPr wrap="square" lIns="0" tIns="0" rIns="0" bIns="0" rtlCol="0">
            <a:spAutoFit/>
          </a:bodyPr>
          <a:lstStyle/>
          <a:p>
            <a:r>
              <a:rPr lang="en-US" sz="6500" b="1" i="0" spc="-500" baseline="0">
                <a:solidFill>
                  <a:schemeClr val="accent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19</a:t>
            </a:r>
          </a:p>
        </p:txBody>
      </p:sp>
      <p:sp>
        <p:nvSpPr>
          <p:cNvPr id="9" name="TextBox 8">
            <a:extLst>
              <a:ext uri="{FF2B5EF4-FFF2-40B4-BE49-F238E27FC236}">
                <a16:creationId xmlns:a16="http://schemas.microsoft.com/office/drawing/2014/main" id="{AD128173-6BB4-3E19-93B7-BCE665219EBD}"/>
              </a:ext>
            </a:extLst>
          </p:cNvPr>
          <p:cNvSpPr txBox="1"/>
          <p:nvPr userDrawn="1"/>
        </p:nvSpPr>
        <p:spPr>
          <a:xfrm>
            <a:off x="7214615" y="1511808"/>
            <a:ext cx="1167384" cy="1015663"/>
          </a:xfrm>
          <a:prstGeom prst="rect">
            <a:avLst/>
          </a:prstGeom>
          <a:noFill/>
        </p:spPr>
        <p:txBody>
          <a:bodyPr wrap="square" lIns="0" tIns="0" rIns="0" bIns="0" rtlCol="0">
            <a:spAutoFit/>
          </a:bodyPr>
          <a:lstStyle/>
          <a:p>
            <a:r>
              <a:rPr lang="en-US" sz="6500" b="1" i="0" spc="-800" baseline="0">
                <a:solidFill>
                  <a:srgbClr val="FF711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118</a:t>
            </a:r>
          </a:p>
        </p:txBody>
      </p:sp>
      <p:sp>
        <p:nvSpPr>
          <p:cNvPr id="10" name="TextBox 9">
            <a:extLst>
              <a:ext uri="{FF2B5EF4-FFF2-40B4-BE49-F238E27FC236}">
                <a16:creationId xmlns:a16="http://schemas.microsoft.com/office/drawing/2014/main" id="{72C129C1-45AA-2A82-5E79-D84FB4F5232A}"/>
              </a:ext>
            </a:extLst>
          </p:cNvPr>
          <p:cNvSpPr txBox="1"/>
          <p:nvPr userDrawn="1"/>
        </p:nvSpPr>
        <p:spPr>
          <a:xfrm>
            <a:off x="1915668" y="2362612"/>
            <a:ext cx="5132832" cy="369332"/>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protecting </a:t>
            </a:r>
            <a:r>
              <a:rPr lang="en-US" sz="2400" b="1" i="0">
                <a:solidFill>
                  <a:srgbClr val="FF711C"/>
                </a:solidFill>
                <a:latin typeface="Arial Black" panose="020B0604020202020204" pitchFamily="34" charset="0"/>
                <a:cs typeface="Arial Black" panose="020B0604020202020204" pitchFamily="34" charset="0"/>
              </a:rPr>
              <a:t>421</a:t>
            </a:r>
            <a:r>
              <a:rPr lang="en-US" sz="2400">
                <a:solidFill>
                  <a:schemeClr val="accent2"/>
                </a:solidFill>
                <a:latin typeface="Arial" panose="020B0604020202020204" pitchFamily="34" charset="0"/>
                <a:cs typeface="Arial" panose="020B0604020202020204" pitchFamily="34" charset="0"/>
              </a:rPr>
              <a:t> crew and passengers</a:t>
            </a:r>
          </a:p>
        </p:txBody>
      </p:sp>
      <p:sp>
        <p:nvSpPr>
          <p:cNvPr id="11" name="TextBox 10">
            <a:extLst>
              <a:ext uri="{FF2B5EF4-FFF2-40B4-BE49-F238E27FC236}">
                <a16:creationId xmlns:a16="http://schemas.microsoft.com/office/drawing/2014/main" id="{0B0A1C06-8B34-CB7B-6BA3-39545C72F6DB}"/>
              </a:ext>
            </a:extLst>
          </p:cNvPr>
          <p:cNvSpPr txBox="1"/>
          <p:nvPr userDrawn="1"/>
        </p:nvSpPr>
        <p:spPr>
          <a:xfrm>
            <a:off x="8381999" y="1667827"/>
            <a:ext cx="3700272" cy="738664"/>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EMAS MAX beds are installed at </a:t>
            </a:r>
            <a:r>
              <a:rPr lang="en-US" sz="2400" b="1" i="0">
                <a:solidFill>
                  <a:schemeClr val="accent2"/>
                </a:solidFill>
                <a:latin typeface="Arial Black" panose="020B0604020202020204" pitchFamily="34" charset="0"/>
                <a:cs typeface="Arial Black" panose="020B0604020202020204" pitchFamily="34" charset="0"/>
              </a:rPr>
              <a:t>70</a:t>
            </a:r>
            <a:r>
              <a:rPr lang="en-US" sz="2400">
                <a:solidFill>
                  <a:schemeClr val="accent2"/>
                </a:solidFill>
                <a:latin typeface="Arial" panose="020B0604020202020204" pitchFamily="34" charset="0"/>
                <a:cs typeface="Arial" panose="020B0604020202020204" pitchFamily="34" charset="0"/>
              </a:rPr>
              <a:t> airports</a:t>
            </a:r>
          </a:p>
        </p:txBody>
      </p:sp>
      <p:sp>
        <p:nvSpPr>
          <p:cNvPr id="12" name="TextBox 11">
            <a:extLst>
              <a:ext uri="{FF2B5EF4-FFF2-40B4-BE49-F238E27FC236}">
                <a16:creationId xmlns:a16="http://schemas.microsoft.com/office/drawing/2014/main" id="{33642CB8-6E42-4D5E-DE9A-01B1F74A07FA}"/>
              </a:ext>
            </a:extLst>
          </p:cNvPr>
          <p:cNvSpPr txBox="1"/>
          <p:nvPr userDrawn="1"/>
        </p:nvSpPr>
        <p:spPr>
          <a:xfrm>
            <a:off x="7312897" y="2362612"/>
            <a:ext cx="3836685" cy="369332"/>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across the NAS as of 2022</a:t>
            </a:r>
          </a:p>
        </p:txBody>
      </p:sp>
      <p:sp>
        <p:nvSpPr>
          <p:cNvPr id="13" name="TextBox 12">
            <a:extLst>
              <a:ext uri="{FF2B5EF4-FFF2-40B4-BE49-F238E27FC236}">
                <a16:creationId xmlns:a16="http://schemas.microsoft.com/office/drawing/2014/main" id="{3D1BFF9B-E37F-1CE9-BD33-B776E4D9C2CF}"/>
              </a:ext>
            </a:extLst>
          </p:cNvPr>
          <p:cNvSpPr txBox="1"/>
          <p:nvPr userDrawn="1"/>
        </p:nvSpPr>
        <p:spPr>
          <a:xfrm>
            <a:off x="1915668" y="4076832"/>
            <a:ext cx="3194171" cy="1846659"/>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The speed at which standard EMAS is designed to stop the most demanding, regular-use aircraft</a:t>
            </a:r>
          </a:p>
        </p:txBody>
      </p:sp>
      <p:sp>
        <p:nvSpPr>
          <p:cNvPr id="14" name="TextBox 13">
            <a:extLst>
              <a:ext uri="{FF2B5EF4-FFF2-40B4-BE49-F238E27FC236}">
                <a16:creationId xmlns:a16="http://schemas.microsoft.com/office/drawing/2014/main" id="{3A3FE17F-B1BA-7B75-7A3B-0AEFA430B69C}"/>
              </a:ext>
            </a:extLst>
          </p:cNvPr>
          <p:cNvSpPr txBox="1"/>
          <p:nvPr userDrawn="1"/>
        </p:nvSpPr>
        <p:spPr>
          <a:xfrm>
            <a:off x="1859151" y="2783581"/>
            <a:ext cx="3388355" cy="1538883"/>
          </a:xfrm>
          <a:prstGeom prst="rect">
            <a:avLst/>
          </a:prstGeom>
          <a:noFill/>
        </p:spPr>
        <p:txBody>
          <a:bodyPr wrap="square" lIns="0" tIns="0" rIns="0" bIns="0" rtlCol="0">
            <a:spAutoFit/>
          </a:bodyPr>
          <a:lstStyle/>
          <a:p>
            <a:r>
              <a:rPr lang="en-US" sz="10000" b="1" i="0" spc="-800" baseline="0">
                <a:solidFill>
                  <a:srgbClr val="FF711C"/>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70</a:t>
            </a:r>
            <a:endParaRPr lang="en-US" sz="5400" b="1" i="0" spc="-150" baseline="0">
              <a:solidFill>
                <a:srgbClr val="FF711C"/>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endParaRPr>
          </a:p>
        </p:txBody>
      </p:sp>
      <p:pic>
        <p:nvPicPr>
          <p:cNvPr id="2" name="object 4">
            <a:extLst>
              <a:ext uri="{FF2B5EF4-FFF2-40B4-BE49-F238E27FC236}">
                <a16:creationId xmlns:a16="http://schemas.microsoft.com/office/drawing/2014/main" id="{2B2686EA-8B71-CBCB-243C-1930DB1224B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59376" y="5424880"/>
            <a:ext cx="937324" cy="937820"/>
          </a:xfrm>
          <a:prstGeom prst="rect">
            <a:avLst/>
          </a:prstGeom>
        </p:spPr>
      </p:pic>
      <p:sp>
        <p:nvSpPr>
          <p:cNvPr id="22" name="object 11">
            <a:extLst>
              <a:ext uri="{FF2B5EF4-FFF2-40B4-BE49-F238E27FC236}">
                <a16:creationId xmlns:a16="http://schemas.microsoft.com/office/drawing/2014/main" id="{0AD81A79-52A0-0A71-17E5-49DD01AFAE05}"/>
              </a:ext>
            </a:extLst>
          </p:cNvPr>
          <p:cNvSpPr txBox="1">
            <a:spLocks/>
          </p:cNvSpPr>
          <p:nvPr userDrawn="1"/>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185">
                <a:solidFill>
                  <a:srgbClr val="2C3440"/>
                </a:solidFill>
                <a:effectLst>
                  <a:outerShdw blurRad="50800" dist="38100" dir="2700000" algn="tl" rotWithShape="0">
                    <a:prstClr val="black">
                      <a:alpha val="19264"/>
                    </a:prstClr>
                  </a:outerShdw>
                </a:effectLst>
              </a:rPr>
              <a:t>EMAS</a:t>
            </a:r>
            <a:r>
              <a:rPr lang="en-US" sz="4400" spc="185">
                <a:solidFill>
                  <a:srgbClr val="2C3440"/>
                </a:solidFill>
              </a:rPr>
              <a:t> </a:t>
            </a:r>
            <a:r>
              <a:rPr lang="en-US" sz="2400" b="0" spc="45" baseline="0">
                <a:solidFill>
                  <a:schemeClr val="accent2"/>
                </a:solidFill>
                <a:latin typeface="Arial"/>
                <a:cs typeface="Arial"/>
              </a:rPr>
              <a:t>(Engineered</a:t>
            </a:r>
            <a:r>
              <a:rPr lang="en-US" sz="2400" b="0" spc="200" baseline="0">
                <a:solidFill>
                  <a:schemeClr val="accent2"/>
                </a:solidFill>
                <a:latin typeface="Arial"/>
                <a:cs typeface="Arial"/>
              </a:rPr>
              <a:t> </a:t>
            </a:r>
            <a:r>
              <a:rPr lang="en-US" sz="2400" b="0" baseline="0">
                <a:solidFill>
                  <a:schemeClr val="accent2"/>
                </a:solidFill>
                <a:latin typeface="Arial"/>
                <a:cs typeface="Arial"/>
              </a:rPr>
              <a:t>Material</a:t>
            </a:r>
            <a:r>
              <a:rPr lang="en-US" sz="2400" b="0" spc="25" baseline="0">
                <a:solidFill>
                  <a:schemeClr val="accent2"/>
                </a:solidFill>
                <a:latin typeface="Arial"/>
                <a:cs typeface="Arial"/>
              </a:rPr>
              <a:t> </a:t>
            </a:r>
            <a:r>
              <a:rPr lang="en-US" sz="2400" b="0" spc="45" baseline="0">
                <a:solidFill>
                  <a:schemeClr val="accent2"/>
                </a:solidFill>
                <a:latin typeface="Arial"/>
                <a:cs typeface="Arial"/>
              </a:rPr>
              <a:t>Arresting</a:t>
            </a:r>
            <a:r>
              <a:rPr lang="en-US" sz="2400" b="0" spc="204" baseline="0">
                <a:solidFill>
                  <a:schemeClr val="accent2"/>
                </a:solidFill>
                <a:latin typeface="Arial"/>
                <a:cs typeface="Arial"/>
              </a:rPr>
              <a:t> </a:t>
            </a:r>
            <a:r>
              <a:rPr lang="en-US" sz="2400" b="0" spc="45" baseline="0">
                <a:solidFill>
                  <a:schemeClr val="accent2"/>
                </a:solidFill>
                <a:latin typeface="Arial"/>
                <a:cs typeface="Arial"/>
              </a:rPr>
              <a:t>System)</a:t>
            </a:r>
            <a:endParaRPr lang="en-US" sz="2400" b="0" baseline="0">
              <a:solidFill>
                <a:schemeClr val="accent2"/>
              </a:solidFill>
              <a:latin typeface="Arial"/>
              <a:cs typeface="Arial"/>
            </a:endParaRPr>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72622-C692-E145-122B-439C2BACA9AE}"/>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SINCE 1996 | BY THE NUMBERS</a:t>
            </a:r>
          </a:p>
        </p:txBody>
      </p:sp>
      <p:sp>
        <p:nvSpPr>
          <p:cNvPr id="15" name="TextBox 14">
            <a:extLst>
              <a:ext uri="{FF2B5EF4-FFF2-40B4-BE49-F238E27FC236}">
                <a16:creationId xmlns:a16="http://schemas.microsoft.com/office/drawing/2014/main" id="{A8543518-9CC5-3B9A-CC06-A571A4AB52B4}"/>
              </a:ext>
            </a:extLst>
          </p:cNvPr>
          <p:cNvSpPr txBox="1"/>
          <p:nvPr userDrawn="1"/>
        </p:nvSpPr>
        <p:spPr>
          <a:xfrm>
            <a:off x="3520784" y="2921060"/>
            <a:ext cx="1652016" cy="83099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FF711C"/>
                </a:solidFill>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knots </a:t>
            </a:r>
            <a:endParaRPr lang="en-US" b="0">
              <a:effectLst>
                <a:outerShdw blurRad="50800" dist="38100" dir="2700000" algn="tl" rotWithShape="0">
                  <a:prstClr val="black">
                    <a:alpha val="40000"/>
                  </a:prstClr>
                </a:outerShdw>
              </a:effectLst>
            </a:endParaRPr>
          </a:p>
        </p:txBody>
      </p:sp>
      <p:sp>
        <p:nvSpPr>
          <p:cNvPr id="16" name="TextBox 15">
            <a:extLst>
              <a:ext uri="{FF2B5EF4-FFF2-40B4-BE49-F238E27FC236}">
                <a16:creationId xmlns:a16="http://schemas.microsoft.com/office/drawing/2014/main" id="{E316FA30-D216-BC64-CE9E-4A8171DE812B}"/>
              </a:ext>
            </a:extLst>
          </p:cNvPr>
          <p:cNvSpPr txBox="1"/>
          <p:nvPr userDrawn="1"/>
        </p:nvSpPr>
        <p:spPr>
          <a:xfrm>
            <a:off x="3520783" y="3487193"/>
            <a:ext cx="2309762" cy="61555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711C"/>
                </a:solidFill>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or less</a:t>
            </a:r>
            <a:endParaRPr lang="en-US" sz="4000" spc="0" baseline="0">
              <a:effectLst>
                <a:outerShdw blurRad="50800" dist="38100" dir="2700000" algn="tl" rotWithShape="0">
                  <a:prstClr val="black">
                    <a:alpha val="40000"/>
                  </a:prstClr>
                </a:outerShdw>
              </a:effectLst>
            </a:endParaRPr>
          </a:p>
        </p:txBody>
      </p:sp>
      <p:sp>
        <p:nvSpPr>
          <p:cNvPr id="17" name="TextBox 16">
            <a:extLst>
              <a:ext uri="{FF2B5EF4-FFF2-40B4-BE49-F238E27FC236}">
                <a16:creationId xmlns:a16="http://schemas.microsoft.com/office/drawing/2014/main" id="{5BF71068-8561-81AD-7B7F-E0D9D15BD984}"/>
              </a:ext>
            </a:extLst>
          </p:cNvPr>
          <p:cNvSpPr txBox="1"/>
          <p:nvPr userDrawn="1"/>
        </p:nvSpPr>
        <p:spPr>
          <a:xfrm>
            <a:off x="8739963" y="2861919"/>
            <a:ext cx="2956737" cy="738664"/>
          </a:xfrm>
          <a:prstGeom prst="rect">
            <a:avLst/>
          </a:prstGeom>
          <a:noFill/>
        </p:spPr>
        <p:txBody>
          <a:bodyPr wrap="square" lIns="0" tIns="0" rIns="0" bIns="0" rtlCol="0">
            <a:spAutoFit/>
          </a:bodyPr>
          <a:lstStyle/>
          <a:p>
            <a:r>
              <a:rPr lang="en-US" sz="2400" b="1" i="0">
                <a:solidFill>
                  <a:srgbClr val="FF711C"/>
                </a:solidFill>
                <a:latin typeface="Arial Black" panose="020B0604020202020204" pitchFamily="34" charset="0"/>
                <a:cs typeface="Arial Black" panose="020B0604020202020204" pitchFamily="34" charset="0"/>
              </a:rPr>
              <a:t>4</a:t>
            </a:r>
            <a:r>
              <a:rPr lang="en-US" sz="2400" b="1" i="0">
                <a:solidFill>
                  <a:schemeClr val="accent2"/>
                </a:solidFill>
                <a:latin typeface="Arial Black" panose="020B0604020202020204" pitchFamily="34" charset="0"/>
                <a:cs typeface="Arial Black" panose="020B0604020202020204" pitchFamily="34" charset="0"/>
              </a:rPr>
              <a:t> </a:t>
            </a:r>
            <a:r>
              <a:rPr lang="en-US" sz="2400" b="0" i="0" u="none" strike="noStrike" err="1">
                <a:solidFill>
                  <a:schemeClr val="accent2"/>
                </a:solidFill>
                <a:effectLst/>
                <a:latin typeface="Arial" panose="020B0604020202020204" pitchFamily="34" charset="0"/>
                <a:cs typeface="Arial" panose="020B0604020202020204" pitchFamily="34" charset="0"/>
              </a:rPr>
              <a:t>greenEMAS</a:t>
            </a:r>
            <a:r>
              <a:rPr lang="en-US" sz="2000" b="0" i="0" u="none" strike="noStrike" baseline="30000">
                <a:solidFill>
                  <a:schemeClr val="accent2"/>
                </a:solidFill>
                <a:effectLst/>
                <a:latin typeface="Arial" panose="020B0604020202020204" pitchFamily="34" charset="0"/>
                <a:cs typeface="Arial" panose="020B0604020202020204" pitchFamily="34" charset="0"/>
              </a:rPr>
              <a:t>®</a:t>
            </a:r>
            <a:r>
              <a:rPr lang="en-US" sz="2400" b="0" i="0" u="none" strike="noStrike">
                <a:solidFill>
                  <a:schemeClr val="accent2"/>
                </a:solidFill>
                <a:effectLst/>
                <a:latin typeface="Arial" panose="020B0604020202020204" pitchFamily="34" charset="0"/>
                <a:cs typeface="Arial" panose="020B0604020202020204" pitchFamily="34" charset="0"/>
              </a:rPr>
              <a:t> beds are installed at MDW</a:t>
            </a:r>
            <a:endParaRPr lang="en-US" sz="2400">
              <a:solidFill>
                <a:schemeClr val="accent2"/>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ED772501-C958-487A-739A-F43458CF71F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929801" y="4102698"/>
            <a:ext cx="1441170" cy="1441170"/>
          </a:xfrm>
          <a:prstGeom prst="rect">
            <a:avLst/>
          </a:prstGeom>
          <a:effectLst>
            <a:outerShdw blurRad="50800" dist="38100" dir="2700000" algn="tl" rotWithShape="0">
              <a:prstClr val="black">
                <a:alpha val="40000"/>
              </a:prstClr>
            </a:outerShdw>
          </a:effectLst>
        </p:spPr>
      </p:pic>
      <p:sp>
        <p:nvSpPr>
          <p:cNvPr id="25" name="object 33">
            <a:extLst>
              <a:ext uri="{FF2B5EF4-FFF2-40B4-BE49-F238E27FC236}">
                <a16:creationId xmlns:a16="http://schemas.microsoft.com/office/drawing/2014/main" id="{050B554F-C555-FB8D-F39A-854A9128BD58}"/>
              </a:ext>
            </a:extLst>
          </p:cNvPr>
          <p:cNvSpPr txBox="1"/>
          <p:nvPr userDrawn="1"/>
        </p:nvSpPr>
        <p:spPr>
          <a:xfrm>
            <a:off x="4929801" y="5568248"/>
            <a:ext cx="1433311" cy="348942"/>
          </a:xfrm>
          <a:prstGeom prst="rect">
            <a:avLst/>
          </a:prstGeom>
        </p:spPr>
        <p:txBody>
          <a:bodyPr vert="horz" wrap="square" lIns="0" tIns="0" rIns="0" bIns="0" rtlCol="0" anchor="b" anchorCtr="0">
            <a:spAutoFit/>
          </a:bodyPr>
          <a:lstStyle/>
          <a:p>
            <a:pPr marL="12700" marR="5080" algn="ctr">
              <a:lnSpc>
                <a:spcPts val="2900"/>
              </a:lnSpc>
              <a:spcBef>
                <a:spcPts val="340"/>
              </a:spcBef>
            </a:pPr>
            <a:r>
              <a:rPr lang="en-US" sz="2000">
                <a:solidFill>
                  <a:schemeClr val="accent2"/>
                </a:solidFill>
                <a:uFill>
                  <a:solidFill>
                    <a:srgbClr val="568E9F"/>
                  </a:solidFill>
                </a:uFill>
                <a:latin typeface="Arial"/>
                <a:cs typeface="Arial"/>
              </a:rPr>
              <a:t>EMAS info</a:t>
            </a:r>
            <a:endParaRPr sz="2000">
              <a:solidFill>
                <a:schemeClr val="accent2"/>
              </a:solidFill>
              <a:latin typeface="Arial"/>
              <a:cs typeface="Arial"/>
            </a:endParaRPr>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8" name="Rectangle 17">
            <a:hlinkClick r:id="rId7"/>
            <a:extLst>
              <a:ext uri="{FF2B5EF4-FFF2-40B4-BE49-F238E27FC236}">
                <a16:creationId xmlns:a16="http://schemas.microsoft.com/office/drawing/2014/main" id="{19EE66F4-7321-DD95-B297-DEEF18737535}"/>
              </a:ext>
            </a:extLst>
          </p:cNvPr>
          <p:cNvSpPr/>
          <p:nvPr userDrawn="1"/>
        </p:nvSpPr>
        <p:spPr>
          <a:xfrm>
            <a:off x="4916032" y="4101219"/>
            <a:ext cx="1457608" cy="1783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284965"/>
      </p:ext>
    </p:extLst>
  </p:cSld>
  <p:clrMapOvr>
    <a:masterClrMapping/>
  </p:clrMapOvr>
  <p:extLst>
    <p:ext uri="{DCECCB84-F9BA-43D5-87BE-67443E8EF086}">
      <p15:sldGuideLst xmlns:p15="http://schemas.microsoft.com/office/powerpoint/2012/main">
        <p15:guide id="1" orient="horz" pos="1944" userDrawn="1">
          <p15:clr>
            <a:srgbClr val="FBAE40"/>
          </p15:clr>
        </p15:guide>
        <p15:guide id="2" orient="horz" pos="2496"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1">
            <a:extLst>
              <a:ext uri="{FF2B5EF4-FFF2-40B4-BE49-F238E27FC236}">
                <a16:creationId xmlns:a16="http://schemas.microsoft.com/office/drawing/2014/main" id="{0AD81A79-52A0-0A71-17E5-49DD01AFAE05}"/>
              </a:ext>
            </a:extLst>
          </p:cNvPr>
          <p:cNvSpPr txBox="1">
            <a:spLocks/>
          </p:cNvSpPr>
          <p:nvPr userDrawn="1"/>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0">
                <a:solidFill>
                  <a:srgbClr val="FF711C"/>
                </a:solidFill>
                <a:effectLst>
                  <a:outerShdw blurRad="76200" dist="76200" dir="3600000" algn="tl" rotWithShape="0">
                    <a:prstClr val="black">
                      <a:alpha val="17248"/>
                    </a:prstClr>
                  </a:outerShdw>
                </a:effectLst>
              </a:rPr>
              <a:t>QR CODES</a:t>
            </a:r>
            <a:endParaRPr lang="en-US" sz="2400" b="0" spc="0" baseline="0">
              <a:solidFill>
                <a:srgbClr val="FF711C"/>
              </a:solidFill>
              <a:effectLst>
                <a:outerShdw blurRad="76200" dist="76200" dir="3600000" algn="tl" rotWithShape="0">
                  <a:prstClr val="black">
                    <a:alpha val="17248"/>
                  </a:prstClr>
                </a:outerShdw>
              </a:effectLst>
              <a:latin typeface="Arial"/>
              <a:cs typeface="Arial"/>
            </a:endParaRPr>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 name="Rectangle 1">
            <a:extLst>
              <a:ext uri="{FF2B5EF4-FFF2-40B4-BE49-F238E27FC236}">
                <a16:creationId xmlns:a16="http://schemas.microsoft.com/office/drawing/2014/main" id="{53923413-80B1-49B8-0757-76AFB59E5464}"/>
              </a:ext>
            </a:extLst>
          </p:cNvPr>
          <p:cNvSpPr/>
          <p:nvPr userDrawn="1"/>
        </p:nvSpPr>
        <p:spPr>
          <a:xfrm>
            <a:off x="1843824" y="2461251"/>
            <a:ext cx="386196"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FAA</a:t>
            </a:r>
            <a:endParaRPr lang="en-US" sz="16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D5D6F6F-5399-2B0D-645A-4AC2035A0144}"/>
              </a:ext>
            </a:extLst>
          </p:cNvPr>
          <p:cNvSpPr/>
          <p:nvPr userDrawn="1"/>
        </p:nvSpPr>
        <p:spPr>
          <a:xfrm>
            <a:off x="6717279" y="5973755"/>
            <a:ext cx="584229"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EMAS</a:t>
            </a:r>
            <a:endParaRPr lang="en-US" sz="1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3AA28CA-34ED-B673-B760-2D8FB74391B4}"/>
              </a:ext>
            </a:extLst>
          </p:cNvPr>
          <p:cNvSpPr/>
          <p:nvPr userDrawn="1"/>
        </p:nvSpPr>
        <p:spPr>
          <a:xfrm>
            <a:off x="4453811" y="2461251"/>
            <a:ext cx="1121079"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Complex Geometry</a:t>
            </a: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2993CC0-A296-7E9E-3E0E-D1C48C982826}"/>
              </a:ext>
            </a:extLst>
          </p:cNvPr>
          <p:cNvSpPr/>
          <p:nvPr userDrawn="1"/>
        </p:nvSpPr>
        <p:spPr>
          <a:xfrm>
            <a:off x="8031813" y="2461251"/>
            <a:ext cx="947404"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CND</a:t>
            </a:r>
            <a:endParaRPr lang="en-US" sz="16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75D9C5B-1034-0A0C-AD67-92A75D4873EC}"/>
              </a:ext>
            </a:extLst>
          </p:cNvPr>
          <p:cNvSpPr/>
          <p:nvPr userDrawn="1"/>
        </p:nvSpPr>
        <p:spPr>
          <a:xfrm>
            <a:off x="6692069" y="2461251"/>
            <a:ext cx="830356"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Checklist</a:t>
            </a: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57387FC-F7AA-1153-46F5-BAAF7A357124}"/>
              </a:ext>
            </a:extLst>
          </p:cNvPr>
          <p:cNvSpPr/>
          <p:nvPr userDrawn="1"/>
        </p:nvSpPr>
        <p:spPr>
          <a:xfrm>
            <a:off x="9371557" y="2461251"/>
            <a:ext cx="1036645"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ACAC mailbox</a:t>
            </a:r>
            <a:endParaRPr lang="en-US" sz="16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8A538E1-E3D6-ECD3-88CA-0BDDE1797690}"/>
              </a:ext>
            </a:extLst>
          </p:cNvPr>
          <p:cNvSpPr/>
          <p:nvPr userDrawn="1"/>
        </p:nvSpPr>
        <p:spPr>
          <a:xfrm>
            <a:off x="3145716" y="4493504"/>
            <a:ext cx="1161976"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Phraseology</a:t>
            </a:r>
            <a:endParaRPr lang="en-US" sz="1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4DED738-008E-42E0-FA01-D58655734827}"/>
              </a:ext>
            </a:extLst>
          </p:cNvPr>
          <p:cNvSpPr/>
          <p:nvPr userDrawn="1"/>
        </p:nvSpPr>
        <p:spPr>
          <a:xfrm>
            <a:off x="1816836" y="4493504"/>
            <a:ext cx="1376242"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Situational</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Awareness </a:t>
            </a:r>
            <a:endParaRPr lang="en-US" sz="16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A07D64-85C2-6172-48B0-516F675BD628}"/>
              </a:ext>
            </a:extLst>
          </p:cNvPr>
          <p:cNvSpPr/>
          <p:nvPr userDrawn="1"/>
        </p:nvSpPr>
        <p:spPr>
          <a:xfrm>
            <a:off x="4430674" y="4493504"/>
            <a:ext cx="1052351"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Winter Ops</a:t>
            </a:r>
            <a:endParaRPr lang="en-US" sz="16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B3ED90B-D2FE-6FF7-0085-428F468FF59B}"/>
              </a:ext>
            </a:extLst>
          </p:cNvPr>
          <p:cNvSpPr/>
          <p:nvPr userDrawn="1"/>
        </p:nvSpPr>
        <p:spPr>
          <a:xfrm>
            <a:off x="6692069" y="1173920"/>
            <a:ext cx="2241550"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CONSTRUCTION:</a:t>
            </a:r>
            <a:endParaRPr lang="en-US" sz="2000">
              <a:solidFill>
                <a:schemeClr val="accent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6F3B63A-FBBC-19D3-6440-15E722278ABB}"/>
              </a:ext>
            </a:extLst>
          </p:cNvPr>
          <p:cNvSpPr/>
          <p:nvPr userDrawn="1"/>
        </p:nvSpPr>
        <p:spPr>
          <a:xfrm>
            <a:off x="1866900" y="1173920"/>
            <a:ext cx="4678319"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FROM THE FLIGHT DECK VIDEOS:</a:t>
            </a:r>
            <a:endParaRPr lang="en-US" sz="2000">
              <a:solidFill>
                <a:schemeClr val="accent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5DBB134-E550-C8F2-062D-2FCA505FC322}"/>
              </a:ext>
            </a:extLst>
          </p:cNvPr>
          <p:cNvSpPr/>
          <p:nvPr userDrawn="1"/>
        </p:nvSpPr>
        <p:spPr>
          <a:xfrm>
            <a:off x="1866899" y="3169534"/>
            <a:ext cx="2917101"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AIRFIELD DRIVERS:</a:t>
            </a:r>
            <a:endParaRPr lang="en-US" sz="2000">
              <a:solidFill>
                <a:schemeClr val="accent2"/>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6894A07-D31B-82A7-84B7-2A45087E5C3F}"/>
              </a:ext>
            </a:extLst>
          </p:cNvPr>
          <p:cNvSpPr/>
          <p:nvPr userDrawn="1"/>
        </p:nvSpPr>
        <p:spPr>
          <a:xfrm>
            <a:off x="9370744" y="4494853"/>
            <a:ext cx="419987"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AAN</a:t>
            </a:r>
            <a:endParaRPr lang="en-US" sz="16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A075A2C-6304-1878-360C-F6D0C45F8520}"/>
              </a:ext>
            </a:extLst>
          </p:cNvPr>
          <p:cNvSpPr/>
          <p:nvPr userDrawn="1"/>
        </p:nvSpPr>
        <p:spPr>
          <a:xfrm>
            <a:off x="3139522" y="2461251"/>
            <a:ext cx="866687"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YouTube</a:t>
            </a:r>
            <a:endParaRPr lang="en-US" sz="16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D206A59-8499-D4AA-99DD-4A0F800563FB}"/>
              </a:ext>
            </a:extLst>
          </p:cNvPr>
          <p:cNvSpPr/>
          <p:nvPr userDrawn="1"/>
        </p:nvSpPr>
        <p:spPr>
          <a:xfrm>
            <a:off x="10699974" y="4494853"/>
            <a:ext cx="850361"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NOTAMs</a:t>
            </a:r>
            <a:endParaRPr lang="en-US" sz="16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830B9FB-2ABF-076F-A2BC-636A93EB4859}"/>
              </a:ext>
            </a:extLst>
          </p:cNvPr>
          <p:cNvSpPr/>
          <p:nvPr userDrawn="1"/>
        </p:nvSpPr>
        <p:spPr>
          <a:xfrm>
            <a:off x="8041723" y="4494853"/>
            <a:ext cx="879351"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Pilot</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Simulator</a:t>
            </a:r>
            <a:endParaRPr lang="en-US" sz="160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028523F-99B4-3225-0262-C40955A0D965}"/>
              </a:ext>
            </a:extLst>
          </p:cNvPr>
          <p:cNvSpPr/>
          <p:nvPr userDrawn="1"/>
        </p:nvSpPr>
        <p:spPr>
          <a:xfrm>
            <a:off x="8047800" y="5981417"/>
            <a:ext cx="669927"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FAAST</a:t>
            </a:r>
            <a:endParaRPr lang="en-US" sz="16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C88E3DA-9CD3-EF7B-4F6B-9E79368C2C04}"/>
              </a:ext>
            </a:extLst>
          </p:cNvPr>
          <p:cNvSpPr/>
          <p:nvPr userDrawn="1"/>
        </p:nvSpPr>
        <p:spPr>
          <a:xfrm>
            <a:off x="6692069" y="4494853"/>
            <a:ext cx="774251" cy="436017"/>
          </a:xfrm>
          <a:prstGeom prst="rect">
            <a:avLst/>
          </a:prstGeom>
        </p:spPr>
        <p:txBody>
          <a:bodyPr wrap="non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Airport</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Diagram</a:t>
            </a:r>
            <a:endParaRPr lang="en-US" sz="16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7C98E54-46EA-BB1A-4E6D-09FFEB71F298}"/>
              </a:ext>
            </a:extLst>
          </p:cNvPr>
          <p:cNvSpPr/>
          <p:nvPr userDrawn="1"/>
        </p:nvSpPr>
        <p:spPr>
          <a:xfrm>
            <a:off x="9385773" y="5981417"/>
            <a:ext cx="1415083"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Hot Spot Description</a:t>
            </a:r>
            <a:endParaRPr lang="en-US" sz="160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20FE227D-88D2-88A0-FC88-C07A2AB1B2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72946" y="3608878"/>
            <a:ext cx="842198" cy="842198"/>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7FC0D9DB-DE98-4C24-B2BB-6460806F529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40150" y="3608878"/>
            <a:ext cx="842198" cy="842198"/>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57B9059D-B05F-84A6-85A5-5917292AC24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69632" y="3608878"/>
            <a:ext cx="842198" cy="842198"/>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A5093D9C-B258-216F-8FAD-162E2BBFF57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699114" y="3608878"/>
            <a:ext cx="842198" cy="842198"/>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C39336FF-3E83-A52A-C37D-E2D1703F8CA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699349" y="5111382"/>
            <a:ext cx="842198" cy="842198"/>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9664CA58-7F7D-B85D-45D8-809C45B0041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052914" y="5111382"/>
            <a:ext cx="842198" cy="842198"/>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FEAA168A-1172-5F9C-A6B9-31BA8454E50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692069" y="1581877"/>
            <a:ext cx="856759" cy="842198"/>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7CAE6500-F062-BD2E-050D-126FA93AC62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71557" y="1581877"/>
            <a:ext cx="856759" cy="842198"/>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CEFEC890-A6E8-5206-99A8-5F6AA43C4E09}"/>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031813" y="1581877"/>
            <a:ext cx="856759" cy="842198"/>
          </a:xfrm>
          <a:prstGeom prst="rect">
            <a:avLst/>
          </a:prstGeom>
          <a:effectLst>
            <a:outerShdw blurRad="50800" dist="38100" dir="2700000" algn="tl" rotWithShape="0">
              <a:prstClr val="black">
                <a:alpha val="40000"/>
              </a:prstClr>
            </a:outerShdw>
          </a:effectLst>
        </p:spPr>
      </p:pic>
      <p:cxnSp>
        <p:nvCxnSpPr>
          <p:cNvPr id="38" name="Straight Connector 37">
            <a:extLst>
              <a:ext uri="{FF2B5EF4-FFF2-40B4-BE49-F238E27FC236}">
                <a16:creationId xmlns:a16="http://schemas.microsoft.com/office/drawing/2014/main" id="{63AC2D6E-F88A-E169-5257-993E2243463B}"/>
              </a:ext>
            </a:extLst>
          </p:cNvPr>
          <p:cNvCxnSpPr>
            <a:cxnSpLocks/>
          </p:cNvCxnSpPr>
          <p:nvPr userDrawn="1"/>
        </p:nvCxnSpPr>
        <p:spPr>
          <a:xfrm>
            <a:off x="6348534" y="1219200"/>
            <a:ext cx="0" cy="5143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221783-F476-474F-666A-E02A7802E2CB}"/>
              </a:ext>
            </a:extLst>
          </p:cNvPr>
          <p:cNvCxnSpPr>
            <a:cxnSpLocks/>
          </p:cNvCxnSpPr>
          <p:nvPr userDrawn="1"/>
        </p:nvCxnSpPr>
        <p:spPr>
          <a:xfrm flipH="1">
            <a:off x="1817263" y="3086438"/>
            <a:ext cx="4200079"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2B68D8-05F8-2FDD-6CC6-C09495DB5B5D}"/>
              </a:ext>
            </a:extLst>
          </p:cNvPr>
          <p:cNvCxnSpPr>
            <a:cxnSpLocks/>
          </p:cNvCxnSpPr>
          <p:nvPr userDrawn="1"/>
        </p:nvCxnSpPr>
        <p:spPr>
          <a:xfrm flipH="1">
            <a:off x="6644902" y="3086438"/>
            <a:ext cx="489641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6383120-BBD4-F9F7-96B3-C40E15A2FD7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369632" y="5111382"/>
            <a:ext cx="842191" cy="842191"/>
          </a:xfrm>
          <a:prstGeom prst="rect">
            <a:avLst/>
          </a:prstGeom>
          <a:effectLst>
            <a:outerShdw blurRad="50800" dist="38100" dir="2700000" algn="tl" rotWithShape="0">
              <a:prstClr val="black">
                <a:alpha val="40000"/>
              </a:prstClr>
            </a:outerShdw>
          </a:effectLst>
        </p:spPr>
      </p:pic>
      <p:sp>
        <p:nvSpPr>
          <p:cNvPr id="42" name="Rectangle 41">
            <a:extLst>
              <a:ext uri="{FF2B5EF4-FFF2-40B4-BE49-F238E27FC236}">
                <a16:creationId xmlns:a16="http://schemas.microsoft.com/office/drawing/2014/main" id="{EFA610BC-8495-9BAA-E732-91E0BCD79E30}"/>
              </a:ext>
            </a:extLst>
          </p:cNvPr>
          <p:cNvSpPr/>
          <p:nvPr userDrawn="1"/>
        </p:nvSpPr>
        <p:spPr>
          <a:xfrm>
            <a:off x="1839302" y="1581877"/>
            <a:ext cx="835610" cy="8298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52A517-B1CD-8270-6E98-6CF13C5240F2}"/>
              </a:ext>
            </a:extLst>
          </p:cNvPr>
          <p:cNvSpPr/>
          <p:nvPr userDrawn="1"/>
        </p:nvSpPr>
        <p:spPr>
          <a:xfrm>
            <a:off x="3123816" y="1581877"/>
            <a:ext cx="835610" cy="8298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1727081-14BB-FC0C-3847-6AA41C782F61}"/>
              </a:ext>
            </a:extLst>
          </p:cNvPr>
          <p:cNvGrpSpPr/>
          <p:nvPr userDrawn="1"/>
        </p:nvGrpSpPr>
        <p:grpSpPr>
          <a:xfrm>
            <a:off x="1870260" y="1606933"/>
            <a:ext cx="778847" cy="779076"/>
            <a:chOff x="6638576" y="2478863"/>
            <a:chExt cx="1472134" cy="1472565"/>
          </a:xfrm>
        </p:grpSpPr>
        <p:sp>
          <p:nvSpPr>
            <p:cNvPr id="45" name="object 16">
              <a:extLst>
                <a:ext uri="{FF2B5EF4-FFF2-40B4-BE49-F238E27FC236}">
                  <a16:creationId xmlns:a16="http://schemas.microsoft.com/office/drawing/2014/main" id="{C0A0BC04-E9F7-2662-4748-1FDD56DD0072}"/>
                </a:ext>
              </a:extLst>
            </p:cNvPr>
            <p:cNvSpPr/>
            <p:nvPr/>
          </p:nvSpPr>
          <p:spPr>
            <a:xfrm>
              <a:off x="6638576" y="2478863"/>
              <a:ext cx="312420" cy="1472565"/>
            </a:xfrm>
            <a:custGeom>
              <a:avLst/>
              <a:gdLst/>
              <a:ahLst/>
              <a:cxnLst/>
              <a:rect l="l" t="t" r="r" b="b"/>
              <a:pathLst>
                <a:path w="312420" h="1472564">
                  <a:moveTo>
                    <a:pt x="44589" y="1159725"/>
                  </a:moveTo>
                  <a:lnTo>
                    <a:pt x="0" y="1159725"/>
                  </a:lnTo>
                  <a:lnTo>
                    <a:pt x="0" y="1382750"/>
                  </a:lnTo>
                  <a:lnTo>
                    <a:pt x="0" y="1471955"/>
                  </a:lnTo>
                  <a:lnTo>
                    <a:pt x="44589" y="1471955"/>
                  </a:lnTo>
                  <a:lnTo>
                    <a:pt x="44589" y="1382763"/>
                  </a:lnTo>
                  <a:lnTo>
                    <a:pt x="44589" y="1159725"/>
                  </a:lnTo>
                  <a:close/>
                </a:path>
                <a:path w="312420" h="1472564">
                  <a:moveTo>
                    <a:pt x="44589" y="1070508"/>
                  </a:moveTo>
                  <a:lnTo>
                    <a:pt x="0" y="1070508"/>
                  </a:lnTo>
                  <a:lnTo>
                    <a:pt x="0" y="1115110"/>
                  </a:lnTo>
                  <a:lnTo>
                    <a:pt x="44589" y="1115110"/>
                  </a:lnTo>
                  <a:lnTo>
                    <a:pt x="44589" y="1070508"/>
                  </a:lnTo>
                  <a:close/>
                </a:path>
                <a:path w="312420" h="1472564">
                  <a:moveTo>
                    <a:pt x="44589" y="936701"/>
                  </a:moveTo>
                  <a:lnTo>
                    <a:pt x="0" y="936701"/>
                  </a:lnTo>
                  <a:lnTo>
                    <a:pt x="0" y="981303"/>
                  </a:lnTo>
                  <a:lnTo>
                    <a:pt x="44589" y="981303"/>
                  </a:lnTo>
                  <a:lnTo>
                    <a:pt x="44589" y="936701"/>
                  </a:lnTo>
                  <a:close/>
                </a:path>
                <a:path w="312420" h="1472564">
                  <a:moveTo>
                    <a:pt x="44589" y="535254"/>
                  </a:moveTo>
                  <a:lnTo>
                    <a:pt x="0" y="535254"/>
                  </a:lnTo>
                  <a:lnTo>
                    <a:pt x="0" y="624459"/>
                  </a:lnTo>
                  <a:lnTo>
                    <a:pt x="44589" y="624459"/>
                  </a:lnTo>
                  <a:lnTo>
                    <a:pt x="44589" y="535254"/>
                  </a:lnTo>
                  <a:close/>
                </a:path>
                <a:path w="312420" h="1472564">
                  <a:moveTo>
                    <a:pt x="44589" y="356831"/>
                  </a:moveTo>
                  <a:lnTo>
                    <a:pt x="0" y="356831"/>
                  </a:lnTo>
                  <a:lnTo>
                    <a:pt x="0" y="490651"/>
                  </a:lnTo>
                  <a:lnTo>
                    <a:pt x="44589" y="490651"/>
                  </a:lnTo>
                  <a:lnTo>
                    <a:pt x="44589" y="356831"/>
                  </a:lnTo>
                  <a:close/>
                </a:path>
                <a:path w="312420" h="1472564">
                  <a:moveTo>
                    <a:pt x="44589" y="0"/>
                  </a:moveTo>
                  <a:lnTo>
                    <a:pt x="0" y="0"/>
                  </a:lnTo>
                  <a:lnTo>
                    <a:pt x="0" y="133807"/>
                  </a:lnTo>
                  <a:lnTo>
                    <a:pt x="0" y="312229"/>
                  </a:lnTo>
                  <a:lnTo>
                    <a:pt x="44589" y="312229"/>
                  </a:lnTo>
                  <a:lnTo>
                    <a:pt x="44589" y="133819"/>
                  </a:lnTo>
                  <a:lnTo>
                    <a:pt x="44589" y="0"/>
                  </a:lnTo>
                  <a:close/>
                </a:path>
                <a:path w="312420" h="1472564">
                  <a:moveTo>
                    <a:pt x="89204" y="401447"/>
                  </a:moveTo>
                  <a:lnTo>
                    <a:pt x="44602" y="401447"/>
                  </a:lnTo>
                  <a:lnTo>
                    <a:pt x="44602" y="446049"/>
                  </a:lnTo>
                  <a:lnTo>
                    <a:pt x="89204" y="446049"/>
                  </a:lnTo>
                  <a:lnTo>
                    <a:pt x="89204" y="401447"/>
                  </a:lnTo>
                  <a:close/>
                </a:path>
                <a:path w="312420" h="1472564">
                  <a:moveTo>
                    <a:pt x="133794" y="1427353"/>
                  </a:moveTo>
                  <a:lnTo>
                    <a:pt x="89204" y="1427353"/>
                  </a:lnTo>
                  <a:lnTo>
                    <a:pt x="44602" y="1427353"/>
                  </a:lnTo>
                  <a:lnTo>
                    <a:pt x="44602" y="1471955"/>
                  </a:lnTo>
                  <a:lnTo>
                    <a:pt x="89204" y="1471955"/>
                  </a:lnTo>
                  <a:lnTo>
                    <a:pt x="133794" y="1471955"/>
                  </a:lnTo>
                  <a:lnTo>
                    <a:pt x="133794" y="1427353"/>
                  </a:lnTo>
                  <a:close/>
                </a:path>
                <a:path w="312420" h="1472564">
                  <a:moveTo>
                    <a:pt x="133794" y="1248943"/>
                  </a:moveTo>
                  <a:lnTo>
                    <a:pt x="89204" y="1248943"/>
                  </a:lnTo>
                  <a:lnTo>
                    <a:pt x="89204" y="1382763"/>
                  </a:lnTo>
                  <a:lnTo>
                    <a:pt x="133794" y="1382763"/>
                  </a:lnTo>
                  <a:lnTo>
                    <a:pt x="133794" y="1248943"/>
                  </a:lnTo>
                  <a:close/>
                </a:path>
                <a:path w="312420" h="1472564">
                  <a:moveTo>
                    <a:pt x="133794" y="1159725"/>
                  </a:moveTo>
                  <a:lnTo>
                    <a:pt x="89204" y="1159725"/>
                  </a:lnTo>
                  <a:lnTo>
                    <a:pt x="44602" y="1159725"/>
                  </a:lnTo>
                  <a:lnTo>
                    <a:pt x="44602" y="1204341"/>
                  </a:lnTo>
                  <a:lnTo>
                    <a:pt x="89204" y="1204341"/>
                  </a:lnTo>
                  <a:lnTo>
                    <a:pt x="133794" y="1204341"/>
                  </a:lnTo>
                  <a:lnTo>
                    <a:pt x="133794" y="1159725"/>
                  </a:lnTo>
                  <a:close/>
                </a:path>
                <a:path w="312420" h="1472564">
                  <a:moveTo>
                    <a:pt x="133794" y="1070508"/>
                  </a:moveTo>
                  <a:lnTo>
                    <a:pt x="89204" y="1070508"/>
                  </a:lnTo>
                  <a:lnTo>
                    <a:pt x="44602" y="1070508"/>
                  </a:lnTo>
                  <a:lnTo>
                    <a:pt x="44602" y="1115110"/>
                  </a:lnTo>
                  <a:lnTo>
                    <a:pt x="89204" y="1115110"/>
                  </a:lnTo>
                  <a:lnTo>
                    <a:pt x="133794" y="1115110"/>
                  </a:lnTo>
                  <a:lnTo>
                    <a:pt x="133794" y="1070508"/>
                  </a:lnTo>
                  <a:close/>
                </a:path>
                <a:path w="312420" h="1472564">
                  <a:moveTo>
                    <a:pt x="133794" y="981303"/>
                  </a:moveTo>
                  <a:lnTo>
                    <a:pt x="89204" y="981303"/>
                  </a:lnTo>
                  <a:lnTo>
                    <a:pt x="89204" y="1025906"/>
                  </a:lnTo>
                  <a:lnTo>
                    <a:pt x="133794" y="1025906"/>
                  </a:lnTo>
                  <a:lnTo>
                    <a:pt x="133794" y="981303"/>
                  </a:lnTo>
                  <a:close/>
                </a:path>
                <a:path w="312420" h="1472564">
                  <a:moveTo>
                    <a:pt x="133794" y="802881"/>
                  </a:moveTo>
                  <a:lnTo>
                    <a:pt x="89204" y="802881"/>
                  </a:lnTo>
                  <a:lnTo>
                    <a:pt x="89204" y="758278"/>
                  </a:lnTo>
                  <a:lnTo>
                    <a:pt x="44602" y="758278"/>
                  </a:lnTo>
                  <a:lnTo>
                    <a:pt x="44602" y="847483"/>
                  </a:lnTo>
                  <a:lnTo>
                    <a:pt x="89204" y="847483"/>
                  </a:lnTo>
                  <a:lnTo>
                    <a:pt x="89204" y="892086"/>
                  </a:lnTo>
                  <a:lnTo>
                    <a:pt x="133794" y="892086"/>
                  </a:lnTo>
                  <a:lnTo>
                    <a:pt x="133794" y="802881"/>
                  </a:lnTo>
                  <a:close/>
                </a:path>
                <a:path w="312420" h="1472564">
                  <a:moveTo>
                    <a:pt x="133794" y="579856"/>
                  </a:moveTo>
                  <a:lnTo>
                    <a:pt x="89204" y="579856"/>
                  </a:lnTo>
                  <a:lnTo>
                    <a:pt x="44602" y="579856"/>
                  </a:lnTo>
                  <a:lnTo>
                    <a:pt x="44602" y="713676"/>
                  </a:lnTo>
                  <a:lnTo>
                    <a:pt x="89204" y="713676"/>
                  </a:lnTo>
                  <a:lnTo>
                    <a:pt x="89204" y="758278"/>
                  </a:lnTo>
                  <a:lnTo>
                    <a:pt x="133794" y="758278"/>
                  </a:lnTo>
                  <a:lnTo>
                    <a:pt x="133794" y="669074"/>
                  </a:lnTo>
                  <a:lnTo>
                    <a:pt x="89204" y="669074"/>
                  </a:lnTo>
                  <a:lnTo>
                    <a:pt x="89204" y="624459"/>
                  </a:lnTo>
                  <a:lnTo>
                    <a:pt x="133794" y="624459"/>
                  </a:lnTo>
                  <a:lnTo>
                    <a:pt x="133794" y="579856"/>
                  </a:lnTo>
                  <a:close/>
                </a:path>
                <a:path w="312420" h="1472564">
                  <a:moveTo>
                    <a:pt x="133794" y="446049"/>
                  </a:moveTo>
                  <a:lnTo>
                    <a:pt x="89204" y="446049"/>
                  </a:lnTo>
                  <a:lnTo>
                    <a:pt x="89204" y="535254"/>
                  </a:lnTo>
                  <a:lnTo>
                    <a:pt x="133794" y="535254"/>
                  </a:lnTo>
                  <a:lnTo>
                    <a:pt x="133794" y="446049"/>
                  </a:lnTo>
                  <a:close/>
                </a:path>
                <a:path w="312420" h="1472564">
                  <a:moveTo>
                    <a:pt x="133794" y="267627"/>
                  </a:moveTo>
                  <a:lnTo>
                    <a:pt x="89204" y="267627"/>
                  </a:lnTo>
                  <a:lnTo>
                    <a:pt x="44602" y="267627"/>
                  </a:lnTo>
                  <a:lnTo>
                    <a:pt x="44602" y="312229"/>
                  </a:lnTo>
                  <a:lnTo>
                    <a:pt x="89204" y="312229"/>
                  </a:lnTo>
                  <a:lnTo>
                    <a:pt x="133794" y="312229"/>
                  </a:lnTo>
                  <a:lnTo>
                    <a:pt x="133794" y="267627"/>
                  </a:lnTo>
                  <a:close/>
                </a:path>
                <a:path w="312420" h="1472564">
                  <a:moveTo>
                    <a:pt x="133794" y="89204"/>
                  </a:moveTo>
                  <a:lnTo>
                    <a:pt x="89204" y="89204"/>
                  </a:lnTo>
                  <a:lnTo>
                    <a:pt x="89204" y="133807"/>
                  </a:lnTo>
                  <a:lnTo>
                    <a:pt x="89204" y="223012"/>
                  </a:lnTo>
                  <a:lnTo>
                    <a:pt x="133794" y="223012"/>
                  </a:lnTo>
                  <a:lnTo>
                    <a:pt x="133794" y="133807"/>
                  </a:lnTo>
                  <a:lnTo>
                    <a:pt x="133794" y="89204"/>
                  </a:lnTo>
                  <a:close/>
                </a:path>
                <a:path w="312420" h="1472564">
                  <a:moveTo>
                    <a:pt x="133794" y="0"/>
                  </a:moveTo>
                  <a:lnTo>
                    <a:pt x="89204" y="0"/>
                  </a:lnTo>
                  <a:lnTo>
                    <a:pt x="44602" y="0"/>
                  </a:lnTo>
                  <a:lnTo>
                    <a:pt x="44602" y="44602"/>
                  </a:lnTo>
                  <a:lnTo>
                    <a:pt x="89204" y="44602"/>
                  </a:lnTo>
                  <a:lnTo>
                    <a:pt x="133794" y="44602"/>
                  </a:lnTo>
                  <a:lnTo>
                    <a:pt x="133794" y="0"/>
                  </a:lnTo>
                  <a:close/>
                </a:path>
                <a:path w="312420" h="1472564">
                  <a:moveTo>
                    <a:pt x="178409" y="1427353"/>
                  </a:moveTo>
                  <a:lnTo>
                    <a:pt x="133807" y="1427353"/>
                  </a:lnTo>
                  <a:lnTo>
                    <a:pt x="133807" y="1471955"/>
                  </a:lnTo>
                  <a:lnTo>
                    <a:pt x="178409" y="1471955"/>
                  </a:lnTo>
                  <a:lnTo>
                    <a:pt x="178409" y="1427353"/>
                  </a:lnTo>
                  <a:close/>
                </a:path>
                <a:path w="312420" h="1472564">
                  <a:moveTo>
                    <a:pt x="178409" y="1248943"/>
                  </a:moveTo>
                  <a:lnTo>
                    <a:pt x="133807" y="1248943"/>
                  </a:lnTo>
                  <a:lnTo>
                    <a:pt x="133807" y="1382763"/>
                  </a:lnTo>
                  <a:lnTo>
                    <a:pt x="178409" y="1382763"/>
                  </a:lnTo>
                  <a:lnTo>
                    <a:pt x="178409" y="1248943"/>
                  </a:lnTo>
                  <a:close/>
                </a:path>
                <a:path w="312420" h="1472564">
                  <a:moveTo>
                    <a:pt x="178409" y="1159725"/>
                  </a:moveTo>
                  <a:lnTo>
                    <a:pt x="133807" y="1159725"/>
                  </a:lnTo>
                  <a:lnTo>
                    <a:pt x="133807" y="1204341"/>
                  </a:lnTo>
                  <a:lnTo>
                    <a:pt x="178409" y="1204341"/>
                  </a:lnTo>
                  <a:lnTo>
                    <a:pt x="178409" y="1159725"/>
                  </a:lnTo>
                  <a:close/>
                </a:path>
                <a:path w="312420" h="1472564">
                  <a:moveTo>
                    <a:pt x="178409" y="1070508"/>
                  </a:moveTo>
                  <a:lnTo>
                    <a:pt x="133807" y="1070508"/>
                  </a:lnTo>
                  <a:lnTo>
                    <a:pt x="133807" y="1115110"/>
                  </a:lnTo>
                  <a:lnTo>
                    <a:pt x="178409" y="1115110"/>
                  </a:lnTo>
                  <a:lnTo>
                    <a:pt x="178409" y="1070508"/>
                  </a:lnTo>
                  <a:close/>
                </a:path>
                <a:path w="312420" h="1472564">
                  <a:moveTo>
                    <a:pt x="178409" y="892098"/>
                  </a:moveTo>
                  <a:lnTo>
                    <a:pt x="133807" y="892098"/>
                  </a:lnTo>
                  <a:lnTo>
                    <a:pt x="133807" y="981303"/>
                  </a:lnTo>
                  <a:lnTo>
                    <a:pt x="178409" y="981303"/>
                  </a:lnTo>
                  <a:lnTo>
                    <a:pt x="178409" y="892098"/>
                  </a:lnTo>
                  <a:close/>
                </a:path>
                <a:path w="312420" h="1472564">
                  <a:moveTo>
                    <a:pt x="178409" y="758278"/>
                  </a:moveTo>
                  <a:lnTo>
                    <a:pt x="133807" y="758278"/>
                  </a:lnTo>
                  <a:lnTo>
                    <a:pt x="133807" y="802881"/>
                  </a:lnTo>
                  <a:lnTo>
                    <a:pt x="178409" y="802881"/>
                  </a:lnTo>
                  <a:lnTo>
                    <a:pt x="178409" y="758278"/>
                  </a:lnTo>
                  <a:close/>
                </a:path>
                <a:path w="312420" h="1472564">
                  <a:moveTo>
                    <a:pt x="178409" y="579856"/>
                  </a:moveTo>
                  <a:lnTo>
                    <a:pt x="133807" y="579856"/>
                  </a:lnTo>
                  <a:lnTo>
                    <a:pt x="133807" y="713676"/>
                  </a:lnTo>
                  <a:lnTo>
                    <a:pt x="178409" y="713676"/>
                  </a:lnTo>
                  <a:lnTo>
                    <a:pt x="178409" y="579856"/>
                  </a:lnTo>
                  <a:close/>
                </a:path>
                <a:path w="312420" h="1472564">
                  <a:moveTo>
                    <a:pt x="178409" y="446049"/>
                  </a:moveTo>
                  <a:lnTo>
                    <a:pt x="133807" y="446049"/>
                  </a:lnTo>
                  <a:lnTo>
                    <a:pt x="133807" y="490651"/>
                  </a:lnTo>
                  <a:lnTo>
                    <a:pt x="178409" y="490651"/>
                  </a:lnTo>
                  <a:lnTo>
                    <a:pt x="178409" y="446049"/>
                  </a:lnTo>
                  <a:close/>
                </a:path>
                <a:path w="312420" h="1472564">
                  <a:moveTo>
                    <a:pt x="178409" y="267627"/>
                  </a:moveTo>
                  <a:lnTo>
                    <a:pt x="133807" y="267627"/>
                  </a:lnTo>
                  <a:lnTo>
                    <a:pt x="133807" y="312229"/>
                  </a:lnTo>
                  <a:lnTo>
                    <a:pt x="178409" y="312229"/>
                  </a:lnTo>
                  <a:lnTo>
                    <a:pt x="178409" y="267627"/>
                  </a:lnTo>
                  <a:close/>
                </a:path>
                <a:path w="312420" h="1472564">
                  <a:moveTo>
                    <a:pt x="178409" y="89204"/>
                  </a:moveTo>
                  <a:lnTo>
                    <a:pt x="133807" y="89204"/>
                  </a:lnTo>
                  <a:lnTo>
                    <a:pt x="133807" y="133807"/>
                  </a:lnTo>
                  <a:lnTo>
                    <a:pt x="133807" y="223012"/>
                  </a:lnTo>
                  <a:lnTo>
                    <a:pt x="178409" y="223012"/>
                  </a:lnTo>
                  <a:lnTo>
                    <a:pt x="178409" y="133807"/>
                  </a:lnTo>
                  <a:lnTo>
                    <a:pt x="178409" y="89204"/>
                  </a:lnTo>
                  <a:close/>
                </a:path>
                <a:path w="312420" h="1472564">
                  <a:moveTo>
                    <a:pt x="178409" y="0"/>
                  </a:moveTo>
                  <a:lnTo>
                    <a:pt x="133807" y="0"/>
                  </a:lnTo>
                  <a:lnTo>
                    <a:pt x="133807" y="44602"/>
                  </a:lnTo>
                  <a:lnTo>
                    <a:pt x="178409" y="44602"/>
                  </a:lnTo>
                  <a:lnTo>
                    <a:pt x="178409" y="0"/>
                  </a:lnTo>
                  <a:close/>
                </a:path>
                <a:path w="312420" h="1472564">
                  <a:moveTo>
                    <a:pt x="223012" y="1427353"/>
                  </a:moveTo>
                  <a:lnTo>
                    <a:pt x="178422" y="1427353"/>
                  </a:lnTo>
                  <a:lnTo>
                    <a:pt x="178422" y="1471955"/>
                  </a:lnTo>
                  <a:lnTo>
                    <a:pt x="223012" y="1471955"/>
                  </a:lnTo>
                  <a:lnTo>
                    <a:pt x="223012" y="1427353"/>
                  </a:lnTo>
                  <a:close/>
                </a:path>
                <a:path w="312420" h="1472564">
                  <a:moveTo>
                    <a:pt x="223012" y="1248943"/>
                  </a:moveTo>
                  <a:lnTo>
                    <a:pt x="178422" y="1248943"/>
                  </a:lnTo>
                  <a:lnTo>
                    <a:pt x="178422" y="1382763"/>
                  </a:lnTo>
                  <a:lnTo>
                    <a:pt x="223012" y="1382763"/>
                  </a:lnTo>
                  <a:lnTo>
                    <a:pt x="223012" y="1248943"/>
                  </a:lnTo>
                  <a:close/>
                </a:path>
                <a:path w="312420" h="1472564">
                  <a:moveTo>
                    <a:pt x="223012" y="1159725"/>
                  </a:moveTo>
                  <a:lnTo>
                    <a:pt x="178422" y="1159725"/>
                  </a:lnTo>
                  <a:lnTo>
                    <a:pt x="178422" y="1204341"/>
                  </a:lnTo>
                  <a:lnTo>
                    <a:pt x="223012" y="1204341"/>
                  </a:lnTo>
                  <a:lnTo>
                    <a:pt x="223012" y="1159725"/>
                  </a:lnTo>
                  <a:close/>
                </a:path>
                <a:path w="312420" h="1472564">
                  <a:moveTo>
                    <a:pt x="223012" y="981303"/>
                  </a:moveTo>
                  <a:lnTo>
                    <a:pt x="178422" y="981303"/>
                  </a:lnTo>
                  <a:lnTo>
                    <a:pt x="178422" y="1070508"/>
                  </a:lnTo>
                  <a:lnTo>
                    <a:pt x="223012" y="1070508"/>
                  </a:lnTo>
                  <a:lnTo>
                    <a:pt x="223012" y="981303"/>
                  </a:lnTo>
                  <a:close/>
                </a:path>
                <a:path w="312420" h="1472564">
                  <a:moveTo>
                    <a:pt x="223012" y="847483"/>
                  </a:moveTo>
                  <a:lnTo>
                    <a:pt x="178422" y="847483"/>
                  </a:lnTo>
                  <a:lnTo>
                    <a:pt x="178422" y="892086"/>
                  </a:lnTo>
                  <a:lnTo>
                    <a:pt x="223012" y="892086"/>
                  </a:lnTo>
                  <a:lnTo>
                    <a:pt x="223012" y="847483"/>
                  </a:lnTo>
                  <a:close/>
                </a:path>
                <a:path w="312420" h="1472564">
                  <a:moveTo>
                    <a:pt x="223012" y="713676"/>
                  </a:moveTo>
                  <a:lnTo>
                    <a:pt x="178422" y="713676"/>
                  </a:lnTo>
                  <a:lnTo>
                    <a:pt x="178422" y="802881"/>
                  </a:lnTo>
                  <a:lnTo>
                    <a:pt x="223012" y="802881"/>
                  </a:lnTo>
                  <a:lnTo>
                    <a:pt x="223012" y="713676"/>
                  </a:lnTo>
                  <a:close/>
                </a:path>
                <a:path w="312420" h="1472564">
                  <a:moveTo>
                    <a:pt x="223012" y="446049"/>
                  </a:moveTo>
                  <a:lnTo>
                    <a:pt x="178422" y="446049"/>
                  </a:lnTo>
                  <a:lnTo>
                    <a:pt x="178422" y="535254"/>
                  </a:lnTo>
                  <a:lnTo>
                    <a:pt x="223012" y="535254"/>
                  </a:lnTo>
                  <a:lnTo>
                    <a:pt x="223012" y="446049"/>
                  </a:lnTo>
                  <a:close/>
                </a:path>
                <a:path w="312420" h="1472564">
                  <a:moveTo>
                    <a:pt x="223012" y="356831"/>
                  </a:moveTo>
                  <a:lnTo>
                    <a:pt x="178422" y="356831"/>
                  </a:lnTo>
                  <a:lnTo>
                    <a:pt x="178422" y="401434"/>
                  </a:lnTo>
                  <a:lnTo>
                    <a:pt x="223012" y="401434"/>
                  </a:lnTo>
                  <a:lnTo>
                    <a:pt x="223012" y="356831"/>
                  </a:lnTo>
                  <a:close/>
                </a:path>
                <a:path w="312420" h="1472564">
                  <a:moveTo>
                    <a:pt x="223012" y="267627"/>
                  </a:moveTo>
                  <a:lnTo>
                    <a:pt x="178422" y="267627"/>
                  </a:lnTo>
                  <a:lnTo>
                    <a:pt x="178422" y="312229"/>
                  </a:lnTo>
                  <a:lnTo>
                    <a:pt x="223012" y="312229"/>
                  </a:lnTo>
                  <a:lnTo>
                    <a:pt x="223012" y="267627"/>
                  </a:lnTo>
                  <a:close/>
                </a:path>
                <a:path w="312420" h="1472564">
                  <a:moveTo>
                    <a:pt x="223012" y="89204"/>
                  </a:moveTo>
                  <a:lnTo>
                    <a:pt x="178422" y="89204"/>
                  </a:lnTo>
                  <a:lnTo>
                    <a:pt x="178422" y="133807"/>
                  </a:lnTo>
                  <a:lnTo>
                    <a:pt x="178422" y="223012"/>
                  </a:lnTo>
                  <a:lnTo>
                    <a:pt x="223012" y="223012"/>
                  </a:lnTo>
                  <a:lnTo>
                    <a:pt x="223012" y="133807"/>
                  </a:lnTo>
                  <a:lnTo>
                    <a:pt x="223012" y="89204"/>
                  </a:lnTo>
                  <a:close/>
                </a:path>
                <a:path w="312420" h="1472564">
                  <a:moveTo>
                    <a:pt x="223012" y="0"/>
                  </a:moveTo>
                  <a:lnTo>
                    <a:pt x="178422" y="0"/>
                  </a:lnTo>
                  <a:lnTo>
                    <a:pt x="178422" y="44602"/>
                  </a:lnTo>
                  <a:lnTo>
                    <a:pt x="223012" y="44602"/>
                  </a:lnTo>
                  <a:lnTo>
                    <a:pt x="223012" y="0"/>
                  </a:lnTo>
                  <a:close/>
                </a:path>
                <a:path w="312420" h="1472564">
                  <a:moveTo>
                    <a:pt x="267627" y="1427353"/>
                  </a:moveTo>
                  <a:lnTo>
                    <a:pt x="223024" y="1427353"/>
                  </a:lnTo>
                  <a:lnTo>
                    <a:pt x="223024" y="1471955"/>
                  </a:lnTo>
                  <a:lnTo>
                    <a:pt x="267627" y="1471955"/>
                  </a:lnTo>
                  <a:lnTo>
                    <a:pt x="267627" y="1427353"/>
                  </a:lnTo>
                  <a:close/>
                </a:path>
                <a:path w="312420" h="1472564">
                  <a:moveTo>
                    <a:pt x="267627" y="1159725"/>
                  </a:moveTo>
                  <a:lnTo>
                    <a:pt x="223024" y="1159725"/>
                  </a:lnTo>
                  <a:lnTo>
                    <a:pt x="223024" y="1204341"/>
                  </a:lnTo>
                  <a:lnTo>
                    <a:pt x="267627" y="1204341"/>
                  </a:lnTo>
                  <a:lnTo>
                    <a:pt x="267627" y="1159725"/>
                  </a:lnTo>
                  <a:close/>
                </a:path>
                <a:path w="312420" h="1472564">
                  <a:moveTo>
                    <a:pt x="312216" y="981303"/>
                  </a:moveTo>
                  <a:lnTo>
                    <a:pt x="267627" y="981303"/>
                  </a:lnTo>
                  <a:lnTo>
                    <a:pt x="267627" y="1025906"/>
                  </a:lnTo>
                  <a:lnTo>
                    <a:pt x="312216" y="1025906"/>
                  </a:lnTo>
                  <a:lnTo>
                    <a:pt x="312216" y="981303"/>
                  </a:lnTo>
                  <a:close/>
                </a:path>
                <a:path w="312420" h="1472564">
                  <a:moveTo>
                    <a:pt x="312216" y="892098"/>
                  </a:moveTo>
                  <a:lnTo>
                    <a:pt x="267627" y="892098"/>
                  </a:lnTo>
                  <a:lnTo>
                    <a:pt x="223024" y="892098"/>
                  </a:lnTo>
                  <a:lnTo>
                    <a:pt x="223024" y="981303"/>
                  </a:lnTo>
                  <a:lnTo>
                    <a:pt x="267627" y="981303"/>
                  </a:lnTo>
                  <a:lnTo>
                    <a:pt x="267627" y="936701"/>
                  </a:lnTo>
                  <a:lnTo>
                    <a:pt x="312216" y="936701"/>
                  </a:lnTo>
                  <a:lnTo>
                    <a:pt x="312216" y="892098"/>
                  </a:lnTo>
                  <a:close/>
                </a:path>
                <a:path w="312420" h="1472564">
                  <a:moveTo>
                    <a:pt x="312216" y="802881"/>
                  </a:moveTo>
                  <a:lnTo>
                    <a:pt x="267627" y="802881"/>
                  </a:lnTo>
                  <a:lnTo>
                    <a:pt x="223024" y="802881"/>
                  </a:lnTo>
                  <a:lnTo>
                    <a:pt x="223024" y="847483"/>
                  </a:lnTo>
                  <a:lnTo>
                    <a:pt x="267627" y="847483"/>
                  </a:lnTo>
                  <a:lnTo>
                    <a:pt x="312216" y="847483"/>
                  </a:lnTo>
                  <a:lnTo>
                    <a:pt x="312216" y="802881"/>
                  </a:lnTo>
                  <a:close/>
                </a:path>
                <a:path w="312420" h="1472564">
                  <a:moveTo>
                    <a:pt x="312216" y="624459"/>
                  </a:moveTo>
                  <a:lnTo>
                    <a:pt x="267627" y="624459"/>
                  </a:lnTo>
                  <a:lnTo>
                    <a:pt x="267627" y="579856"/>
                  </a:lnTo>
                  <a:lnTo>
                    <a:pt x="223024" y="579856"/>
                  </a:lnTo>
                  <a:lnTo>
                    <a:pt x="223024" y="758278"/>
                  </a:lnTo>
                  <a:lnTo>
                    <a:pt x="267627" y="758278"/>
                  </a:lnTo>
                  <a:lnTo>
                    <a:pt x="312216" y="758278"/>
                  </a:lnTo>
                  <a:lnTo>
                    <a:pt x="312216" y="713676"/>
                  </a:lnTo>
                  <a:lnTo>
                    <a:pt x="267627" y="713676"/>
                  </a:lnTo>
                  <a:lnTo>
                    <a:pt x="267627" y="669061"/>
                  </a:lnTo>
                  <a:lnTo>
                    <a:pt x="312216" y="669061"/>
                  </a:lnTo>
                  <a:lnTo>
                    <a:pt x="312216" y="624459"/>
                  </a:lnTo>
                  <a:close/>
                </a:path>
                <a:path w="312420" h="1472564">
                  <a:moveTo>
                    <a:pt x="312216" y="446049"/>
                  </a:moveTo>
                  <a:lnTo>
                    <a:pt x="267627" y="446049"/>
                  </a:lnTo>
                  <a:lnTo>
                    <a:pt x="267627" y="401447"/>
                  </a:lnTo>
                  <a:lnTo>
                    <a:pt x="223024" y="401447"/>
                  </a:lnTo>
                  <a:lnTo>
                    <a:pt x="223024" y="535266"/>
                  </a:lnTo>
                  <a:lnTo>
                    <a:pt x="267627" y="535266"/>
                  </a:lnTo>
                  <a:lnTo>
                    <a:pt x="267627" y="579856"/>
                  </a:lnTo>
                  <a:lnTo>
                    <a:pt x="312216" y="579856"/>
                  </a:lnTo>
                  <a:lnTo>
                    <a:pt x="312216" y="535254"/>
                  </a:lnTo>
                  <a:lnTo>
                    <a:pt x="267627" y="535254"/>
                  </a:lnTo>
                  <a:lnTo>
                    <a:pt x="267627" y="490651"/>
                  </a:lnTo>
                  <a:lnTo>
                    <a:pt x="312216" y="490651"/>
                  </a:lnTo>
                  <a:lnTo>
                    <a:pt x="312216" y="446049"/>
                  </a:lnTo>
                  <a:close/>
                </a:path>
                <a:path w="312420" h="1472564">
                  <a:moveTo>
                    <a:pt x="312216" y="356831"/>
                  </a:moveTo>
                  <a:lnTo>
                    <a:pt x="267627" y="356831"/>
                  </a:lnTo>
                  <a:lnTo>
                    <a:pt x="267627" y="401434"/>
                  </a:lnTo>
                  <a:lnTo>
                    <a:pt x="312216" y="401434"/>
                  </a:lnTo>
                  <a:lnTo>
                    <a:pt x="312216" y="356831"/>
                  </a:lnTo>
                  <a:close/>
                </a:path>
                <a:path w="312420" h="1472564">
                  <a:moveTo>
                    <a:pt x="312216" y="0"/>
                  </a:moveTo>
                  <a:lnTo>
                    <a:pt x="267627" y="0"/>
                  </a:lnTo>
                  <a:lnTo>
                    <a:pt x="223024" y="0"/>
                  </a:lnTo>
                  <a:lnTo>
                    <a:pt x="223024" y="44602"/>
                  </a:lnTo>
                  <a:lnTo>
                    <a:pt x="267627" y="44602"/>
                  </a:lnTo>
                  <a:lnTo>
                    <a:pt x="267627" y="133807"/>
                  </a:lnTo>
                  <a:lnTo>
                    <a:pt x="267627" y="267627"/>
                  </a:lnTo>
                  <a:lnTo>
                    <a:pt x="223024" y="267627"/>
                  </a:lnTo>
                  <a:lnTo>
                    <a:pt x="223024" y="312229"/>
                  </a:lnTo>
                  <a:lnTo>
                    <a:pt x="267627" y="312229"/>
                  </a:lnTo>
                  <a:lnTo>
                    <a:pt x="312216" y="312229"/>
                  </a:lnTo>
                  <a:lnTo>
                    <a:pt x="312216" y="133819"/>
                  </a:lnTo>
                  <a:lnTo>
                    <a:pt x="312216" y="0"/>
                  </a:lnTo>
                  <a:close/>
                </a:path>
              </a:pathLst>
            </a:custGeom>
            <a:solidFill>
              <a:srgbClr val="000000"/>
            </a:solidFill>
          </p:spPr>
          <p:txBody>
            <a:bodyPr wrap="square" lIns="0" tIns="0" rIns="0" bIns="0" rtlCol="0"/>
            <a:lstStyle/>
            <a:p>
              <a:endParaRPr/>
            </a:p>
          </p:txBody>
        </p:sp>
        <p:sp>
          <p:nvSpPr>
            <p:cNvPr id="46" name="object 17">
              <a:extLst>
                <a:ext uri="{FF2B5EF4-FFF2-40B4-BE49-F238E27FC236}">
                  <a16:creationId xmlns:a16="http://schemas.microsoft.com/office/drawing/2014/main" id="{29A8ECE3-853D-84D9-5BAF-3E58FA34BCA0}"/>
                </a:ext>
              </a:extLst>
            </p:cNvPr>
            <p:cNvSpPr/>
            <p:nvPr/>
          </p:nvSpPr>
          <p:spPr>
            <a:xfrm>
              <a:off x="6906203" y="2478863"/>
              <a:ext cx="401955" cy="1472565"/>
            </a:xfrm>
            <a:custGeom>
              <a:avLst/>
              <a:gdLst/>
              <a:ahLst/>
              <a:cxnLst/>
              <a:rect l="l" t="t" r="r" b="b"/>
              <a:pathLst>
                <a:path w="401954" h="1472564">
                  <a:moveTo>
                    <a:pt x="44589" y="1159725"/>
                  </a:moveTo>
                  <a:lnTo>
                    <a:pt x="0" y="1159725"/>
                  </a:lnTo>
                  <a:lnTo>
                    <a:pt x="0" y="1382750"/>
                  </a:lnTo>
                  <a:lnTo>
                    <a:pt x="0" y="1471955"/>
                  </a:lnTo>
                  <a:lnTo>
                    <a:pt x="44589" y="1471955"/>
                  </a:lnTo>
                  <a:lnTo>
                    <a:pt x="44589" y="1382763"/>
                  </a:lnTo>
                  <a:lnTo>
                    <a:pt x="44589" y="1159725"/>
                  </a:lnTo>
                  <a:close/>
                </a:path>
                <a:path w="401954" h="1472564">
                  <a:moveTo>
                    <a:pt x="44589" y="1070508"/>
                  </a:moveTo>
                  <a:lnTo>
                    <a:pt x="0" y="1070508"/>
                  </a:lnTo>
                  <a:lnTo>
                    <a:pt x="0" y="1115110"/>
                  </a:lnTo>
                  <a:lnTo>
                    <a:pt x="44589" y="1115110"/>
                  </a:lnTo>
                  <a:lnTo>
                    <a:pt x="44589" y="1070508"/>
                  </a:lnTo>
                  <a:close/>
                </a:path>
                <a:path w="401954" h="1472564">
                  <a:moveTo>
                    <a:pt x="44589" y="981303"/>
                  </a:moveTo>
                  <a:lnTo>
                    <a:pt x="0" y="981303"/>
                  </a:lnTo>
                  <a:lnTo>
                    <a:pt x="0" y="1025906"/>
                  </a:lnTo>
                  <a:lnTo>
                    <a:pt x="44589" y="1025906"/>
                  </a:lnTo>
                  <a:lnTo>
                    <a:pt x="44589" y="981303"/>
                  </a:lnTo>
                  <a:close/>
                </a:path>
                <a:path w="401954" h="1472564">
                  <a:moveTo>
                    <a:pt x="89204" y="490651"/>
                  </a:moveTo>
                  <a:lnTo>
                    <a:pt x="44602" y="490651"/>
                  </a:lnTo>
                  <a:lnTo>
                    <a:pt x="44602" y="535254"/>
                  </a:lnTo>
                  <a:lnTo>
                    <a:pt x="89204" y="535254"/>
                  </a:lnTo>
                  <a:lnTo>
                    <a:pt x="89204" y="490651"/>
                  </a:lnTo>
                  <a:close/>
                </a:path>
                <a:path w="401954" h="1472564">
                  <a:moveTo>
                    <a:pt x="133794" y="1427353"/>
                  </a:moveTo>
                  <a:lnTo>
                    <a:pt x="89204" y="1427353"/>
                  </a:lnTo>
                  <a:lnTo>
                    <a:pt x="89204" y="1471955"/>
                  </a:lnTo>
                  <a:lnTo>
                    <a:pt x="133794" y="1471955"/>
                  </a:lnTo>
                  <a:lnTo>
                    <a:pt x="133794" y="1427353"/>
                  </a:lnTo>
                  <a:close/>
                </a:path>
                <a:path w="401954" h="1472564">
                  <a:moveTo>
                    <a:pt x="133794" y="1248943"/>
                  </a:moveTo>
                  <a:lnTo>
                    <a:pt x="89204" y="1248943"/>
                  </a:lnTo>
                  <a:lnTo>
                    <a:pt x="89204" y="1293545"/>
                  </a:lnTo>
                  <a:lnTo>
                    <a:pt x="133794" y="1293545"/>
                  </a:lnTo>
                  <a:lnTo>
                    <a:pt x="133794" y="1248943"/>
                  </a:lnTo>
                  <a:close/>
                </a:path>
                <a:path w="401954" h="1472564">
                  <a:moveTo>
                    <a:pt x="133794" y="936701"/>
                  </a:moveTo>
                  <a:lnTo>
                    <a:pt x="89204" y="936701"/>
                  </a:lnTo>
                  <a:lnTo>
                    <a:pt x="89204" y="981303"/>
                  </a:lnTo>
                  <a:lnTo>
                    <a:pt x="44602" y="981303"/>
                  </a:lnTo>
                  <a:lnTo>
                    <a:pt x="44602" y="1025906"/>
                  </a:lnTo>
                  <a:lnTo>
                    <a:pt x="89204" y="1025906"/>
                  </a:lnTo>
                  <a:lnTo>
                    <a:pt x="89204" y="1159725"/>
                  </a:lnTo>
                  <a:lnTo>
                    <a:pt x="89204" y="1204341"/>
                  </a:lnTo>
                  <a:lnTo>
                    <a:pt x="133794" y="1204341"/>
                  </a:lnTo>
                  <a:lnTo>
                    <a:pt x="133794" y="1159725"/>
                  </a:lnTo>
                  <a:lnTo>
                    <a:pt x="133794" y="981303"/>
                  </a:lnTo>
                  <a:lnTo>
                    <a:pt x="133794" y="936701"/>
                  </a:lnTo>
                  <a:close/>
                </a:path>
                <a:path w="401954" h="1472564">
                  <a:moveTo>
                    <a:pt x="133794" y="713676"/>
                  </a:moveTo>
                  <a:lnTo>
                    <a:pt x="89204" y="713676"/>
                  </a:lnTo>
                  <a:lnTo>
                    <a:pt x="89204" y="669074"/>
                  </a:lnTo>
                  <a:lnTo>
                    <a:pt x="44602" y="669074"/>
                  </a:lnTo>
                  <a:lnTo>
                    <a:pt x="44602" y="936701"/>
                  </a:lnTo>
                  <a:lnTo>
                    <a:pt x="89204" y="936701"/>
                  </a:lnTo>
                  <a:lnTo>
                    <a:pt x="89204" y="758278"/>
                  </a:lnTo>
                  <a:lnTo>
                    <a:pt x="133794" y="758278"/>
                  </a:lnTo>
                  <a:lnTo>
                    <a:pt x="133794" y="713676"/>
                  </a:lnTo>
                  <a:close/>
                </a:path>
                <a:path w="401954" h="1472564">
                  <a:moveTo>
                    <a:pt x="133794" y="624459"/>
                  </a:moveTo>
                  <a:lnTo>
                    <a:pt x="89204" y="624459"/>
                  </a:lnTo>
                  <a:lnTo>
                    <a:pt x="89204" y="669061"/>
                  </a:lnTo>
                  <a:lnTo>
                    <a:pt x="133794" y="669061"/>
                  </a:lnTo>
                  <a:lnTo>
                    <a:pt x="133794" y="624459"/>
                  </a:lnTo>
                  <a:close/>
                </a:path>
                <a:path w="401954" h="1472564">
                  <a:moveTo>
                    <a:pt x="133794" y="133807"/>
                  </a:moveTo>
                  <a:lnTo>
                    <a:pt x="89204" y="133807"/>
                  </a:lnTo>
                  <a:lnTo>
                    <a:pt x="89204" y="356831"/>
                  </a:lnTo>
                  <a:lnTo>
                    <a:pt x="44602" y="356831"/>
                  </a:lnTo>
                  <a:lnTo>
                    <a:pt x="44602" y="446036"/>
                  </a:lnTo>
                  <a:lnTo>
                    <a:pt x="89204" y="446036"/>
                  </a:lnTo>
                  <a:lnTo>
                    <a:pt x="89204" y="401434"/>
                  </a:lnTo>
                  <a:lnTo>
                    <a:pt x="133794" y="401434"/>
                  </a:lnTo>
                  <a:lnTo>
                    <a:pt x="133794" y="133807"/>
                  </a:lnTo>
                  <a:close/>
                </a:path>
                <a:path w="401954" h="1472564">
                  <a:moveTo>
                    <a:pt x="133794" y="0"/>
                  </a:moveTo>
                  <a:lnTo>
                    <a:pt x="89204" y="0"/>
                  </a:lnTo>
                  <a:lnTo>
                    <a:pt x="89204" y="44602"/>
                  </a:lnTo>
                  <a:lnTo>
                    <a:pt x="133794" y="44602"/>
                  </a:lnTo>
                  <a:lnTo>
                    <a:pt x="133794" y="0"/>
                  </a:lnTo>
                  <a:close/>
                </a:path>
                <a:path w="401954" h="1472564">
                  <a:moveTo>
                    <a:pt x="178409" y="1248943"/>
                  </a:moveTo>
                  <a:lnTo>
                    <a:pt x="133819" y="1248943"/>
                  </a:lnTo>
                  <a:lnTo>
                    <a:pt x="133819" y="1293545"/>
                  </a:lnTo>
                  <a:lnTo>
                    <a:pt x="178409" y="1293545"/>
                  </a:lnTo>
                  <a:lnTo>
                    <a:pt x="178409" y="1248943"/>
                  </a:lnTo>
                  <a:close/>
                </a:path>
                <a:path w="401954" h="1472564">
                  <a:moveTo>
                    <a:pt x="178409" y="1070508"/>
                  </a:moveTo>
                  <a:lnTo>
                    <a:pt x="133819" y="1070508"/>
                  </a:lnTo>
                  <a:lnTo>
                    <a:pt x="133819" y="1159713"/>
                  </a:lnTo>
                  <a:lnTo>
                    <a:pt x="178409" y="1159713"/>
                  </a:lnTo>
                  <a:lnTo>
                    <a:pt x="178409" y="1070508"/>
                  </a:lnTo>
                  <a:close/>
                </a:path>
                <a:path w="401954" h="1472564">
                  <a:moveTo>
                    <a:pt x="178409" y="981303"/>
                  </a:moveTo>
                  <a:lnTo>
                    <a:pt x="133819" y="981303"/>
                  </a:lnTo>
                  <a:lnTo>
                    <a:pt x="133819" y="1025906"/>
                  </a:lnTo>
                  <a:lnTo>
                    <a:pt x="178409" y="1025906"/>
                  </a:lnTo>
                  <a:lnTo>
                    <a:pt x="178409" y="981303"/>
                  </a:lnTo>
                  <a:close/>
                </a:path>
                <a:path w="401954" h="1472564">
                  <a:moveTo>
                    <a:pt x="178409" y="802881"/>
                  </a:moveTo>
                  <a:lnTo>
                    <a:pt x="133819" y="802881"/>
                  </a:lnTo>
                  <a:lnTo>
                    <a:pt x="133819" y="892086"/>
                  </a:lnTo>
                  <a:lnTo>
                    <a:pt x="178409" y="892086"/>
                  </a:lnTo>
                  <a:lnTo>
                    <a:pt x="178409" y="802881"/>
                  </a:lnTo>
                  <a:close/>
                </a:path>
                <a:path w="401954" h="1472564">
                  <a:moveTo>
                    <a:pt x="178409" y="669074"/>
                  </a:moveTo>
                  <a:lnTo>
                    <a:pt x="133819" y="669074"/>
                  </a:lnTo>
                  <a:lnTo>
                    <a:pt x="133819" y="713676"/>
                  </a:lnTo>
                  <a:lnTo>
                    <a:pt x="178409" y="713676"/>
                  </a:lnTo>
                  <a:lnTo>
                    <a:pt x="178409" y="669074"/>
                  </a:lnTo>
                  <a:close/>
                </a:path>
                <a:path w="401954" h="1472564">
                  <a:moveTo>
                    <a:pt x="178409" y="490651"/>
                  </a:moveTo>
                  <a:lnTo>
                    <a:pt x="133819" y="490651"/>
                  </a:lnTo>
                  <a:lnTo>
                    <a:pt x="133819" y="579856"/>
                  </a:lnTo>
                  <a:lnTo>
                    <a:pt x="178409" y="579856"/>
                  </a:lnTo>
                  <a:lnTo>
                    <a:pt x="178409" y="490651"/>
                  </a:lnTo>
                  <a:close/>
                </a:path>
                <a:path w="401954" h="1472564">
                  <a:moveTo>
                    <a:pt x="178409" y="401447"/>
                  </a:moveTo>
                  <a:lnTo>
                    <a:pt x="133819" y="401447"/>
                  </a:lnTo>
                  <a:lnTo>
                    <a:pt x="133819" y="446049"/>
                  </a:lnTo>
                  <a:lnTo>
                    <a:pt x="178409" y="446049"/>
                  </a:lnTo>
                  <a:lnTo>
                    <a:pt x="178409" y="401447"/>
                  </a:lnTo>
                  <a:close/>
                </a:path>
                <a:path w="401954" h="1472564">
                  <a:moveTo>
                    <a:pt x="178409" y="312229"/>
                  </a:moveTo>
                  <a:lnTo>
                    <a:pt x="133819" y="312229"/>
                  </a:lnTo>
                  <a:lnTo>
                    <a:pt x="133819" y="356831"/>
                  </a:lnTo>
                  <a:lnTo>
                    <a:pt x="178409" y="356831"/>
                  </a:lnTo>
                  <a:lnTo>
                    <a:pt x="178409" y="312229"/>
                  </a:lnTo>
                  <a:close/>
                </a:path>
                <a:path w="401954" h="1472564">
                  <a:moveTo>
                    <a:pt x="178409" y="133807"/>
                  </a:moveTo>
                  <a:lnTo>
                    <a:pt x="133819" y="133807"/>
                  </a:lnTo>
                  <a:lnTo>
                    <a:pt x="133819" y="267627"/>
                  </a:lnTo>
                  <a:lnTo>
                    <a:pt x="178409" y="267627"/>
                  </a:lnTo>
                  <a:lnTo>
                    <a:pt x="178409" y="133807"/>
                  </a:lnTo>
                  <a:close/>
                </a:path>
                <a:path w="401954" h="1472564">
                  <a:moveTo>
                    <a:pt x="178409" y="0"/>
                  </a:moveTo>
                  <a:lnTo>
                    <a:pt x="133819" y="0"/>
                  </a:lnTo>
                  <a:lnTo>
                    <a:pt x="133819" y="89204"/>
                  </a:lnTo>
                  <a:lnTo>
                    <a:pt x="178409" y="89204"/>
                  </a:lnTo>
                  <a:lnTo>
                    <a:pt x="178409" y="0"/>
                  </a:lnTo>
                  <a:close/>
                </a:path>
                <a:path w="401954" h="1472564">
                  <a:moveTo>
                    <a:pt x="267614" y="1382750"/>
                  </a:moveTo>
                  <a:lnTo>
                    <a:pt x="223024" y="1382750"/>
                  </a:lnTo>
                  <a:lnTo>
                    <a:pt x="178422" y="1382750"/>
                  </a:lnTo>
                  <a:lnTo>
                    <a:pt x="178422" y="1427353"/>
                  </a:lnTo>
                  <a:lnTo>
                    <a:pt x="223024" y="1427353"/>
                  </a:lnTo>
                  <a:lnTo>
                    <a:pt x="223024" y="1471955"/>
                  </a:lnTo>
                  <a:lnTo>
                    <a:pt x="267614" y="1471955"/>
                  </a:lnTo>
                  <a:lnTo>
                    <a:pt x="267614" y="1382750"/>
                  </a:lnTo>
                  <a:close/>
                </a:path>
                <a:path w="401954" h="1472564">
                  <a:moveTo>
                    <a:pt x="267614" y="1293533"/>
                  </a:moveTo>
                  <a:lnTo>
                    <a:pt x="223024" y="1293533"/>
                  </a:lnTo>
                  <a:lnTo>
                    <a:pt x="223024" y="1159725"/>
                  </a:lnTo>
                  <a:lnTo>
                    <a:pt x="178422" y="1159725"/>
                  </a:lnTo>
                  <a:lnTo>
                    <a:pt x="178422" y="1293558"/>
                  </a:lnTo>
                  <a:lnTo>
                    <a:pt x="223024" y="1293558"/>
                  </a:lnTo>
                  <a:lnTo>
                    <a:pt x="223024" y="1382737"/>
                  </a:lnTo>
                  <a:lnTo>
                    <a:pt x="267614" y="1382737"/>
                  </a:lnTo>
                  <a:lnTo>
                    <a:pt x="267614" y="1293533"/>
                  </a:lnTo>
                  <a:close/>
                </a:path>
                <a:path w="401954" h="1472564">
                  <a:moveTo>
                    <a:pt x="267614" y="1070508"/>
                  </a:moveTo>
                  <a:lnTo>
                    <a:pt x="223024" y="1070508"/>
                  </a:lnTo>
                  <a:lnTo>
                    <a:pt x="178422" y="1070508"/>
                  </a:lnTo>
                  <a:lnTo>
                    <a:pt x="178422" y="1115110"/>
                  </a:lnTo>
                  <a:lnTo>
                    <a:pt x="223024" y="1115110"/>
                  </a:lnTo>
                  <a:lnTo>
                    <a:pt x="267614" y="1115110"/>
                  </a:lnTo>
                  <a:lnTo>
                    <a:pt x="267614" y="1070508"/>
                  </a:lnTo>
                  <a:close/>
                </a:path>
                <a:path w="401954" h="1472564">
                  <a:moveTo>
                    <a:pt x="267614" y="802881"/>
                  </a:moveTo>
                  <a:lnTo>
                    <a:pt x="223024" y="802881"/>
                  </a:lnTo>
                  <a:lnTo>
                    <a:pt x="223024" y="847483"/>
                  </a:lnTo>
                  <a:lnTo>
                    <a:pt x="178422" y="847483"/>
                  </a:lnTo>
                  <a:lnTo>
                    <a:pt x="178422" y="936688"/>
                  </a:lnTo>
                  <a:lnTo>
                    <a:pt x="223024" y="936688"/>
                  </a:lnTo>
                  <a:lnTo>
                    <a:pt x="267614" y="936701"/>
                  </a:lnTo>
                  <a:lnTo>
                    <a:pt x="267614" y="802881"/>
                  </a:lnTo>
                  <a:close/>
                </a:path>
                <a:path w="401954" h="1472564">
                  <a:moveTo>
                    <a:pt x="267614" y="669074"/>
                  </a:moveTo>
                  <a:lnTo>
                    <a:pt x="223024" y="669074"/>
                  </a:lnTo>
                  <a:lnTo>
                    <a:pt x="223024" y="713676"/>
                  </a:lnTo>
                  <a:lnTo>
                    <a:pt x="178422" y="713676"/>
                  </a:lnTo>
                  <a:lnTo>
                    <a:pt x="178422" y="802881"/>
                  </a:lnTo>
                  <a:lnTo>
                    <a:pt x="223024" y="802881"/>
                  </a:lnTo>
                  <a:lnTo>
                    <a:pt x="223024" y="758278"/>
                  </a:lnTo>
                  <a:lnTo>
                    <a:pt x="267614" y="758278"/>
                  </a:lnTo>
                  <a:lnTo>
                    <a:pt x="267614" y="669074"/>
                  </a:lnTo>
                  <a:close/>
                </a:path>
                <a:path w="401954" h="1472564">
                  <a:moveTo>
                    <a:pt x="267614" y="535254"/>
                  </a:moveTo>
                  <a:lnTo>
                    <a:pt x="223024" y="535254"/>
                  </a:lnTo>
                  <a:lnTo>
                    <a:pt x="223024" y="579856"/>
                  </a:lnTo>
                  <a:lnTo>
                    <a:pt x="178422" y="579856"/>
                  </a:lnTo>
                  <a:lnTo>
                    <a:pt x="178422" y="669061"/>
                  </a:lnTo>
                  <a:lnTo>
                    <a:pt x="223024" y="669061"/>
                  </a:lnTo>
                  <a:lnTo>
                    <a:pt x="223024" y="624459"/>
                  </a:lnTo>
                  <a:lnTo>
                    <a:pt x="267614" y="624459"/>
                  </a:lnTo>
                  <a:lnTo>
                    <a:pt x="267614" y="535254"/>
                  </a:lnTo>
                  <a:close/>
                </a:path>
                <a:path w="401954" h="1472564">
                  <a:moveTo>
                    <a:pt x="267614" y="446049"/>
                  </a:moveTo>
                  <a:lnTo>
                    <a:pt x="223024" y="446049"/>
                  </a:lnTo>
                  <a:lnTo>
                    <a:pt x="223024" y="490651"/>
                  </a:lnTo>
                  <a:lnTo>
                    <a:pt x="267614" y="490651"/>
                  </a:lnTo>
                  <a:lnTo>
                    <a:pt x="267614" y="446049"/>
                  </a:lnTo>
                  <a:close/>
                </a:path>
                <a:path w="401954" h="1472564">
                  <a:moveTo>
                    <a:pt x="267614" y="312229"/>
                  </a:moveTo>
                  <a:lnTo>
                    <a:pt x="223024" y="312229"/>
                  </a:lnTo>
                  <a:lnTo>
                    <a:pt x="223024" y="267627"/>
                  </a:lnTo>
                  <a:lnTo>
                    <a:pt x="178422" y="267627"/>
                  </a:lnTo>
                  <a:lnTo>
                    <a:pt x="178422" y="356831"/>
                  </a:lnTo>
                  <a:lnTo>
                    <a:pt x="223024" y="356831"/>
                  </a:lnTo>
                  <a:lnTo>
                    <a:pt x="223024" y="401434"/>
                  </a:lnTo>
                  <a:lnTo>
                    <a:pt x="267614" y="401434"/>
                  </a:lnTo>
                  <a:lnTo>
                    <a:pt x="267614" y="312229"/>
                  </a:lnTo>
                  <a:close/>
                </a:path>
                <a:path w="401954" h="1472564">
                  <a:moveTo>
                    <a:pt x="267614" y="178422"/>
                  </a:moveTo>
                  <a:lnTo>
                    <a:pt x="223024" y="178422"/>
                  </a:lnTo>
                  <a:lnTo>
                    <a:pt x="223024" y="267627"/>
                  </a:lnTo>
                  <a:lnTo>
                    <a:pt x="267614" y="267627"/>
                  </a:lnTo>
                  <a:lnTo>
                    <a:pt x="267614" y="178422"/>
                  </a:lnTo>
                  <a:close/>
                </a:path>
                <a:path w="401954" h="1472564">
                  <a:moveTo>
                    <a:pt x="267614" y="89204"/>
                  </a:moveTo>
                  <a:lnTo>
                    <a:pt x="223024" y="89204"/>
                  </a:lnTo>
                  <a:lnTo>
                    <a:pt x="178422" y="89204"/>
                  </a:lnTo>
                  <a:lnTo>
                    <a:pt x="178422" y="133807"/>
                  </a:lnTo>
                  <a:lnTo>
                    <a:pt x="178422" y="178409"/>
                  </a:lnTo>
                  <a:lnTo>
                    <a:pt x="223024" y="178409"/>
                  </a:lnTo>
                  <a:lnTo>
                    <a:pt x="223024" y="133807"/>
                  </a:lnTo>
                  <a:lnTo>
                    <a:pt x="267614" y="133807"/>
                  </a:lnTo>
                  <a:lnTo>
                    <a:pt x="267614" y="89204"/>
                  </a:lnTo>
                  <a:close/>
                </a:path>
                <a:path w="401954" h="1472564">
                  <a:moveTo>
                    <a:pt x="312229" y="1115123"/>
                  </a:moveTo>
                  <a:lnTo>
                    <a:pt x="267627" y="1115123"/>
                  </a:lnTo>
                  <a:lnTo>
                    <a:pt x="267627" y="1159725"/>
                  </a:lnTo>
                  <a:lnTo>
                    <a:pt x="312229" y="1159725"/>
                  </a:lnTo>
                  <a:lnTo>
                    <a:pt x="312229" y="1115123"/>
                  </a:lnTo>
                  <a:close/>
                </a:path>
                <a:path w="401954" h="1472564">
                  <a:moveTo>
                    <a:pt x="312229" y="892098"/>
                  </a:moveTo>
                  <a:lnTo>
                    <a:pt x="267627" y="892098"/>
                  </a:lnTo>
                  <a:lnTo>
                    <a:pt x="267627" y="936701"/>
                  </a:lnTo>
                  <a:lnTo>
                    <a:pt x="312229" y="936701"/>
                  </a:lnTo>
                  <a:lnTo>
                    <a:pt x="312229" y="892098"/>
                  </a:lnTo>
                  <a:close/>
                </a:path>
                <a:path w="401954" h="1472564">
                  <a:moveTo>
                    <a:pt x="312229" y="267627"/>
                  </a:moveTo>
                  <a:lnTo>
                    <a:pt x="267627" y="267627"/>
                  </a:lnTo>
                  <a:lnTo>
                    <a:pt x="267627" y="312229"/>
                  </a:lnTo>
                  <a:lnTo>
                    <a:pt x="312229" y="312229"/>
                  </a:lnTo>
                  <a:lnTo>
                    <a:pt x="312229" y="267627"/>
                  </a:lnTo>
                  <a:close/>
                </a:path>
                <a:path w="401954" h="1472564">
                  <a:moveTo>
                    <a:pt x="356819" y="1427353"/>
                  </a:moveTo>
                  <a:lnTo>
                    <a:pt x="312229" y="1427353"/>
                  </a:lnTo>
                  <a:lnTo>
                    <a:pt x="267627" y="1427353"/>
                  </a:lnTo>
                  <a:lnTo>
                    <a:pt x="267627" y="1471955"/>
                  </a:lnTo>
                  <a:lnTo>
                    <a:pt x="312229" y="1471955"/>
                  </a:lnTo>
                  <a:lnTo>
                    <a:pt x="356819" y="1471955"/>
                  </a:lnTo>
                  <a:lnTo>
                    <a:pt x="356819" y="1427353"/>
                  </a:lnTo>
                  <a:close/>
                </a:path>
                <a:path w="401954" h="1472564">
                  <a:moveTo>
                    <a:pt x="356819" y="1248943"/>
                  </a:moveTo>
                  <a:lnTo>
                    <a:pt x="312229" y="1248943"/>
                  </a:lnTo>
                  <a:lnTo>
                    <a:pt x="312229" y="1293533"/>
                  </a:lnTo>
                  <a:lnTo>
                    <a:pt x="267627" y="1293533"/>
                  </a:lnTo>
                  <a:lnTo>
                    <a:pt x="267627" y="1338135"/>
                  </a:lnTo>
                  <a:lnTo>
                    <a:pt x="312229" y="1338135"/>
                  </a:lnTo>
                  <a:lnTo>
                    <a:pt x="312229" y="1293545"/>
                  </a:lnTo>
                  <a:lnTo>
                    <a:pt x="356819" y="1293545"/>
                  </a:lnTo>
                  <a:lnTo>
                    <a:pt x="356819" y="1248943"/>
                  </a:lnTo>
                  <a:close/>
                </a:path>
                <a:path w="401954" h="1472564">
                  <a:moveTo>
                    <a:pt x="356819" y="1159725"/>
                  </a:moveTo>
                  <a:lnTo>
                    <a:pt x="312229" y="1159725"/>
                  </a:lnTo>
                  <a:lnTo>
                    <a:pt x="312229" y="1204341"/>
                  </a:lnTo>
                  <a:lnTo>
                    <a:pt x="356819" y="1204341"/>
                  </a:lnTo>
                  <a:lnTo>
                    <a:pt x="356819" y="1159725"/>
                  </a:lnTo>
                  <a:close/>
                </a:path>
                <a:path w="401954" h="1472564">
                  <a:moveTo>
                    <a:pt x="356819" y="1070508"/>
                  </a:moveTo>
                  <a:lnTo>
                    <a:pt x="312229" y="1070508"/>
                  </a:lnTo>
                  <a:lnTo>
                    <a:pt x="312229" y="1115110"/>
                  </a:lnTo>
                  <a:lnTo>
                    <a:pt x="356819" y="1115110"/>
                  </a:lnTo>
                  <a:lnTo>
                    <a:pt x="356819" y="1070508"/>
                  </a:lnTo>
                  <a:close/>
                </a:path>
                <a:path w="401954" h="1472564">
                  <a:moveTo>
                    <a:pt x="356819" y="758278"/>
                  </a:moveTo>
                  <a:lnTo>
                    <a:pt x="312229" y="758278"/>
                  </a:lnTo>
                  <a:lnTo>
                    <a:pt x="267627" y="758278"/>
                  </a:lnTo>
                  <a:lnTo>
                    <a:pt x="267627" y="802881"/>
                  </a:lnTo>
                  <a:lnTo>
                    <a:pt x="312229" y="802881"/>
                  </a:lnTo>
                  <a:lnTo>
                    <a:pt x="312229" y="892098"/>
                  </a:lnTo>
                  <a:lnTo>
                    <a:pt x="356819" y="892098"/>
                  </a:lnTo>
                  <a:lnTo>
                    <a:pt x="356819" y="758278"/>
                  </a:lnTo>
                  <a:close/>
                </a:path>
                <a:path w="401954" h="1472564">
                  <a:moveTo>
                    <a:pt x="356819" y="446049"/>
                  </a:moveTo>
                  <a:lnTo>
                    <a:pt x="312229" y="446049"/>
                  </a:lnTo>
                  <a:lnTo>
                    <a:pt x="312229" y="356831"/>
                  </a:lnTo>
                  <a:lnTo>
                    <a:pt x="267627" y="356831"/>
                  </a:lnTo>
                  <a:lnTo>
                    <a:pt x="267627" y="490651"/>
                  </a:lnTo>
                  <a:lnTo>
                    <a:pt x="312229" y="490651"/>
                  </a:lnTo>
                  <a:lnTo>
                    <a:pt x="312229" y="579856"/>
                  </a:lnTo>
                  <a:lnTo>
                    <a:pt x="267627" y="579856"/>
                  </a:lnTo>
                  <a:lnTo>
                    <a:pt x="267627" y="624459"/>
                  </a:lnTo>
                  <a:lnTo>
                    <a:pt x="312229" y="624459"/>
                  </a:lnTo>
                  <a:lnTo>
                    <a:pt x="312229" y="669074"/>
                  </a:lnTo>
                  <a:lnTo>
                    <a:pt x="267627" y="669074"/>
                  </a:lnTo>
                  <a:lnTo>
                    <a:pt x="267627" y="713676"/>
                  </a:lnTo>
                  <a:lnTo>
                    <a:pt x="312229" y="713676"/>
                  </a:lnTo>
                  <a:lnTo>
                    <a:pt x="356819" y="713676"/>
                  </a:lnTo>
                  <a:lnTo>
                    <a:pt x="356819" y="446049"/>
                  </a:lnTo>
                  <a:close/>
                </a:path>
                <a:path w="401954" h="1472564">
                  <a:moveTo>
                    <a:pt x="356819" y="178422"/>
                  </a:moveTo>
                  <a:lnTo>
                    <a:pt x="312229" y="178422"/>
                  </a:lnTo>
                  <a:lnTo>
                    <a:pt x="312229" y="223024"/>
                  </a:lnTo>
                  <a:lnTo>
                    <a:pt x="356819" y="223024"/>
                  </a:lnTo>
                  <a:lnTo>
                    <a:pt x="356819" y="178422"/>
                  </a:lnTo>
                  <a:close/>
                </a:path>
                <a:path w="401954" h="1472564">
                  <a:moveTo>
                    <a:pt x="356819" y="0"/>
                  </a:moveTo>
                  <a:lnTo>
                    <a:pt x="312229" y="0"/>
                  </a:lnTo>
                  <a:lnTo>
                    <a:pt x="312229" y="44602"/>
                  </a:lnTo>
                  <a:lnTo>
                    <a:pt x="267627" y="44602"/>
                  </a:lnTo>
                  <a:lnTo>
                    <a:pt x="267627" y="133807"/>
                  </a:lnTo>
                  <a:lnTo>
                    <a:pt x="312229" y="133807"/>
                  </a:lnTo>
                  <a:lnTo>
                    <a:pt x="312229" y="89204"/>
                  </a:lnTo>
                  <a:lnTo>
                    <a:pt x="356819" y="89204"/>
                  </a:lnTo>
                  <a:lnTo>
                    <a:pt x="356819" y="0"/>
                  </a:lnTo>
                  <a:close/>
                </a:path>
                <a:path w="401954" h="1472564">
                  <a:moveTo>
                    <a:pt x="401434" y="936701"/>
                  </a:moveTo>
                  <a:lnTo>
                    <a:pt x="356831" y="936701"/>
                  </a:lnTo>
                  <a:lnTo>
                    <a:pt x="356831" y="981303"/>
                  </a:lnTo>
                  <a:lnTo>
                    <a:pt x="401434" y="981303"/>
                  </a:lnTo>
                  <a:lnTo>
                    <a:pt x="401434" y="936701"/>
                  </a:lnTo>
                  <a:close/>
                </a:path>
                <a:path w="401954" h="1472564">
                  <a:moveTo>
                    <a:pt x="401434" y="802881"/>
                  </a:moveTo>
                  <a:lnTo>
                    <a:pt x="356831" y="802881"/>
                  </a:lnTo>
                  <a:lnTo>
                    <a:pt x="356831" y="847483"/>
                  </a:lnTo>
                  <a:lnTo>
                    <a:pt x="401434" y="847483"/>
                  </a:lnTo>
                  <a:lnTo>
                    <a:pt x="401434" y="802881"/>
                  </a:lnTo>
                  <a:close/>
                </a:path>
                <a:path w="401954" h="1472564">
                  <a:moveTo>
                    <a:pt x="401434" y="713676"/>
                  </a:moveTo>
                  <a:lnTo>
                    <a:pt x="356831" y="713676"/>
                  </a:lnTo>
                  <a:lnTo>
                    <a:pt x="356831" y="758278"/>
                  </a:lnTo>
                  <a:lnTo>
                    <a:pt x="401434" y="758278"/>
                  </a:lnTo>
                  <a:lnTo>
                    <a:pt x="401434" y="713676"/>
                  </a:lnTo>
                  <a:close/>
                </a:path>
                <a:path w="401954" h="1472564">
                  <a:moveTo>
                    <a:pt x="401434" y="579856"/>
                  </a:moveTo>
                  <a:lnTo>
                    <a:pt x="356831" y="579856"/>
                  </a:lnTo>
                  <a:lnTo>
                    <a:pt x="356831" y="669061"/>
                  </a:lnTo>
                  <a:lnTo>
                    <a:pt x="401434" y="669061"/>
                  </a:lnTo>
                  <a:lnTo>
                    <a:pt x="401434" y="579856"/>
                  </a:lnTo>
                  <a:close/>
                </a:path>
                <a:path w="401954" h="1472564">
                  <a:moveTo>
                    <a:pt x="401434" y="446049"/>
                  </a:moveTo>
                  <a:lnTo>
                    <a:pt x="356831" y="446049"/>
                  </a:lnTo>
                  <a:lnTo>
                    <a:pt x="356831" y="490651"/>
                  </a:lnTo>
                  <a:lnTo>
                    <a:pt x="401434" y="490651"/>
                  </a:lnTo>
                  <a:lnTo>
                    <a:pt x="401434" y="446049"/>
                  </a:lnTo>
                  <a:close/>
                </a:path>
                <a:path w="401954" h="1472564">
                  <a:moveTo>
                    <a:pt x="401434" y="223024"/>
                  </a:moveTo>
                  <a:lnTo>
                    <a:pt x="356831" y="223024"/>
                  </a:lnTo>
                  <a:lnTo>
                    <a:pt x="356831" y="312229"/>
                  </a:lnTo>
                  <a:lnTo>
                    <a:pt x="401434" y="312229"/>
                  </a:lnTo>
                  <a:lnTo>
                    <a:pt x="401434" y="223024"/>
                  </a:lnTo>
                  <a:close/>
                </a:path>
                <a:path w="401954" h="1472564">
                  <a:moveTo>
                    <a:pt x="401434" y="44602"/>
                  </a:moveTo>
                  <a:lnTo>
                    <a:pt x="356831" y="44602"/>
                  </a:lnTo>
                  <a:lnTo>
                    <a:pt x="356831" y="133807"/>
                  </a:lnTo>
                  <a:lnTo>
                    <a:pt x="401434" y="133807"/>
                  </a:lnTo>
                  <a:lnTo>
                    <a:pt x="401434" y="44602"/>
                  </a:lnTo>
                  <a:close/>
                </a:path>
              </a:pathLst>
            </a:custGeom>
            <a:solidFill>
              <a:srgbClr val="000000"/>
            </a:solidFill>
          </p:spPr>
          <p:txBody>
            <a:bodyPr wrap="square" lIns="0" tIns="0" rIns="0" bIns="0" rtlCol="0"/>
            <a:lstStyle/>
            <a:p>
              <a:endParaRPr/>
            </a:p>
          </p:txBody>
        </p:sp>
        <p:sp>
          <p:nvSpPr>
            <p:cNvPr id="47" name="object 18">
              <a:extLst>
                <a:ext uri="{FF2B5EF4-FFF2-40B4-BE49-F238E27FC236}">
                  <a16:creationId xmlns:a16="http://schemas.microsoft.com/office/drawing/2014/main" id="{D234D4BE-49EC-20B0-F227-7695D99AD92F}"/>
                </a:ext>
              </a:extLst>
            </p:cNvPr>
            <p:cNvSpPr/>
            <p:nvPr/>
          </p:nvSpPr>
          <p:spPr>
            <a:xfrm>
              <a:off x="7263035" y="2478863"/>
              <a:ext cx="401955" cy="1472565"/>
            </a:xfrm>
            <a:custGeom>
              <a:avLst/>
              <a:gdLst/>
              <a:ahLst/>
              <a:cxnLst/>
              <a:rect l="l" t="t" r="r" b="b"/>
              <a:pathLst>
                <a:path w="401954" h="1472564">
                  <a:moveTo>
                    <a:pt x="44602" y="1427353"/>
                  </a:moveTo>
                  <a:lnTo>
                    <a:pt x="0" y="1427353"/>
                  </a:lnTo>
                  <a:lnTo>
                    <a:pt x="0" y="1471955"/>
                  </a:lnTo>
                  <a:lnTo>
                    <a:pt x="44602" y="1471955"/>
                  </a:lnTo>
                  <a:lnTo>
                    <a:pt x="44602" y="1427353"/>
                  </a:lnTo>
                  <a:close/>
                </a:path>
                <a:path w="401954" h="1472564">
                  <a:moveTo>
                    <a:pt x="44602" y="1159725"/>
                  </a:moveTo>
                  <a:lnTo>
                    <a:pt x="0" y="1159725"/>
                  </a:lnTo>
                  <a:lnTo>
                    <a:pt x="0" y="1382763"/>
                  </a:lnTo>
                  <a:lnTo>
                    <a:pt x="44602" y="1382763"/>
                  </a:lnTo>
                  <a:lnTo>
                    <a:pt x="44602" y="1159725"/>
                  </a:lnTo>
                  <a:close/>
                </a:path>
                <a:path w="401954" h="1472564">
                  <a:moveTo>
                    <a:pt x="44602" y="936701"/>
                  </a:moveTo>
                  <a:lnTo>
                    <a:pt x="0" y="936701"/>
                  </a:lnTo>
                  <a:lnTo>
                    <a:pt x="0" y="981303"/>
                  </a:lnTo>
                  <a:lnTo>
                    <a:pt x="0" y="1115123"/>
                  </a:lnTo>
                  <a:lnTo>
                    <a:pt x="44602" y="1115123"/>
                  </a:lnTo>
                  <a:lnTo>
                    <a:pt x="44602" y="981303"/>
                  </a:lnTo>
                  <a:lnTo>
                    <a:pt x="44602" y="936701"/>
                  </a:lnTo>
                  <a:close/>
                </a:path>
                <a:path w="401954" h="1472564">
                  <a:moveTo>
                    <a:pt x="89204" y="1338148"/>
                  </a:moveTo>
                  <a:lnTo>
                    <a:pt x="44615" y="1338148"/>
                  </a:lnTo>
                  <a:lnTo>
                    <a:pt x="44615" y="1382750"/>
                  </a:lnTo>
                  <a:lnTo>
                    <a:pt x="44615" y="1427353"/>
                  </a:lnTo>
                  <a:lnTo>
                    <a:pt x="89204" y="1427353"/>
                  </a:lnTo>
                  <a:lnTo>
                    <a:pt x="89204" y="1382750"/>
                  </a:lnTo>
                  <a:lnTo>
                    <a:pt x="89204" y="1338148"/>
                  </a:lnTo>
                  <a:close/>
                </a:path>
                <a:path w="401954" h="1472564">
                  <a:moveTo>
                    <a:pt x="89204" y="1159725"/>
                  </a:moveTo>
                  <a:lnTo>
                    <a:pt x="44615" y="1159725"/>
                  </a:lnTo>
                  <a:lnTo>
                    <a:pt x="44615" y="1204341"/>
                  </a:lnTo>
                  <a:lnTo>
                    <a:pt x="89204" y="1204341"/>
                  </a:lnTo>
                  <a:lnTo>
                    <a:pt x="89204" y="1159725"/>
                  </a:lnTo>
                  <a:close/>
                </a:path>
                <a:path w="401954" h="1472564">
                  <a:moveTo>
                    <a:pt x="89204" y="1070508"/>
                  </a:moveTo>
                  <a:lnTo>
                    <a:pt x="44615" y="1070508"/>
                  </a:lnTo>
                  <a:lnTo>
                    <a:pt x="44615" y="1159713"/>
                  </a:lnTo>
                  <a:lnTo>
                    <a:pt x="89204" y="1159713"/>
                  </a:lnTo>
                  <a:lnTo>
                    <a:pt x="89204" y="1070508"/>
                  </a:lnTo>
                  <a:close/>
                </a:path>
                <a:path w="401954" h="1472564">
                  <a:moveTo>
                    <a:pt x="89204" y="758278"/>
                  </a:moveTo>
                  <a:lnTo>
                    <a:pt x="44615" y="758278"/>
                  </a:lnTo>
                  <a:lnTo>
                    <a:pt x="44615" y="892098"/>
                  </a:lnTo>
                  <a:lnTo>
                    <a:pt x="89204" y="892098"/>
                  </a:lnTo>
                  <a:lnTo>
                    <a:pt x="89204" y="758278"/>
                  </a:lnTo>
                  <a:close/>
                </a:path>
                <a:path w="401954" h="1472564">
                  <a:moveTo>
                    <a:pt x="89204" y="624459"/>
                  </a:moveTo>
                  <a:lnTo>
                    <a:pt x="44615" y="624459"/>
                  </a:lnTo>
                  <a:lnTo>
                    <a:pt x="44615" y="713663"/>
                  </a:lnTo>
                  <a:lnTo>
                    <a:pt x="89204" y="713663"/>
                  </a:lnTo>
                  <a:lnTo>
                    <a:pt x="89204" y="624459"/>
                  </a:lnTo>
                  <a:close/>
                </a:path>
                <a:path w="401954" h="1472564">
                  <a:moveTo>
                    <a:pt x="89204" y="356831"/>
                  </a:moveTo>
                  <a:lnTo>
                    <a:pt x="44615" y="356831"/>
                  </a:lnTo>
                  <a:lnTo>
                    <a:pt x="44615" y="490651"/>
                  </a:lnTo>
                  <a:lnTo>
                    <a:pt x="89204" y="490651"/>
                  </a:lnTo>
                  <a:lnTo>
                    <a:pt x="89204" y="356831"/>
                  </a:lnTo>
                  <a:close/>
                </a:path>
                <a:path w="401954" h="1472564">
                  <a:moveTo>
                    <a:pt x="89204" y="223024"/>
                  </a:moveTo>
                  <a:lnTo>
                    <a:pt x="44615" y="223024"/>
                  </a:lnTo>
                  <a:lnTo>
                    <a:pt x="44615" y="267627"/>
                  </a:lnTo>
                  <a:lnTo>
                    <a:pt x="89204" y="267627"/>
                  </a:lnTo>
                  <a:lnTo>
                    <a:pt x="89204" y="223024"/>
                  </a:lnTo>
                  <a:close/>
                </a:path>
                <a:path w="401954" h="1472564">
                  <a:moveTo>
                    <a:pt x="89204" y="0"/>
                  </a:moveTo>
                  <a:lnTo>
                    <a:pt x="44615" y="0"/>
                  </a:lnTo>
                  <a:lnTo>
                    <a:pt x="44615" y="44602"/>
                  </a:lnTo>
                  <a:lnTo>
                    <a:pt x="89204" y="44602"/>
                  </a:lnTo>
                  <a:lnTo>
                    <a:pt x="89204" y="0"/>
                  </a:lnTo>
                  <a:close/>
                </a:path>
                <a:path w="401954" h="1472564">
                  <a:moveTo>
                    <a:pt x="133819" y="490651"/>
                  </a:moveTo>
                  <a:lnTo>
                    <a:pt x="89217" y="490651"/>
                  </a:lnTo>
                  <a:lnTo>
                    <a:pt x="89217" y="579856"/>
                  </a:lnTo>
                  <a:lnTo>
                    <a:pt x="133819" y="579856"/>
                  </a:lnTo>
                  <a:lnTo>
                    <a:pt x="133819" y="490651"/>
                  </a:lnTo>
                  <a:close/>
                </a:path>
                <a:path w="401954" h="1472564">
                  <a:moveTo>
                    <a:pt x="133819" y="267627"/>
                  </a:moveTo>
                  <a:lnTo>
                    <a:pt x="89217" y="267627"/>
                  </a:lnTo>
                  <a:lnTo>
                    <a:pt x="89217" y="312229"/>
                  </a:lnTo>
                  <a:lnTo>
                    <a:pt x="133819" y="312229"/>
                  </a:lnTo>
                  <a:lnTo>
                    <a:pt x="133819" y="267627"/>
                  </a:lnTo>
                  <a:close/>
                </a:path>
                <a:path w="401954" h="1472564">
                  <a:moveTo>
                    <a:pt x="133819" y="0"/>
                  </a:moveTo>
                  <a:lnTo>
                    <a:pt x="89217" y="0"/>
                  </a:lnTo>
                  <a:lnTo>
                    <a:pt x="89217" y="89204"/>
                  </a:lnTo>
                  <a:lnTo>
                    <a:pt x="133819" y="89204"/>
                  </a:lnTo>
                  <a:lnTo>
                    <a:pt x="133819" y="0"/>
                  </a:lnTo>
                  <a:close/>
                </a:path>
                <a:path w="401954" h="1472564">
                  <a:moveTo>
                    <a:pt x="178409" y="1382750"/>
                  </a:moveTo>
                  <a:lnTo>
                    <a:pt x="133819" y="1382750"/>
                  </a:lnTo>
                  <a:lnTo>
                    <a:pt x="89217" y="1382750"/>
                  </a:lnTo>
                  <a:lnTo>
                    <a:pt x="89217" y="1471955"/>
                  </a:lnTo>
                  <a:lnTo>
                    <a:pt x="133819" y="1471955"/>
                  </a:lnTo>
                  <a:lnTo>
                    <a:pt x="178409" y="1471955"/>
                  </a:lnTo>
                  <a:lnTo>
                    <a:pt x="178409" y="1382750"/>
                  </a:lnTo>
                  <a:close/>
                </a:path>
                <a:path w="401954" h="1472564">
                  <a:moveTo>
                    <a:pt x="178409" y="1293533"/>
                  </a:moveTo>
                  <a:lnTo>
                    <a:pt x="133819" y="1293533"/>
                  </a:lnTo>
                  <a:lnTo>
                    <a:pt x="133819" y="1159725"/>
                  </a:lnTo>
                  <a:lnTo>
                    <a:pt x="89217" y="1159725"/>
                  </a:lnTo>
                  <a:lnTo>
                    <a:pt x="89217" y="1293558"/>
                  </a:lnTo>
                  <a:lnTo>
                    <a:pt x="133819" y="1293558"/>
                  </a:lnTo>
                  <a:lnTo>
                    <a:pt x="133819" y="1338135"/>
                  </a:lnTo>
                  <a:lnTo>
                    <a:pt x="178409" y="1338135"/>
                  </a:lnTo>
                  <a:lnTo>
                    <a:pt x="178409" y="1293533"/>
                  </a:lnTo>
                  <a:close/>
                </a:path>
                <a:path w="401954" h="1472564">
                  <a:moveTo>
                    <a:pt x="178409" y="981303"/>
                  </a:moveTo>
                  <a:lnTo>
                    <a:pt x="133819" y="981303"/>
                  </a:lnTo>
                  <a:lnTo>
                    <a:pt x="133819" y="936701"/>
                  </a:lnTo>
                  <a:lnTo>
                    <a:pt x="89217" y="936701"/>
                  </a:lnTo>
                  <a:lnTo>
                    <a:pt x="89217" y="981303"/>
                  </a:lnTo>
                  <a:lnTo>
                    <a:pt x="89217" y="1025906"/>
                  </a:lnTo>
                  <a:lnTo>
                    <a:pt x="133819" y="1025906"/>
                  </a:lnTo>
                  <a:lnTo>
                    <a:pt x="133819" y="1070508"/>
                  </a:lnTo>
                  <a:lnTo>
                    <a:pt x="89217" y="1070508"/>
                  </a:lnTo>
                  <a:lnTo>
                    <a:pt x="89217" y="1159713"/>
                  </a:lnTo>
                  <a:lnTo>
                    <a:pt x="133819" y="1159713"/>
                  </a:lnTo>
                  <a:lnTo>
                    <a:pt x="178409" y="1159725"/>
                  </a:lnTo>
                  <a:lnTo>
                    <a:pt x="178409" y="981303"/>
                  </a:lnTo>
                  <a:close/>
                </a:path>
                <a:path w="401954" h="1472564">
                  <a:moveTo>
                    <a:pt x="178409" y="669074"/>
                  </a:moveTo>
                  <a:lnTo>
                    <a:pt x="133819" y="669074"/>
                  </a:lnTo>
                  <a:lnTo>
                    <a:pt x="89217" y="669074"/>
                  </a:lnTo>
                  <a:lnTo>
                    <a:pt x="89217" y="847496"/>
                  </a:lnTo>
                  <a:lnTo>
                    <a:pt x="133819" y="847496"/>
                  </a:lnTo>
                  <a:lnTo>
                    <a:pt x="133819" y="892086"/>
                  </a:lnTo>
                  <a:lnTo>
                    <a:pt x="178409" y="892086"/>
                  </a:lnTo>
                  <a:lnTo>
                    <a:pt x="178409" y="802881"/>
                  </a:lnTo>
                  <a:lnTo>
                    <a:pt x="133819" y="802881"/>
                  </a:lnTo>
                  <a:lnTo>
                    <a:pt x="133819" y="758278"/>
                  </a:lnTo>
                  <a:lnTo>
                    <a:pt x="178409" y="758278"/>
                  </a:lnTo>
                  <a:lnTo>
                    <a:pt x="178409" y="669074"/>
                  </a:lnTo>
                  <a:close/>
                </a:path>
                <a:path w="401954" h="1472564">
                  <a:moveTo>
                    <a:pt x="178409" y="312229"/>
                  </a:moveTo>
                  <a:lnTo>
                    <a:pt x="133819" y="312229"/>
                  </a:lnTo>
                  <a:lnTo>
                    <a:pt x="133819" y="446049"/>
                  </a:lnTo>
                  <a:lnTo>
                    <a:pt x="178409" y="446049"/>
                  </a:lnTo>
                  <a:lnTo>
                    <a:pt x="178409" y="312229"/>
                  </a:lnTo>
                  <a:close/>
                </a:path>
                <a:path w="401954" h="1472564">
                  <a:moveTo>
                    <a:pt x="178409" y="89204"/>
                  </a:moveTo>
                  <a:lnTo>
                    <a:pt x="133819" y="89204"/>
                  </a:lnTo>
                  <a:lnTo>
                    <a:pt x="133819" y="133807"/>
                  </a:lnTo>
                  <a:lnTo>
                    <a:pt x="89217" y="133807"/>
                  </a:lnTo>
                  <a:lnTo>
                    <a:pt x="89217" y="223012"/>
                  </a:lnTo>
                  <a:lnTo>
                    <a:pt x="133819" y="223012"/>
                  </a:lnTo>
                  <a:lnTo>
                    <a:pt x="178409" y="223012"/>
                  </a:lnTo>
                  <a:lnTo>
                    <a:pt x="178409" y="133807"/>
                  </a:lnTo>
                  <a:lnTo>
                    <a:pt x="178409" y="89204"/>
                  </a:lnTo>
                  <a:close/>
                </a:path>
                <a:path w="401954" h="1472564">
                  <a:moveTo>
                    <a:pt x="223024" y="1382750"/>
                  </a:moveTo>
                  <a:lnTo>
                    <a:pt x="178422" y="1382750"/>
                  </a:lnTo>
                  <a:lnTo>
                    <a:pt x="178422" y="1427353"/>
                  </a:lnTo>
                  <a:lnTo>
                    <a:pt x="223024" y="1427353"/>
                  </a:lnTo>
                  <a:lnTo>
                    <a:pt x="223024" y="1382750"/>
                  </a:lnTo>
                  <a:close/>
                </a:path>
                <a:path w="401954" h="1472564">
                  <a:moveTo>
                    <a:pt x="223024" y="1293533"/>
                  </a:moveTo>
                  <a:lnTo>
                    <a:pt x="178422" y="1293533"/>
                  </a:lnTo>
                  <a:lnTo>
                    <a:pt x="178422" y="1382737"/>
                  </a:lnTo>
                  <a:lnTo>
                    <a:pt x="223024" y="1382737"/>
                  </a:lnTo>
                  <a:lnTo>
                    <a:pt x="223024" y="1293533"/>
                  </a:lnTo>
                  <a:close/>
                </a:path>
                <a:path w="401954" h="1472564">
                  <a:moveTo>
                    <a:pt x="223024" y="1115123"/>
                  </a:moveTo>
                  <a:lnTo>
                    <a:pt x="178422" y="1115123"/>
                  </a:lnTo>
                  <a:lnTo>
                    <a:pt x="178422" y="1159725"/>
                  </a:lnTo>
                  <a:lnTo>
                    <a:pt x="178422" y="1204341"/>
                  </a:lnTo>
                  <a:lnTo>
                    <a:pt x="223024" y="1204341"/>
                  </a:lnTo>
                  <a:lnTo>
                    <a:pt x="223024" y="1159725"/>
                  </a:lnTo>
                  <a:lnTo>
                    <a:pt x="223024" y="1115123"/>
                  </a:lnTo>
                  <a:close/>
                </a:path>
                <a:path w="401954" h="1472564">
                  <a:moveTo>
                    <a:pt x="223024" y="847483"/>
                  </a:moveTo>
                  <a:lnTo>
                    <a:pt x="178422" y="847483"/>
                  </a:lnTo>
                  <a:lnTo>
                    <a:pt x="178422" y="936688"/>
                  </a:lnTo>
                  <a:lnTo>
                    <a:pt x="223024" y="936688"/>
                  </a:lnTo>
                  <a:lnTo>
                    <a:pt x="223024" y="847483"/>
                  </a:lnTo>
                  <a:close/>
                </a:path>
                <a:path w="401954" h="1472564">
                  <a:moveTo>
                    <a:pt x="223024" y="579856"/>
                  </a:moveTo>
                  <a:lnTo>
                    <a:pt x="178422" y="579856"/>
                  </a:lnTo>
                  <a:lnTo>
                    <a:pt x="178422" y="624459"/>
                  </a:lnTo>
                  <a:lnTo>
                    <a:pt x="223024" y="624459"/>
                  </a:lnTo>
                  <a:lnTo>
                    <a:pt x="223024" y="579856"/>
                  </a:lnTo>
                  <a:close/>
                </a:path>
                <a:path w="401954" h="1472564">
                  <a:moveTo>
                    <a:pt x="223024" y="446049"/>
                  </a:moveTo>
                  <a:lnTo>
                    <a:pt x="178422" y="446049"/>
                  </a:lnTo>
                  <a:lnTo>
                    <a:pt x="178422" y="490651"/>
                  </a:lnTo>
                  <a:lnTo>
                    <a:pt x="223024" y="490651"/>
                  </a:lnTo>
                  <a:lnTo>
                    <a:pt x="223024" y="446049"/>
                  </a:lnTo>
                  <a:close/>
                </a:path>
                <a:path w="401954" h="1472564">
                  <a:moveTo>
                    <a:pt x="223024" y="223024"/>
                  </a:moveTo>
                  <a:lnTo>
                    <a:pt x="178422" y="223024"/>
                  </a:lnTo>
                  <a:lnTo>
                    <a:pt x="178422" y="356844"/>
                  </a:lnTo>
                  <a:lnTo>
                    <a:pt x="223024" y="356844"/>
                  </a:lnTo>
                  <a:lnTo>
                    <a:pt x="223024" y="223024"/>
                  </a:lnTo>
                  <a:close/>
                </a:path>
                <a:path w="401954" h="1472564">
                  <a:moveTo>
                    <a:pt x="223024" y="0"/>
                  </a:moveTo>
                  <a:lnTo>
                    <a:pt x="178422" y="0"/>
                  </a:lnTo>
                  <a:lnTo>
                    <a:pt x="178422" y="133819"/>
                  </a:lnTo>
                  <a:lnTo>
                    <a:pt x="223024" y="133819"/>
                  </a:lnTo>
                  <a:lnTo>
                    <a:pt x="223024" y="0"/>
                  </a:lnTo>
                  <a:close/>
                </a:path>
                <a:path w="401954" h="1472564">
                  <a:moveTo>
                    <a:pt x="267627" y="1382750"/>
                  </a:moveTo>
                  <a:lnTo>
                    <a:pt x="223037" y="1382750"/>
                  </a:lnTo>
                  <a:lnTo>
                    <a:pt x="223037" y="1471955"/>
                  </a:lnTo>
                  <a:lnTo>
                    <a:pt x="267627" y="1471955"/>
                  </a:lnTo>
                  <a:lnTo>
                    <a:pt x="267627" y="1382750"/>
                  </a:lnTo>
                  <a:close/>
                </a:path>
                <a:path w="401954" h="1472564">
                  <a:moveTo>
                    <a:pt x="267627" y="1204341"/>
                  </a:moveTo>
                  <a:lnTo>
                    <a:pt x="223037" y="1204341"/>
                  </a:lnTo>
                  <a:lnTo>
                    <a:pt x="223037" y="1248943"/>
                  </a:lnTo>
                  <a:lnTo>
                    <a:pt x="267627" y="1248943"/>
                  </a:lnTo>
                  <a:lnTo>
                    <a:pt x="267627" y="1204341"/>
                  </a:lnTo>
                  <a:close/>
                </a:path>
                <a:path w="401954" h="1472564">
                  <a:moveTo>
                    <a:pt x="267627" y="1025906"/>
                  </a:moveTo>
                  <a:lnTo>
                    <a:pt x="223037" y="1025906"/>
                  </a:lnTo>
                  <a:lnTo>
                    <a:pt x="223037" y="1070508"/>
                  </a:lnTo>
                  <a:lnTo>
                    <a:pt x="267627" y="1070508"/>
                  </a:lnTo>
                  <a:lnTo>
                    <a:pt x="267627" y="1025906"/>
                  </a:lnTo>
                  <a:close/>
                </a:path>
                <a:path w="401954" h="1472564">
                  <a:moveTo>
                    <a:pt x="267627" y="847483"/>
                  </a:moveTo>
                  <a:lnTo>
                    <a:pt x="223037" y="847483"/>
                  </a:lnTo>
                  <a:lnTo>
                    <a:pt x="223037" y="981303"/>
                  </a:lnTo>
                  <a:lnTo>
                    <a:pt x="267627" y="981303"/>
                  </a:lnTo>
                  <a:lnTo>
                    <a:pt x="267627" y="847483"/>
                  </a:lnTo>
                  <a:close/>
                </a:path>
                <a:path w="401954" h="1472564">
                  <a:moveTo>
                    <a:pt x="267627" y="579856"/>
                  </a:moveTo>
                  <a:lnTo>
                    <a:pt x="223037" y="579856"/>
                  </a:lnTo>
                  <a:lnTo>
                    <a:pt x="223037" y="624459"/>
                  </a:lnTo>
                  <a:lnTo>
                    <a:pt x="267627" y="624459"/>
                  </a:lnTo>
                  <a:lnTo>
                    <a:pt x="267627" y="579856"/>
                  </a:lnTo>
                  <a:close/>
                </a:path>
                <a:path w="401954" h="1472564">
                  <a:moveTo>
                    <a:pt x="267627" y="490651"/>
                  </a:moveTo>
                  <a:lnTo>
                    <a:pt x="223037" y="490651"/>
                  </a:lnTo>
                  <a:lnTo>
                    <a:pt x="223037" y="535254"/>
                  </a:lnTo>
                  <a:lnTo>
                    <a:pt x="267627" y="535254"/>
                  </a:lnTo>
                  <a:lnTo>
                    <a:pt x="267627" y="490651"/>
                  </a:lnTo>
                  <a:close/>
                </a:path>
                <a:path w="401954" h="1472564">
                  <a:moveTo>
                    <a:pt x="267627" y="312229"/>
                  </a:moveTo>
                  <a:lnTo>
                    <a:pt x="223037" y="312229"/>
                  </a:lnTo>
                  <a:lnTo>
                    <a:pt x="223037" y="356831"/>
                  </a:lnTo>
                  <a:lnTo>
                    <a:pt x="267627" y="356831"/>
                  </a:lnTo>
                  <a:lnTo>
                    <a:pt x="267627" y="312229"/>
                  </a:lnTo>
                  <a:close/>
                </a:path>
                <a:path w="401954" h="1472564">
                  <a:moveTo>
                    <a:pt x="267627" y="178422"/>
                  </a:moveTo>
                  <a:lnTo>
                    <a:pt x="223037" y="178422"/>
                  </a:lnTo>
                  <a:lnTo>
                    <a:pt x="223037" y="223024"/>
                  </a:lnTo>
                  <a:lnTo>
                    <a:pt x="267627" y="223024"/>
                  </a:lnTo>
                  <a:lnTo>
                    <a:pt x="267627" y="178422"/>
                  </a:lnTo>
                  <a:close/>
                </a:path>
                <a:path w="401954" h="1472564">
                  <a:moveTo>
                    <a:pt x="267627" y="44602"/>
                  </a:moveTo>
                  <a:lnTo>
                    <a:pt x="223037" y="44602"/>
                  </a:lnTo>
                  <a:lnTo>
                    <a:pt x="223037" y="89204"/>
                  </a:lnTo>
                  <a:lnTo>
                    <a:pt x="267627" y="89204"/>
                  </a:lnTo>
                  <a:lnTo>
                    <a:pt x="267627" y="44602"/>
                  </a:lnTo>
                  <a:close/>
                </a:path>
                <a:path w="401954" h="1472564">
                  <a:moveTo>
                    <a:pt x="356831" y="1204341"/>
                  </a:moveTo>
                  <a:lnTo>
                    <a:pt x="312242" y="1204341"/>
                  </a:lnTo>
                  <a:lnTo>
                    <a:pt x="312242" y="1159725"/>
                  </a:lnTo>
                  <a:lnTo>
                    <a:pt x="267639" y="1159725"/>
                  </a:lnTo>
                  <a:lnTo>
                    <a:pt x="267639" y="1382763"/>
                  </a:lnTo>
                  <a:lnTo>
                    <a:pt x="312242" y="1382763"/>
                  </a:lnTo>
                  <a:lnTo>
                    <a:pt x="312242" y="1427353"/>
                  </a:lnTo>
                  <a:lnTo>
                    <a:pt x="267639" y="1427353"/>
                  </a:lnTo>
                  <a:lnTo>
                    <a:pt x="267639" y="1471955"/>
                  </a:lnTo>
                  <a:lnTo>
                    <a:pt x="312242" y="1471955"/>
                  </a:lnTo>
                  <a:lnTo>
                    <a:pt x="356831" y="1471955"/>
                  </a:lnTo>
                  <a:lnTo>
                    <a:pt x="356831" y="1382750"/>
                  </a:lnTo>
                  <a:lnTo>
                    <a:pt x="312242" y="1382750"/>
                  </a:lnTo>
                  <a:lnTo>
                    <a:pt x="312242" y="1293545"/>
                  </a:lnTo>
                  <a:lnTo>
                    <a:pt x="356831" y="1293545"/>
                  </a:lnTo>
                  <a:lnTo>
                    <a:pt x="356831" y="1204341"/>
                  </a:lnTo>
                  <a:close/>
                </a:path>
                <a:path w="401954" h="1472564">
                  <a:moveTo>
                    <a:pt x="356831" y="446049"/>
                  </a:moveTo>
                  <a:lnTo>
                    <a:pt x="312242" y="446049"/>
                  </a:lnTo>
                  <a:lnTo>
                    <a:pt x="267639" y="446049"/>
                  </a:lnTo>
                  <a:lnTo>
                    <a:pt x="267639" y="802906"/>
                  </a:lnTo>
                  <a:lnTo>
                    <a:pt x="312242" y="802906"/>
                  </a:lnTo>
                  <a:lnTo>
                    <a:pt x="312242" y="847483"/>
                  </a:lnTo>
                  <a:lnTo>
                    <a:pt x="267639" y="847483"/>
                  </a:lnTo>
                  <a:lnTo>
                    <a:pt x="267639" y="981303"/>
                  </a:lnTo>
                  <a:lnTo>
                    <a:pt x="267639" y="1070508"/>
                  </a:lnTo>
                  <a:lnTo>
                    <a:pt x="312242" y="1070508"/>
                  </a:lnTo>
                  <a:lnTo>
                    <a:pt x="312242" y="1159725"/>
                  </a:lnTo>
                  <a:lnTo>
                    <a:pt x="356831" y="1159725"/>
                  </a:lnTo>
                  <a:lnTo>
                    <a:pt x="356831" y="1025906"/>
                  </a:lnTo>
                  <a:lnTo>
                    <a:pt x="312242" y="1025906"/>
                  </a:lnTo>
                  <a:lnTo>
                    <a:pt x="312242" y="981303"/>
                  </a:lnTo>
                  <a:lnTo>
                    <a:pt x="356831" y="981303"/>
                  </a:lnTo>
                  <a:lnTo>
                    <a:pt x="356831" y="802881"/>
                  </a:lnTo>
                  <a:lnTo>
                    <a:pt x="312242" y="802881"/>
                  </a:lnTo>
                  <a:lnTo>
                    <a:pt x="312242" y="758278"/>
                  </a:lnTo>
                  <a:lnTo>
                    <a:pt x="356831" y="758278"/>
                  </a:lnTo>
                  <a:lnTo>
                    <a:pt x="356831" y="624459"/>
                  </a:lnTo>
                  <a:lnTo>
                    <a:pt x="312242" y="624459"/>
                  </a:lnTo>
                  <a:lnTo>
                    <a:pt x="312242" y="579869"/>
                  </a:lnTo>
                  <a:lnTo>
                    <a:pt x="356831" y="579869"/>
                  </a:lnTo>
                  <a:lnTo>
                    <a:pt x="356831" y="446049"/>
                  </a:lnTo>
                  <a:close/>
                </a:path>
                <a:path w="401954" h="1472564">
                  <a:moveTo>
                    <a:pt x="356831" y="312229"/>
                  </a:moveTo>
                  <a:lnTo>
                    <a:pt x="312242" y="312229"/>
                  </a:lnTo>
                  <a:lnTo>
                    <a:pt x="312242" y="223024"/>
                  </a:lnTo>
                  <a:lnTo>
                    <a:pt x="267639" y="223024"/>
                  </a:lnTo>
                  <a:lnTo>
                    <a:pt x="267639" y="401447"/>
                  </a:lnTo>
                  <a:lnTo>
                    <a:pt x="312242" y="401447"/>
                  </a:lnTo>
                  <a:lnTo>
                    <a:pt x="356831" y="401434"/>
                  </a:lnTo>
                  <a:lnTo>
                    <a:pt x="356831" y="312229"/>
                  </a:lnTo>
                  <a:close/>
                </a:path>
                <a:path w="401954" h="1472564">
                  <a:moveTo>
                    <a:pt x="356831" y="89204"/>
                  </a:moveTo>
                  <a:lnTo>
                    <a:pt x="312242" y="89204"/>
                  </a:lnTo>
                  <a:lnTo>
                    <a:pt x="312242" y="133807"/>
                  </a:lnTo>
                  <a:lnTo>
                    <a:pt x="356831" y="133807"/>
                  </a:lnTo>
                  <a:lnTo>
                    <a:pt x="356831" y="89204"/>
                  </a:lnTo>
                  <a:close/>
                </a:path>
                <a:path w="401954" h="1472564">
                  <a:moveTo>
                    <a:pt x="356831" y="0"/>
                  </a:moveTo>
                  <a:lnTo>
                    <a:pt x="312242" y="0"/>
                  </a:lnTo>
                  <a:lnTo>
                    <a:pt x="312242" y="44602"/>
                  </a:lnTo>
                  <a:lnTo>
                    <a:pt x="356831" y="44602"/>
                  </a:lnTo>
                  <a:lnTo>
                    <a:pt x="356831" y="0"/>
                  </a:lnTo>
                  <a:close/>
                </a:path>
                <a:path w="401954" h="1472564">
                  <a:moveTo>
                    <a:pt x="401447" y="1248943"/>
                  </a:moveTo>
                  <a:lnTo>
                    <a:pt x="356844" y="1248943"/>
                  </a:lnTo>
                  <a:lnTo>
                    <a:pt x="356844" y="1338148"/>
                  </a:lnTo>
                  <a:lnTo>
                    <a:pt x="401447" y="1338148"/>
                  </a:lnTo>
                  <a:lnTo>
                    <a:pt x="401447" y="1248943"/>
                  </a:lnTo>
                  <a:close/>
                </a:path>
                <a:path w="401954" h="1472564">
                  <a:moveTo>
                    <a:pt x="401447" y="1025906"/>
                  </a:moveTo>
                  <a:lnTo>
                    <a:pt x="356844" y="1025906"/>
                  </a:lnTo>
                  <a:lnTo>
                    <a:pt x="356844" y="1115110"/>
                  </a:lnTo>
                  <a:lnTo>
                    <a:pt x="401447" y="1115110"/>
                  </a:lnTo>
                  <a:lnTo>
                    <a:pt x="401447" y="1025906"/>
                  </a:lnTo>
                  <a:close/>
                </a:path>
                <a:path w="401954" h="1472564">
                  <a:moveTo>
                    <a:pt x="401447" y="892098"/>
                  </a:moveTo>
                  <a:lnTo>
                    <a:pt x="356844" y="892098"/>
                  </a:lnTo>
                  <a:lnTo>
                    <a:pt x="356844" y="936701"/>
                  </a:lnTo>
                  <a:lnTo>
                    <a:pt x="401447" y="936701"/>
                  </a:lnTo>
                  <a:lnTo>
                    <a:pt x="401447" y="892098"/>
                  </a:lnTo>
                  <a:close/>
                </a:path>
                <a:path w="401954" h="1472564">
                  <a:moveTo>
                    <a:pt x="401447" y="624459"/>
                  </a:moveTo>
                  <a:lnTo>
                    <a:pt x="356844" y="624459"/>
                  </a:lnTo>
                  <a:lnTo>
                    <a:pt x="356844" y="669061"/>
                  </a:lnTo>
                  <a:lnTo>
                    <a:pt x="401447" y="669061"/>
                  </a:lnTo>
                  <a:lnTo>
                    <a:pt x="401447" y="624459"/>
                  </a:lnTo>
                  <a:close/>
                </a:path>
                <a:path w="401954" h="1472564">
                  <a:moveTo>
                    <a:pt x="401447" y="490651"/>
                  </a:moveTo>
                  <a:lnTo>
                    <a:pt x="356844" y="490651"/>
                  </a:lnTo>
                  <a:lnTo>
                    <a:pt x="356844" y="579856"/>
                  </a:lnTo>
                  <a:lnTo>
                    <a:pt x="401447" y="579856"/>
                  </a:lnTo>
                  <a:lnTo>
                    <a:pt x="401447" y="490651"/>
                  </a:lnTo>
                  <a:close/>
                </a:path>
                <a:path w="401954" h="1472564">
                  <a:moveTo>
                    <a:pt x="401447" y="356831"/>
                  </a:moveTo>
                  <a:lnTo>
                    <a:pt x="356844" y="356831"/>
                  </a:lnTo>
                  <a:lnTo>
                    <a:pt x="356844" y="401434"/>
                  </a:lnTo>
                  <a:lnTo>
                    <a:pt x="401447" y="401434"/>
                  </a:lnTo>
                  <a:lnTo>
                    <a:pt x="401447" y="356831"/>
                  </a:lnTo>
                  <a:close/>
                </a:path>
                <a:path w="401954" h="1472564">
                  <a:moveTo>
                    <a:pt x="401447" y="267627"/>
                  </a:moveTo>
                  <a:lnTo>
                    <a:pt x="356844" y="267627"/>
                  </a:lnTo>
                  <a:lnTo>
                    <a:pt x="356844" y="312229"/>
                  </a:lnTo>
                  <a:lnTo>
                    <a:pt x="401447" y="312229"/>
                  </a:lnTo>
                  <a:lnTo>
                    <a:pt x="401447" y="267627"/>
                  </a:lnTo>
                  <a:close/>
                </a:path>
              </a:pathLst>
            </a:custGeom>
            <a:solidFill>
              <a:srgbClr val="000000"/>
            </a:solidFill>
          </p:spPr>
          <p:txBody>
            <a:bodyPr wrap="square" lIns="0" tIns="0" rIns="0" bIns="0" rtlCol="0"/>
            <a:lstStyle/>
            <a:p>
              <a:endParaRPr/>
            </a:p>
          </p:txBody>
        </p:sp>
        <p:sp>
          <p:nvSpPr>
            <p:cNvPr id="48" name="object 19">
              <a:extLst>
                <a:ext uri="{FF2B5EF4-FFF2-40B4-BE49-F238E27FC236}">
                  <a16:creationId xmlns:a16="http://schemas.microsoft.com/office/drawing/2014/main" id="{DF5C88B6-A650-CF2C-D13B-909BAB146068}"/>
                </a:ext>
              </a:extLst>
            </p:cNvPr>
            <p:cNvSpPr/>
            <p:nvPr/>
          </p:nvSpPr>
          <p:spPr>
            <a:xfrm>
              <a:off x="7619880" y="2478863"/>
              <a:ext cx="401955" cy="1472565"/>
            </a:xfrm>
            <a:custGeom>
              <a:avLst/>
              <a:gdLst/>
              <a:ahLst/>
              <a:cxnLst/>
              <a:rect l="l" t="t" r="r" b="b"/>
              <a:pathLst>
                <a:path w="401954" h="1472564">
                  <a:moveTo>
                    <a:pt x="89192" y="1427353"/>
                  </a:moveTo>
                  <a:lnTo>
                    <a:pt x="44602" y="1427353"/>
                  </a:lnTo>
                  <a:lnTo>
                    <a:pt x="0" y="1427353"/>
                  </a:lnTo>
                  <a:lnTo>
                    <a:pt x="0" y="1471955"/>
                  </a:lnTo>
                  <a:lnTo>
                    <a:pt x="44602" y="1471955"/>
                  </a:lnTo>
                  <a:lnTo>
                    <a:pt x="89192" y="1471955"/>
                  </a:lnTo>
                  <a:lnTo>
                    <a:pt x="89192" y="1427353"/>
                  </a:lnTo>
                  <a:close/>
                </a:path>
                <a:path w="401954" h="1472564">
                  <a:moveTo>
                    <a:pt x="89192" y="1293533"/>
                  </a:moveTo>
                  <a:lnTo>
                    <a:pt x="44602" y="1293533"/>
                  </a:lnTo>
                  <a:lnTo>
                    <a:pt x="44602" y="1248943"/>
                  </a:lnTo>
                  <a:lnTo>
                    <a:pt x="0" y="1248943"/>
                  </a:lnTo>
                  <a:lnTo>
                    <a:pt x="0" y="1338148"/>
                  </a:lnTo>
                  <a:lnTo>
                    <a:pt x="44602" y="1338148"/>
                  </a:lnTo>
                  <a:lnTo>
                    <a:pt x="89192" y="1338135"/>
                  </a:lnTo>
                  <a:lnTo>
                    <a:pt x="89192" y="1293533"/>
                  </a:lnTo>
                  <a:close/>
                </a:path>
                <a:path w="401954" h="1472564">
                  <a:moveTo>
                    <a:pt x="89192" y="936701"/>
                  </a:moveTo>
                  <a:lnTo>
                    <a:pt x="44602" y="936701"/>
                  </a:lnTo>
                  <a:lnTo>
                    <a:pt x="44602" y="981303"/>
                  </a:lnTo>
                  <a:lnTo>
                    <a:pt x="44602" y="1159725"/>
                  </a:lnTo>
                  <a:lnTo>
                    <a:pt x="89192" y="1159725"/>
                  </a:lnTo>
                  <a:lnTo>
                    <a:pt x="89192" y="981303"/>
                  </a:lnTo>
                  <a:lnTo>
                    <a:pt x="89192" y="936701"/>
                  </a:lnTo>
                  <a:close/>
                </a:path>
                <a:path w="401954" h="1472564">
                  <a:moveTo>
                    <a:pt x="89192" y="713676"/>
                  </a:moveTo>
                  <a:lnTo>
                    <a:pt x="44602" y="713676"/>
                  </a:lnTo>
                  <a:lnTo>
                    <a:pt x="44602" y="847496"/>
                  </a:lnTo>
                  <a:lnTo>
                    <a:pt x="89192" y="847496"/>
                  </a:lnTo>
                  <a:lnTo>
                    <a:pt x="89192" y="713676"/>
                  </a:lnTo>
                  <a:close/>
                </a:path>
                <a:path w="401954" h="1472564">
                  <a:moveTo>
                    <a:pt x="89192" y="535254"/>
                  </a:moveTo>
                  <a:lnTo>
                    <a:pt x="44602" y="535254"/>
                  </a:lnTo>
                  <a:lnTo>
                    <a:pt x="44602" y="669074"/>
                  </a:lnTo>
                  <a:lnTo>
                    <a:pt x="89192" y="669074"/>
                  </a:lnTo>
                  <a:lnTo>
                    <a:pt x="89192" y="535254"/>
                  </a:lnTo>
                  <a:close/>
                </a:path>
                <a:path w="401954" h="1472564">
                  <a:moveTo>
                    <a:pt x="89192" y="401447"/>
                  </a:moveTo>
                  <a:lnTo>
                    <a:pt x="44602" y="401447"/>
                  </a:lnTo>
                  <a:lnTo>
                    <a:pt x="44602" y="490651"/>
                  </a:lnTo>
                  <a:lnTo>
                    <a:pt x="89192" y="490651"/>
                  </a:lnTo>
                  <a:lnTo>
                    <a:pt x="89192" y="401447"/>
                  </a:lnTo>
                  <a:close/>
                </a:path>
                <a:path w="401954" h="1472564">
                  <a:moveTo>
                    <a:pt x="89192" y="133807"/>
                  </a:moveTo>
                  <a:lnTo>
                    <a:pt x="44602" y="133807"/>
                  </a:lnTo>
                  <a:lnTo>
                    <a:pt x="44602" y="223012"/>
                  </a:lnTo>
                  <a:lnTo>
                    <a:pt x="89192" y="223012"/>
                  </a:lnTo>
                  <a:lnTo>
                    <a:pt x="89192" y="133807"/>
                  </a:lnTo>
                  <a:close/>
                </a:path>
                <a:path w="401954" h="1472564">
                  <a:moveTo>
                    <a:pt x="89192" y="0"/>
                  </a:moveTo>
                  <a:lnTo>
                    <a:pt x="44602" y="0"/>
                  </a:lnTo>
                  <a:lnTo>
                    <a:pt x="44602" y="44602"/>
                  </a:lnTo>
                  <a:lnTo>
                    <a:pt x="89192" y="44602"/>
                  </a:lnTo>
                  <a:lnTo>
                    <a:pt x="89192" y="0"/>
                  </a:lnTo>
                  <a:close/>
                </a:path>
                <a:path w="401954" h="1472564">
                  <a:moveTo>
                    <a:pt x="133807" y="1382750"/>
                  </a:moveTo>
                  <a:lnTo>
                    <a:pt x="89204" y="1382750"/>
                  </a:lnTo>
                  <a:lnTo>
                    <a:pt x="89204" y="1471955"/>
                  </a:lnTo>
                  <a:lnTo>
                    <a:pt x="133807" y="1471955"/>
                  </a:lnTo>
                  <a:lnTo>
                    <a:pt x="133807" y="1382750"/>
                  </a:lnTo>
                  <a:close/>
                </a:path>
                <a:path w="401954" h="1472564">
                  <a:moveTo>
                    <a:pt x="133807" y="1159725"/>
                  </a:moveTo>
                  <a:lnTo>
                    <a:pt x="89204" y="1159725"/>
                  </a:lnTo>
                  <a:lnTo>
                    <a:pt x="89204" y="1293558"/>
                  </a:lnTo>
                  <a:lnTo>
                    <a:pt x="133807" y="1293558"/>
                  </a:lnTo>
                  <a:lnTo>
                    <a:pt x="133807" y="1159725"/>
                  </a:lnTo>
                  <a:close/>
                </a:path>
                <a:path w="401954" h="1472564">
                  <a:moveTo>
                    <a:pt x="133807" y="1070508"/>
                  </a:moveTo>
                  <a:lnTo>
                    <a:pt x="89204" y="1070508"/>
                  </a:lnTo>
                  <a:lnTo>
                    <a:pt x="89204" y="1159713"/>
                  </a:lnTo>
                  <a:lnTo>
                    <a:pt x="133807" y="1159713"/>
                  </a:lnTo>
                  <a:lnTo>
                    <a:pt x="133807" y="1070508"/>
                  </a:lnTo>
                  <a:close/>
                </a:path>
                <a:path w="401954" h="1472564">
                  <a:moveTo>
                    <a:pt x="133807" y="624459"/>
                  </a:moveTo>
                  <a:lnTo>
                    <a:pt x="89204" y="624459"/>
                  </a:lnTo>
                  <a:lnTo>
                    <a:pt x="89204" y="981303"/>
                  </a:lnTo>
                  <a:lnTo>
                    <a:pt x="89204" y="1025906"/>
                  </a:lnTo>
                  <a:lnTo>
                    <a:pt x="133807" y="1025906"/>
                  </a:lnTo>
                  <a:lnTo>
                    <a:pt x="133807" y="981316"/>
                  </a:lnTo>
                  <a:lnTo>
                    <a:pt x="133807" y="624459"/>
                  </a:lnTo>
                  <a:close/>
                </a:path>
                <a:path w="401954" h="1472564">
                  <a:moveTo>
                    <a:pt x="133807" y="490651"/>
                  </a:moveTo>
                  <a:lnTo>
                    <a:pt x="89204" y="490651"/>
                  </a:lnTo>
                  <a:lnTo>
                    <a:pt x="89204" y="535254"/>
                  </a:lnTo>
                  <a:lnTo>
                    <a:pt x="133807" y="535254"/>
                  </a:lnTo>
                  <a:lnTo>
                    <a:pt x="133807" y="490651"/>
                  </a:lnTo>
                  <a:close/>
                </a:path>
                <a:path w="401954" h="1472564">
                  <a:moveTo>
                    <a:pt x="133807" y="223024"/>
                  </a:moveTo>
                  <a:lnTo>
                    <a:pt x="89204" y="223024"/>
                  </a:lnTo>
                  <a:lnTo>
                    <a:pt x="89204" y="401447"/>
                  </a:lnTo>
                  <a:lnTo>
                    <a:pt x="133807" y="401447"/>
                  </a:lnTo>
                  <a:lnTo>
                    <a:pt x="133807" y="223024"/>
                  </a:lnTo>
                  <a:close/>
                </a:path>
                <a:path w="401954" h="1472564">
                  <a:moveTo>
                    <a:pt x="133807" y="44602"/>
                  </a:moveTo>
                  <a:lnTo>
                    <a:pt x="89204" y="44602"/>
                  </a:lnTo>
                  <a:lnTo>
                    <a:pt x="89204" y="133807"/>
                  </a:lnTo>
                  <a:lnTo>
                    <a:pt x="133807" y="133807"/>
                  </a:lnTo>
                  <a:lnTo>
                    <a:pt x="133807" y="44602"/>
                  </a:lnTo>
                  <a:close/>
                </a:path>
                <a:path w="401954" h="1472564">
                  <a:moveTo>
                    <a:pt x="178422" y="802881"/>
                  </a:moveTo>
                  <a:lnTo>
                    <a:pt x="133819" y="802881"/>
                  </a:lnTo>
                  <a:lnTo>
                    <a:pt x="133819" y="892086"/>
                  </a:lnTo>
                  <a:lnTo>
                    <a:pt x="178422" y="892086"/>
                  </a:lnTo>
                  <a:lnTo>
                    <a:pt x="178422" y="802881"/>
                  </a:lnTo>
                  <a:close/>
                </a:path>
                <a:path w="401954" h="1472564">
                  <a:moveTo>
                    <a:pt x="223012" y="1248943"/>
                  </a:moveTo>
                  <a:lnTo>
                    <a:pt x="178422" y="1248943"/>
                  </a:lnTo>
                  <a:lnTo>
                    <a:pt x="133819" y="1248943"/>
                  </a:lnTo>
                  <a:lnTo>
                    <a:pt x="133819" y="1293545"/>
                  </a:lnTo>
                  <a:lnTo>
                    <a:pt x="178422" y="1293545"/>
                  </a:lnTo>
                  <a:lnTo>
                    <a:pt x="178422" y="1338148"/>
                  </a:lnTo>
                  <a:lnTo>
                    <a:pt x="133819" y="1338148"/>
                  </a:lnTo>
                  <a:lnTo>
                    <a:pt x="133819" y="1382750"/>
                  </a:lnTo>
                  <a:lnTo>
                    <a:pt x="133819" y="1471955"/>
                  </a:lnTo>
                  <a:lnTo>
                    <a:pt x="178422" y="1471955"/>
                  </a:lnTo>
                  <a:lnTo>
                    <a:pt x="223012" y="1471955"/>
                  </a:lnTo>
                  <a:lnTo>
                    <a:pt x="223012" y="1427353"/>
                  </a:lnTo>
                  <a:lnTo>
                    <a:pt x="178422" y="1427353"/>
                  </a:lnTo>
                  <a:lnTo>
                    <a:pt x="178422" y="1382763"/>
                  </a:lnTo>
                  <a:lnTo>
                    <a:pt x="223012" y="1382763"/>
                  </a:lnTo>
                  <a:lnTo>
                    <a:pt x="223012" y="1248943"/>
                  </a:lnTo>
                  <a:close/>
                </a:path>
                <a:path w="401954" h="1472564">
                  <a:moveTo>
                    <a:pt x="223012" y="1159725"/>
                  </a:moveTo>
                  <a:lnTo>
                    <a:pt x="178422" y="1159725"/>
                  </a:lnTo>
                  <a:lnTo>
                    <a:pt x="178422" y="1204341"/>
                  </a:lnTo>
                  <a:lnTo>
                    <a:pt x="223012" y="1204341"/>
                  </a:lnTo>
                  <a:lnTo>
                    <a:pt x="223012" y="1159725"/>
                  </a:lnTo>
                  <a:close/>
                </a:path>
                <a:path w="401954" h="1472564">
                  <a:moveTo>
                    <a:pt x="223012" y="1025906"/>
                  </a:moveTo>
                  <a:lnTo>
                    <a:pt x="178422" y="1025906"/>
                  </a:lnTo>
                  <a:lnTo>
                    <a:pt x="178422" y="981303"/>
                  </a:lnTo>
                  <a:lnTo>
                    <a:pt x="133819" y="981303"/>
                  </a:lnTo>
                  <a:lnTo>
                    <a:pt x="133819" y="1115123"/>
                  </a:lnTo>
                  <a:lnTo>
                    <a:pt x="178422" y="1115123"/>
                  </a:lnTo>
                  <a:lnTo>
                    <a:pt x="223012" y="1115110"/>
                  </a:lnTo>
                  <a:lnTo>
                    <a:pt x="223012" y="1025906"/>
                  </a:lnTo>
                  <a:close/>
                </a:path>
                <a:path w="401954" h="1472564">
                  <a:moveTo>
                    <a:pt x="223012" y="892098"/>
                  </a:moveTo>
                  <a:lnTo>
                    <a:pt x="178422" y="892098"/>
                  </a:lnTo>
                  <a:lnTo>
                    <a:pt x="178422" y="936701"/>
                  </a:lnTo>
                  <a:lnTo>
                    <a:pt x="223012" y="936701"/>
                  </a:lnTo>
                  <a:lnTo>
                    <a:pt x="223012" y="892098"/>
                  </a:lnTo>
                  <a:close/>
                </a:path>
                <a:path w="401954" h="1472564">
                  <a:moveTo>
                    <a:pt x="223012" y="624459"/>
                  </a:moveTo>
                  <a:lnTo>
                    <a:pt x="178422" y="624459"/>
                  </a:lnTo>
                  <a:lnTo>
                    <a:pt x="178422" y="579856"/>
                  </a:lnTo>
                  <a:lnTo>
                    <a:pt x="133819" y="579856"/>
                  </a:lnTo>
                  <a:lnTo>
                    <a:pt x="133819" y="713676"/>
                  </a:lnTo>
                  <a:lnTo>
                    <a:pt x="178422" y="713676"/>
                  </a:lnTo>
                  <a:lnTo>
                    <a:pt x="178422" y="758278"/>
                  </a:lnTo>
                  <a:lnTo>
                    <a:pt x="223012" y="758278"/>
                  </a:lnTo>
                  <a:lnTo>
                    <a:pt x="223012" y="624459"/>
                  </a:lnTo>
                  <a:close/>
                </a:path>
                <a:path w="401954" h="1472564">
                  <a:moveTo>
                    <a:pt x="223012" y="490651"/>
                  </a:moveTo>
                  <a:lnTo>
                    <a:pt x="178422" y="490651"/>
                  </a:lnTo>
                  <a:lnTo>
                    <a:pt x="178422" y="579856"/>
                  </a:lnTo>
                  <a:lnTo>
                    <a:pt x="223012" y="579856"/>
                  </a:lnTo>
                  <a:lnTo>
                    <a:pt x="223012" y="490651"/>
                  </a:lnTo>
                  <a:close/>
                </a:path>
                <a:path w="401954" h="1472564">
                  <a:moveTo>
                    <a:pt x="223012" y="356831"/>
                  </a:moveTo>
                  <a:lnTo>
                    <a:pt x="178422" y="356831"/>
                  </a:lnTo>
                  <a:lnTo>
                    <a:pt x="133819" y="356831"/>
                  </a:lnTo>
                  <a:lnTo>
                    <a:pt x="133819" y="490651"/>
                  </a:lnTo>
                  <a:lnTo>
                    <a:pt x="178422" y="490651"/>
                  </a:lnTo>
                  <a:lnTo>
                    <a:pt x="178422" y="401434"/>
                  </a:lnTo>
                  <a:lnTo>
                    <a:pt x="223012" y="401434"/>
                  </a:lnTo>
                  <a:lnTo>
                    <a:pt x="223012" y="356831"/>
                  </a:lnTo>
                  <a:close/>
                </a:path>
                <a:path w="401954" h="1472564">
                  <a:moveTo>
                    <a:pt x="223012" y="0"/>
                  </a:moveTo>
                  <a:lnTo>
                    <a:pt x="178422" y="0"/>
                  </a:lnTo>
                  <a:lnTo>
                    <a:pt x="178422" y="133807"/>
                  </a:lnTo>
                  <a:lnTo>
                    <a:pt x="178422" y="312229"/>
                  </a:lnTo>
                  <a:lnTo>
                    <a:pt x="223012" y="312229"/>
                  </a:lnTo>
                  <a:lnTo>
                    <a:pt x="223012" y="133819"/>
                  </a:lnTo>
                  <a:lnTo>
                    <a:pt x="223012" y="0"/>
                  </a:lnTo>
                  <a:close/>
                </a:path>
                <a:path w="401954" h="1472564">
                  <a:moveTo>
                    <a:pt x="267627" y="936701"/>
                  </a:moveTo>
                  <a:lnTo>
                    <a:pt x="223024" y="936701"/>
                  </a:lnTo>
                  <a:lnTo>
                    <a:pt x="223024" y="981303"/>
                  </a:lnTo>
                  <a:lnTo>
                    <a:pt x="267627" y="981303"/>
                  </a:lnTo>
                  <a:lnTo>
                    <a:pt x="267627" y="936701"/>
                  </a:lnTo>
                  <a:close/>
                </a:path>
                <a:path w="401954" h="1472564">
                  <a:moveTo>
                    <a:pt x="267627" y="802881"/>
                  </a:moveTo>
                  <a:lnTo>
                    <a:pt x="223024" y="802881"/>
                  </a:lnTo>
                  <a:lnTo>
                    <a:pt x="223024" y="892086"/>
                  </a:lnTo>
                  <a:lnTo>
                    <a:pt x="267627" y="892086"/>
                  </a:lnTo>
                  <a:lnTo>
                    <a:pt x="267627" y="802881"/>
                  </a:lnTo>
                  <a:close/>
                </a:path>
                <a:path w="401954" h="1472564">
                  <a:moveTo>
                    <a:pt x="267627" y="579856"/>
                  </a:moveTo>
                  <a:lnTo>
                    <a:pt x="223024" y="579856"/>
                  </a:lnTo>
                  <a:lnTo>
                    <a:pt x="223024" y="624459"/>
                  </a:lnTo>
                  <a:lnTo>
                    <a:pt x="267627" y="624459"/>
                  </a:lnTo>
                  <a:lnTo>
                    <a:pt x="267627" y="579856"/>
                  </a:lnTo>
                  <a:close/>
                </a:path>
                <a:path w="401954" h="1472564">
                  <a:moveTo>
                    <a:pt x="312216" y="1025906"/>
                  </a:moveTo>
                  <a:lnTo>
                    <a:pt x="267627" y="1025906"/>
                  </a:lnTo>
                  <a:lnTo>
                    <a:pt x="223024" y="1025906"/>
                  </a:lnTo>
                  <a:lnTo>
                    <a:pt x="223024" y="1115110"/>
                  </a:lnTo>
                  <a:lnTo>
                    <a:pt x="267627" y="1115110"/>
                  </a:lnTo>
                  <a:lnTo>
                    <a:pt x="267627" y="1159725"/>
                  </a:lnTo>
                  <a:lnTo>
                    <a:pt x="267627" y="1248943"/>
                  </a:lnTo>
                  <a:lnTo>
                    <a:pt x="223024" y="1248943"/>
                  </a:lnTo>
                  <a:lnTo>
                    <a:pt x="223024" y="1382763"/>
                  </a:lnTo>
                  <a:lnTo>
                    <a:pt x="267627" y="1382763"/>
                  </a:lnTo>
                  <a:lnTo>
                    <a:pt x="312216" y="1382763"/>
                  </a:lnTo>
                  <a:lnTo>
                    <a:pt x="312216" y="1159725"/>
                  </a:lnTo>
                  <a:lnTo>
                    <a:pt x="312216" y="1025906"/>
                  </a:lnTo>
                  <a:close/>
                </a:path>
                <a:path w="401954" h="1472564">
                  <a:moveTo>
                    <a:pt x="312216" y="892098"/>
                  </a:moveTo>
                  <a:lnTo>
                    <a:pt x="267627" y="892098"/>
                  </a:lnTo>
                  <a:lnTo>
                    <a:pt x="267627" y="936701"/>
                  </a:lnTo>
                  <a:lnTo>
                    <a:pt x="312216" y="936701"/>
                  </a:lnTo>
                  <a:lnTo>
                    <a:pt x="312216" y="892098"/>
                  </a:lnTo>
                  <a:close/>
                </a:path>
                <a:path w="401954" h="1472564">
                  <a:moveTo>
                    <a:pt x="312216" y="624459"/>
                  </a:moveTo>
                  <a:lnTo>
                    <a:pt x="267627" y="624459"/>
                  </a:lnTo>
                  <a:lnTo>
                    <a:pt x="267627" y="669074"/>
                  </a:lnTo>
                  <a:lnTo>
                    <a:pt x="223024" y="669074"/>
                  </a:lnTo>
                  <a:lnTo>
                    <a:pt x="223024" y="713676"/>
                  </a:lnTo>
                  <a:lnTo>
                    <a:pt x="267627" y="713676"/>
                  </a:lnTo>
                  <a:lnTo>
                    <a:pt x="267627" y="758278"/>
                  </a:lnTo>
                  <a:lnTo>
                    <a:pt x="312216" y="758278"/>
                  </a:lnTo>
                  <a:lnTo>
                    <a:pt x="312216" y="624459"/>
                  </a:lnTo>
                  <a:close/>
                </a:path>
                <a:path w="401954" h="1472564">
                  <a:moveTo>
                    <a:pt x="312216" y="535254"/>
                  </a:moveTo>
                  <a:lnTo>
                    <a:pt x="267627" y="535254"/>
                  </a:lnTo>
                  <a:lnTo>
                    <a:pt x="267627" y="579856"/>
                  </a:lnTo>
                  <a:lnTo>
                    <a:pt x="312216" y="579856"/>
                  </a:lnTo>
                  <a:lnTo>
                    <a:pt x="312216" y="535254"/>
                  </a:lnTo>
                  <a:close/>
                </a:path>
                <a:path w="401954" h="1472564">
                  <a:moveTo>
                    <a:pt x="312216" y="356831"/>
                  </a:moveTo>
                  <a:lnTo>
                    <a:pt x="267627" y="356831"/>
                  </a:lnTo>
                  <a:lnTo>
                    <a:pt x="223024" y="356831"/>
                  </a:lnTo>
                  <a:lnTo>
                    <a:pt x="223024" y="401434"/>
                  </a:lnTo>
                  <a:lnTo>
                    <a:pt x="267627" y="401434"/>
                  </a:lnTo>
                  <a:lnTo>
                    <a:pt x="312216" y="401434"/>
                  </a:lnTo>
                  <a:lnTo>
                    <a:pt x="312216" y="356831"/>
                  </a:lnTo>
                  <a:close/>
                </a:path>
                <a:path w="401954" h="1472564">
                  <a:moveTo>
                    <a:pt x="312216" y="267627"/>
                  </a:moveTo>
                  <a:lnTo>
                    <a:pt x="267627" y="267627"/>
                  </a:lnTo>
                  <a:lnTo>
                    <a:pt x="223024" y="267627"/>
                  </a:lnTo>
                  <a:lnTo>
                    <a:pt x="223024" y="312229"/>
                  </a:lnTo>
                  <a:lnTo>
                    <a:pt x="267627" y="312229"/>
                  </a:lnTo>
                  <a:lnTo>
                    <a:pt x="312216" y="312229"/>
                  </a:lnTo>
                  <a:lnTo>
                    <a:pt x="312216" y="267627"/>
                  </a:lnTo>
                  <a:close/>
                </a:path>
                <a:path w="401954" h="1472564">
                  <a:moveTo>
                    <a:pt x="312216" y="89204"/>
                  </a:moveTo>
                  <a:lnTo>
                    <a:pt x="267627" y="89204"/>
                  </a:lnTo>
                  <a:lnTo>
                    <a:pt x="267627" y="133807"/>
                  </a:lnTo>
                  <a:lnTo>
                    <a:pt x="267627" y="223012"/>
                  </a:lnTo>
                  <a:lnTo>
                    <a:pt x="312216" y="223012"/>
                  </a:lnTo>
                  <a:lnTo>
                    <a:pt x="312216" y="133807"/>
                  </a:lnTo>
                  <a:lnTo>
                    <a:pt x="312216" y="89204"/>
                  </a:lnTo>
                  <a:close/>
                </a:path>
                <a:path w="401954" h="1472564">
                  <a:moveTo>
                    <a:pt x="312216" y="0"/>
                  </a:moveTo>
                  <a:lnTo>
                    <a:pt x="267627" y="0"/>
                  </a:lnTo>
                  <a:lnTo>
                    <a:pt x="223024" y="0"/>
                  </a:lnTo>
                  <a:lnTo>
                    <a:pt x="223024" y="44602"/>
                  </a:lnTo>
                  <a:lnTo>
                    <a:pt x="267627" y="44602"/>
                  </a:lnTo>
                  <a:lnTo>
                    <a:pt x="312216" y="44602"/>
                  </a:lnTo>
                  <a:lnTo>
                    <a:pt x="312216" y="0"/>
                  </a:lnTo>
                  <a:close/>
                </a:path>
                <a:path w="401954" h="1472564">
                  <a:moveTo>
                    <a:pt x="356831" y="1427353"/>
                  </a:moveTo>
                  <a:lnTo>
                    <a:pt x="312229" y="1427353"/>
                  </a:lnTo>
                  <a:lnTo>
                    <a:pt x="312229" y="1471955"/>
                  </a:lnTo>
                  <a:lnTo>
                    <a:pt x="356831" y="1471955"/>
                  </a:lnTo>
                  <a:lnTo>
                    <a:pt x="356831" y="1427353"/>
                  </a:lnTo>
                  <a:close/>
                </a:path>
                <a:path w="401954" h="1472564">
                  <a:moveTo>
                    <a:pt x="356831" y="1248943"/>
                  </a:moveTo>
                  <a:lnTo>
                    <a:pt x="312229" y="1248943"/>
                  </a:lnTo>
                  <a:lnTo>
                    <a:pt x="312229" y="1338148"/>
                  </a:lnTo>
                  <a:lnTo>
                    <a:pt x="356831" y="1338148"/>
                  </a:lnTo>
                  <a:lnTo>
                    <a:pt x="356831" y="1248943"/>
                  </a:lnTo>
                  <a:close/>
                </a:path>
                <a:path w="401954" h="1472564">
                  <a:moveTo>
                    <a:pt x="356831" y="1159725"/>
                  </a:moveTo>
                  <a:lnTo>
                    <a:pt x="312229" y="1159725"/>
                  </a:lnTo>
                  <a:lnTo>
                    <a:pt x="312229" y="1204341"/>
                  </a:lnTo>
                  <a:lnTo>
                    <a:pt x="356831" y="1204341"/>
                  </a:lnTo>
                  <a:lnTo>
                    <a:pt x="356831" y="1159725"/>
                  </a:lnTo>
                  <a:close/>
                </a:path>
                <a:path w="401954" h="1472564">
                  <a:moveTo>
                    <a:pt x="356831" y="1070508"/>
                  </a:moveTo>
                  <a:lnTo>
                    <a:pt x="312229" y="1070508"/>
                  </a:lnTo>
                  <a:lnTo>
                    <a:pt x="312229" y="1115110"/>
                  </a:lnTo>
                  <a:lnTo>
                    <a:pt x="356831" y="1115110"/>
                  </a:lnTo>
                  <a:lnTo>
                    <a:pt x="356831" y="1070508"/>
                  </a:lnTo>
                  <a:close/>
                </a:path>
                <a:path w="401954" h="1472564">
                  <a:moveTo>
                    <a:pt x="356831" y="892098"/>
                  </a:moveTo>
                  <a:lnTo>
                    <a:pt x="312229" y="892098"/>
                  </a:lnTo>
                  <a:lnTo>
                    <a:pt x="312229" y="936701"/>
                  </a:lnTo>
                  <a:lnTo>
                    <a:pt x="356831" y="936701"/>
                  </a:lnTo>
                  <a:lnTo>
                    <a:pt x="356831" y="892098"/>
                  </a:lnTo>
                  <a:close/>
                </a:path>
                <a:path w="401954" h="1472564">
                  <a:moveTo>
                    <a:pt x="356831" y="713676"/>
                  </a:moveTo>
                  <a:lnTo>
                    <a:pt x="312229" y="713676"/>
                  </a:lnTo>
                  <a:lnTo>
                    <a:pt x="312229" y="847496"/>
                  </a:lnTo>
                  <a:lnTo>
                    <a:pt x="356831" y="847496"/>
                  </a:lnTo>
                  <a:lnTo>
                    <a:pt x="356831" y="713676"/>
                  </a:lnTo>
                  <a:close/>
                </a:path>
                <a:path w="401954" h="1472564">
                  <a:moveTo>
                    <a:pt x="356831" y="535254"/>
                  </a:moveTo>
                  <a:lnTo>
                    <a:pt x="312229" y="535254"/>
                  </a:lnTo>
                  <a:lnTo>
                    <a:pt x="312229" y="579856"/>
                  </a:lnTo>
                  <a:lnTo>
                    <a:pt x="356831" y="579856"/>
                  </a:lnTo>
                  <a:lnTo>
                    <a:pt x="356831" y="535254"/>
                  </a:lnTo>
                  <a:close/>
                </a:path>
                <a:path w="401954" h="1472564">
                  <a:moveTo>
                    <a:pt x="356831" y="356831"/>
                  </a:moveTo>
                  <a:lnTo>
                    <a:pt x="312229" y="356831"/>
                  </a:lnTo>
                  <a:lnTo>
                    <a:pt x="312229" y="490651"/>
                  </a:lnTo>
                  <a:lnTo>
                    <a:pt x="356831" y="490651"/>
                  </a:lnTo>
                  <a:lnTo>
                    <a:pt x="356831" y="356831"/>
                  </a:lnTo>
                  <a:close/>
                </a:path>
                <a:path w="401954" h="1472564">
                  <a:moveTo>
                    <a:pt x="356831" y="267627"/>
                  </a:moveTo>
                  <a:lnTo>
                    <a:pt x="312229" y="267627"/>
                  </a:lnTo>
                  <a:lnTo>
                    <a:pt x="312229" y="312229"/>
                  </a:lnTo>
                  <a:lnTo>
                    <a:pt x="356831" y="312229"/>
                  </a:lnTo>
                  <a:lnTo>
                    <a:pt x="356831" y="267627"/>
                  </a:lnTo>
                  <a:close/>
                </a:path>
                <a:path w="401954" h="1472564">
                  <a:moveTo>
                    <a:pt x="356831" y="89204"/>
                  </a:moveTo>
                  <a:lnTo>
                    <a:pt x="312229" y="89204"/>
                  </a:lnTo>
                  <a:lnTo>
                    <a:pt x="312229" y="133807"/>
                  </a:lnTo>
                  <a:lnTo>
                    <a:pt x="312229" y="223012"/>
                  </a:lnTo>
                  <a:lnTo>
                    <a:pt x="356831" y="223012"/>
                  </a:lnTo>
                  <a:lnTo>
                    <a:pt x="356831" y="133807"/>
                  </a:lnTo>
                  <a:lnTo>
                    <a:pt x="356831" y="89204"/>
                  </a:lnTo>
                  <a:close/>
                </a:path>
                <a:path w="401954" h="1472564">
                  <a:moveTo>
                    <a:pt x="356831" y="0"/>
                  </a:moveTo>
                  <a:lnTo>
                    <a:pt x="312229" y="0"/>
                  </a:lnTo>
                  <a:lnTo>
                    <a:pt x="312229" y="44602"/>
                  </a:lnTo>
                  <a:lnTo>
                    <a:pt x="356831" y="44602"/>
                  </a:lnTo>
                  <a:lnTo>
                    <a:pt x="356831" y="0"/>
                  </a:lnTo>
                  <a:close/>
                </a:path>
                <a:path w="401954" h="1472564">
                  <a:moveTo>
                    <a:pt x="401434" y="267627"/>
                  </a:moveTo>
                  <a:lnTo>
                    <a:pt x="356844" y="267627"/>
                  </a:lnTo>
                  <a:lnTo>
                    <a:pt x="356844" y="312229"/>
                  </a:lnTo>
                  <a:lnTo>
                    <a:pt x="401434" y="312229"/>
                  </a:lnTo>
                  <a:lnTo>
                    <a:pt x="401434" y="267627"/>
                  </a:lnTo>
                  <a:close/>
                </a:path>
                <a:path w="401954" h="1472564">
                  <a:moveTo>
                    <a:pt x="401434" y="89204"/>
                  </a:moveTo>
                  <a:lnTo>
                    <a:pt x="356844" y="89204"/>
                  </a:lnTo>
                  <a:lnTo>
                    <a:pt x="356844" y="133807"/>
                  </a:lnTo>
                  <a:lnTo>
                    <a:pt x="356844" y="223012"/>
                  </a:lnTo>
                  <a:lnTo>
                    <a:pt x="401434" y="223012"/>
                  </a:lnTo>
                  <a:lnTo>
                    <a:pt x="401434" y="133807"/>
                  </a:lnTo>
                  <a:lnTo>
                    <a:pt x="401434" y="89204"/>
                  </a:lnTo>
                  <a:close/>
                </a:path>
                <a:path w="401954" h="1472564">
                  <a:moveTo>
                    <a:pt x="401434" y="0"/>
                  </a:moveTo>
                  <a:lnTo>
                    <a:pt x="356844" y="0"/>
                  </a:lnTo>
                  <a:lnTo>
                    <a:pt x="356844" y="44602"/>
                  </a:lnTo>
                  <a:lnTo>
                    <a:pt x="401434" y="44602"/>
                  </a:lnTo>
                  <a:lnTo>
                    <a:pt x="401434" y="0"/>
                  </a:lnTo>
                  <a:close/>
                </a:path>
              </a:pathLst>
            </a:custGeom>
            <a:solidFill>
              <a:srgbClr val="000000"/>
            </a:solidFill>
          </p:spPr>
          <p:txBody>
            <a:bodyPr wrap="square" lIns="0" tIns="0" rIns="0" bIns="0" rtlCol="0"/>
            <a:lstStyle/>
            <a:p>
              <a:endParaRPr/>
            </a:p>
          </p:txBody>
        </p:sp>
        <p:sp>
          <p:nvSpPr>
            <p:cNvPr id="49" name="object 20">
              <a:extLst>
                <a:ext uri="{FF2B5EF4-FFF2-40B4-BE49-F238E27FC236}">
                  <a16:creationId xmlns:a16="http://schemas.microsoft.com/office/drawing/2014/main" id="{09F61F52-6E70-61BA-2E76-CAD4F028622F}"/>
                </a:ext>
              </a:extLst>
            </p:cNvPr>
            <p:cNvSpPr/>
            <p:nvPr/>
          </p:nvSpPr>
          <p:spPr>
            <a:xfrm>
              <a:off x="7976725" y="2478863"/>
              <a:ext cx="133985" cy="1472565"/>
            </a:xfrm>
            <a:custGeom>
              <a:avLst/>
              <a:gdLst/>
              <a:ahLst/>
              <a:cxnLst/>
              <a:rect l="l" t="t" r="r" b="b"/>
              <a:pathLst>
                <a:path w="133984" h="1472564">
                  <a:moveTo>
                    <a:pt x="44589" y="1338148"/>
                  </a:moveTo>
                  <a:lnTo>
                    <a:pt x="0" y="1338148"/>
                  </a:lnTo>
                  <a:lnTo>
                    <a:pt x="0" y="1382750"/>
                  </a:lnTo>
                  <a:lnTo>
                    <a:pt x="44589" y="1382750"/>
                  </a:lnTo>
                  <a:lnTo>
                    <a:pt x="44589" y="1338148"/>
                  </a:lnTo>
                  <a:close/>
                </a:path>
                <a:path w="133984" h="1472564">
                  <a:moveTo>
                    <a:pt x="44589" y="1070508"/>
                  </a:moveTo>
                  <a:lnTo>
                    <a:pt x="0" y="1070508"/>
                  </a:lnTo>
                  <a:lnTo>
                    <a:pt x="0" y="1159713"/>
                  </a:lnTo>
                  <a:lnTo>
                    <a:pt x="44589" y="1159713"/>
                  </a:lnTo>
                  <a:lnTo>
                    <a:pt x="44589" y="1070508"/>
                  </a:lnTo>
                  <a:close/>
                </a:path>
                <a:path w="133984" h="1472564">
                  <a:moveTo>
                    <a:pt x="44589" y="758278"/>
                  </a:moveTo>
                  <a:lnTo>
                    <a:pt x="0" y="758278"/>
                  </a:lnTo>
                  <a:lnTo>
                    <a:pt x="0" y="802881"/>
                  </a:lnTo>
                  <a:lnTo>
                    <a:pt x="44589" y="802881"/>
                  </a:lnTo>
                  <a:lnTo>
                    <a:pt x="44589" y="758278"/>
                  </a:lnTo>
                  <a:close/>
                </a:path>
                <a:path w="133984" h="1472564">
                  <a:moveTo>
                    <a:pt x="44589" y="579856"/>
                  </a:moveTo>
                  <a:lnTo>
                    <a:pt x="0" y="579856"/>
                  </a:lnTo>
                  <a:lnTo>
                    <a:pt x="0" y="624459"/>
                  </a:lnTo>
                  <a:lnTo>
                    <a:pt x="44589" y="624459"/>
                  </a:lnTo>
                  <a:lnTo>
                    <a:pt x="44589" y="579856"/>
                  </a:lnTo>
                  <a:close/>
                </a:path>
                <a:path w="133984" h="1472564">
                  <a:moveTo>
                    <a:pt x="44589" y="401447"/>
                  </a:moveTo>
                  <a:lnTo>
                    <a:pt x="0" y="401447"/>
                  </a:lnTo>
                  <a:lnTo>
                    <a:pt x="0" y="446049"/>
                  </a:lnTo>
                  <a:lnTo>
                    <a:pt x="44589" y="446049"/>
                  </a:lnTo>
                  <a:lnTo>
                    <a:pt x="44589" y="401447"/>
                  </a:lnTo>
                  <a:close/>
                </a:path>
                <a:path w="133984" h="1472564">
                  <a:moveTo>
                    <a:pt x="44589" y="267627"/>
                  </a:moveTo>
                  <a:lnTo>
                    <a:pt x="0" y="267627"/>
                  </a:lnTo>
                  <a:lnTo>
                    <a:pt x="0" y="312229"/>
                  </a:lnTo>
                  <a:lnTo>
                    <a:pt x="44589" y="312229"/>
                  </a:lnTo>
                  <a:lnTo>
                    <a:pt x="44589" y="267627"/>
                  </a:lnTo>
                  <a:close/>
                </a:path>
                <a:path w="133984" h="1472564">
                  <a:moveTo>
                    <a:pt x="89204" y="802881"/>
                  </a:moveTo>
                  <a:lnTo>
                    <a:pt x="44602" y="802881"/>
                  </a:lnTo>
                  <a:lnTo>
                    <a:pt x="44602" y="847483"/>
                  </a:lnTo>
                  <a:lnTo>
                    <a:pt x="89204" y="847483"/>
                  </a:lnTo>
                  <a:lnTo>
                    <a:pt x="89204" y="802881"/>
                  </a:lnTo>
                  <a:close/>
                </a:path>
                <a:path w="133984" h="1472564">
                  <a:moveTo>
                    <a:pt x="89204" y="713676"/>
                  </a:moveTo>
                  <a:lnTo>
                    <a:pt x="44602" y="713676"/>
                  </a:lnTo>
                  <a:lnTo>
                    <a:pt x="44602" y="758278"/>
                  </a:lnTo>
                  <a:lnTo>
                    <a:pt x="89204" y="758278"/>
                  </a:lnTo>
                  <a:lnTo>
                    <a:pt x="89204" y="713676"/>
                  </a:lnTo>
                  <a:close/>
                </a:path>
                <a:path w="133984" h="1472564">
                  <a:moveTo>
                    <a:pt x="89204" y="624459"/>
                  </a:moveTo>
                  <a:lnTo>
                    <a:pt x="44602" y="624459"/>
                  </a:lnTo>
                  <a:lnTo>
                    <a:pt x="44602" y="669061"/>
                  </a:lnTo>
                  <a:lnTo>
                    <a:pt x="89204" y="669061"/>
                  </a:lnTo>
                  <a:lnTo>
                    <a:pt x="89204" y="624459"/>
                  </a:lnTo>
                  <a:close/>
                </a:path>
                <a:path w="133984" h="1472564">
                  <a:moveTo>
                    <a:pt x="133794" y="1427353"/>
                  </a:moveTo>
                  <a:lnTo>
                    <a:pt x="89204" y="1427353"/>
                  </a:lnTo>
                  <a:lnTo>
                    <a:pt x="89204" y="1471955"/>
                  </a:lnTo>
                  <a:lnTo>
                    <a:pt x="133794" y="1471955"/>
                  </a:lnTo>
                  <a:lnTo>
                    <a:pt x="133794" y="1427353"/>
                  </a:lnTo>
                  <a:close/>
                </a:path>
                <a:path w="133984" h="1472564">
                  <a:moveTo>
                    <a:pt x="133794" y="1248943"/>
                  </a:moveTo>
                  <a:lnTo>
                    <a:pt x="89204" y="1248943"/>
                  </a:lnTo>
                  <a:lnTo>
                    <a:pt x="89204" y="1293545"/>
                  </a:lnTo>
                  <a:lnTo>
                    <a:pt x="133794" y="1293545"/>
                  </a:lnTo>
                  <a:lnTo>
                    <a:pt x="133794" y="1248943"/>
                  </a:lnTo>
                  <a:close/>
                </a:path>
                <a:path w="133984" h="1472564">
                  <a:moveTo>
                    <a:pt x="133794" y="1025906"/>
                  </a:moveTo>
                  <a:lnTo>
                    <a:pt x="89204" y="1025906"/>
                  </a:lnTo>
                  <a:lnTo>
                    <a:pt x="89204" y="981303"/>
                  </a:lnTo>
                  <a:lnTo>
                    <a:pt x="89204" y="936701"/>
                  </a:lnTo>
                  <a:lnTo>
                    <a:pt x="44602" y="936701"/>
                  </a:lnTo>
                  <a:lnTo>
                    <a:pt x="44602" y="981303"/>
                  </a:lnTo>
                  <a:lnTo>
                    <a:pt x="44602" y="1159725"/>
                  </a:lnTo>
                  <a:lnTo>
                    <a:pt x="44602" y="1248943"/>
                  </a:lnTo>
                  <a:lnTo>
                    <a:pt x="89204" y="1248943"/>
                  </a:lnTo>
                  <a:lnTo>
                    <a:pt x="89204" y="1159725"/>
                  </a:lnTo>
                  <a:lnTo>
                    <a:pt x="89204" y="1115110"/>
                  </a:lnTo>
                  <a:lnTo>
                    <a:pt x="133794" y="1115110"/>
                  </a:lnTo>
                  <a:lnTo>
                    <a:pt x="133794" y="1025906"/>
                  </a:lnTo>
                  <a:close/>
                </a:path>
                <a:path w="133984" h="1472564">
                  <a:moveTo>
                    <a:pt x="133794" y="847483"/>
                  </a:moveTo>
                  <a:lnTo>
                    <a:pt x="89204" y="847483"/>
                  </a:lnTo>
                  <a:lnTo>
                    <a:pt x="89204" y="892086"/>
                  </a:lnTo>
                  <a:lnTo>
                    <a:pt x="133794" y="892086"/>
                  </a:lnTo>
                  <a:lnTo>
                    <a:pt x="133794" y="847483"/>
                  </a:lnTo>
                  <a:close/>
                </a:path>
                <a:path w="133984" h="1472564">
                  <a:moveTo>
                    <a:pt x="133794" y="490651"/>
                  </a:moveTo>
                  <a:lnTo>
                    <a:pt x="89204" y="490651"/>
                  </a:lnTo>
                  <a:lnTo>
                    <a:pt x="89204" y="401447"/>
                  </a:lnTo>
                  <a:lnTo>
                    <a:pt x="44602" y="401447"/>
                  </a:lnTo>
                  <a:lnTo>
                    <a:pt x="44602" y="535266"/>
                  </a:lnTo>
                  <a:lnTo>
                    <a:pt x="89204" y="535266"/>
                  </a:lnTo>
                  <a:lnTo>
                    <a:pt x="89204" y="579856"/>
                  </a:lnTo>
                  <a:lnTo>
                    <a:pt x="133794" y="579856"/>
                  </a:lnTo>
                  <a:lnTo>
                    <a:pt x="133794" y="490651"/>
                  </a:lnTo>
                  <a:close/>
                </a:path>
                <a:path w="133984" h="1472564">
                  <a:moveTo>
                    <a:pt x="133794" y="356831"/>
                  </a:moveTo>
                  <a:lnTo>
                    <a:pt x="89204" y="356831"/>
                  </a:lnTo>
                  <a:lnTo>
                    <a:pt x="89204" y="401434"/>
                  </a:lnTo>
                  <a:lnTo>
                    <a:pt x="133794" y="401434"/>
                  </a:lnTo>
                  <a:lnTo>
                    <a:pt x="133794" y="356831"/>
                  </a:lnTo>
                  <a:close/>
                </a:path>
                <a:path w="133984" h="1472564">
                  <a:moveTo>
                    <a:pt x="133794" y="0"/>
                  </a:moveTo>
                  <a:lnTo>
                    <a:pt x="89204" y="0"/>
                  </a:lnTo>
                  <a:lnTo>
                    <a:pt x="44602" y="0"/>
                  </a:lnTo>
                  <a:lnTo>
                    <a:pt x="44602" y="44602"/>
                  </a:lnTo>
                  <a:lnTo>
                    <a:pt x="89204" y="44602"/>
                  </a:lnTo>
                  <a:lnTo>
                    <a:pt x="89204" y="133807"/>
                  </a:lnTo>
                  <a:lnTo>
                    <a:pt x="89204" y="267627"/>
                  </a:lnTo>
                  <a:lnTo>
                    <a:pt x="44602" y="267627"/>
                  </a:lnTo>
                  <a:lnTo>
                    <a:pt x="44602" y="312229"/>
                  </a:lnTo>
                  <a:lnTo>
                    <a:pt x="89204" y="312229"/>
                  </a:lnTo>
                  <a:lnTo>
                    <a:pt x="133794" y="312229"/>
                  </a:lnTo>
                  <a:lnTo>
                    <a:pt x="133794" y="133819"/>
                  </a:lnTo>
                  <a:lnTo>
                    <a:pt x="133794" y="0"/>
                  </a:lnTo>
                  <a:close/>
                </a:path>
              </a:pathLst>
            </a:custGeom>
            <a:solidFill>
              <a:srgbClr val="000000"/>
            </a:solidFill>
          </p:spPr>
          <p:txBody>
            <a:bodyPr wrap="square" lIns="0" tIns="0" rIns="0" bIns="0" rtlCol="0"/>
            <a:lstStyle/>
            <a:p>
              <a:endParaRPr/>
            </a:p>
          </p:txBody>
        </p:sp>
      </p:grpSp>
      <p:grpSp>
        <p:nvGrpSpPr>
          <p:cNvPr id="50" name="Group 49">
            <a:extLst>
              <a:ext uri="{FF2B5EF4-FFF2-40B4-BE49-F238E27FC236}">
                <a16:creationId xmlns:a16="http://schemas.microsoft.com/office/drawing/2014/main" id="{C64808B5-3E41-3A76-10FF-D85F7A1A4AE3}"/>
              </a:ext>
            </a:extLst>
          </p:cNvPr>
          <p:cNvGrpSpPr/>
          <p:nvPr userDrawn="1"/>
        </p:nvGrpSpPr>
        <p:grpSpPr>
          <a:xfrm>
            <a:off x="3152321" y="1606933"/>
            <a:ext cx="780966" cy="780938"/>
            <a:chOff x="2082761" y="5461416"/>
            <a:chExt cx="1085888" cy="1085850"/>
          </a:xfrm>
        </p:grpSpPr>
        <p:sp>
          <p:nvSpPr>
            <p:cNvPr id="51" name="object 22">
              <a:extLst>
                <a:ext uri="{FF2B5EF4-FFF2-40B4-BE49-F238E27FC236}">
                  <a16:creationId xmlns:a16="http://schemas.microsoft.com/office/drawing/2014/main" id="{335B6D34-B454-1357-D546-E4B7A01F40EC}"/>
                </a:ext>
              </a:extLst>
            </p:cNvPr>
            <p:cNvSpPr/>
            <p:nvPr/>
          </p:nvSpPr>
          <p:spPr>
            <a:xfrm>
              <a:off x="2082761" y="5461416"/>
              <a:ext cx="299720" cy="1085850"/>
            </a:xfrm>
            <a:custGeom>
              <a:avLst/>
              <a:gdLst/>
              <a:ahLst/>
              <a:cxnLst/>
              <a:rect l="l" t="t" r="r" b="b"/>
              <a:pathLst>
                <a:path w="299719" h="1085850">
                  <a:moveTo>
                    <a:pt x="37439" y="673938"/>
                  </a:moveTo>
                  <a:lnTo>
                    <a:pt x="0" y="673938"/>
                  </a:lnTo>
                  <a:lnTo>
                    <a:pt x="0" y="711377"/>
                  </a:lnTo>
                  <a:lnTo>
                    <a:pt x="37439" y="711377"/>
                  </a:lnTo>
                  <a:lnTo>
                    <a:pt x="37439" y="673938"/>
                  </a:lnTo>
                  <a:close/>
                </a:path>
                <a:path w="299719" h="1085850">
                  <a:moveTo>
                    <a:pt x="37439" y="599059"/>
                  </a:moveTo>
                  <a:lnTo>
                    <a:pt x="0" y="599059"/>
                  </a:lnTo>
                  <a:lnTo>
                    <a:pt x="0" y="636498"/>
                  </a:lnTo>
                  <a:lnTo>
                    <a:pt x="37439" y="636498"/>
                  </a:lnTo>
                  <a:lnTo>
                    <a:pt x="37439" y="599059"/>
                  </a:lnTo>
                  <a:close/>
                </a:path>
                <a:path w="299719" h="1085850">
                  <a:moveTo>
                    <a:pt x="74879" y="411861"/>
                  </a:moveTo>
                  <a:lnTo>
                    <a:pt x="37439" y="411861"/>
                  </a:lnTo>
                  <a:lnTo>
                    <a:pt x="0" y="411861"/>
                  </a:lnTo>
                  <a:lnTo>
                    <a:pt x="0" y="449300"/>
                  </a:lnTo>
                  <a:lnTo>
                    <a:pt x="37439" y="449300"/>
                  </a:lnTo>
                  <a:lnTo>
                    <a:pt x="74879" y="449300"/>
                  </a:lnTo>
                  <a:lnTo>
                    <a:pt x="74879" y="411861"/>
                  </a:lnTo>
                  <a:close/>
                </a:path>
                <a:path w="299719" h="1085850">
                  <a:moveTo>
                    <a:pt x="74879" y="336969"/>
                  </a:moveTo>
                  <a:lnTo>
                    <a:pt x="37439" y="336969"/>
                  </a:lnTo>
                  <a:lnTo>
                    <a:pt x="37439" y="299529"/>
                  </a:lnTo>
                  <a:lnTo>
                    <a:pt x="0" y="299529"/>
                  </a:lnTo>
                  <a:lnTo>
                    <a:pt x="0" y="374408"/>
                  </a:lnTo>
                  <a:lnTo>
                    <a:pt x="37439" y="374408"/>
                  </a:lnTo>
                  <a:lnTo>
                    <a:pt x="74879" y="374408"/>
                  </a:lnTo>
                  <a:lnTo>
                    <a:pt x="74879" y="336969"/>
                  </a:lnTo>
                  <a:close/>
                </a:path>
                <a:path w="299719" h="1085850">
                  <a:moveTo>
                    <a:pt x="112318" y="299529"/>
                  </a:moveTo>
                  <a:lnTo>
                    <a:pt x="74879" y="299529"/>
                  </a:lnTo>
                  <a:lnTo>
                    <a:pt x="74879" y="336969"/>
                  </a:lnTo>
                  <a:lnTo>
                    <a:pt x="112318" y="336969"/>
                  </a:lnTo>
                  <a:lnTo>
                    <a:pt x="112318" y="299529"/>
                  </a:lnTo>
                  <a:close/>
                </a:path>
                <a:path w="299719" h="1085850">
                  <a:moveTo>
                    <a:pt x="149758" y="898588"/>
                  </a:moveTo>
                  <a:lnTo>
                    <a:pt x="112318" y="898588"/>
                  </a:lnTo>
                  <a:lnTo>
                    <a:pt x="74879" y="898588"/>
                  </a:lnTo>
                  <a:lnTo>
                    <a:pt x="74879" y="1010907"/>
                  </a:lnTo>
                  <a:lnTo>
                    <a:pt x="112318" y="1010907"/>
                  </a:lnTo>
                  <a:lnTo>
                    <a:pt x="149758" y="1010907"/>
                  </a:lnTo>
                  <a:lnTo>
                    <a:pt x="149758" y="898588"/>
                  </a:lnTo>
                  <a:close/>
                </a:path>
                <a:path w="299719" h="1085850">
                  <a:moveTo>
                    <a:pt x="149758" y="823709"/>
                  </a:moveTo>
                  <a:lnTo>
                    <a:pt x="112318" y="823709"/>
                  </a:lnTo>
                  <a:lnTo>
                    <a:pt x="74879" y="823709"/>
                  </a:lnTo>
                  <a:lnTo>
                    <a:pt x="37439" y="823709"/>
                  </a:lnTo>
                  <a:lnTo>
                    <a:pt x="0" y="823709"/>
                  </a:lnTo>
                  <a:lnTo>
                    <a:pt x="0" y="1085799"/>
                  </a:lnTo>
                  <a:lnTo>
                    <a:pt x="37439" y="1085799"/>
                  </a:lnTo>
                  <a:lnTo>
                    <a:pt x="74879" y="1085786"/>
                  </a:lnTo>
                  <a:lnTo>
                    <a:pt x="112318" y="1085786"/>
                  </a:lnTo>
                  <a:lnTo>
                    <a:pt x="149758" y="1085786"/>
                  </a:lnTo>
                  <a:lnTo>
                    <a:pt x="149758" y="1048346"/>
                  </a:lnTo>
                  <a:lnTo>
                    <a:pt x="112318" y="1048346"/>
                  </a:lnTo>
                  <a:lnTo>
                    <a:pt x="74879" y="1048346"/>
                  </a:lnTo>
                  <a:lnTo>
                    <a:pt x="37439" y="1048346"/>
                  </a:lnTo>
                  <a:lnTo>
                    <a:pt x="37439" y="861148"/>
                  </a:lnTo>
                  <a:lnTo>
                    <a:pt x="74879" y="861148"/>
                  </a:lnTo>
                  <a:lnTo>
                    <a:pt x="112318" y="861148"/>
                  </a:lnTo>
                  <a:lnTo>
                    <a:pt x="149758" y="861148"/>
                  </a:lnTo>
                  <a:lnTo>
                    <a:pt x="149758" y="823709"/>
                  </a:lnTo>
                  <a:close/>
                </a:path>
                <a:path w="299719" h="1085850">
                  <a:moveTo>
                    <a:pt x="149758" y="486740"/>
                  </a:moveTo>
                  <a:lnTo>
                    <a:pt x="112318" y="486740"/>
                  </a:lnTo>
                  <a:lnTo>
                    <a:pt x="74879" y="486740"/>
                  </a:lnTo>
                  <a:lnTo>
                    <a:pt x="74879" y="524179"/>
                  </a:lnTo>
                  <a:lnTo>
                    <a:pt x="37439" y="524179"/>
                  </a:lnTo>
                  <a:lnTo>
                    <a:pt x="37439" y="486740"/>
                  </a:lnTo>
                  <a:lnTo>
                    <a:pt x="0" y="486740"/>
                  </a:lnTo>
                  <a:lnTo>
                    <a:pt x="0" y="561619"/>
                  </a:lnTo>
                  <a:lnTo>
                    <a:pt x="37439" y="561619"/>
                  </a:lnTo>
                  <a:lnTo>
                    <a:pt x="37439" y="599059"/>
                  </a:lnTo>
                  <a:lnTo>
                    <a:pt x="74879" y="599059"/>
                  </a:lnTo>
                  <a:lnTo>
                    <a:pt x="74879" y="636498"/>
                  </a:lnTo>
                  <a:lnTo>
                    <a:pt x="37439" y="636498"/>
                  </a:lnTo>
                  <a:lnTo>
                    <a:pt x="37439" y="673938"/>
                  </a:lnTo>
                  <a:lnTo>
                    <a:pt x="74879" y="673938"/>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112318" y="786269"/>
                  </a:lnTo>
                  <a:lnTo>
                    <a:pt x="112318" y="748842"/>
                  </a:lnTo>
                  <a:lnTo>
                    <a:pt x="149758" y="748842"/>
                  </a:lnTo>
                  <a:lnTo>
                    <a:pt x="149758" y="711403"/>
                  </a:lnTo>
                  <a:lnTo>
                    <a:pt x="112318" y="711403"/>
                  </a:lnTo>
                  <a:lnTo>
                    <a:pt x="112318" y="673938"/>
                  </a:lnTo>
                  <a:lnTo>
                    <a:pt x="149758" y="673938"/>
                  </a:lnTo>
                  <a:lnTo>
                    <a:pt x="149758" y="636498"/>
                  </a:lnTo>
                  <a:lnTo>
                    <a:pt x="112318" y="636498"/>
                  </a:lnTo>
                  <a:lnTo>
                    <a:pt x="112318" y="561619"/>
                  </a:lnTo>
                  <a:lnTo>
                    <a:pt x="149758" y="561619"/>
                  </a:lnTo>
                  <a:lnTo>
                    <a:pt x="149758" y="486740"/>
                  </a:lnTo>
                  <a:close/>
                </a:path>
                <a:path w="299719" h="1085850">
                  <a:moveTo>
                    <a:pt x="149758" y="336969"/>
                  </a:moveTo>
                  <a:lnTo>
                    <a:pt x="112318" y="336969"/>
                  </a:lnTo>
                  <a:lnTo>
                    <a:pt x="112318" y="374408"/>
                  </a:lnTo>
                  <a:lnTo>
                    <a:pt x="74879" y="374408"/>
                  </a:lnTo>
                  <a:lnTo>
                    <a:pt x="74879" y="411848"/>
                  </a:lnTo>
                  <a:lnTo>
                    <a:pt x="112318" y="411848"/>
                  </a:lnTo>
                  <a:lnTo>
                    <a:pt x="149758" y="411848"/>
                  </a:lnTo>
                  <a:lnTo>
                    <a:pt x="149758" y="336969"/>
                  </a:lnTo>
                  <a:close/>
                </a:path>
                <a:path w="299719" h="1085850">
                  <a:moveTo>
                    <a:pt x="149758" y="224650"/>
                  </a:moveTo>
                  <a:lnTo>
                    <a:pt x="112318" y="224650"/>
                  </a:lnTo>
                  <a:lnTo>
                    <a:pt x="74879" y="224650"/>
                  </a:lnTo>
                  <a:lnTo>
                    <a:pt x="37439" y="224650"/>
                  </a:lnTo>
                  <a:lnTo>
                    <a:pt x="37439" y="149771"/>
                  </a:lnTo>
                  <a:lnTo>
                    <a:pt x="37439" y="74891"/>
                  </a:lnTo>
                  <a:lnTo>
                    <a:pt x="0" y="74891"/>
                  </a:lnTo>
                  <a:lnTo>
                    <a:pt x="0" y="149771"/>
                  </a:lnTo>
                  <a:lnTo>
                    <a:pt x="0" y="262089"/>
                  </a:lnTo>
                  <a:lnTo>
                    <a:pt x="37439" y="262089"/>
                  </a:lnTo>
                  <a:lnTo>
                    <a:pt x="74879" y="262089"/>
                  </a:lnTo>
                  <a:lnTo>
                    <a:pt x="112318" y="262089"/>
                  </a:lnTo>
                  <a:lnTo>
                    <a:pt x="149758" y="262089"/>
                  </a:lnTo>
                  <a:lnTo>
                    <a:pt x="149758" y="224650"/>
                  </a:lnTo>
                  <a:close/>
                </a:path>
                <a:path w="299719" h="1085850">
                  <a:moveTo>
                    <a:pt x="149758" y="74891"/>
                  </a:moveTo>
                  <a:lnTo>
                    <a:pt x="112318" y="74891"/>
                  </a:lnTo>
                  <a:lnTo>
                    <a:pt x="74879" y="74891"/>
                  </a:lnTo>
                  <a:lnTo>
                    <a:pt x="74879" y="149771"/>
                  </a:lnTo>
                  <a:lnTo>
                    <a:pt x="74879" y="187210"/>
                  </a:lnTo>
                  <a:lnTo>
                    <a:pt x="112318" y="187210"/>
                  </a:lnTo>
                  <a:lnTo>
                    <a:pt x="149758" y="187210"/>
                  </a:lnTo>
                  <a:lnTo>
                    <a:pt x="149758" y="149771"/>
                  </a:lnTo>
                  <a:lnTo>
                    <a:pt x="149758" y="74891"/>
                  </a:lnTo>
                  <a:close/>
                </a:path>
                <a:path w="299719" h="1085850">
                  <a:moveTo>
                    <a:pt x="149758" y="0"/>
                  </a:moveTo>
                  <a:lnTo>
                    <a:pt x="112318" y="0"/>
                  </a:lnTo>
                  <a:lnTo>
                    <a:pt x="74879" y="0"/>
                  </a:lnTo>
                  <a:lnTo>
                    <a:pt x="37439" y="0"/>
                  </a:lnTo>
                  <a:lnTo>
                    <a:pt x="0" y="0"/>
                  </a:lnTo>
                  <a:lnTo>
                    <a:pt x="0" y="74879"/>
                  </a:lnTo>
                  <a:lnTo>
                    <a:pt x="37439" y="74879"/>
                  </a:lnTo>
                  <a:lnTo>
                    <a:pt x="37439" y="37439"/>
                  </a:lnTo>
                  <a:lnTo>
                    <a:pt x="74879" y="37439"/>
                  </a:lnTo>
                  <a:lnTo>
                    <a:pt x="112318" y="37439"/>
                  </a:lnTo>
                  <a:lnTo>
                    <a:pt x="149758" y="37439"/>
                  </a:lnTo>
                  <a:lnTo>
                    <a:pt x="149758" y="0"/>
                  </a:lnTo>
                  <a:close/>
                </a:path>
                <a:path w="299719" h="1085850">
                  <a:moveTo>
                    <a:pt x="187210" y="898588"/>
                  </a:moveTo>
                  <a:lnTo>
                    <a:pt x="149771" y="898588"/>
                  </a:lnTo>
                  <a:lnTo>
                    <a:pt x="149771" y="1010907"/>
                  </a:lnTo>
                  <a:lnTo>
                    <a:pt x="187210" y="1010907"/>
                  </a:lnTo>
                  <a:lnTo>
                    <a:pt x="187210" y="898588"/>
                  </a:lnTo>
                  <a:close/>
                </a:path>
                <a:path w="299719" h="1085850">
                  <a:moveTo>
                    <a:pt x="187210" y="299529"/>
                  </a:moveTo>
                  <a:lnTo>
                    <a:pt x="149771" y="299529"/>
                  </a:lnTo>
                  <a:lnTo>
                    <a:pt x="149771" y="336969"/>
                  </a:lnTo>
                  <a:lnTo>
                    <a:pt x="187210" y="336969"/>
                  </a:lnTo>
                  <a:lnTo>
                    <a:pt x="187210" y="299529"/>
                  </a:lnTo>
                  <a:close/>
                </a:path>
                <a:path w="299719" h="1085850">
                  <a:moveTo>
                    <a:pt x="187210" y="74891"/>
                  </a:moveTo>
                  <a:lnTo>
                    <a:pt x="149771" y="74891"/>
                  </a:lnTo>
                  <a:lnTo>
                    <a:pt x="149771" y="149771"/>
                  </a:lnTo>
                  <a:lnTo>
                    <a:pt x="149771" y="187210"/>
                  </a:lnTo>
                  <a:lnTo>
                    <a:pt x="187210" y="187210"/>
                  </a:lnTo>
                  <a:lnTo>
                    <a:pt x="187210" y="149771"/>
                  </a:lnTo>
                  <a:lnTo>
                    <a:pt x="187210" y="74891"/>
                  </a:lnTo>
                  <a:close/>
                </a:path>
                <a:path w="299719" h="1085850">
                  <a:moveTo>
                    <a:pt x="224650" y="411861"/>
                  </a:moveTo>
                  <a:lnTo>
                    <a:pt x="187210" y="411861"/>
                  </a:lnTo>
                  <a:lnTo>
                    <a:pt x="187210" y="374408"/>
                  </a:lnTo>
                  <a:lnTo>
                    <a:pt x="149771" y="374408"/>
                  </a:lnTo>
                  <a:lnTo>
                    <a:pt x="149771" y="486727"/>
                  </a:lnTo>
                  <a:lnTo>
                    <a:pt x="187210" y="486727"/>
                  </a:lnTo>
                  <a:lnTo>
                    <a:pt x="187210" y="449300"/>
                  </a:lnTo>
                  <a:lnTo>
                    <a:pt x="224650" y="449300"/>
                  </a:lnTo>
                  <a:lnTo>
                    <a:pt x="224650" y="411861"/>
                  </a:lnTo>
                  <a:close/>
                </a:path>
                <a:path w="299719" h="1085850">
                  <a:moveTo>
                    <a:pt x="262089" y="823709"/>
                  </a:moveTo>
                  <a:lnTo>
                    <a:pt x="224650" y="823709"/>
                  </a:lnTo>
                  <a:lnTo>
                    <a:pt x="187210" y="823709"/>
                  </a:lnTo>
                  <a:lnTo>
                    <a:pt x="149771" y="823709"/>
                  </a:lnTo>
                  <a:lnTo>
                    <a:pt x="149771" y="861148"/>
                  </a:lnTo>
                  <a:lnTo>
                    <a:pt x="187210" y="861148"/>
                  </a:lnTo>
                  <a:lnTo>
                    <a:pt x="224650" y="861148"/>
                  </a:lnTo>
                  <a:lnTo>
                    <a:pt x="224650" y="1048346"/>
                  </a:lnTo>
                  <a:lnTo>
                    <a:pt x="187210" y="1048346"/>
                  </a:lnTo>
                  <a:lnTo>
                    <a:pt x="149771" y="1048346"/>
                  </a:lnTo>
                  <a:lnTo>
                    <a:pt x="149771" y="1085786"/>
                  </a:lnTo>
                  <a:lnTo>
                    <a:pt x="187210" y="1085786"/>
                  </a:lnTo>
                  <a:lnTo>
                    <a:pt x="224650" y="1085786"/>
                  </a:lnTo>
                  <a:lnTo>
                    <a:pt x="262089" y="1085799"/>
                  </a:lnTo>
                  <a:lnTo>
                    <a:pt x="262089" y="823709"/>
                  </a:lnTo>
                  <a:close/>
                </a:path>
                <a:path w="299719" h="1085850">
                  <a:moveTo>
                    <a:pt x="262089" y="524179"/>
                  </a:moveTo>
                  <a:lnTo>
                    <a:pt x="224650" y="524179"/>
                  </a:lnTo>
                  <a:lnTo>
                    <a:pt x="187210" y="524179"/>
                  </a:lnTo>
                  <a:lnTo>
                    <a:pt x="187210" y="599059"/>
                  </a:lnTo>
                  <a:lnTo>
                    <a:pt x="149771" y="599059"/>
                  </a:lnTo>
                  <a:lnTo>
                    <a:pt x="149771" y="786282"/>
                  </a:lnTo>
                  <a:lnTo>
                    <a:pt x="187210" y="786282"/>
                  </a:lnTo>
                  <a:lnTo>
                    <a:pt x="187210" y="748830"/>
                  </a:lnTo>
                  <a:lnTo>
                    <a:pt x="224650" y="748830"/>
                  </a:lnTo>
                  <a:lnTo>
                    <a:pt x="224650" y="711377"/>
                  </a:lnTo>
                  <a:lnTo>
                    <a:pt x="262089" y="711377"/>
                  </a:lnTo>
                  <a:lnTo>
                    <a:pt x="262089" y="673938"/>
                  </a:lnTo>
                  <a:lnTo>
                    <a:pt x="224650" y="673938"/>
                  </a:lnTo>
                  <a:lnTo>
                    <a:pt x="187210" y="673938"/>
                  </a:lnTo>
                  <a:lnTo>
                    <a:pt x="187210" y="636498"/>
                  </a:lnTo>
                  <a:lnTo>
                    <a:pt x="224650" y="636498"/>
                  </a:lnTo>
                  <a:lnTo>
                    <a:pt x="262089" y="636498"/>
                  </a:lnTo>
                  <a:lnTo>
                    <a:pt x="262089" y="599059"/>
                  </a:lnTo>
                  <a:lnTo>
                    <a:pt x="224650" y="599059"/>
                  </a:lnTo>
                  <a:lnTo>
                    <a:pt x="224650" y="561619"/>
                  </a:lnTo>
                  <a:lnTo>
                    <a:pt x="262089" y="561619"/>
                  </a:lnTo>
                  <a:lnTo>
                    <a:pt x="262089" y="524179"/>
                  </a:lnTo>
                  <a:close/>
                </a:path>
                <a:path w="299719" h="1085850">
                  <a:moveTo>
                    <a:pt x="262089" y="299529"/>
                  </a:moveTo>
                  <a:lnTo>
                    <a:pt x="224650" y="299529"/>
                  </a:lnTo>
                  <a:lnTo>
                    <a:pt x="224650" y="336969"/>
                  </a:lnTo>
                  <a:lnTo>
                    <a:pt x="262089" y="336969"/>
                  </a:lnTo>
                  <a:lnTo>
                    <a:pt x="262089" y="299529"/>
                  </a:lnTo>
                  <a:close/>
                </a:path>
                <a:path w="299719" h="1085850">
                  <a:moveTo>
                    <a:pt x="262089" y="74891"/>
                  </a:moveTo>
                  <a:lnTo>
                    <a:pt x="224650" y="74891"/>
                  </a:lnTo>
                  <a:lnTo>
                    <a:pt x="224650" y="149771"/>
                  </a:lnTo>
                  <a:lnTo>
                    <a:pt x="224650" y="224650"/>
                  </a:lnTo>
                  <a:lnTo>
                    <a:pt x="187210" y="224650"/>
                  </a:lnTo>
                  <a:lnTo>
                    <a:pt x="149771" y="224650"/>
                  </a:lnTo>
                  <a:lnTo>
                    <a:pt x="149771" y="262089"/>
                  </a:lnTo>
                  <a:lnTo>
                    <a:pt x="187210" y="262089"/>
                  </a:lnTo>
                  <a:lnTo>
                    <a:pt x="224650" y="262089"/>
                  </a:lnTo>
                  <a:lnTo>
                    <a:pt x="262089" y="262089"/>
                  </a:lnTo>
                  <a:lnTo>
                    <a:pt x="262089" y="149771"/>
                  </a:lnTo>
                  <a:lnTo>
                    <a:pt x="262089" y="74891"/>
                  </a:lnTo>
                  <a:close/>
                </a:path>
                <a:path w="299719" h="1085850">
                  <a:moveTo>
                    <a:pt x="262089" y="0"/>
                  </a:moveTo>
                  <a:lnTo>
                    <a:pt x="224650" y="0"/>
                  </a:lnTo>
                  <a:lnTo>
                    <a:pt x="187210" y="0"/>
                  </a:lnTo>
                  <a:lnTo>
                    <a:pt x="149771" y="0"/>
                  </a:lnTo>
                  <a:lnTo>
                    <a:pt x="149771" y="37439"/>
                  </a:lnTo>
                  <a:lnTo>
                    <a:pt x="187210" y="37439"/>
                  </a:lnTo>
                  <a:lnTo>
                    <a:pt x="224650" y="37439"/>
                  </a:lnTo>
                  <a:lnTo>
                    <a:pt x="224650" y="74879"/>
                  </a:lnTo>
                  <a:lnTo>
                    <a:pt x="262089" y="74879"/>
                  </a:lnTo>
                  <a:lnTo>
                    <a:pt x="262089" y="0"/>
                  </a:lnTo>
                  <a:close/>
                </a:path>
                <a:path w="299719" h="1085850">
                  <a:moveTo>
                    <a:pt x="299529" y="748830"/>
                  </a:moveTo>
                  <a:lnTo>
                    <a:pt x="262089" y="748830"/>
                  </a:lnTo>
                  <a:lnTo>
                    <a:pt x="224650" y="748830"/>
                  </a:lnTo>
                  <a:lnTo>
                    <a:pt x="224650" y="786269"/>
                  </a:lnTo>
                  <a:lnTo>
                    <a:pt x="262089" y="786269"/>
                  </a:lnTo>
                  <a:lnTo>
                    <a:pt x="299529" y="786269"/>
                  </a:lnTo>
                  <a:lnTo>
                    <a:pt x="299529" y="748830"/>
                  </a:lnTo>
                  <a:close/>
                </a:path>
                <a:path w="299719" h="1085850">
                  <a:moveTo>
                    <a:pt x="299529" y="636498"/>
                  </a:moveTo>
                  <a:lnTo>
                    <a:pt x="262089" y="636498"/>
                  </a:lnTo>
                  <a:lnTo>
                    <a:pt x="262089" y="673938"/>
                  </a:lnTo>
                  <a:lnTo>
                    <a:pt x="299529" y="673938"/>
                  </a:lnTo>
                  <a:lnTo>
                    <a:pt x="299529" y="636498"/>
                  </a:lnTo>
                  <a:close/>
                </a:path>
                <a:path w="299719" h="1085850">
                  <a:moveTo>
                    <a:pt x="299529" y="336969"/>
                  </a:moveTo>
                  <a:lnTo>
                    <a:pt x="262089" y="336969"/>
                  </a:lnTo>
                  <a:lnTo>
                    <a:pt x="262089" y="374408"/>
                  </a:lnTo>
                  <a:lnTo>
                    <a:pt x="224650" y="374408"/>
                  </a:lnTo>
                  <a:lnTo>
                    <a:pt x="224650" y="411848"/>
                  </a:lnTo>
                  <a:lnTo>
                    <a:pt x="262089" y="411848"/>
                  </a:lnTo>
                  <a:lnTo>
                    <a:pt x="262089" y="449300"/>
                  </a:lnTo>
                  <a:lnTo>
                    <a:pt x="224650" y="449300"/>
                  </a:lnTo>
                  <a:lnTo>
                    <a:pt x="224650" y="486740"/>
                  </a:lnTo>
                  <a:lnTo>
                    <a:pt x="262089" y="486740"/>
                  </a:lnTo>
                  <a:lnTo>
                    <a:pt x="299529" y="486727"/>
                  </a:lnTo>
                  <a:lnTo>
                    <a:pt x="299529" y="336969"/>
                  </a:lnTo>
                  <a:close/>
                </a:path>
              </a:pathLst>
            </a:custGeom>
            <a:solidFill>
              <a:srgbClr val="000000"/>
            </a:solidFill>
          </p:spPr>
          <p:txBody>
            <a:bodyPr wrap="square" lIns="0" tIns="0" rIns="0" bIns="0" rtlCol="0"/>
            <a:lstStyle/>
            <a:p>
              <a:endParaRPr/>
            </a:p>
          </p:txBody>
        </p:sp>
        <p:sp>
          <p:nvSpPr>
            <p:cNvPr id="52" name="object 23">
              <a:extLst>
                <a:ext uri="{FF2B5EF4-FFF2-40B4-BE49-F238E27FC236}">
                  <a16:creationId xmlns:a16="http://schemas.microsoft.com/office/drawing/2014/main" id="{E5F64A5F-D152-967F-2F9B-2644588DDD3C}"/>
                </a:ext>
              </a:extLst>
            </p:cNvPr>
            <p:cNvSpPr/>
            <p:nvPr/>
          </p:nvSpPr>
          <p:spPr>
            <a:xfrm>
              <a:off x="2344851" y="5461416"/>
              <a:ext cx="374650" cy="1085850"/>
            </a:xfrm>
            <a:custGeom>
              <a:avLst/>
              <a:gdLst/>
              <a:ahLst/>
              <a:cxnLst/>
              <a:rect l="l" t="t" r="r" b="b"/>
              <a:pathLst>
                <a:path w="374650" h="1085850">
                  <a:moveTo>
                    <a:pt x="74879" y="973467"/>
                  </a:moveTo>
                  <a:lnTo>
                    <a:pt x="37439" y="973467"/>
                  </a:lnTo>
                  <a:lnTo>
                    <a:pt x="37439" y="1010907"/>
                  </a:lnTo>
                  <a:lnTo>
                    <a:pt x="74879" y="1010907"/>
                  </a:lnTo>
                  <a:lnTo>
                    <a:pt x="74879" y="973467"/>
                  </a:lnTo>
                  <a:close/>
                </a:path>
                <a:path w="374650" h="1085850">
                  <a:moveTo>
                    <a:pt x="74879" y="224650"/>
                  </a:moveTo>
                  <a:lnTo>
                    <a:pt x="37439" y="224650"/>
                  </a:lnTo>
                  <a:lnTo>
                    <a:pt x="37439" y="262089"/>
                  </a:lnTo>
                  <a:lnTo>
                    <a:pt x="74879" y="262089"/>
                  </a:lnTo>
                  <a:lnTo>
                    <a:pt x="74879" y="224650"/>
                  </a:lnTo>
                  <a:close/>
                </a:path>
                <a:path w="374650" h="1085850">
                  <a:moveTo>
                    <a:pt x="74879" y="149771"/>
                  </a:moveTo>
                  <a:lnTo>
                    <a:pt x="37439" y="149771"/>
                  </a:lnTo>
                  <a:lnTo>
                    <a:pt x="37439" y="187210"/>
                  </a:lnTo>
                  <a:lnTo>
                    <a:pt x="74879" y="187210"/>
                  </a:lnTo>
                  <a:lnTo>
                    <a:pt x="74879" y="149771"/>
                  </a:lnTo>
                  <a:close/>
                </a:path>
                <a:path w="374650" h="1085850">
                  <a:moveTo>
                    <a:pt x="74879" y="37452"/>
                  </a:moveTo>
                  <a:lnTo>
                    <a:pt x="37439" y="37452"/>
                  </a:lnTo>
                  <a:lnTo>
                    <a:pt x="37439" y="74891"/>
                  </a:lnTo>
                  <a:lnTo>
                    <a:pt x="74879" y="74891"/>
                  </a:lnTo>
                  <a:lnTo>
                    <a:pt x="74879" y="37452"/>
                  </a:lnTo>
                  <a:close/>
                </a:path>
                <a:path w="374650" h="1085850">
                  <a:moveTo>
                    <a:pt x="112318" y="299529"/>
                  </a:moveTo>
                  <a:lnTo>
                    <a:pt x="74879" y="299529"/>
                  </a:lnTo>
                  <a:lnTo>
                    <a:pt x="74879" y="336969"/>
                  </a:lnTo>
                  <a:lnTo>
                    <a:pt x="112318" y="336969"/>
                  </a:lnTo>
                  <a:lnTo>
                    <a:pt x="112318" y="299529"/>
                  </a:lnTo>
                  <a:close/>
                </a:path>
                <a:path w="374650" h="1085850">
                  <a:moveTo>
                    <a:pt x="149758" y="673938"/>
                  </a:moveTo>
                  <a:lnTo>
                    <a:pt x="112318" y="673938"/>
                  </a:lnTo>
                  <a:lnTo>
                    <a:pt x="112318" y="711377"/>
                  </a:lnTo>
                  <a:lnTo>
                    <a:pt x="149758" y="711377"/>
                  </a:lnTo>
                  <a:lnTo>
                    <a:pt x="149758" y="673938"/>
                  </a:lnTo>
                  <a:close/>
                </a:path>
                <a:path w="374650" h="1085850">
                  <a:moveTo>
                    <a:pt x="149758" y="524179"/>
                  </a:moveTo>
                  <a:lnTo>
                    <a:pt x="112318" y="524179"/>
                  </a:lnTo>
                  <a:lnTo>
                    <a:pt x="112318" y="561619"/>
                  </a:lnTo>
                  <a:lnTo>
                    <a:pt x="74879" y="561619"/>
                  </a:lnTo>
                  <a:lnTo>
                    <a:pt x="74879" y="524179"/>
                  </a:lnTo>
                  <a:lnTo>
                    <a:pt x="112318" y="524179"/>
                  </a:lnTo>
                  <a:lnTo>
                    <a:pt x="112318" y="486740"/>
                  </a:lnTo>
                  <a:lnTo>
                    <a:pt x="74879" y="486740"/>
                  </a:lnTo>
                  <a:lnTo>
                    <a:pt x="37439" y="486740"/>
                  </a:lnTo>
                  <a:lnTo>
                    <a:pt x="37439" y="599059"/>
                  </a:lnTo>
                  <a:lnTo>
                    <a:pt x="74879" y="599059"/>
                  </a:lnTo>
                  <a:lnTo>
                    <a:pt x="112318" y="599059"/>
                  </a:lnTo>
                  <a:lnTo>
                    <a:pt x="112318" y="636498"/>
                  </a:lnTo>
                  <a:lnTo>
                    <a:pt x="149758" y="636498"/>
                  </a:lnTo>
                  <a:lnTo>
                    <a:pt x="149758" y="524179"/>
                  </a:lnTo>
                  <a:close/>
                </a:path>
                <a:path w="374650" h="1085850">
                  <a:moveTo>
                    <a:pt x="149758" y="374408"/>
                  </a:moveTo>
                  <a:lnTo>
                    <a:pt x="112318" y="374408"/>
                  </a:lnTo>
                  <a:lnTo>
                    <a:pt x="74879" y="374408"/>
                  </a:lnTo>
                  <a:lnTo>
                    <a:pt x="74879" y="449287"/>
                  </a:lnTo>
                  <a:lnTo>
                    <a:pt x="112318" y="449287"/>
                  </a:lnTo>
                  <a:lnTo>
                    <a:pt x="112318" y="411848"/>
                  </a:lnTo>
                  <a:lnTo>
                    <a:pt x="149758" y="411848"/>
                  </a:lnTo>
                  <a:lnTo>
                    <a:pt x="149758" y="374408"/>
                  </a:lnTo>
                  <a:close/>
                </a:path>
                <a:path w="374650" h="1085850">
                  <a:moveTo>
                    <a:pt x="187198" y="449300"/>
                  </a:moveTo>
                  <a:lnTo>
                    <a:pt x="149758" y="449300"/>
                  </a:lnTo>
                  <a:lnTo>
                    <a:pt x="112318" y="449300"/>
                  </a:lnTo>
                  <a:lnTo>
                    <a:pt x="112318" y="486740"/>
                  </a:lnTo>
                  <a:lnTo>
                    <a:pt x="149758" y="486740"/>
                  </a:lnTo>
                  <a:lnTo>
                    <a:pt x="187198" y="486740"/>
                  </a:lnTo>
                  <a:lnTo>
                    <a:pt x="187198" y="449300"/>
                  </a:lnTo>
                  <a:close/>
                </a:path>
                <a:path w="374650" h="1085850">
                  <a:moveTo>
                    <a:pt x="187198" y="74891"/>
                  </a:moveTo>
                  <a:lnTo>
                    <a:pt x="149758" y="74891"/>
                  </a:lnTo>
                  <a:lnTo>
                    <a:pt x="112318" y="74891"/>
                  </a:lnTo>
                  <a:lnTo>
                    <a:pt x="74879" y="74891"/>
                  </a:lnTo>
                  <a:lnTo>
                    <a:pt x="74879" y="149771"/>
                  </a:lnTo>
                  <a:lnTo>
                    <a:pt x="112318" y="149771"/>
                  </a:lnTo>
                  <a:lnTo>
                    <a:pt x="112318" y="187210"/>
                  </a:lnTo>
                  <a:lnTo>
                    <a:pt x="74879" y="187210"/>
                  </a:lnTo>
                  <a:lnTo>
                    <a:pt x="74879" y="224650"/>
                  </a:lnTo>
                  <a:lnTo>
                    <a:pt x="112318" y="224650"/>
                  </a:lnTo>
                  <a:lnTo>
                    <a:pt x="112318" y="299529"/>
                  </a:lnTo>
                  <a:lnTo>
                    <a:pt x="149758" y="299529"/>
                  </a:lnTo>
                  <a:lnTo>
                    <a:pt x="149758" y="224650"/>
                  </a:lnTo>
                  <a:lnTo>
                    <a:pt x="187198" y="224650"/>
                  </a:lnTo>
                  <a:lnTo>
                    <a:pt x="187198" y="149771"/>
                  </a:lnTo>
                  <a:lnTo>
                    <a:pt x="149758" y="149771"/>
                  </a:lnTo>
                  <a:lnTo>
                    <a:pt x="149758" y="112331"/>
                  </a:lnTo>
                  <a:lnTo>
                    <a:pt x="187198" y="112331"/>
                  </a:lnTo>
                  <a:lnTo>
                    <a:pt x="187198" y="74891"/>
                  </a:lnTo>
                  <a:close/>
                </a:path>
                <a:path w="374650" h="1085850">
                  <a:moveTo>
                    <a:pt x="187198" y="0"/>
                  </a:moveTo>
                  <a:lnTo>
                    <a:pt x="149758" y="0"/>
                  </a:lnTo>
                  <a:lnTo>
                    <a:pt x="112318" y="0"/>
                  </a:lnTo>
                  <a:lnTo>
                    <a:pt x="112318" y="74879"/>
                  </a:lnTo>
                  <a:lnTo>
                    <a:pt x="149758" y="74879"/>
                  </a:lnTo>
                  <a:lnTo>
                    <a:pt x="149758" y="37439"/>
                  </a:lnTo>
                  <a:lnTo>
                    <a:pt x="187198" y="37439"/>
                  </a:lnTo>
                  <a:lnTo>
                    <a:pt x="187198" y="0"/>
                  </a:lnTo>
                  <a:close/>
                </a:path>
                <a:path w="374650" h="1085850">
                  <a:moveTo>
                    <a:pt x="224637" y="561619"/>
                  </a:moveTo>
                  <a:lnTo>
                    <a:pt x="187198" y="561619"/>
                  </a:lnTo>
                  <a:lnTo>
                    <a:pt x="187198" y="786269"/>
                  </a:lnTo>
                  <a:lnTo>
                    <a:pt x="149758" y="786269"/>
                  </a:lnTo>
                  <a:lnTo>
                    <a:pt x="149758" y="748830"/>
                  </a:lnTo>
                  <a:lnTo>
                    <a:pt x="112318" y="748830"/>
                  </a:lnTo>
                  <a:lnTo>
                    <a:pt x="112318" y="711403"/>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37439" y="786269"/>
                  </a:lnTo>
                  <a:lnTo>
                    <a:pt x="37439" y="823709"/>
                  </a:lnTo>
                  <a:lnTo>
                    <a:pt x="74879" y="823709"/>
                  </a:lnTo>
                  <a:lnTo>
                    <a:pt x="112318" y="823722"/>
                  </a:lnTo>
                  <a:lnTo>
                    <a:pt x="149758" y="823709"/>
                  </a:lnTo>
                  <a:lnTo>
                    <a:pt x="149758" y="861148"/>
                  </a:lnTo>
                  <a:lnTo>
                    <a:pt x="112318" y="861148"/>
                  </a:lnTo>
                  <a:lnTo>
                    <a:pt x="74879" y="861148"/>
                  </a:lnTo>
                  <a:lnTo>
                    <a:pt x="74879" y="898588"/>
                  </a:lnTo>
                  <a:lnTo>
                    <a:pt x="37439" y="898588"/>
                  </a:lnTo>
                  <a:lnTo>
                    <a:pt x="37439" y="936028"/>
                  </a:lnTo>
                  <a:lnTo>
                    <a:pt x="74879" y="936028"/>
                  </a:lnTo>
                  <a:lnTo>
                    <a:pt x="74879" y="973467"/>
                  </a:lnTo>
                  <a:lnTo>
                    <a:pt x="112318" y="973467"/>
                  </a:lnTo>
                  <a:lnTo>
                    <a:pt x="112318" y="898588"/>
                  </a:lnTo>
                  <a:lnTo>
                    <a:pt x="149758" y="898588"/>
                  </a:lnTo>
                  <a:lnTo>
                    <a:pt x="149758" y="973467"/>
                  </a:lnTo>
                  <a:lnTo>
                    <a:pt x="112318" y="973467"/>
                  </a:lnTo>
                  <a:lnTo>
                    <a:pt x="112318" y="1010907"/>
                  </a:lnTo>
                  <a:lnTo>
                    <a:pt x="74879" y="1010907"/>
                  </a:lnTo>
                  <a:lnTo>
                    <a:pt x="74879" y="1048346"/>
                  </a:lnTo>
                  <a:lnTo>
                    <a:pt x="37439" y="1048346"/>
                  </a:lnTo>
                  <a:lnTo>
                    <a:pt x="37439" y="1085786"/>
                  </a:lnTo>
                  <a:lnTo>
                    <a:pt x="74879" y="1085786"/>
                  </a:lnTo>
                  <a:lnTo>
                    <a:pt x="112318" y="1085786"/>
                  </a:lnTo>
                  <a:lnTo>
                    <a:pt x="112318" y="1048346"/>
                  </a:lnTo>
                  <a:lnTo>
                    <a:pt x="149758" y="1048346"/>
                  </a:lnTo>
                  <a:lnTo>
                    <a:pt x="149758" y="1010920"/>
                  </a:lnTo>
                  <a:lnTo>
                    <a:pt x="187198" y="1010920"/>
                  </a:lnTo>
                  <a:lnTo>
                    <a:pt x="187198" y="1048346"/>
                  </a:lnTo>
                  <a:lnTo>
                    <a:pt x="149758" y="1048346"/>
                  </a:lnTo>
                  <a:lnTo>
                    <a:pt x="149758" y="1085786"/>
                  </a:lnTo>
                  <a:lnTo>
                    <a:pt x="187198" y="1085786"/>
                  </a:lnTo>
                  <a:lnTo>
                    <a:pt x="224637" y="1085786"/>
                  </a:lnTo>
                  <a:lnTo>
                    <a:pt x="224637" y="1010907"/>
                  </a:lnTo>
                  <a:lnTo>
                    <a:pt x="187198" y="1010907"/>
                  </a:lnTo>
                  <a:lnTo>
                    <a:pt x="187198" y="973467"/>
                  </a:lnTo>
                  <a:lnTo>
                    <a:pt x="224637" y="973467"/>
                  </a:lnTo>
                  <a:lnTo>
                    <a:pt x="224637" y="936028"/>
                  </a:lnTo>
                  <a:lnTo>
                    <a:pt x="187198" y="936028"/>
                  </a:lnTo>
                  <a:lnTo>
                    <a:pt x="187198" y="898588"/>
                  </a:lnTo>
                  <a:lnTo>
                    <a:pt x="224637" y="898588"/>
                  </a:lnTo>
                  <a:lnTo>
                    <a:pt x="224637" y="561619"/>
                  </a:lnTo>
                  <a:close/>
                </a:path>
                <a:path w="374650" h="1085850">
                  <a:moveTo>
                    <a:pt x="224637" y="486740"/>
                  </a:moveTo>
                  <a:lnTo>
                    <a:pt x="187198" y="486740"/>
                  </a:lnTo>
                  <a:lnTo>
                    <a:pt x="187198" y="524179"/>
                  </a:lnTo>
                  <a:lnTo>
                    <a:pt x="224637" y="524179"/>
                  </a:lnTo>
                  <a:lnTo>
                    <a:pt x="224637" y="486740"/>
                  </a:lnTo>
                  <a:close/>
                </a:path>
                <a:path w="374650" h="1085850">
                  <a:moveTo>
                    <a:pt x="224637" y="224650"/>
                  </a:moveTo>
                  <a:lnTo>
                    <a:pt x="187198" y="224650"/>
                  </a:lnTo>
                  <a:lnTo>
                    <a:pt x="187198" y="299529"/>
                  </a:lnTo>
                  <a:lnTo>
                    <a:pt x="149758" y="299529"/>
                  </a:lnTo>
                  <a:lnTo>
                    <a:pt x="149758" y="374408"/>
                  </a:lnTo>
                  <a:lnTo>
                    <a:pt x="187198" y="374408"/>
                  </a:lnTo>
                  <a:lnTo>
                    <a:pt x="187198" y="336969"/>
                  </a:lnTo>
                  <a:lnTo>
                    <a:pt x="224637" y="336969"/>
                  </a:lnTo>
                  <a:lnTo>
                    <a:pt x="224637" y="224650"/>
                  </a:lnTo>
                  <a:close/>
                </a:path>
                <a:path w="374650" h="1085850">
                  <a:moveTo>
                    <a:pt x="224637" y="37452"/>
                  </a:moveTo>
                  <a:lnTo>
                    <a:pt x="187198" y="37452"/>
                  </a:lnTo>
                  <a:lnTo>
                    <a:pt x="187198" y="74891"/>
                  </a:lnTo>
                  <a:lnTo>
                    <a:pt x="224637" y="74891"/>
                  </a:lnTo>
                  <a:lnTo>
                    <a:pt x="224637" y="37452"/>
                  </a:lnTo>
                  <a:close/>
                </a:path>
                <a:path w="374650" h="1085850">
                  <a:moveTo>
                    <a:pt x="262089" y="786269"/>
                  </a:moveTo>
                  <a:lnTo>
                    <a:pt x="224650" y="786269"/>
                  </a:lnTo>
                  <a:lnTo>
                    <a:pt x="224650" y="823709"/>
                  </a:lnTo>
                  <a:lnTo>
                    <a:pt x="262089" y="823709"/>
                  </a:lnTo>
                  <a:lnTo>
                    <a:pt x="262089" y="786269"/>
                  </a:lnTo>
                  <a:close/>
                </a:path>
                <a:path w="374650" h="1085850">
                  <a:moveTo>
                    <a:pt x="262089" y="673938"/>
                  </a:moveTo>
                  <a:lnTo>
                    <a:pt x="224650" y="673938"/>
                  </a:lnTo>
                  <a:lnTo>
                    <a:pt x="224650" y="711377"/>
                  </a:lnTo>
                  <a:lnTo>
                    <a:pt x="262089" y="711377"/>
                  </a:lnTo>
                  <a:lnTo>
                    <a:pt x="262089" y="673938"/>
                  </a:lnTo>
                  <a:close/>
                </a:path>
                <a:path w="374650" h="1085850">
                  <a:moveTo>
                    <a:pt x="262089" y="486740"/>
                  </a:moveTo>
                  <a:lnTo>
                    <a:pt x="224650" y="486740"/>
                  </a:lnTo>
                  <a:lnTo>
                    <a:pt x="224650" y="524179"/>
                  </a:lnTo>
                  <a:lnTo>
                    <a:pt x="262089" y="524179"/>
                  </a:lnTo>
                  <a:lnTo>
                    <a:pt x="262089" y="486740"/>
                  </a:lnTo>
                  <a:close/>
                </a:path>
                <a:path w="374650" h="1085850">
                  <a:moveTo>
                    <a:pt x="262089" y="374408"/>
                  </a:moveTo>
                  <a:lnTo>
                    <a:pt x="224650" y="374408"/>
                  </a:lnTo>
                  <a:lnTo>
                    <a:pt x="224650" y="411848"/>
                  </a:lnTo>
                  <a:lnTo>
                    <a:pt x="262089" y="411848"/>
                  </a:lnTo>
                  <a:lnTo>
                    <a:pt x="262089" y="374408"/>
                  </a:lnTo>
                  <a:close/>
                </a:path>
                <a:path w="374650" h="1085850">
                  <a:moveTo>
                    <a:pt x="262089" y="187210"/>
                  </a:moveTo>
                  <a:lnTo>
                    <a:pt x="224650" y="187210"/>
                  </a:lnTo>
                  <a:lnTo>
                    <a:pt x="224650" y="224650"/>
                  </a:lnTo>
                  <a:lnTo>
                    <a:pt x="262089" y="224650"/>
                  </a:lnTo>
                  <a:lnTo>
                    <a:pt x="262089" y="187210"/>
                  </a:lnTo>
                  <a:close/>
                </a:path>
                <a:path w="374650" h="1085850">
                  <a:moveTo>
                    <a:pt x="299529" y="1010907"/>
                  </a:moveTo>
                  <a:lnTo>
                    <a:pt x="262089" y="1010907"/>
                  </a:lnTo>
                  <a:lnTo>
                    <a:pt x="224650" y="1010907"/>
                  </a:lnTo>
                  <a:lnTo>
                    <a:pt x="224650" y="1085786"/>
                  </a:lnTo>
                  <a:lnTo>
                    <a:pt x="262089" y="1085786"/>
                  </a:lnTo>
                  <a:lnTo>
                    <a:pt x="299529" y="1085786"/>
                  </a:lnTo>
                  <a:lnTo>
                    <a:pt x="299529" y="1010907"/>
                  </a:lnTo>
                  <a:close/>
                </a:path>
                <a:path w="374650" h="1085850">
                  <a:moveTo>
                    <a:pt x="299529" y="224650"/>
                  </a:moveTo>
                  <a:lnTo>
                    <a:pt x="262089" y="224650"/>
                  </a:lnTo>
                  <a:lnTo>
                    <a:pt x="262089" y="262089"/>
                  </a:lnTo>
                  <a:lnTo>
                    <a:pt x="224650" y="262089"/>
                  </a:lnTo>
                  <a:lnTo>
                    <a:pt x="224650" y="299529"/>
                  </a:lnTo>
                  <a:lnTo>
                    <a:pt x="262089" y="299529"/>
                  </a:lnTo>
                  <a:lnTo>
                    <a:pt x="262089" y="374408"/>
                  </a:lnTo>
                  <a:lnTo>
                    <a:pt x="299529" y="374408"/>
                  </a:lnTo>
                  <a:lnTo>
                    <a:pt x="299529" y="224650"/>
                  </a:lnTo>
                  <a:close/>
                </a:path>
                <a:path w="374650" h="1085850">
                  <a:moveTo>
                    <a:pt x="336969" y="861148"/>
                  </a:moveTo>
                  <a:lnTo>
                    <a:pt x="299529" y="861148"/>
                  </a:lnTo>
                  <a:lnTo>
                    <a:pt x="299529" y="823709"/>
                  </a:lnTo>
                  <a:lnTo>
                    <a:pt x="262089" y="823709"/>
                  </a:lnTo>
                  <a:lnTo>
                    <a:pt x="262089" y="861148"/>
                  </a:lnTo>
                  <a:lnTo>
                    <a:pt x="224650" y="861148"/>
                  </a:lnTo>
                  <a:lnTo>
                    <a:pt x="224650" y="898588"/>
                  </a:lnTo>
                  <a:lnTo>
                    <a:pt x="262089" y="898588"/>
                  </a:lnTo>
                  <a:lnTo>
                    <a:pt x="262089" y="973467"/>
                  </a:lnTo>
                  <a:lnTo>
                    <a:pt x="299529" y="973467"/>
                  </a:lnTo>
                  <a:lnTo>
                    <a:pt x="299529" y="898588"/>
                  </a:lnTo>
                  <a:lnTo>
                    <a:pt x="336969" y="898588"/>
                  </a:lnTo>
                  <a:lnTo>
                    <a:pt x="336969" y="861148"/>
                  </a:lnTo>
                  <a:close/>
                </a:path>
                <a:path w="374650" h="1085850">
                  <a:moveTo>
                    <a:pt x="336969" y="711403"/>
                  </a:moveTo>
                  <a:lnTo>
                    <a:pt x="299529" y="711403"/>
                  </a:lnTo>
                  <a:lnTo>
                    <a:pt x="299529" y="748842"/>
                  </a:lnTo>
                  <a:lnTo>
                    <a:pt x="336969" y="748842"/>
                  </a:lnTo>
                  <a:lnTo>
                    <a:pt x="336969" y="711403"/>
                  </a:lnTo>
                  <a:close/>
                </a:path>
                <a:path w="374650" h="1085850">
                  <a:moveTo>
                    <a:pt x="336969" y="599059"/>
                  </a:moveTo>
                  <a:lnTo>
                    <a:pt x="299529" y="599059"/>
                  </a:lnTo>
                  <a:lnTo>
                    <a:pt x="299529" y="524179"/>
                  </a:lnTo>
                  <a:lnTo>
                    <a:pt x="262089" y="524179"/>
                  </a:lnTo>
                  <a:lnTo>
                    <a:pt x="262089" y="561619"/>
                  </a:lnTo>
                  <a:lnTo>
                    <a:pt x="224650" y="561619"/>
                  </a:lnTo>
                  <a:lnTo>
                    <a:pt x="224650" y="599059"/>
                  </a:lnTo>
                  <a:lnTo>
                    <a:pt x="262089" y="599059"/>
                  </a:lnTo>
                  <a:lnTo>
                    <a:pt x="262089" y="673938"/>
                  </a:lnTo>
                  <a:lnTo>
                    <a:pt x="299529" y="673938"/>
                  </a:lnTo>
                  <a:lnTo>
                    <a:pt x="299529" y="636498"/>
                  </a:lnTo>
                  <a:lnTo>
                    <a:pt x="336969" y="636498"/>
                  </a:lnTo>
                  <a:lnTo>
                    <a:pt x="336969" y="599059"/>
                  </a:lnTo>
                  <a:close/>
                </a:path>
                <a:path w="374650" h="1085850">
                  <a:moveTo>
                    <a:pt x="336969" y="411861"/>
                  </a:moveTo>
                  <a:lnTo>
                    <a:pt x="299529" y="411861"/>
                  </a:lnTo>
                  <a:lnTo>
                    <a:pt x="299529" y="449300"/>
                  </a:lnTo>
                  <a:lnTo>
                    <a:pt x="336969" y="449300"/>
                  </a:lnTo>
                  <a:lnTo>
                    <a:pt x="336969" y="411861"/>
                  </a:lnTo>
                  <a:close/>
                </a:path>
                <a:path w="374650" h="1085850">
                  <a:moveTo>
                    <a:pt x="374408" y="336969"/>
                  </a:moveTo>
                  <a:lnTo>
                    <a:pt x="336969" y="336969"/>
                  </a:lnTo>
                  <a:lnTo>
                    <a:pt x="336969" y="374408"/>
                  </a:lnTo>
                  <a:lnTo>
                    <a:pt x="374408" y="374408"/>
                  </a:lnTo>
                  <a:lnTo>
                    <a:pt x="374408" y="336969"/>
                  </a:lnTo>
                  <a:close/>
                </a:path>
                <a:path w="374650" h="1085850">
                  <a:moveTo>
                    <a:pt x="374408" y="0"/>
                  </a:moveTo>
                  <a:lnTo>
                    <a:pt x="336969" y="0"/>
                  </a:lnTo>
                  <a:lnTo>
                    <a:pt x="336969" y="37452"/>
                  </a:lnTo>
                  <a:lnTo>
                    <a:pt x="299529" y="37452"/>
                  </a:lnTo>
                  <a:lnTo>
                    <a:pt x="299529" y="0"/>
                  </a:lnTo>
                  <a:lnTo>
                    <a:pt x="262089" y="0"/>
                  </a:lnTo>
                  <a:lnTo>
                    <a:pt x="224650" y="0"/>
                  </a:lnTo>
                  <a:lnTo>
                    <a:pt x="224650" y="37439"/>
                  </a:lnTo>
                  <a:lnTo>
                    <a:pt x="262089" y="37439"/>
                  </a:lnTo>
                  <a:lnTo>
                    <a:pt x="262089" y="74879"/>
                  </a:lnTo>
                  <a:lnTo>
                    <a:pt x="299529" y="74879"/>
                  </a:lnTo>
                  <a:lnTo>
                    <a:pt x="262089" y="74891"/>
                  </a:lnTo>
                  <a:lnTo>
                    <a:pt x="224650" y="74891"/>
                  </a:lnTo>
                  <a:lnTo>
                    <a:pt x="224650" y="149771"/>
                  </a:lnTo>
                  <a:lnTo>
                    <a:pt x="262089" y="149771"/>
                  </a:lnTo>
                  <a:lnTo>
                    <a:pt x="262089" y="187210"/>
                  </a:lnTo>
                  <a:lnTo>
                    <a:pt x="299529" y="187210"/>
                  </a:lnTo>
                  <a:lnTo>
                    <a:pt x="299529" y="224650"/>
                  </a:lnTo>
                  <a:lnTo>
                    <a:pt x="336969" y="224650"/>
                  </a:lnTo>
                  <a:lnTo>
                    <a:pt x="336969" y="299529"/>
                  </a:lnTo>
                  <a:lnTo>
                    <a:pt x="374408" y="299529"/>
                  </a:lnTo>
                  <a:lnTo>
                    <a:pt x="374408" y="187210"/>
                  </a:lnTo>
                  <a:lnTo>
                    <a:pt x="336969" y="187210"/>
                  </a:lnTo>
                  <a:lnTo>
                    <a:pt x="336969" y="149771"/>
                  </a:lnTo>
                  <a:lnTo>
                    <a:pt x="374408" y="149771"/>
                  </a:lnTo>
                  <a:lnTo>
                    <a:pt x="374408" y="74891"/>
                  </a:lnTo>
                  <a:lnTo>
                    <a:pt x="336969" y="74891"/>
                  </a:lnTo>
                  <a:lnTo>
                    <a:pt x="374408" y="74879"/>
                  </a:lnTo>
                  <a:lnTo>
                    <a:pt x="374408" y="0"/>
                  </a:lnTo>
                  <a:close/>
                </a:path>
              </a:pathLst>
            </a:custGeom>
            <a:solidFill>
              <a:srgbClr val="000000"/>
            </a:solidFill>
          </p:spPr>
          <p:txBody>
            <a:bodyPr wrap="square" lIns="0" tIns="0" rIns="0" bIns="0" rtlCol="0"/>
            <a:lstStyle/>
            <a:p>
              <a:endParaRPr/>
            </a:p>
          </p:txBody>
        </p:sp>
        <p:sp>
          <p:nvSpPr>
            <p:cNvPr id="53" name="object 24">
              <a:extLst>
                <a:ext uri="{FF2B5EF4-FFF2-40B4-BE49-F238E27FC236}">
                  <a16:creationId xmlns:a16="http://schemas.microsoft.com/office/drawing/2014/main" id="{10899DBE-6850-3426-C192-BE76E4D4AC46}"/>
                </a:ext>
              </a:extLst>
            </p:cNvPr>
            <p:cNvSpPr/>
            <p:nvPr/>
          </p:nvSpPr>
          <p:spPr>
            <a:xfrm>
              <a:off x="2681820" y="5461416"/>
              <a:ext cx="374650" cy="1085850"/>
            </a:xfrm>
            <a:custGeom>
              <a:avLst/>
              <a:gdLst/>
              <a:ahLst/>
              <a:cxnLst/>
              <a:rect l="l" t="t" r="r" b="b"/>
              <a:pathLst>
                <a:path w="374650" h="1085850">
                  <a:moveTo>
                    <a:pt x="149758" y="74891"/>
                  </a:moveTo>
                  <a:lnTo>
                    <a:pt x="112318" y="74891"/>
                  </a:lnTo>
                  <a:lnTo>
                    <a:pt x="112318" y="112331"/>
                  </a:lnTo>
                  <a:lnTo>
                    <a:pt x="149758" y="112331"/>
                  </a:lnTo>
                  <a:lnTo>
                    <a:pt x="149758" y="74891"/>
                  </a:lnTo>
                  <a:close/>
                </a:path>
                <a:path w="374650" h="1085850">
                  <a:moveTo>
                    <a:pt x="187198" y="187210"/>
                  </a:moveTo>
                  <a:lnTo>
                    <a:pt x="149758" y="187210"/>
                  </a:lnTo>
                  <a:lnTo>
                    <a:pt x="149758" y="149771"/>
                  </a:lnTo>
                  <a:lnTo>
                    <a:pt x="112318" y="149771"/>
                  </a:lnTo>
                  <a:lnTo>
                    <a:pt x="74879" y="149771"/>
                  </a:lnTo>
                  <a:lnTo>
                    <a:pt x="37439" y="149771"/>
                  </a:lnTo>
                  <a:lnTo>
                    <a:pt x="37439" y="187210"/>
                  </a:lnTo>
                  <a:lnTo>
                    <a:pt x="74879" y="187210"/>
                  </a:lnTo>
                  <a:lnTo>
                    <a:pt x="74879" y="262089"/>
                  </a:lnTo>
                  <a:lnTo>
                    <a:pt x="37439" y="262089"/>
                  </a:lnTo>
                  <a:lnTo>
                    <a:pt x="37439" y="336969"/>
                  </a:lnTo>
                  <a:lnTo>
                    <a:pt x="0" y="336969"/>
                  </a:lnTo>
                  <a:lnTo>
                    <a:pt x="0" y="374408"/>
                  </a:lnTo>
                  <a:lnTo>
                    <a:pt x="37439" y="374408"/>
                  </a:lnTo>
                  <a:lnTo>
                    <a:pt x="74879" y="374408"/>
                  </a:lnTo>
                  <a:lnTo>
                    <a:pt x="112318" y="374408"/>
                  </a:lnTo>
                  <a:lnTo>
                    <a:pt x="112318" y="336969"/>
                  </a:lnTo>
                  <a:lnTo>
                    <a:pt x="74879" y="336969"/>
                  </a:lnTo>
                  <a:lnTo>
                    <a:pt x="74879" y="299529"/>
                  </a:lnTo>
                  <a:lnTo>
                    <a:pt x="112318" y="299529"/>
                  </a:lnTo>
                  <a:lnTo>
                    <a:pt x="112318" y="224650"/>
                  </a:lnTo>
                  <a:lnTo>
                    <a:pt x="149758" y="224650"/>
                  </a:lnTo>
                  <a:lnTo>
                    <a:pt x="149758" y="262089"/>
                  </a:lnTo>
                  <a:lnTo>
                    <a:pt x="187198" y="262089"/>
                  </a:lnTo>
                  <a:lnTo>
                    <a:pt x="187198" y="187210"/>
                  </a:lnTo>
                  <a:close/>
                </a:path>
                <a:path w="374650" h="1085850">
                  <a:moveTo>
                    <a:pt x="187198" y="37452"/>
                  </a:moveTo>
                  <a:lnTo>
                    <a:pt x="149758" y="37452"/>
                  </a:lnTo>
                  <a:lnTo>
                    <a:pt x="149758" y="0"/>
                  </a:lnTo>
                  <a:lnTo>
                    <a:pt x="112318" y="0"/>
                  </a:lnTo>
                  <a:lnTo>
                    <a:pt x="74879" y="0"/>
                  </a:lnTo>
                  <a:lnTo>
                    <a:pt x="37439" y="0"/>
                  </a:lnTo>
                  <a:lnTo>
                    <a:pt x="37439" y="74879"/>
                  </a:lnTo>
                  <a:lnTo>
                    <a:pt x="74879" y="74879"/>
                  </a:lnTo>
                  <a:lnTo>
                    <a:pt x="112318" y="74879"/>
                  </a:lnTo>
                  <a:lnTo>
                    <a:pt x="149758" y="74879"/>
                  </a:lnTo>
                  <a:lnTo>
                    <a:pt x="187198" y="74891"/>
                  </a:lnTo>
                  <a:lnTo>
                    <a:pt x="187198" y="37452"/>
                  </a:lnTo>
                  <a:close/>
                </a:path>
                <a:path w="374650" h="1085850">
                  <a:moveTo>
                    <a:pt x="224637" y="973467"/>
                  </a:moveTo>
                  <a:lnTo>
                    <a:pt x="187198" y="973467"/>
                  </a:lnTo>
                  <a:lnTo>
                    <a:pt x="149758" y="973467"/>
                  </a:lnTo>
                  <a:lnTo>
                    <a:pt x="112318" y="973467"/>
                  </a:lnTo>
                  <a:lnTo>
                    <a:pt x="112318" y="1010907"/>
                  </a:lnTo>
                  <a:lnTo>
                    <a:pt x="149758" y="1010907"/>
                  </a:lnTo>
                  <a:lnTo>
                    <a:pt x="149758" y="1048346"/>
                  </a:lnTo>
                  <a:lnTo>
                    <a:pt x="112318" y="1048346"/>
                  </a:lnTo>
                  <a:lnTo>
                    <a:pt x="112318" y="1085786"/>
                  </a:lnTo>
                  <a:lnTo>
                    <a:pt x="149758" y="1085786"/>
                  </a:lnTo>
                  <a:lnTo>
                    <a:pt x="187198" y="1085786"/>
                  </a:lnTo>
                  <a:lnTo>
                    <a:pt x="187198" y="1010907"/>
                  </a:lnTo>
                  <a:lnTo>
                    <a:pt x="224637" y="1010907"/>
                  </a:lnTo>
                  <a:lnTo>
                    <a:pt x="224637" y="973467"/>
                  </a:lnTo>
                  <a:close/>
                </a:path>
                <a:path w="374650" h="1085850">
                  <a:moveTo>
                    <a:pt x="262077" y="1048346"/>
                  </a:moveTo>
                  <a:lnTo>
                    <a:pt x="224637" y="1048346"/>
                  </a:lnTo>
                  <a:lnTo>
                    <a:pt x="224637" y="1085786"/>
                  </a:lnTo>
                  <a:lnTo>
                    <a:pt x="262077" y="1085786"/>
                  </a:lnTo>
                  <a:lnTo>
                    <a:pt x="262077" y="1048346"/>
                  </a:lnTo>
                  <a:close/>
                </a:path>
                <a:path w="374650" h="1085850">
                  <a:moveTo>
                    <a:pt x="262077" y="823709"/>
                  </a:moveTo>
                  <a:lnTo>
                    <a:pt x="224637" y="823709"/>
                  </a:lnTo>
                  <a:lnTo>
                    <a:pt x="224637" y="861148"/>
                  </a:lnTo>
                  <a:lnTo>
                    <a:pt x="262077" y="861148"/>
                  </a:lnTo>
                  <a:lnTo>
                    <a:pt x="262077" y="823709"/>
                  </a:lnTo>
                  <a:close/>
                </a:path>
                <a:path w="374650" h="1085850">
                  <a:moveTo>
                    <a:pt x="262077" y="748830"/>
                  </a:moveTo>
                  <a:lnTo>
                    <a:pt x="224637" y="748830"/>
                  </a:lnTo>
                  <a:lnTo>
                    <a:pt x="187198" y="748830"/>
                  </a:lnTo>
                  <a:lnTo>
                    <a:pt x="149758" y="748830"/>
                  </a:lnTo>
                  <a:lnTo>
                    <a:pt x="149758" y="786269"/>
                  </a:lnTo>
                  <a:lnTo>
                    <a:pt x="112318" y="786269"/>
                  </a:lnTo>
                  <a:lnTo>
                    <a:pt x="74879" y="786269"/>
                  </a:lnTo>
                  <a:lnTo>
                    <a:pt x="74879" y="748842"/>
                  </a:lnTo>
                  <a:lnTo>
                    <a:pt x="112318" y="748842"/>
                  </a:lnTo>
                  <a:lnTo>
                    <a:pt x="112318" y="711403"/>
                  </a:lnTo>
                  <a:lnTo>
                    <a:pt x="74879" y="711403"/>
                  </a:lnTo>
                  <a:lnTo>
                    <a:pt x="37439" y="711403"/>
                  </a:lnTo>
                  <a:lnTo>
                    <a:pt x="37439" y="748830"/>
                  </a:lnTo>
                  <a:lnTo>
                    <a:pt x="0" y="748830"/>
                  </a:lnTo>
                  <a:lnTo>
                    <a:pt x="0" y="823709"/>
                  </a:lnTo>
                  <a:lnTo>
                    <a:pt x="37439" y="823709"/>
                  </a:lnTo>
                  <a:lnTo>
                    <a:pt x="37439" y="898588"/>
                  </a:lnTo>
                  <a:lnTo>
                    <a:pt x="0" y="898588"/>
                  </a:lnTo>
                  <a:lnTo>
                    <a:pt x="0" y="1085799"/>
                  </a:lnTo>
                  <a:lnTo>
                    <a:pt x="37439" y="1085799"/>
                  </a:lnTo>
                  <a:lnTo>
                    <a:pt x="74879" y="1085786"/>
                  </a:lnTo>
                  <a:lnTo>
                    <a:pt x="74879" y="1048346"/>
                  </a:lnTo>
                  <a:lnTo>
                    <a:pt x="112318" y="1048346"/>
                  </a:lnTo>
                  <a:lnTo>
                    <a:pt x="112318" y="1010907"/>
                  </a:lnTo>
                  <a:lnTo>
                    <a:pt x="74879" y="1010907"/>
                  </a:lnTo>
                  <a:lnTo>
                    <a:pt x="74879" y="973467"/>
                  </a:lnTo>
                  <a:lnTo>
                    <a:pt x="37439" y="973467"/>
                  </a:lnTo>
                  <a:lnTo>
                    <a:pt x="37439" y="936053"/>
                  </a:lnTo>
                  <a:lnTo>
                    <a:pt x="74879" y="936053"/>
                  </a:lnTo>
                  <a:lnTo>
                    <a:pt x="112318" y="936028"/>
                  </a:lnTo>
                  <a:lnTo>
                    <a:pt x="112318" y="898588"/>
                  </a:lnTo>
                  <a:lnTo>
                    <a:pt x="74879" y="898588"/>
                  </a:lnTo>
                  <a:lnTo>
                    <a:pt x="74879" y="861148"/>
                  </a:lnTo>
                  <a:lnTo>
                    <a:pt x="112318" y="861148"/>
                  </a:lnTo>
                  <a:lnTo>
                    <a:pt x="149758" y="861148"/>
                  </a:lnTo>
                  <a:lnTo>
                    <a:pt x="149758" y="936040"/>
                  </a:lnTo>
                  <a:lnTo>
                    <a:pt x="187198" y="936040"/>
                  </a:lnTo>
                  <a:lnTo>
                    <a:pt x="224637" y="936028"/>
                  </a:lnTo>
                  <a:lnTo>
                    <a:pt x="262077" y="936028"/>
                  </a:lnTo>
                  <a:lnTo>
                    <a:pt x="262077" y="898588"/>
                  </a:lnTo>
                  <a:lnTo>
                    <a:pt x="224637" y="898588"/>
                  </a:lnTo>
                  <a:lnTo>
                    <a:pt x="187198" y="898588"/>
                  </a:lnTo>
                  <a:lnTo>
                    <a:pt x="187198" y="786269"/>
                  </a:lnTo>
                  <a:lnTo>
                    <a:pt x="224637" y="786269"/>
                  </a:lnTo>
                  <a:lnTo>
                    <a:pt x="262077" y="786269"/>
                  </a:lnTo>
                  <a:lnTo>
                    <a:pt x="262077" y="748830"/>
                  </a:lnTo>
                  <a:close/>
                </a:path>
                <a:path w="374650" h="1085850">
                  <a:moveTo>
                    <a:pt x="262077" y="561619"/>
                  </a:moveTo>
                  <a:lnTo>
                    <a:pt x="224637" y="561619"/>
                  </a:lnTo>
                  <a:lnTo>
                    <a:pt x="224637" y="599059"/>
                  </a:lnTo>
                  <a:lnTo>
                    <a:pt x="224637" y="636498"/>
                  </a:lnTo>
                  <a:lnTo>
                    <a:pt x="224637" y="673938"/>
                  </a:lnTo>
                  <a:lnTo>
                    <a:pt x="187198" y="673938"/>
                  </a:lnTo>
                  <a:lnTo>
                    <a:pt x="187198" y="636498"/>
                  </a:lnTo>
                  <a:lnTo>
                    <a:pt x="224637" y="636498"/>
                  </a:lnTo>
                  <a:lnTo>
                    <a:pt x="224637" y="599059"/>
                  </a:lnTo>
                  <a:lnTo>
                    <a:pt x="187198" y="599059"/>
                  </a:lnTo>
                  <a:lnTo>
                    <a:pt x="187198" y="561619"/>
                  </a:lnTo>
                  <a:lnTo>
                    <a:pt x="149758" y="561619"/>
                  </a:lnTo>
                  <a:lnTo>
                    <a:pt x="112318" y="561619"/>
                  </a:lnTo>
                  <a:lnTo>
                    <a:pt x="112318" y="486740"/>
                  </a:lnTo>
                  <a:lnTo>
                    <a:pt x="74879" y="486740"/>
                  </a:lnTo>
                  <a:lnTo>
                    <a:pt x="74879" y="449300"/>
                  </a:lnTo>
                  <a:lnTo>
                    <a:pt x="112318" y="449300"/>
                  </a:lnTo>
                  <a:lnTo>
                    <a:pt x="112318" y="411861"/>
                  </a:lnTo>
                  <a:lnTo>
                    <a:pt x="74879" y="411861"/>
                  </a:lnTo>
                  <a:lnTo>
                    <a:pt x="37439" y="411861"/>
                  </a:lnTo>
                  <a:lnTo>
                    <a:pt x="0" y="411861"/>
                  </a:lnTo>
                  <a:lnTo>
                    <a:pt x="0" y="673950"/>
                  </a:lnTo>
                  <a:lnTo>
                    <a:pt x="37439" y="673950"/>
                  </a:lnTo>
                  <a:lnTo>
                    <a:pt x="74879" y="673950"/>
                  </a:lnTo>
                  <a:lnTo>
                    <a:pt x="74879" y="599059"/>
                  </a:lnTo>
                  <a:lnTo>
                    <a:pt x="112318" y="599059"/>
                  </a:lnTo>
                  <a:lnTo>
                    <a:pt x="149758" y="599059"/>
                  </a:lnTo>
                  <a:lnTo>
                    <a:pt x="149758" y="711377"/>
                  </a:lnTo>
                  <a:lnTo>
                    <a:pt x="187198" y="711377"/>
                  </a:lnTo>
                  <a:lnTo>
                    <a:pt x="224637" y="711377"/>
                  </a:lnTo>
                  <a:lnTo>
                    <a:pt x="262077" y="711377"/>
                  </a:lnTo>
                  <a:lnTo>
                    <a:pt x="262077" y="561619"/>
                  </a:lnTo>
                  <a:close/>
                </a:path>
                <a:path w="374650" h="1085850">
                  <a:moveTo>
                    <a:pt x="262077" y="449300"/>
                  </a:moveTo>
                  <a:lnTo>
                    <a:pt x="224637" y="449300"/>
                  </a:lnTo>
                  <a:lnTo>
                    <a:pt x="187198" y="449300"/>
                  </a:lnTo>
                  <a:lnTo>
                    <a:pt x="187198" y="299529"/>
                  </a:lnTo>
                  <a:lnTo>
                    <a:pt x="149758" y="299529"/>
                  </a:lnTo>
                  <a:lnTo>
                    <a:pt x="149758" y="449300"/>
                  </a:lnTo>
                  <a:lnTo>
                    <a:pt x="112318" y="449300"/>
                  </a:lnTo>
                  <a:lnTo>
                    <a:pt x="112318" y="486740"/>
                  </a:lnTo>
                  <a:lnTo>
                    <a:pt x="149758" y="486740"/>
                  </a:lnTo>
                  <a:lnTo>
                    <a:pt x="187198" y="486740"/>
                  </a:lnTo>
                  <a:lnTo>
                    <a:pt x="187198" y="561619"/>
                  </a:lnTo>
                  <a:lnTo>
                    <a:pt x="224637" y="561619"/>
                  </a:lnTo>
                  <a:lnTo>
                    <a:pt x="224637" y="524179"/>
                  </a:lnTo>
                  <a:lnTo>
                    <a:pt x="262077" y="524179"/>
                  </a:lnTo>
                  <a:lnTo>
                    <a:pt x="262077" y="449300"/>
                  </a:lnTo>
                  <a:close/>
                </a:path>
                <a:path w="374650" h="1085850">
                  <a:moveTo>
                    <a:pt x="262077" y="336969"/>
                  </a:moveTo>
                  <a:lnTo>
                    <a:pt x="224637" y="336969"/>
                  </a:lnTo>
                  <a:lnTo>
                    <a:pt x="224637" y="374408"/>
                  </a:lnTo>
                  <a:lnTo>
                    <a:pt x="262077" y="374408"/>
                  </a:lnTo>
                  <a:lnTo>
                    <a:pt x="262077" y="336969"/>
                  </a:lnTo>
                  <a:close/>
                </a:path>
                <a:path w="374650" h="1085850">
                  <a:moveTo>
                    <a:pt x="262077" y="74891"/>
                  </a:moveTo>
                  <a:lnTo>
                    <a:pt x="224637" y="74891"/>
                  </a:lnTo>
                  <a:lnTo>
                    <a:pt x="224637" y="149771"/>
                  </a:lnTo>
                  <a:lnTo>
                    <a:pt x="224637" y="262089"/>
                  </a:lnTo>
                  <a:lnTo>
                    <a:pt x="262077" y="262089"/>
                  </a:lnTo>
                  <a:lnTo>
                    <a:pt x="262077" y="149771"/>
                  </a:lnTo>
                  <a:lnTo>
                    <a:pt x="262077" y="74891"/>
                  </a:lnTo>
                  <a:close/>
                </a:path>
                <a:path w="374650" h="1085850">
                  <a:moveTo>
                    <a:pt x="262077" y="0"/>
                  </a:moveTo>
                  <a:lnTo>
                    <a:pt x="224637" y="0"/>
                  </a:lnTo>
                  <a:lnTo>
                    <a:pt x="224637" y="74879"/>
                  </a:lnTo>
                  <a:lnTo>
                    <a:pt x="262077" y="74879"/>
                  </a:lnTo>
                  <a:lnTo>
                    <a:pt x="262077" y="0"/>
                  </a:lnTo>
                  <a:close/>
                </a:path>
                <a:path w="374650" h="1085850">
                  <a:moveTo>
                    <a:pt x="299529" y="673938"/>
                  </a:moveTo>
                  <a:lnTo>
                    <a:pt x="262089" y="673938"/>
                  </a:lnTo>
                  <a:lnTo>
                    <a:pt x="262089" y="711377"/>
                  </a:lnTo>
                  <a:lnTo>
                    <a:pt x="299529" y="711377"/>
                  </a:lnTo>
                  <a:lnTo>
                    <a:pt x="299529" y="673938"/>
                  </a:lnTo>
                  <a:close/>
                </a:path>
                <a:path w="374650" h="1085850">
                  <a:moveTo>
                    <a:pt x="299529" y="599059"/>
                  </a:moveTo>
                  <a:lnTo>
                    <a:pt x="262089" y="599059"/>
                  </a:lnTo>
                  <a:lnTo>
                    <a:pt x="262089" y="636498"/>
                  </a:lnTo>
                  <a:lnTo>
                    <a:pt x="299529" y="636498"/>
                  </a:lnTo>
                  <a:lnTo>
                    <a:pt x="299529" y="599059"/>
                  </a:lnTo>
                  <a:close/>
                </a:path>
                <a:path w="374650" h="1085850">
                  <a:moveTo>
                    <a:pt x="299529" y="486740"/>
                  </a:moveTo>
                  <a:lnTo>
                    <a:pt x="262089" y="486740"/>
                  </a:lnTo>
                  <a:lnTo>
                    <a:pt x="262089" y="561619"/>
                  </a:lnTo>
                  <a:lnTo>
                    <a:pt x="299529" y="561619"/>
                  </a:lnTo>
                  <a:lnTo>
                    <a:pt x="299529" y="486740"/>
                  </a:lnTo>
                  <a:close/>
                </a:path>
                <a:path w="374650" h="1085850">
                  <a:moveTo>
                    <a:pt x="336969" y="748830"/>
                  </a:moveTo>
                  <a:lnTo>
                    <a:pt x="299529" y="748830"/>
                  </a:lnTo>
                  <a:lnTo>
                    <a:pt x="262089" y="748830"/>
                  </a:lnTo>
                  <a:lnTo>
                    <a:pt x="262089" y="786269"/>
                  </a:lnTo>
                  <a:lnTo>
                    <a:pt x="299529" y="786269"/>
                  </a:lnTo>
                  <a:lnTo>
                    <a:pt x="299529" y="898588"/>
                  </a:lnTo>
                  <a:lnTo>
                    <a:pt x="262089" y="898588"/>
                  </a:lnTo>
                  <a:lnTo>
                    <a:pt x="262089" y="936028"/>
                  </a:lnTo>
                  <a:lnTo>
                    <a:pt x="299529" y="936028"/>
                  </a:lnTo>
                  <a:lnTo>
                    <a:pt x="299529" y="973467"/>
                  </a:lnTo>
                  <a:lnTo>
                    <a:pt x="262089" y="973467"/>
                  </a:lnTo>
                  <a:lnTo>
                    <a:pt x="262089" y="1010907"/>
                  </a:lnTo>
                  <a:lnTo>
                    <a:pt x="299529" y="1010907"/>
                  </a:lnTo>
                  <a:lnTo>
                    <a:pt x="299529" y="1048346"/>
                  </a:lnTo>
                  <a:lnTo>
                    <a:pt x="262089" y="1048346"/>
                  </a:lnTo>
                  <a:lnTo>
                    <a:pt x="262089" y="1085786"/>
                  </a:lnTo>
                  <a:lnTo>
                    <a:pt x="299529" y="1085786"/>
                  </a:lnTo>
                  <a:lnTo>
                    <a:pt x="336969" y="1085799"/>
                  </a:lnTo>
                  <a:lnTo>
                    <a:pt x="336969" y="748830"/>
                  </a:lnTo>
                  <a:close/>
                </a:path>
                <a:path w="374650" h="1085850">
                  <a:moveTo>
                    <a:pt x="336969" y="411861"/>
                  </a:moveTo>
                  <a:lnTo>
                    <a:pt x="299529" y="411861"/>
                  </a:lnTo>
                  <a:lnTo>
                    <a:pt x="299529" y="449300"/>
                  </a:lnTo>
                  <a:lnTo>
                    <a:pt x="336969" y="449300"/>
                  </a:lnTo>
                  <a:lnTo>
                    <a:pt x="336969" y="411861"/>
                  </a:lnTo>
                  <a:close/>
                </a:path>
                <a:path w="374650" h="1085850">
                  <a:moveTo>
                    <a:pt x="336969" y="299529"/>
                  </a:moveTo>
                  <a:lnTo>
                    <a:pt x="299529" y="299529"/>
                  </a:lnTo>
                  <a:lnTo>
                    <a:pt x="299529" y="336969"/>
                  </a:lnTo>
                  <a:lnTo>
                    <a:pt x="336969" y="336969"/>
                  </a:lnTo>
                  <a:lnTo>
                    <a:pt x="336969" y="299529"/>
                  </a:lnTo>
                  <a:close/>
                </a:path>
                <a:path w="374650" h="1085850">
                  <a:moveTo>
                    <a:pt x="374408" y="449300"/>
                  </a:moveTo>
                  <a:lnTo>
                    <a:pt x="336969" y="449300"/>
                  </a:lnTo>
                  <a:lnTo>
                    <a:pt x="336969" y="673950"/>
                  </a:lnTo>
                  <a:lnTo>
                    <a:pt x="374408" y="673950"/>
                  </a:lnTo>
                  <a:lnTo>
                    <a:pt x="374408" y="449300"/>
                  </a:lnTo>
                  <a:close/>
                </a:path>
                <a:path w="374650" h="1085850">
                  <a:moveTo>
                    <a:pt x="374408" y="336969"/>
                  </a:moveTo>
                  <a:lnTo>
                    <a:pt x="336969" y="336969"/>
                  </a:lnTo>
                  <a:lnTo>
                    <a:pt x="336969" y="374408"/>
                  </a:lnTo>
                  <a:lnTo>
                    <a:pt x="374408" y="374408"/>
                  </a:lnTo>
                  <a:lnTo>
                    <a:pt x="374408" y="336969"/>
                  </a:lnTo>
                  <a:close/>
                </a:path>
                <a:path w="374650" h="1085850">
                  <a:moveTo>
                    <a:pt x="374408" y="224650"/>
                  </a:moveTo>
                  <a:lnTo>
                    <a:pt x="336969" y="224650"/>
                  </a:lnTo>
                  <a:lnTo>
                    <a:pt x="299529" y="224650"/>
                  </a:lnTo>
                  <a:lnTo>
                    <a:pt x="262089" y="224650"/>
                  </a:lnTo>
                  <a:lnTo>
                    <a:pt x="262089" y="262089"/>
                  </a:lnTo>
                  <a:lnTo>
                    <a:pt x="299529" y="262089"/>
                  </a:lnTo>
                  <a:lnTo>
                    <a:pt x="336969" y="262089"/>
                  </a:lnTo>
                  <a:lnTo>
                    <a:pt x="374408" y="262089"/>
                  </a:lnTo>
                  <a:lnTo>
                    <a:pt x="374408" y="224650"/>
                  </a:lnTo>
                  <a:close/>
                </a:path>
                <a:path w="374650" h="1085850">
                  <a:moveTo>
                    <a:pt x="374408" y="74891"/>
                  </a:moveTo>
                  <a:lnTo>
                    <a:pt x="336969" y="74891"/>
                  </a:lnTo>
                  <a:lnTo>
                    <a:pt x="299529" y="74891"/>
                  </a:lnTo>
                  <a:lnTo>
                    <a:pt x="299529" y="149771"/>
                  </a:lnTo>
                  <a:lnTo>
                    <a:pt x="299529" y="187210"/>
                  </a:lnTo>
                  <a:lnTo>
                    <a:pt x="336969" y="187210"/>
                  </a:lnTo>
                  <a:lnTo>
                    <a:pt x="374408" y="187210"/>
                  </a:lnTo>
                  <a:lnTo>
                    <a:pt x="374408" y="149771"/>
                  </a:lnTo>
                  <a:lnTo>
                    <a:pt x="374408" y="74891"/>
                  </a:lnTo>
                  <a:close/>
                </a:path>
                <a:path w="374650" h="1085850">
                  <a:moveTo>
                    <a:pt x="374408" y="0"/>
                  </a:moveTo>
                  <a:lnTo>
                    <a:pt x="336969" y="0"/>
                  </a:lnTo>
                  <a:lnTo>
                    <a:pt x="299529" y="0"/>
                  </a:lnTo>
                  <a:lnTo>
                    <a:pt x="262089" y="0"/>
                  </a:lnTo>
                  <a:lnTo>
                    <a:pt x="262089" y="37439"/>
                  </a:lnTo>
                  <a:lnTo>
                    <a:pt x="299529" y="37439"/>
                  </a:lnTo>
                  <a:lnTo>
                    <a:pt x="336969" y="37439"/>
                  </a:lnTo>
                  <a:lnTo>
                    <a:pt x="374408" y="37439"/>
                  </a:lnTo>
                  <a:lnTo>
                    <a:pt x="374408" y="0"/>
                  </a:lnTo>
                  <a:close/>
                </a:path>
              </a:pathLst>
            </a:custGeom>
            <a:solidFill>
              <a:srgbClr val="000000"/>
            </a:solidFill>
          </p:spPr>
          <p:txBody>
            <a:bodyPr wrap="square" lIns="0" tIns="0" rIns="0" bIns="0" rtlCol="0"/>
            <a:lstStyle/>
            <a:p>
              <a:endParaRPr/>
            </a:p>
          </p:txBody>
        </p:sp>
        <p:sp>
          <p:nvSpPr>
            <p:cNvPr id="54" name="object 25">
              <a:extLst>
                <a:ext uri="{FF2B5EF4-FFF2-40B4-BE49-F238E27FC236}">
                  <a16:creationId xmlns:a16="http://schemas.microsoft.com/office/drawing/2014/main" id="{4A907ED8-E49C-B8E5-115E-8305B454FC6A}"/>
                </a:ext>
              </a:extLst>
            </p:cNvPr>
            <p:cNvSpPr/>
            <p:nvPr/>
          </p:nvSpPr>
          <p:spPr>
            <a:xfrm>
              <a:off x="3018789" y="5461416"/>
              <a:ext cx="149860" cy="1085850"/>
            </a:xfrm>
            <a:custGeom>
              <a:avLst/>
              <a:gdLst/>
              <a:ahLst/>
              <a:cxnLst/>
              <a:rect l="l" t="t" r="r" b="b"/>
              <a:pathLst>
                <a:path w="149860" h="1085850">
                  <a:moveTo>
                    <a:pt x="37439" y="1048346"/>
                  </a:moveTo>
                  <a:lnTo>
                    <a:pt x="0" y="1048346"/>
                  </a:lnTo>
                  <a:lnTo>
                    <a:pt x="0" y="1085786"/>
                  </a:lnTo>
                  <a:lnTo>
                    <a:pt x="37439" y="1085786"/>
                  </a:lnTo>
                  <a:lnTo>
                    <a:pt x="37439" y="1048346"/>
                  </a:lnTo>
                  <a:close/>
                </a:path>
                <a:path w="149860" h="1085850">
                  <a:moveTo>
                    <a:pt x="37439" y="973467"/>
                  </a:moveTo>
                  <a:lnTo>
                    <a:pt x="0" y="973467"/>
                  </a:lnTo>
                  <a:lnTo>
                    <a:pt x="0" y="1010907"/>
                  </a:lnTo>
                  <a:lnTo>
                    <a:pt x="37439" y="1010907"/>
                  </a:lnTo>
                  <a:lnTo>
                    <a:pt x="37439" y="973467"/>
                  </a:lnTo>
                  <a:close/>
                </a:path>
                <a:path w="149860" h="1085850">
                  <a:moveTo>
                    <a:pt x="37439" y="823709"/>
                  </a:moveTo>
                  <a:lnTo>
                    <a:pt x="0" y="823709"/>
                  </a:lnTo>
                  <a:lnTo>
                    <a:pt x="0" y="898588"/>
                  </a:lnTo>
                  <a:lnTo>
                    <a:pt x="37439" y="898588"/>
                  </a:lnTo>
                  <a:lnTo>
                    <a:pt x="37439" y="823709"/>
                  </a:lnTo>
                  <a:close/>
                </a:path>
                <a:path w="149860" h="1085850">
                  <a:moveTo>
                    <a:pt x="37439" y="711403"/>
                  </a:moveTo>
                  <a:lnTo>
                    <a:pt x="0" y="711403"/>
                  </a:lnTo>
                  <a:lnTo>
                    <a:pt x="0" y="748842"/>
                  </a:lnTo>
                  <a:lnTo>
                    <a:pt x="37439" y="748842"/>
                  </a:lnTo>
                  <a:lnTo>
                    <a:pt x="37439" y="711403"/>
                  </a:lnTo>
                  <a:close/>
                </a:path>
                <a:path w="149860" h="1085850">
                  <a:moveTo>
                    <a:pt x="74879" y="636498"/>
                  </a:moveTo>
                  <a:lnTo>
                    <a:pt x="37439" y="636498"/>
                  </a:lnTo>
                  <a:lnTo>
                    <a:pt x="37439" y="449300"/>
                  </a:lnTo>
                  <a:lnTo>
                    <a:pt x="0" y="449300"/>
                  </a:lnTo>
                  <a:lnTo>
                    <a:pt x="0" y="673950"/>
                  </a:lnTo>
                  <a:lnTo>
                    <a:pt x="37439" y="673950"/>
                  </a:lnTo>
                  <a:lnTo>
                    <a:pt x="74879" y="673938"/>
                  </a:lnTo>
                  <a:lnTo>
                    <a:pt x="74879" y="636498"/>
                  </a:lnTo>
                  <a:close/>
                </a:path>
                <a:path w="149860" h="1085850">
                  <a:moveTo>
                    <a:pt x="74879" y="74891"/>
                  </a:moveTo>
                  <a:lnTo>
                    <a:pt x="37439" y="74891"/>
                  </a:lnTo>
                  <a:lnTo>
                    <a:pt x="37439" y="149771"/>
                  </a:lnTo>
                  <a:lnTo>
                    <a:pt x="37439" y="187210"/>
                  </a:lnTo>
                  <a:lnTo>
                    <a:pt x="74879" y="187210"/>
                  </a:lnTo>
                  <a:lnTo>
                    <a:pt x="74879" y="149771"/>
                  </a:lnTo>
                  <a:lnTo>
                    <a:pt x="74879" y="74891"/>
                  </a:lnTo>
                  <a:close/>
                </a:path>
                <a:path w="149860" h="1085850">
                  <a:moveTo>
                    <a:pt x="112318" y="299529"/>
                  </a:moveTo>
                  <a:lnTo>
                    <a:pt x="74879" y="299529"/>
                  </a:lnTo>
                  <a:lnTo>
                    <a:pt x="74879" y="336969"/>
                  </a:lnTo>
                  <a:lnTo>
                    <a:pt x="112318" y="336969"/>
                  </a:lnTo>
                  <a:lnTo>
                    <a:pt x="112318" y="299529"/>
                  </a:lnTo>
                  <a:close/>
                </a:path>
                <a:path w="149860" h="1085850">
                  <a:moveTo>
                    <a:pt x="149758" y="1048346"/>
                  </a:moveTo>
                  <a:lnTo>
                    <a:pt x="112318" y="1048346"/>
                  </a:lnTo>
                  <a:lnTo>
                    <a:pt x="112318" y="1010907"/>
                  </a:lnTo>
                  <a:lnTo>
                    <a:pt x="74879" y="1010907"/>
                  </a:lnTo>
                  <a:lnTo>
                    <a:pt x="74879" y="1085786"/>
                  </a:lnTo>
                  <a:lnTo>
                    <a:pt x="112318" y="1085786"/>
                  </a:lnTo>
                  <a:lnTo>
                    <a:pt x="149758" y="1085786"/>
                  </a:lnTo>
                  <a:lnTo>
                    <a:pt x="149758" y="1048346"/>
                  </a:lnTo>
                  <a:close/>
                </a:path>
                <a:path w="149860" h="1085850">
                  <a:moveTo>
                    <a:pt x="149758" y="786269"/>
                  </a:moveTo>
                  <a:lnTo>
                    <a:pt x="112318" y="786269"/>
                  </a:lnTo>
                  <a:lnTo>
                    <a:pt x="74879" y="786269"/>
                  </a:lnTo>
                  <a:lnTo>
                    <a:pt x="37439" y="786269"/>
                  </a:lnTo>
                  <a:lnTo>
                    <a:pt x="37439" y="823709"/>
                  </a:lnTo>
                  <a:lnTo>
                    <a:pt x="74879" y="823709"/>
                  </a:lnTo>
                  <a:lnTo>
                    <a:pt x="74879" y="936028"/>
                  </a:lnTo>
                  <a:lnTo>
                    <a:pt x="37439" y="936028"/>
                  </a:lnTo>
                  <a:lnTo>
                    <a:pt x="37439" y="973467"/>
                  </a:lnTo>
                  <a:lnTo>
                    <a:pt x="74879" y="973467"/>
                  </a:lnTo>
                  <a:lnTo>
                    <a:pt x="112318" y="973480"/>
                  </a:lnTo>
                  <a:lnTo>
                    <a:pt x="112318" y="1010907"/>
                  </a:lnTo>
                  <a:lnTo>
                    <a:pt x="149758" y="1010907"/>
                  </a:lnTo>
                  <a:lnTo>
                    <a:pt x="149758" y="898588"/>
                  </a:lnTo>
                  <a:lnTo>
                    <a:pt x="112318" y="898588"/>
                  </a:lnTo>
                  <a:lnTo>
                    <a:pt x="112318" y="861148"/>
                  </a:lnTo>
                  <a:lnTo>
                    <a:pt x="149758" y="861148"/>
                  </a:lnTo>
                  <a:lnTo>
                    <a:pt x="149758" y="786269"/>
                  </a:lnTo>
                  <a:close/>
                </a:path>
                <a:path w="149860" h="1085850">
                  <a:moveTo>
                    <a:pt x="149758" y="336969"/>
                  </a:moveTo>
                  <a:lnTo>
                    <a:pt x="112318" y="336969"/>
                  </a:lnTo>
                  <a:lnTo>
                    <a:pt x="112318" y="374408"/>
                  </a:lnTo>
                  <a:lnTo>
                    <a:pt x="74879" y="374408"/>
                  </a:lnTo>
                  <a:lnTo>
                    <a:pt x="37439" y="374408"/>
                  </a:lnTo>
                  <a:lnTo>
                    <a:pt x="37439" y="411848"/>
                  </a:lnTo>
                  <a:lnTo>
                    <a:pt x="74879" y="411848"/>
                  </a:lnTo>
                  <a:lnTo>
                    <a:pt x="74879" y="486727"/>
                  </a:lnTo>
                  <a:lnTo>
                    <a:pt x="112318" y="486727"/>
                  </a:lnTo>
                  <a:lnTo>
                    <a:pt x="112318" y="524179"/>
                  </a:lnTo>
                  <a:lnTo>
                    <a:pt x="74879" y="524179"/>
                  </a:lnTo>
                  <a:lnTo>
                    <a:pt x="74879" y="636498"/>
                  </a:lnTo>
                  <a:lnTo>
                    <a:pt x="112318" y="636498"/>
                  </a:lnTo>
                  <a:lnTo>
                    <a:pt x="112318" y="673938"/>
                  </a:lnTo>
                  <a:lnTo>
                    <a:pt x="74879" y="673938"/>
                  </a:lnTo>
                  <a:lnTo>
                    <a:pt x="74879" y="748830"/>
                  </a:lnTo>
                  <a:lnTo>
                    <a:pt x="112318" y="748830"/>
                  </a:lnTo>
                  <a:lnTo>
                    <a:pt x="112318" y="711377"/>
                  </a:lnTo>
                  <a:lnTo>
                    <a:pt x="149758" y="711377"/>
                  </a:lnTo>
                  <a:lnTo>
                    <a:pt x="149758" y="599059"/>
                  </a:lnTo>
                  <a:lnTo>
                    <a:pt x="112318" y="599059"/>
                  </a:lnTo>
                  <a:lnTo>
                    <a:pt x="112318" y="561619"/>
                  </a:lnTo>
                  <a:lnTo>
                    <a:pt x="149758" y="561619"/>
                  </a:lnTo>
                  <a:lnTo>
                    <a:pt x="149758" y="449300"/>
                  </a:lnTo>
                  <a:lnTo>
                    <a:pt x="112318" y="449300"/>
                  </a:lnTo>
                  <a:lnTo>
                    <a:pt x="112318" y="411848"/>
                  </a:lnTo>
                  <a:lnTo>
                    <a:pt x="149758" y="411848"/>
                  </a:lnTo>
                  <a:lnTo>
                    <a:pt x="149758" y="336969"/>
                  </a:lnTo>
                  <a:close/>
                </a:path>
                <a:path w="149860" h="1085850">
                  <a:moveTo>
                    <a:pt x="149758" y="74891"/>
                  </a:moveTo>
                  <a:lnTo>
                    <a:pt x="112318" y="74891"/>
                  </a:lnTo>
                  <a:lnTo>
                    <a:pt x="112318" y="149771"/>
                  </a:lnTo>
                  <a:lnTo>
                    <a:pt x="112318" y="224650"/>
                  </a:lnTo>
                  <a:lnTo>
                    <a:pt x="74879" y="224650"/>
                  </a:lnTo>
                  <a:lnTo>
                    <a:pt x="37439" y="224650"/>
                  </a:lnTo>
                  <a:lnTo>
                    <a:pt x="37439" y="262089"/>
                  </a:lnTo>
                  <a:lnTo>
                    <a:pt x="74879" y="262089"/>
                  </a:lnTo>
                  <a:lnTo>
                    <a:pt x="112318" y="262089"/>
                  </a:lnTo>
                  <a:lnTo>
                    <a:pt x="149758" y="262089"/>
                  </a:lnTo>
                  <a:lnTo>
                    <a:pt x="149758" y="149771"/>
                  </a:lnTo>
                  <a:lnTo>
                    <a:pt x="149758" y="74891"/>
                  </a:lnTo>
                  <a:close/>
                </a:path>
                <a:path w="149860" h="1085850">
                  <a:moveTo>
                    <a:pt x="149758" y="0"/>
                  </a:moveTo>
                  <a:lnTo>
                    <a:pt x="112318" y="0"/>
                  </a:lnTo>
                  <a:lnTo>
                    <a:pt x="74879" y="0"/>
                  </a:lnTo>
                  <a:lnTo>
                    <a:pt x="37439" y="0"/>
                  </a:lnTo>
                  <a:lnTo>
                    <a:pt x="37439" y="37439"/>
                  </a:lnTo>
                  <a:lnTo>
                    <a:pt x="74879" y="37439"/>
                  </a:lnTo>
                  <a:lnTo>
                    <a:pt x="112318" y="37439"/>
                  </a:lnTo>
                  <a:lnTo>
                    <a:pt x="112318" y="74879"/>
                  </a:lnTo>
                  <a:lnTo>
                    <a:pt x="149758" y="74879"/>
                  </a:lnTo>
                  <a:lnTo>
                    <a:pt x="149758" y="0"/>
                  </a:lnTo>
                  <a:close/>
                </a:path>
              </a:pathLst>
            </a:custGeom>
            <a:solidFill>
              <a:srgbClr val="000000"/>
            </a:solidFill>
          </p:spPr>
          <p:txBody>
            <a:bodyPr wrap="square" lIns="0" tIns="0" rIns="0" bIns="0" rtlCol="0"/>
            <a:lstStyle/>
            <a:p>
              <a:endParaRPr/>
            </a:p>
          </p:txBody>
        </p:sp>
      </p:grpSp>
      <p:pic>
        <p:nvPicPr>
          <p:cNvPr id="55" name="Picture 54">
            <a:extLst>
              <a:ext uri="{FF2B5EF4-FFF2-40B4-BE49-F238E27FC236}">
                <a16:creationId xmlns:a16="http://schemas.microsoft.com/office/drawing/2014/main" id="{30B7421D-43CB-57BB-937D-967093A6FB8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4429303" y="1581877"/>
            <a:ext cx="857186" cy="829564"/>
          </a:xfrm>
          <a:prstGeom prst="rect">
            <a:avLst/>
          </a:prstGeom>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A8ED931D-F886-A93C-7F19-5F28D674CFCC}"/>
              </a:ext>
            </a:extLst>
          </p:cNvPr>
          <p:cNvPicPr>
            <a:picLocks noChangeAspect="1"/>
          </p:cNvPicPr>
          <p:nvPr userDrawn="1"/>
        </p:nvPicPr>
        <p:blipFill>
          <a:blip r:embed="rId12" cstate="hqprint">
            <a:extLst>
              <a:ext uri="{28A0092B-C50C-407E-A947-70E740481C1C}">
                <a14:useLocalDpi xmlns:a14="http://schemas.microsoft.com/office/drawing/2010/main"/>
              </a:ext>
            </a:extLst>
          </a:blip>
          <a:srcRect/>
          <a:stretch/>
        </p:blipFill>
        <p:spPr>
          <a:xfrm>
            <a:off x="3159214" y="3608878"/>
            <a:ext cx="826112" cy="826112"/>
          </a:xfrm>
          <a:prstGeom prst="rect">
            <a:avLst/>
          </a:prstGeom>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E03DC140-C672-4733-16A0-3E265CD0BAD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16319" y="3608878"/>
            <a:ext cx="857205" cy="830249"/>
          </a:xfrm>
          <a:prstGeom prst="rect">
            <a:avLst/>
          </a:prstGeom>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7EA5F989-D67A-6C51-4BBA-08ECEEF3F46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30675" y="3608878"/>
            <a:ext cx="873663" cy="857179"/>
          </a:xfrm>
          <a:prstGeom prst="rect">
            <a:avLst/>
          </a:prstGeom>
          <a:effectLst>
            <a:outerShdw blurRad="508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D5723626-9984-4E65-611E-C571712F0EB9}"/>
              </a:ext>
            </a:extLst>
          </p:cNvPr>
          <p:cNvSpPr/>
          <p:nvPr userDrawn="1"/>
        </p:nvSpPr>
        <p:spPr>
          <a:xfrm>
            <a:off x="6652750" y="3169534"/>
            <a:ext cx="4896408"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FAA WEBSITES/LINKS:</a:t>
            </a:r>
            <a:endParaRPr lang="en-US" sz="2000">
              <a:solidFill>
                <a:schemeClr val="accent2"/>
              </a:solidFill>
              <a:latin typeface="Arial" panose="020B0604020202020204" pitchFamily="34" charset="0"/>
              <a:cs typeface="Arial" panose="020B0604020202020204" pitchFamily="34" charset="0"/>
            </a:endParaRPr>
          </a:p>
        </p:txBody>
      </p:sp>
      <p:sp>
        <p:nvSpPr>
          <p:cNvPr id="60" name="Rectangle 59">
            <a:hlinkClick r:id="rId15"/>
            <a:extLst>
              <a:ext uri="{FF2B5EF4-FFF2-40B4-BE49-F238E27FC236}">
                <a16:creationId xmlns:a16="http://schemas.microsoft.com/office/drawing/2014/main" id="{DAB9B06E-1F71-1D6B-B6F8-3E20EC982341}"/>
              </a:ext>
            </a:extLst>
          </p:cNvPr>
          <p:cNvSpPr/>
          <p:nvPr userDrawn="1"/>
        </p:nvSpPr>
        <p:spPr>
          <a:xfrm>
            <a:off x="6708701" y="5116013"/>
            <a:ext cx="832838" cy="110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61" name="Rectangle 60">
            <a:hlinkClick r:id="rId16"/>
            <a:extLst>
              <a:ext uri="{FF2B5EF4-FFF2-40B4-BE49-F238E27FC236}">
                <a16:creationId xmlns:a16="http://schemas.microsoft.com/office/drawing/2014/main" id="{95EFD9D2-B610-21CE-2FD3-B597E8C98A77}"/>
              </a:ext>
            </a:extLst>
          </p:cNvPr>
          <p:cNvSpPr/>
          <p:nvPr userDrawn="1"/>
        </p:nvSpPr>
        <p:spPr>
          <a:xfrm>
            <a:off x="4436721" y="1590218"/>
            <a:ext cx="978655" cy="1316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hlinkClick r:id="rId17"/>
            <a:extLst>
              <a:ext uri="{FF2B5EF4-FFF2-40B4-BE49-F238E27FC236}">
                <a16:creationId xmlns:a16="http://schemas.microsoft.com/office/drawing/2014/main" id="{9596C20D-CF90-1985-F8B2-0078499BE355}"/>
              </a:ext>
            </a:extLst>
          </p:cNvPr>
          <p:cNvSpPr/>
          <p:nvPr userDrawn="1"/>
        </p:nvSpPr>
        <p:spPr>
          <a:xfrm>
            <a:off x="1804626" y="3587814"/>
            <a:ext cx="1157904" cy="1354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hlinkClick r:id="rId18"/>
            <a:extLst>
              <a:ext uri="{FF2B5EF4-FFF2-40B4-BE49-F238E27FC236}">
                <a16:creationId xmlns:a16="http://schemas.microsoft.com/office/drawing/2014/main" id="{3B7636F9-A9A7-28E6-3FBD-338561F0E42F}"/>
              </a:ext>
            </a:extLst>
          </p:cNvPr>
          <p:cNvSpPr/>
          <p:nvPr userDrawn="1"/>
        </p:nvSpPr>
        <p:spPr>
          <a:xfrm>
            <a:off x="3131050" y="3548348"/>
            <a:ext cx="1161732" cy="1393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hlinkClick r:id="rId19"/>
            <a:extLst>
              <a:ext uri="{FF2B5EF4-FFF2-40B4-BE49-F238E27FC236}">
                <a16:creationId xmlns:a16="http://schemas.microsoft.com/office/drawing/2014/main" id="{42FE4DA3-18F9-B230-5EB3-A1A4342BC234}"/>
              </a:ext>
            </a:extLst>
          </p:cNvPr>
          <p:cNvSpPr/>
          <p:nvPr userDrawn="1"/>
        </p:nvSpPr>
        <p:spPr>
          <a:xfrm>
            <a:off x="4400128" y="3580339"/>
            <a:ext cx="1102883" cy="1361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hlinkClick r:id="rId20"/>
            <a:extLst>
              <a:ext uri="{FF2B5EF4-FFF2-40B4-BE49-F238E27FC236}">
                <a16:creationId xmlns:a16="http://schemas.microsoft.com/office/drawing/2014/main" id="{023418B6-2D15-D902-AAFC-193CAA4D1AB8}"/>
              </a:ext>
            </a:extLst>
          </p:cNvPr>
          <p:cNvSpPr/>
          <p:nvPr userDrawn="1"/>
        </p:nvSpPr>
        <p:spPr>
          <a:xfrm>
            <a:off x="6652750" y="1550265"/>
            <a:ext cx="1196762" cy="12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hlinkClick r:id="rId21"/>
            <a:extLst>
              <a:ext uri="{FF2B5EF4-FFF2-40B4-BE49-F238E27FC236}">
                <a16:creationId xmlns:a16="http://schemas.microsoft.com/office/drawing/2014/main" id="{984011E2-E64B-4F07-0A19-F0549FC2BFC3}"/>
              </a:ext>
            </a:extLst>
          </p:cNvPr>
          <p:cNvSpPr/>
          <p:nvPr userDrawn="1"/>
        </p:nvSpPr>
        <p:spPr>
          <a:xfrm>
            <a:off x="7935769" y="1544595"/>
            <a:ext cx="1108699" cy="1269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hlinkClick r:id="rId22"/>
            <a:extLst>
              <a:ext uri="{FF2B5EF4-FFF2-40B4-BE49-F238E27FC236}">
                <a16:creationId xmlns:a16="http://schemas.microsoft.com/office/drawing/2014/main" id="{9EA81EA6-3760-5D72-BC65-54AAF49A28F7}"/>
              </a:ext>
            </a:extLst>
          </p:cNvPr>
          <p:cNvSpPr/>
          <p:nvPr userDrawn="1"/>
        </p:nvSpPr>
        <p:spPr>
          <a:xfrm>
            <a:off x="9169351" y="1551223"/>
            <a:ext cx="1071047" cy="1314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hlinkClick r:id="rId23"/>
            <a:extLst>
              <a:ext uri="{FF2B5EF4-FFF2-40B4-BE49-F238E27FC236}">
                <a16:creationId xmlns:a16="http://schemas.microsoft.com/office/drawing/2014/main" id="{EB73C17D-A5CD-034F-F0BC-EBDFABAA9B85}"/>
              </a:ext>
            </a:extLst>
          </p:cNvPr>
          <p:cNvSpPr/>
          <p:nvPr userDrawn="1"/>
        </p:nvSpPr>
        <p:spPr>
          <a:xfrm>
            <a:off x="9372561" y="3603458"/>
            <a:ext cx="867839" cy="1136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hlinkClick r:id="rId24"/>
            <a:extLst>
              <a:ext uri="{FF2B5EF4-FFF2-40B4-BE49-F238E27FC236}">
                <a16:creationId xmlns:a16="http://schemas.microsoft.com/office/drawing/2014/main" id="{A4253C9A-16D7-279F-7819-2703D6FE1230}"/>
              </a:ext>
            </a:extLst>
          </p:cNvPr>
          <p:cNvSpPr/>
          <p:nvPr userDrawn="1"/>
        </p:nvSpPr>
        <p:spPr>
          <a:xfrm>
            <a:off x="6667734" y="3595093"/>
            <a:ext cx="912842" cy="1396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hlinkClick r:id="rId25"/>
            <a:extLst>
              <a:ext uri="{FF2B5EF4-FFF2-40B4-BE49-F238E27FC236}">
                <a16:creationId xmlns:a16="http://schemas.microsoft.com/office/drawing/2014/main" id="{CB96CFAC-FC0D-0E0B-83A4-9427B2D4BF6A}"/>
              </a:ext>
            </a:extLst>
          </p:cNvPr>
          <p:cNvSpPr/>
          <p:nvPr userDrawn="1"/>
        </p:nvSpPr>
        <p:spPr>
          <a:xfrm>
            <a:off x="8039290" y="3608877"/>
            <a:ext cx="938670" cy="1365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hlinkClick r:id="rId26"/>
            <a:extLst>
              <a:ext uri="{FF2B5EF4-FFF2-40B4-BE49-F238E27FC236}">
                <a16:creationId xmlns:a16="http://schemas.microsoft.com/office/drawing/2014/main" id="{B4925440-F669-E2DE-D69F-1C34AA0E008C}"/>
              </a:ext>
            </a:extLst>
          </p:cNvPr>
          <p:cNvSpPr/>
          <p:nvPr userDrawn="1"/>
        </p:nvSpPr>
        <p:spPr>
          <a:xfrm>
            <a:off x="8058162" y="5103768"/>
            <a:ext cx="869707" cy="1164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hlinkClick r:id="rId27"/>
            <a:extLst>
              <a:ext uri="{FF2B5EF4-FFF2-40B4-BE49-F238E27FC236}">
                <a16:creationId xmlns:a16="http://schemas.microsoft.com/office/drawing/2014/main" id="{E7F64D07-702A-F209-517B-35DFA3186BEC}"/>
              </a:ext>
            </a:extLst>
          </p:cNvPr>
          <p:cNvSpPr/>
          <p:nvPr userDrawn="1"/>
        </p:nvSpPr>
        <p:spPr>
          <a:xfrm>
            <a:off x="9352313" y="5086046"/>
            <a:ext cx="1064680" cy="1331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hlinkClick r:id="rId28"/>
            <a:extLst>
              <a:ext uri="{FF2B5EF4-FFF2-40B4-BE49-F238E27FC236}">
                <a16:creationId xmlns:a16="http://schemas.microsoft.com/office/drawing/2014/main" id="{860163E7-521D-45F0-AB0C-9338E52F9FBA}"/>
              </a:ext>
            </a:extLst>
          </p:cNvPr>
          <p:cNvSpPr/>
          <p:nvPr userDrawn="1"/>
        </p:nvSpPr>
        <p:spPr>
          <a:xfrm>
            <a:off x="10674333" y="3612699"/>
            <a:ext cx="908383" cy="1134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hlinkClick r:id="rId29"/>
            <a:extLst>
              <a:ext uri="{FF2B5EF4-FFF2-40B4-BE49-F238E27FC236}">
                <a16:creationId xmlns:a16="http://schemas.microsoft.com/office/drawing/2014/main" id="{E4BDF8FE-B5E6-50B9-9670-7EA1C9A2B71A}"/>
              </a:ext>
            </a:extLst>
          </p:cNvPr>
          <p:cNvSpPr/>
          <p:nvPr userDrawn="1"/>
        </p:nvSpPr>
        <p:spPr>
          <a:xfrm>
            <a:off x="1816949" y="1581877"/>
            <a:ext cx="937597"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hlinkClick r:id="rId30"/>
            <a:extLst>
              <a:ext uri="{FF2B5EF4-FFF2-40B4-BE49-F238E27FC236}">
                <a16:creationId xmlns:a16="http://schemas.microsoft.com/office/drawing/2014/main" id="{5757AB16-9ABD-3C97-4863-4C782218560D}"/>
              </a:ext>
            </a:extLst>
          </p:cNvPr>
          <p:cNvSpPr/>
          <p:nvPr userDrawn="1"/>
        </p:nvSpPr>
        <p:spPr>
          <a:xfrm>
            <a:off x="3105424" y="1578744"/>
            <a:ext cx="937597"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27"/>
            <a:extLst>
              <a:ext uri="{FF2B5EF4-FFF2-40B4-BE49-F238E27FC236}">
                <a16:creationId xmlns:a16="http://schemas.microsoft.com/office/drawing/2014/main" id="{97829FDC-363E-EE1F-35AC-32971D403F59}"/>
              </a:ext>
            </a:extLst>
          </p:cNvPr>
          <p:cNvSpPr/>
          <p:nvPr userDrawn="1"/>
        </p:nvSpPr>
        <p:spPr>
          <a:xfrm>
            <a:off x="10681051" y="5086045"/>
            <a:ext cx="1064680" cy="1331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0E78554-A35C-772C-8645-83AFA4A19A87}"/>
              </a:ext>
            </a:extLst>
          </p:cNvPr>
          <p:cNvPicPr>
            <a:picLocks noChangeAspect="1"/>
          </p:cNvPicPr>
          <p:nvPr userDrawn="1"/>
        </p:nvPicPr>
        <p:blipFill>
          <a:blip r:embed="rId31" cstate="hqprint">
            <a:extLst>
              <a:ext uri="{28A0092B-C50C-407E-A947-70E740481C1C}">
                <a14:useLocalDpi xmlns:a14="http://schemas.microsoft.com/office/drawing/2010/main"/>
              </a:ext>
            </a:extLst>
          </a:blip>
          <a:srcRect/>
          <a:stretch/>
        </p:blipFill>
        <p:spPr>
          <a:xfrm>
            <a:off x="10748376" y="5111382"/>
            <a:ext cx="842191" cy="842191"/>
          </a:xfrm>
          <a:prstGeom prst="rect">
            <a:avLst/>
          </a:prstGeom>
          <a:effectLst>
            <a:outerShdw blurRad="508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7867F1B3-B4B4-20C1-747E-9F3F520E6ACB}"/>
              </a:ext>
            </a:extLst>
          </p:cNvPr>
          <p:cNvSpPr/>
          <p:nvPr userDrawn="1"/>
        </p:nvSpPr>
        <p:spPr>
          <a:xfrm>
            <a:off x="10778805" y="5981417"/>
            <a:ext cx="1415083" cy="218008"/>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RIM video</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941371"/>
      </p:ext>
    </p:extLst>
  </p:cSld>
  <p:clrMapOvr>
    <a:masterClrMapping/>
  </p:clrMapOvr>
  <p:extLst>
    <p:ext uri="{DCECCB84-F9BA-43D5-87BE-67443E8EF086}">
      <p15:sldGuideLst xmlns:p15="http://schemas.microsoft.com/office/powerpoint/2012/main">
        <p15:guide id="1" orient="horz" pos="1944" userDrawn="1">
          <p15:clr>
            <a:srgbClr val="FBAE40"/>
          </p15:clr>
        </p15:guide>
        <p15:guide id="2" orient="horz" pos="2496"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0" y="2"/>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1">
            <a:extLst>
              <a:ext uri="{FF2B5EF4-FFF2-40B4-BE49-F238E27FC236}">
                <a16:creationId xmlns:a16="http://schemas.microsoft.com/office/drawing/2014/main" id="{0AD81A79-52A0-0A71-17E5-49DD01AFAE05}"/>
              </a:ext>
            </a:extLst>
          </p:cNvPr>
          <p:cNvSpPr txBox="1">
            <a:spLocks/>
          </p:cNvSpPr>
          <p:nvPr userDrawn="1"/>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0">
                <a:solidFill>
                  <a:srgbClr val="FF711C"/>
                </a:solidFill>
                <a:effectLst>
                  <a:outerShdw blurRad="76200" dist="76200" dir="3600000" algn="tl" rotWithShape="0">
                    <a:prstClr val="black">
                      <a:alpha val="17248"/>
                    </a:prstClr>
                  </a:outerShdw>
                </a:effectLst>
              </a:rPr>
              <a:t>LINKS</a:t>
            </a:r>
            <a:endParaRPr lang="en-US" sz="2400" b="0" spc="0" baseline="0">
              <a:solidFill>
                <a:srgbClr val="FF711C"/>
              </a:solidFill>
              <a:effectLst>
                <a:outerShdw blurRad="76200" dist="76200" dir="3600000" algn="tl" rotWithShape="0">
                  <a:prstClr val="black">
                    <a:alpha val="17248"/>
                  </a:prstClr>
                </a:outerShdw>
              </a:effectLst>
              <a:latin typeface="Arial"/>
              <a:cs typeface="Arial"/>
            </a:endParaRPr>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Rectangle 9">
            <a:extLst>
              <a:ext uri="{FF2B5EF4-FFF2-40B4-BE49-F238E27FC236}">
                <a16:creationId xmlns:a16="http://schemas.microsoft.com/office/drawing/2014/main" id="{84DED738-008E-42E0-FA01-D58655734827}"/>
              </a:ext>
            </a:extLst>
          </p:cNvPr>
          <p:cNvSpPr/>
          <p:nvPr userDrawn="1"/>
        </p:nvSpPr>
        <p:spPr>
          <a:xfrm>
            <a:off x="1871225" y="4241610"/>
            <a:ext cx="4448738"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ea typeface="Calibri" panose="020F050202020403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B3ED90B-D2FE-6FF7-0085-428F468FF59B}"/>
              </a:ext>
            </a:extLst>
          </p:cNvPr>
          <p:cNvSpPr/>
          <p:nvPr userDrawn="1"/>
        </p:nvSpPr>
        <p:spPr>
          <a:xfrm>
            <a:off x="6452980" y="1173920"/>
            <a:ext cx="5555663" cy="6040115"/>
          </a:xfrm>
          <a:prstGeom prst="rect">
            <a:avLst/>
          </a:prstGeom>
        </p:spPr>
        <p:txBody>
          <a:bodyPr wrap="square" lIns="0" tIns="0" rIns="0" bIns="0">
            <a:spAutoFit/>
          </a:bodyPr>
          <a:lstStyle/>
          <a:p>
            <a:pPr>
              <a:lnSpc>
                <a:spcPct val="100000"/>
              </a:lnSpc>
              <a:spcBef>
                <a:spcPts val="0"/>
              </a:spcBef>
              <a:spcAft>
                <a:spcPts val="300"/>
              </a:spcAft>
            </a:pPr>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CONSTRUCTION: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Checklist: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runway_safety/runway_Construction/</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CND: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https://www.faa.gov/air_traffic/flight_</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info/aeronav/aero_data/Apt_Constr_Notices/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ACAC mailbox: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9-AJA-ConstructionCouncil@faa.gov</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303744"/>
                </a:solidFill>
                <a:effectLst/>
                <a:uLnTx/>
                <a:uFillTx/>
                <a:latin typeface="Arial" panose="020B0604020202020204" pitchFamily="34" charset="0"/>
                <a:ea typeface="Calibri" panose="020F0502020204030204" pitchFamily="34" charset="0"/>
                <a:cs typeface="Arial" panose="020B0604020202020204" pitchFamily="34" charset="0"/>
              </a:rPr>
              <a:t>FAA WEBSITES/LINKS: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Airport Diagram: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runway_safety/diagrams/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Pilot Simulator: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http://faarunwaysafetysimulator.com/</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AAN: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https://www.faa.gov/airports/runway_safety/hotspots/aan</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NOTAMs: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https://notams.aim.faa.gov/notam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Search/disclaimer.html</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EMAS: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engineering/incursions_excursions/emas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FAAST: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https://www.faasafety.gov/</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Hot Spot Description: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https://www.faa.gov/air_traffic/</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flight_info/aeronav/digital_products/dtpp/search/</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RIM Video: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https://youtu.be/v4oC6MFrkrY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US" sz="2000">
              <a:solidFill>
                <a:schemeClr val="accent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6F3B63A-FBBC-19D3-6440-15E722278ABB}"/>
              </a:ext>
            </a:extLst>
          </p:cNvPr>
          <p:cNvSpPr/>
          <p:nvPr userDrawn="1"/>
        </p:nvSpPr>
        <p:spPr>
          <a:xfrm>
            <a:off x="1866900" y="1173920"/>
            <a:ext cx="4525274" cy="5663089"/>
          </a:xfrm>
          <a:prstGeom prst="rect">
            <a:avLst/>
          </a:prstGeom>
        </p:spPr>
        <p:txBody>
          <a:bodyPr wrap="square" lIns="0" tIns="0" rIns="0" bIns="0">
            <a:spAutoFit/>
          </a:bodyPr>
          <a:lstStyle/>
          <a:p>
            <a:pPr>
              <a:lnSpc>
                <a:spcPct val="100000"/>
              </a:lnSpc>
              <a:spcAft>
                <a:spcPts val="300"/>
              </a:spcAft>
            </a:pPr>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FROM THE FLIGHT DECK VIDEOS: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FAA: </a:t>
            </a:r>
            <a: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runway_safety/videos/</a:t>
            </a:r>
            <a:endParaRPr kumimoji="0" lang="en-US" sz="1550" b="0" i="0" u="none" strike="noStrike" kern="1200" cap="none" spc="0" normalizeH="0" baseline="0" noProof="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YouTube: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watch?v=FCfONL2r7C4</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Complex Geometry: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playlist?list=PL5vHkqHi51DQj1Qy-tAstk19DdXdjwk5Y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303744"/>
                </a:solidFill>
                <a:effectLst/>
                <a:uLnTx/>
                <a:uFillTx/>
                <a:latin typeface="Arial" panose="020B0604020202020204" pitchFamily="34" charset="0"/>
                <a:ea typeface="Calibri" panose="020F0502020204030204" pitchFamily="34" charset="0"/>
                <a:cs typeface="Arial" panose="020B0604020202020204" pitchFamily="34" charset="0"/>
              </a:rPr>
              <a:t>AIRFIELD DRIVERS: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Situational Awareness: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https://youtube.com/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watch?v=gTc-SZi9nk8&amp;feature=share</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Phraseology: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https://www.youtube.com/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watch?v=lLHsgz3aWZY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Winter Ops: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https://youtube.com/watch</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?v=FNgAN1tHJUE&amp;feature=share</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sz="20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727320"/>
      </p:ext>
    </p:extLst>
  </p:cSld>
  <p:clrMapOvr>
    <a:masterClrMapping/>
  </p:clrMapOvr>
  <p:extLst>
    <p:ext uri="{DCECCB84-F9BA-43D5-87BE-67443E8EF086}">
      <p15:sldGuideLst xmlns:p15="http://schemas.microsoft.com/office/powerpoint/2012/main">
        <p15:guide id="1" orient="horz" pos="1944" userDrawn="1">
          <p15:clr>
            <a:srgbClr val="FBAE40"/>
          </p15:clr>
        </p15:guide>
        <p15:guide id="2" orient="horz" pos="2496"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THANK YOU</a:t>
            </a:r>
            <a:endParaRPr lang="en-US" sz="8500" b="1" i="0">
              <a:solidFill>
                <a:schemeClr val="bg1"/>
              </a:solidFill>
              <a:latin typeface="Arial Black" panose="020B0604020202020204" pitchFamily="34" charset="0"/>
              <a:cs typeface="Arial Black" panose="020B0604020202020204" pitchFamily="34" charset="0"/>
            </a:endParaRPr>
          </a:p>
        </p:txBody>
      </p:sp>
      <p:pic>
        <p:nvPicPr>
          <p:cNvPr id="3" name="Picture 2" descr="A large airplane on the runway&#10;&#10;Description automatically generated with low confidence">
            <a:extLst>
              <a:ext uri="{FF2B5EF4-FFF2-40B4-BE49-F238E27FC236}">
                <a16:creationId xmlns:a16="http://schemas.microsoft.com/office/drawing/2014/main" id="{F8B626C5-7276-08EB-0E47-3A2646047386}"/>
              </a:ext>
            </a:extLst>
          </p:cNvPr>
          <p:cNvPicPr>
            <a:picLocks noChangeAspect="1"/>
          </p:cNvPicPr>
          <p:nvPr userDrawn="1"/>
        </p:nvPicPr>
        <p:blipFill rotWithShape="1">
          <a:blip r:embed="rId4" cstate="hqprint">
            <a:alphaModFix amt="15000"/>
            <a:extLst>
              <a:ext uri="{28A0092B-C50C-407E-A947-70E740481C1C}">
                <a14:useLocalDpi xmlns:a14="http://schemas.microsoft.com/office/drawing/2010/main"/>
              </a:ext>
            </a:extLst>
          </a:blip>
          <a:srcRect l="-889"/>
          <a:stretch/>
        </p:blipFill>
        <p:spPr>
          <a:xfrm>
            <a:off x="1348542" y="2400300"/>
            <a:ext cx="6391209" cy="3962400"/>
          </a:xfrm>
          <a:prstGeom prst="rect">
            <a:avLst/>
          </a:prstGeom>
        </p:spPr>
      </p:pic>
      <p:pic>
        <p:nvPicPr>
          <p:cNvPr id="6" name="Picture 5" descr="A large airplane on the runway&#10;&#10;Description automatically generated with low confidence">
            <a:extLst>
              <a:ext uri="{FF2B5EF4-FFF2-40B4-BE49-F238E27FC236}">
                <a16:creationId xmlns:a16="http://schemas.microsoft.com/office/drawing/2014/main" id="{1CA1AD30-AA15-6050-989C-18C6BFDC1F4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3237"/>
          <a:stretch/>
        </p:blipFill>
        <p:spPr>
          <a:xfrm>
            <a:off x="7696200" y="0"/>
            <a:ext cx="4000500" cy="6883536"/>
          </a:xfrm>
          <a:prstGeom prst="rect">
            <a:avLst/>
          </a:prstGeom>
        </p:spPr>
      </p:pic>
      <p:pic>
        <p:nvPicPr>
          <p:cNvPr id="11" name="Picture 10" descr="A large airplane on the runway&#10;&#10;Description automatically generated with low confidence">
            <a:extLst>
              <a:ext uri="{FF2B5EF4-FFF2-40B4-BE49-F238E27FC236}">
                <a16:creationId xmlns:a16="http://schemas.microsoft.com/office/drawing/2014/main" id="{EB7ECEEC-EB4B-F472-7339-27B494143C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96200" y="0"/>
            <a:ext cx="4000500" cy="457200"/>
          </a:xfrm>
          <a:prstGeom prst="rect">
            <a:avLst/>
          </a:prstGeom>
        </p:spPr>
      </p:pic>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279529554"/>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CLOSING</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descr="A picture containing sky, outdoor, yellow, clouds&#10;&#10;Description automatically generated">
            <a:extLst>
              <a:ext uri="{FF2B5EF4-FFF2-40B4-BE49-F238E27FC236}">
                <a16:creationId xmlns:a16="http://schemas.microsoft.com/office/drawing/2014/main" id="{E377BBBD-F348-FEDC-8FD6-762AA03206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91410"/>
            <a:ext cx="10248900" cy="3971290"/>
          </a:xfrm>
          <a:prstGeom prst="rect">
            <a:avLst/>
          </a:prstGeom>
        </p:spPr>
      </p:pic>
      <p:pic>
        <p:nvPicPr>
          <p:cNvPr id="9" name="object 5">
            <a:extLst>
              <a:ext uri="{FF2B5EF4-FFF2-40B4-BE49-F238E27FC236}">
                <a16:creationId xmlns:a16="http://schemas.microsoft.com/office/drawing/2014/main" id="{948FBEAE-B8B3-6DAA-8592-F5D161850255}"/>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1" y="5444178"/>
            <a:ext cx="910920" cy="911402"/>
          </a:xfrm>
          <a:prstGeom prst="rect">
            <a:avLst/>
          </a:prstGeom>
        </p:spPr>
      </p:pic>
      <p:sp>
        <p:nvSpPr>
          <p:cNvPr id="13" name="object 7">
            <a:extLst>
              <a:ext uri="{FF2B5EF4-FFF2-40B4-BE49-F238E27FC236}">
                <a16:creationId xmlns:a16="http://schemas.microsoft.com/office/drawing/2014/main" id="{15A6AF3C-73E2-BF22-2990-ADB8D8474F94}"/>
              </a:ext>
            </a:extLst>
          </p:cNvPr>
          <p:cNvSpPr txBox="1"/>
          <p:nvPr userDrawn="1"/>
        </p:nvSpPr>
        <p:spPr>
          <a:xfrm>
            <a:off x="1866900" y="2407420"/>
            <a:ext cx="10325100" cy="911403"/>
          </a:xfrm>
          <a:prstGeom prst="rect">
            <a:avLst/>
          </a:prstGeom>
        </p:spPr>
        <p:txBody>
          <a:bodyPr vert="horz" wrap="square" lIns="0" tIns="182880" rIns="0" bIns="0" rtlCol="0" anchor="t">
            <a:noAutofit/>
          </a:bodyPr>
          <a:lstStyle/>
          <a:p>
            <a:pPr marL="12700" marR="248285">
              <a:spcBef>
                <a:spcPts val="340"/>
              </a:spcBef>
            </a:pPr>
            <a:r>
              <a:rPr lang="en-US" sz="2800" b="1">
                <a:solidFill>
                  <a:srgbClr val="FF711C"/>
                </a:solidFill>
                <a:effectLst>
                  <a:outerShdw blurRad="50800" dist="38100" dir="2700000" algn="tl" rotWithShape="0">
                    <a:prstClr val="black">
                      <a:alpha val="19000"/>
                    </a:prstClr>
                  </a:outerShdw>
                </a:effectLst>
                <a:latin typeface="Arial"/>
                <a:cs typeface="Arial"/>
              </a:rPr>
              <a:t>YOUR OPPURTUNITY TO SAY SOMETHING </a:t>
            </a:r>
            <a:endParaRPr lang="en-US">
              <a:effectLst>
                <a:outerShdw blurRad="50800" dist="38100" dir="2700000" algn="tl" rotWithShape="0">
                  <a:prstClr val="black">
                    <a:alpha val="19000"/>
                  </a:prstClr>
                </a:outerShdw>
              </a:effectLst>
              <a:cs typeface="Calibri"/>
            </a:endParaRPr>
          </a:p>
        </p:txBody>
      </p:sp>
    </p:spTree>
    <p:extLst>
      <p:ext uri="{BB962C8B-B14F-4D97-AF65-F5344CB8AC3E}">
        <p14:creationId xmlns:p14="http://schemas.microsoft.com/office/powerpoint/2010/main" val="3224165823"/>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APHIC - RS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F15C6E-A7F8-F3AA-1276-180B5B31DFF1}"/>
              </a:ext>
            </a:extLst>
          </p:cNvPr>
          <p:cNvGrpSpPr/>
          <p:nvPr userDrawn="1"/>
        </p:nvGrpSpPr>
        <p:grpSpPr>
          <a:xfrm>
            <a:off x="0" y="-3855"/>
            <a:ext cx="12192000" cy="6898341"/>
            <a:chOff x="0" y="0"/>
            <a:chExt cx="12192000" cy="6898341"/>
          </a:xfrm>
        </p:grpSpPr>
        <p:grpSp>
          <p:nvGrpSpPr>
            <p:cNvPr id="7" name="Group 6">
              <a:extLst>
                <a:ext uri="{FF2B5EF4-FFF2-40B4-BE49-F238E27FC236}">
                  <a16:creationId xmlns:a16="http://schemas.microsoft.com/office/drawing/2014/main" id="{484B95BF-56C9-66D1-F221-CB3DC39791CA}"/>
                </a:ext>
              </a:extLst>
            </p:cNvPr>
            <p:cNvGrpSpPr/>
            <p:nvPr/>
          </p:nvGrpSpPr>
          <p:grpSpPr>
            <a:xfrm>
              <a:off x="0" y="0"/>
              <a:ext cx="12192000" cy="6898341"/>
              <a:chOff x="0" y="0"/>
              <a:chExt cx="12192000" cy="6898341"/>
            </a:xfrm>
          </p:grpSpPr>
          <p:pic>
            <p:nvPicPr>
              <p:cNvPr id="11" name="Picture 10" descr="Text, whiteboard&#10;&#10;Description automatically generated">
                <a:extLst>
                  <a:ext uri="{FF2B5EF4-FFF2-40B4-BE49-F238E27FC236}">
                    <a16:creationId xmlns:a16="http://schemas.microsoft.com/office/drawing/2014/main" id="{74C8E228-AB64-6A32-C26F-E08533709D1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522" r="8272" b="12502"/>
              <a:stretch/>
            </p:blipFill>
            <p:spPr>
              <a:xfrm>
                <a:off x="0" y="0"/>
                <a:ext cx="12192000" cy="6898341"/>
              </a:xfrm>
              <a:prstGeom prst="rect">
                <a:avLst/>
              </a:prstGeom>
            </p:spPr>
          </p:pic>
          <p:grpSp>
            <p:nvGrpSpPr>
              <p:cNvPr id="12" name="Group 11">
                <a:extLst>
                  <a:ext uri="{FF2B5EF4-FFF2-40B4-BE49-F238E27FC236}">
                    <a16:creationId xmlns:a16="http://schemas.microsoft.com/office/drawing/2014/main" id="{037A1BFE-325B-65AF-AA71-2908F5672603}"/>
                  </a:ext>
                </a:extLst>
              </p:cNvPr>
              <p:cNvGrpSpPr/>
              <p:nvPr/>
            </p:nvGrpSpPr>
            <p:grpSpPr>
              <a:xfrm>
                <a:off x="1954866" y="2448249"/>
                <a:ext cx="2122516" cy="712884"/>
                <a:chOff x="2560854" y="2627364"/>
                <a:chExt cx="2002679" cy="672635"/>
              </a:xfrm>
              <a:effectLst>
                <a:outerShdw blurRad="50800" dist="88900" dir="4020000" algn="t" rotWithShape="0">
                  <a:prstClr val="black">
                    <a:alpha val="18083"/>
                  </a:prstClr>
                </a:outerShdw>
              </a:effectLst>
            </p:grpSpPr>
            <p:cxnSp>
              <p:nvCxnSpPr>
                <p:cNvPr id="24" name="Straight Arrow Connector 23">
                  <a:extLst>
                    <a:ext uri="{FF2B5EF4-FFF2-40B4-BE49-F238E27FC236}">
                      <a16:creationId xmlns:a16="http://schemas.microsoft.com/office/drawing/2014/main" id="{4555FAFA-C92F-407C-0D2F-0E71D88DCBBA}"/>
                    </a:ext>
                  </a:extLst>
                </p:cNvPr>
                <p:cNvCxnSpPr>
                  <a:cxnSpLocks/>
                </p:cNvCxnSpPr>
                <p:nvPr/>
              </p:nvCxnSpPr>
              <p:spPr>
                <a:xfrm>
                  <a:off x="2560854" y="2627364"/>
                  <a:ext cx="2002679" cy="67263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5" name="object 23">
                  <a:extLst>
                    <a:ext uri="{FF2B5EF4-FFF2-40B4-BE49-F238E27FC236}">
                      <a16:creationId xmlns:a16="http://schemas.microsoft.com/office/drawing/2014/main" id="{78E504A2-B89F-E061-367A-2410C500CC2F}"/>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3" name="Group 12">
                <a:extLst>
                  <a:ext uri="{FF2B5EF4-FFF2-40B4-BE49-F238E27FC236}">
                    <a16:creationId xmlns:a16="http://schemas.microsoft.com/office/drawing/2014/main" id="{4D34E7A6-1B5E-A159-D867-1F089F761F34}"/>
                  </a:ext>
                </a:extLst>
              </p:cNvPr>
              <p:cNvGrpSpPr/>
              <p:nvPr/>
            </p:nvGrpSpPr>
            <p:grpSpPr>
              <a:xfrm>
                <a:off x="9384756" y="4826173"/>
                <a:ext cx="2122516" cy="712884"/>
                <a:chOff x="2560854" y="2627364"/>
                <a:chExt cx="2002679" cy="672635"/>
              </a:xfrm>
              <a:effectLst>
                <a:outerShdw blurRad="50800" dist="88900" dir="4020000" algn="t" rotWithShape="0">
                  <a:prstClr val="black">
                    <a:alpha val="18083"/>
                  </a:prstClr>
                </a:outerShdw>
              </a:effectLst>
            </p:grpSpPr>
            <p:cxnSp>
              <p:nvCxnSpPr>
                <p:cNvPr id="22" name="Straight Arrow Connector 21">
                  <a:extLst>
                    <a:ext uri="{FF2B5EF4-FFF2-40B4-BE49-F238E27FC236}">
                      <a16:creationId xmlns:a16="http://schemas.microsoft.com/office/drawing/2014/main" id="{4A420017-13AB-6F7A-A4D3-064BD0B54250}"/>
                    </a:ext>
                  </a:extLst>
                </p:cNvPr>
                <p:cNvCxnSpPr>
                  <a:cxnSpLocks/>
                </p:cNvCxnSpPr>
                <p:nvPr/>
              </p:nvCxnSpPr>
              <p:spPr>
                <a:xfrm>
                  <a:off x="2560854" y="2627364"/>
                  <a:ext cx="2002679" cy="67263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3" name="object 23">
                  <a:extLst>
                    <a:ext uri="{FF2B5EF4-FFF2-40B4-BE49-F238E27FC236}">
                      <a16:creationId xmlns:a16="http://schemas.microsoft.com/office/drawing/2014/main" id="{4402750C-E4D4-34C1-2778-EB7F4D036C36}"/>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4" name="Group 13">
                <a:extLst>
                  <a:ext uri="{FF2B5EF4-FFF2-40B4-BE49-F238E27FC236}">
                    <a16:creationId xmlns:a16="http://schemas.microsoft.com/office/drawing/2014/main" id="{E048ABC3-28FC-F783-D3EB-B768972C2F82}"/>
                  </a:ext>
                </a:extLst>
              </p:cNvPr>
              <p:cNvGrpSpPr/>
              <p:nvPr/>
            </p:nvGrpSpPr>
            <p:grpSpPr>
              <a:xfrm>
                <a:off x="5274072" y="3609935"/>
                <a:ext cx="825818" cy="628170"/>
                <a:chOff x="5664657" y="3809046"/>
                <a:chExt cx="779192" cy="592704"/>
              </a:xfrm>
              <a:effectLst>
                <a:outerShdw blurRad="50800" dist="133379" dir="4862906" algn="t" rotWithShape="0">
                  <a:prstClr val="black">
                    <a:alpha val="27977"/>
                  </a:prstClr>
                </a:outerShdw>
              </a:effectLst>
            </p:grpSpPr>
            <p:sp>
              <p:nvSpPr>
                <p:cNvPr id="20" name="object 24">
                  <a:extLst>
                    <a:ext uri="{FF2B5EF4-FFF2-40B4-BE49-F238E27FC236}">
                      <a16:creationId xmlns:a16="http://schemas.microsoft.com/office/drawing/2014/main" id="{D0AF23D1-B7EE-E1EF-168B-F1361EB168E7}"/>
                    </a:ext>
                  </a:extLst>
                </p:cNvPr>
                <p:cNvSpPr txBox="1"/>
                <p:nvPr/>
              </p:nvSpPr>
              <p:spPr>
                <a:xfrm>
                  <a:off x="6002524" y="3940741"/>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cxnSp>
              <p:nvCxnSpPr>
                <p:cNvPr id="21" name="Straight Arrow Connector 20">
                  <a:extLst>
                    <a:ext uri="{FF2B5EF4-FFF2-40B4-BE49-F238E27FC236}">
                      <a16:creationId xmlns:a16="http://schemas.microsoft.com/office/drawing/2014/main" id="{8351D50E-ACE1-C99C-E216-DE4638CEDE4E}"/>
                    </a:ext>
                  </a:extLst>
                </p:cNvPr>
                <p:cNvCxnSpPr>
                  <a:cxnSpLocks/>
                </p:cNvCxnSpPr>
                <p:nvPr/>
              </p:nvCxnSpPr>
              <p:spPr>
                <a:xfrm flipH="1">
                  <a:off x="5664657" y="3809046"/>
                  <a:ext cx="304158" cy="452120"/>
                </a:xfrm>
                <a:prstGeom prst="straightConnector1">
                  <a:avLst/>
                </a:prstGeom>
                <a:ln w="6032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45EBC8D-041C-847E-CA12-E8EFF064FDBA}"/>
                  </a:ext>
                </a:extLst>
              </p:cNvPr>
              <p:cNvGrpSpPr/>
              <p:nvPr/>
            </p:nvGrpSpPr>
            <p:grpSpPr>
              <a:xfrm>
                <a:off x="8161362" y="1926067"/>
                <a:ext cx="3143505" cy="865759"/>
                <a:chOff x="8094127" y="1919093"/>
                <a:chExt cx="3143505" cy="865759"/>
              </a:xfrm>
            </p:grpSpPr>
            <p:sp>
              <p:nvSpPr>
                <p:cNvPr id="16" name="object 15">
                  <a:extLst>
                    <a:ext uri="{FF2B5EF4-FFF2-40B4-BE49-F238E27FC236}">
                      <a16:creationId xmlns:a16="http://schemas.microsoft.com/office/drawing/2014/main" id="{6B433567-A240-64B3-F5CF-B8694AA1C972}"/>
                    </a:ext>
                  </a:extLst>
                </p:cNvPr>
                <p:cNvSpPr txBox="1"/>
                <p:nvPr/>
              </p:nvSpPr>
              <p:spPr>
                <a:xfrm>
                  <a:off x="8157188" y="2325374"/>
                  <a:ext cx="2968666" cy="419346"/>
                </a:xfrm>
                <a:prstGeom prst="rect">
                  <a:avLst/>
                </a:prstGeom>
                <a:noFill/>
              </p:spPr>
              <p:txBody>
                <a:bodyPr vert="horz" wrap="square" lIns="0" tIns="34290" rIns="0" bIns="0" rtlCol="0" anchor="t">
                  <a:spAutoFit/>
                </a:bodyPr>
                <a:lstStyle/>
                <a:p>
                  <a:pPr marL="43180">
                    <a:lnSpc>
                      <a:spcPts val="2980"/>
                    </a:lnSpc>
                    <a:spcBef>
                      <a:spcPts val="270"/>
                    </a:spcBef>
                  </a:pPr>
                  <a:r>
                    <a:rPr sz="2550">
                      <a:latin typeface="Arial"/>
                      <a:cs typeface="Arial"/>
                    </a:rPr>
                    <a:t>A: </a:t>
                  </a:r>
                  <a:r>
                    <a:rPr lang="en-US" sz="2550" spc="-10">
                      <a:latin typeface="Arial"/>
                      <a:cs typeface="Arial"/>
                    </a:rPr>
                    <a:t>1,000</a:t>
                  </a:r>
                  <a:r>
                    <a:rPr sz="2550" spc="-10">
                      <a:latin typeface="Arial"/>
                      <a:cs typeface="Arial"/>
                    </a:rPr>
                    <a:t>’</a:t>
                  </a:r>
                  <a:r>
                    <a:rPr lang="en-US" sz="2550" spc="-10">
                      <a:latin typeface="Arial"/>
                      <a:cs typeface="Arial"/>
                    </a:rPr>
                    <a:t>   </a:t>
                  </a:r>
                  <a:r>
                    <a:rPr sz="2550">
                      <a:latin typeface="Arial"/>
                      <a:cs typeface="Arial"/>
                    </a:rPr>
                    <a:t>B: </a:t>
                  </a:r>
                  <a:r>
                    <a:rPr sz="2550" spc="-20">
                      <a:latin typeface="Arial"/>
                      <a:cs typeface="Arial"/>
                    </a:rPr>
                    <a:t>250’</a:t>
                  </a:r>
                  <a:endParaRPr sz="2550">
                    <a:latin typeface="Arial"/>
                    <a:cs typeface="Arial"/>
                  </a:endParaRPr>
                </a:p>
              </p:txBody>
            </p:sp>
            <p:sp>
              <p:nvSpPr>
                <p:cNvPr id="17" name="object 22">
                  <a:extLst>
                    <a:ext uri="{FF2B5EF4-FFF2-40B4-BE49-F238E27FC236}">
                      <a16:creationId xmlns:a16="http://schemas.microsoft.com/office/drawing/2014/main" id="{E36FE16B-4B96-35D6-62D3-94D6EBE5347B}"/>
                    </a:ext>
                  </a:extLst>
                </p:cNvPr>
                <p:cNvSpPr txBox="1"/>
                <p:nvPr/>
              </p:nvSpPr>
              <p:spPr>
                <a:xfrm>
                  <a:off x="8094127" y="1919093"/>
                  <a:ext cx="3143505" cy="320601"/>
                </a:xfrm>
                <a:prstGeom prst="rect">
                  <a:avLst/>
                </a:prstGeom>
              </p:spPr>
              <p:txBody>
                <a:bodyPr vert="horz" wrap="square" lIns="0" tIns="12700" rIns="0" bIns="0" rtlCol="0" anchor="t">
                  <a:spAutoFit/>
                </a:bodyPr>
                <a:lstStyle/>
                <a:p>
                  <a:pPr marL="12700">
                    <a:lnSpc>
                      <a:spcPct val="100000"/>
                    </a:lnSpc>
                    <a:spcBef>
                      <a:spcPts val="100"/>
                    </a:spcBef>
                  </a:pPr>
                  <a:r>
                    <a:rPr lang="en-US" sz="2000" b="1" spc="45">
                      <a:latin typeface="Arial"/>
                      <a:cs typeface="Arial"/>
                    </a:rPr>
                    <a:t>Typical </a:t>
                  </a:r>
                  <a:r>
                    <a:rPr lang="en-US" sz="2000" spc="45">
                      <a:latin typeface="Arial"/>
                      <a:cs typeface="Arial"/>
                    </a:rPr>
                    <a:t>RSA dimensions:</a:t>
                  </a:r>
                  <a:endParaRPr sz="2000">
                    <a:latin typeface="Arial"/>
                    <a:cs typeface="Arial"/>
                  </a:endParaRPr>
                </a:p>
              </p:txBody>
            </p:sp>
            <p:sp>
              <p:nvSpPr>
                <p:cNvPr id="18" name="object 23">
                  <a:extLst>
                    <a:ext uri="{FF2B5EF4-FFF2-40B4-BE49-F238E27FC236}">
                      <a16:creationId xmlns:a16="http://schemas.microsoft.com/office/drawing/2014/main" id="{5C28664F-7272-04C3-8DB5-C336EA3D6672}"/>
                    </a:ext>
                  </a:extLst>
                </p:cNvPr>
                <p:cNvSpPr txBox="1"/>
                <p:nvPr/>
              </p:nvSpPr>
              <p:spPr>
                <a:xfrm>
                  <a:off x="8094127" y="2325112"/>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sp>
              <p:nvSpPr>
                <p:cNvPr id="19" name="object 24">
                  <a:extLst>
                    <a:ext uri="{FF2B5EF4-FFF2-40B4-BE49-F238E27FC236}">
                      <a16:creationId xmlns:a16="http://schemas.microsoft.com/office/drawing/2014/main" id="{20FA1B11-43C9-1783-83DB-ABCFFD9176BA}"/>
                    </a:ext>
                  </a:extLst>
                </p:cNvPr>
                <p:cNvSpPr txBox="1"/>
                <p:nvPr/>
              </p:nvSpPr>
              <p:spPr>
                <a:xfrm>
                  <a:off x="9607091" y="2323587"/>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grpSp>
        </p:grpSp>
        <p:sp>
          <p:nvSpPr>
            <p:cNvPr id="8" name="object 16">
              <a:extLst>
                <a:ext uri="{FF2B5EF4-FFF2-40B4-BE49-F238E27FC236}">
                  <a16:creationId xmlns:a16="http://schemas.microsoft.com/office/drawing/2014/main" id="{9FF1A65A-CA2A-4BC3-4569-E3D2404F7188}"/>
                </a:ext>
              </a:extLst>
            </p:cNvPr>
            <p:cNvSpPr/>
            <p:nvPr/>
          </p:nvSpPr>
          <p:spPr>
            <a:xfrm>
              <a:off x="457200" y="0"/>
              <a:ext cx="990600" cy="637145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grpSp>
      <p:sp>
        <p:nvSpPr>
          <p:cNvPr id="27" name="object 5">
            <a:extLst>
              <a:ext uri="{FF2B5EF4-FFF2-40B4-BE49-F238E27FC236}">
                <a16:creationId xmlns:a16="http://schemas.microsoft.com/office/drawing/2014/main" id="{E3593123-C62B-C124-EDDC-CE49570F4F1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object 21">
            <a:extLst>
              <a:ext uri="{FF2B5EF4-FFF2-40B4-BE49-F238E27FC236}">
                <a16:creationId xmlns:a16="http://schemas.microsoft.com/office/drawing/2014/main" id="{AC1537C9-D8BD-4EE3-5FD9-E4B83944B59E}"/>
              </a:ext>
            </a:extLst>
          </p:cNvPr>
          <p:cNvSpPr txBox="1">
            <a:spLocks/>
          </p:cNvSpPr>
          <p:nvPr userDrawn="1"/>
        </p:nvSpPr>
        <p:spPr>
          <a:xfrm>
            <a:off x="1826031" y="329927"/>
            <a:ext cx="8989453"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RUNWAY</a:t>
            </a:r>
            <a:r>
              <a:rPr lang="en-US" spc="215">
                <a:solidFill>
                  <a:srgbClr val="2C3440"/>
                </a:solidFill>
              </a:rPr>
              <a:t> </a:t>
            </a:r>
            <a:r>
              <a:rPr lang="en-US" spc="170">
                <a:solidFill>
                  <a:srgbClr val="2C3440"/>
                </a:solidFill>
              </a:rPr>
              <a:t>SAFETY</a:t>
            </a:r>
            <a:r>
              <a:rPr lang="en-US" spc="215">
                <a:solidFill>
                  <a:srgbClr val="2C3440"/>
                </a:solidFill>
              </a:rPr>
              <a:t> </a:t>
            </a:r>
            <a:r>
              <a:rPr lang="en-US" spc="145">
                <a:solidFill>
                  <a:srgbClr val="2C3440"/>
                </a:solidFill>
              </a:rPr>
              <a:t>AREA </a:t>
            </a:r>
            <a:r>
              <a:rPr lang="en-US" spc="145" baseline="30000">
                <a:solidFill>
                  <a:srgbClr val="2C3440"/>
                </a:solidFill>
                <a:latin typeface="Arial"/>
                <a:cs typeface="Arial"/>
              </a:rPr>
              <a:t>(RSA)</a:t>
            </a:r>
            <a:endParaRPr lang="en-US" baseline="30000">
              <a:latin typeface="Arial"/>
              <a:cs typeface="Arial"/>
            </a:endParaRPr>
          </a:p>
        </p:txBody>
      </p:sp>
      <p:sp>
        <p:nvSpPr>
          <p:cNvPr id="4" name="object 22">
            <a:extLst>
              <a:ext uri="{FF2B5EF4-FFF2-40B4-BE49-F238E27FC236}">
                <a16:creationId xmlns:a16="http://schemas.microsoft.com/office/drawing/2014/main" id="{03A11777-8785-8A52-512C-A60BFACBB86D}"/>
              </a:ext>
            </a:extLst>
          </p:cNvPr>
          <p:cNvSpPr txBox="1"/>
          <p:nvPr userDrawn="1"/>
        </p:nvSpPr>
        <p:spPr>
          <a:xfrm>
            <a:off x="1866901" y="978013"/>
            <a:ext cx="9243552"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OFTEN REFERRED TO AS “THE PROTECTED</a:t>
            </a:r>
            <a:r>
              <a:rPr lang="en-US" sz="2800" b="1" spc="145">
                <a:solidFill>
                  <a:srgbClr val="FF711C"/>
                </a:solidFill>
                <a:latin typeface="Arial"/>
                <a:cs typeface="Arial"/>
              </a:rPr>
              <a:t> </a:t>
            </a:r>
            <a:r>
              <a:rPr lang="en-US" sz="2800" b="1" spc="-10">
                <a:solidFill>
                  <a:srgbClr val="FF711C"/>
                </a:solidFill>
                <a:latin typeface="Arial"/>
                <a:cs typeface="Arial"/>
              </a:rPr>
              <a:t>AREA”</a:t>
            </a:r>
          </a:p>
        </p:txBody>
      </p:sp>
    </p:spTree>
    <p:extLst>
      <p:ext uri="{BB962C8B-B14F-4D97-AF65-F5344CB8AC3E}">
        <p14:creationId xmlns:p14="http://schemas.microsoft.com/office/powerpoint/2010/main" val="1665914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TN - SI">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8795A40-1B77-C0AB-CE3B-32541CD66D7E}"/>
              </a:ext>
            </a:extLst>
          </p:cNvPr>
          <p:cNvSpPr txBox="1"/>
          <p:nvPr userDrawn="1"/>
        </p:nvSpPr>
        <p:spPr>
          <a:xfrm>
            <a:off x="5322591" y="5049083"/>
            <a:ext cx="477973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or vehicles entered a taxiway or movement area outside of the RSA without authorization</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 on the runway&#10;&#10;Description automatically generated with low confidence">
            <a:extLst>
              <a:ext uri="{FF2B5EF4-FFF2-40B4-BE49-F238E27FC236}">
                <a16:creationId xmlns:a16="http://schemas.microsoft.com/office/drawing/2014/main" id="{AC86BFD9-8FBC-9E33-BF1E-D002B2D353B1}"/>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l="-63"/>
          <a:stretch/>
        </p:blipFill>
        <p:spPr>
          <a:xfrm>
            <a:off x="0" y="1"/>
            <a:ext cx="12192000" cy="6896100"/>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33653"/>
            <a:ext cx="10244972" cy="5262448"/>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8F1CDB-DB70-7BF4-A8B5-DF37EA60C8AD}"/>
              </a:ext>
            </a:extLst>
          </p:cNvPr>
          <p:cNvSpPr txBox="1"/>
          <p:nvPr userDrawn="1"/>
        </p:nvSpPr>
        <p:spPr>
          <a:xfrm>
            <a:off x="5128499" y="2359155"/>
            <a:ext cx="4779734" cy="824841"/>
          </a:xfrm>
          <a:prstGeom prst="rect">
            <a:avLst/>
          </a:prstGeom>
          <a:noFill/>
        </p:spPr>
        <p:txBody>
          <a:bodyPr wrap="square" rtlCol="0">
            <a:spAutoFit/>
          </a:bodyPr>
          <a:lstStyle/>
          <a:p>
            <a:pPr>
              <a:lnSpc>
                <a:spcPct val="85000"/>
              </a:lnSpc>
            </a:pPr>
            <a:r>
              <a:rPr lang="en-US" sz="2800" b="1">
                <a:solidFill>
                  <a:schemeClr val="accent2"/>
                </a:solidFill>
                <a:latin typeface="Arial" panose="020B0604020202020204" pitchFamily="34" charset="0"/>
                <a:cs typeface="Arial" panose="020B0604020202020204" pitchFamily="34" charset="0"/>
              </a:rPr>
              <a:t>surface incidents occurred in the NAS. Of which: </a:t>
            </a:r>
          </a:p>
        </p:txBody>
      </p:sp>
      <p:sp>
        <p:nvSpPr>
          <p:cNvPr id="11" name="TextBox 10">
            <a:extLst>
              <a:ext uri="{FF2B5EF4-FFF2-40B4-BE49-F238E27FC236}">
                <a16:creationId xmlns:a16="http://schemas.microsoft.com/office/drawing/2014/main" id="{87640EF0-4604-ACF8-F179-D23B5E7DA7ED}"/>
              </a:ext>
            </a:extLst>
          </p:cNvPr>
          <p:cNvSpPr txBox="1"/>
          <p:nvPr userDrawn="1"/>
        </p:nvSpPr>
        <p:spPr>
          <a:xfrm>
            <a:off x="2814049" y="3789942"/>
            <a:ext cx="2391289" cy="701731"/>
          </a:xfrm>
          <a:prstGeom prst="rect">
            <a:avLst/>
          </a:prstGeom>
          <a:noFill/>
        </p:spPr>
        <p:txBody>
          <a:bodyPr wrap="square" lIns="0" tIns="0" rIns="0" bIns="0" rtlCol="0" anchor="b" anchorCtr="0">
            <a:spAutoFit/>
          </a:bodyPr>
          <a:lstStyle/>
          <a:p>
            <a:pPr>
              <a:lnSpc>
                <a:spcPct val="95000"/>
              </a:lnSpc>
            </a:pPr>
            <a:r>
              <a:rPr lang="en-US" sz="2400" b="0">
                <a:solidFill>
                  <a:schemeClr val="accent2"/>
                </a:solidFill>
                <a:latin typeface="Arial" panose="020B0604020202020204" pitchFamily="34" charset="0"/>
                <a:cs typeface="Arial" panose="020B0604020202020204" pitchFamily="34" charset="0"/>
              </a:rPr>
              <a:t>aircraft departed </a:t>
            </a:r>
            <a:br>
              <a:rPr lang="en-US" sz="2400" b="0">
                <a:solidFill>
                  <a:schemeClr val="accent2"/>
                </a:solidFill>
                <a:latin typeface="Arial" panose="020B0604020202020204" pitchFamily="34" charset="0"/>
                <a:cs typeface="Arial" panose="020B0604020202020204" pitchFamily="34" charset="0"/>
              </a:rPr>
            </a:br>
            <a:r>
              <a:rPr lang="en-US" sz="2400" b="0">
                <a:solidFill>
                  <a:schemeClr val="accent2"/>
                </a:solidFill>
                <a:latin typeface="Arial" panose="020B0604020202020204" pitchFamily="34" charset="0"/>
                <a:cs typeface="Arial" panose="020B0604020202020204" pitchFamily="34" charset="0"/>
              </a:rPr>
              <a:t>from a taxiway</a:t>
            </a:r>
          </a:p>
        </p:txBody>
      </p:sp>
      <p:sp>
        <p:nvSpPr>
          <p:cNvPr id="15" name="Text Placeholder 22">
            <a:extLst>
              <a:ext uri="{FF2B5EF4-FFF2-40B4-BE49-F238E27FC236}">
                <a16:creationId xmlns:a16="http://schemas.microsoft.com/office/drawing/2014/main" id="{F767523B-548B-F0FF-4C33-4DDA59D1F44B}"/>
              </a:ext>
            </a:extLst>
          </p:cNvPr>
          <p:cNvSpPr>
            <a:spLocks noGrp="1"/>
          </p:cNvSpPr>
          <p:nvPr>
            <p:ph type="body" sz="quarter" idx="12" hasCustomPrompt="1"/>
          </p:nvPr>
        </p:nvSpPr>
        <p:spPr>
          <a:xfrm>
            <a:off x="2350188" y="1908331"/>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4986D78D-F01A-4763-1E5D-5031D3DF9AD9}"/>
              </a:ext>
            </a:extLst>
          </p:cNvPr>
          <p:cNvSpPr>
            <a:spLocks noGrp="1"/>
          </p:cNvSpPr>
          <p:nvPr>
            <p:ph type="body" sz="quarter" idx="13" hasCustomPrompt="1"/>
          </p:nvPr>
        </p:nvSpPr>
        <p:spPr>
          <a:xfrm>
            <a:off x="2144444" y="3317817"/>
            <a:ext cx="546623" cy="1384995"/>
          </a:xfrm>
          <a:prstGeom prst="rect">
            <a:avLst/>
          </a:prstGeom>
        </p:spPr>
        <p:txBody>
          <a:bodyPr wrap="non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17" name="Text Placeholder 22">
            <a:extLst>
              <a:ext uri="{FF2B5EF4-FFF2-40B4-BE49-F238E27FC236}">
                <a16:creationId xmlns:a16="http://schemas.microsoft.com/office/drawing/2014/main" id="{DFF6B7D0-01DB-7EC9-27ED-D1230FEF4277}"/>
              </a:ext>
            </a:extLst>
          </p:cNvPr>
          <p:cNvSpPr>
            <a:spLocks noGrp="1"/>
          </p:cNvSpPr>
          <p:nvPr>
            <p:ph type="body" sz="quarter" idx="14" hasCustomPrompt="1"/>
          </p:nvPr>
        </p:nvSpPr>
        <p:spPr>
          <a:xfrm>
            <a:off x="5554125" y="3337965"/>
            <a:ext cx="117053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cxnSp>
        <p:nvCxnSpPr>
          <p:cNvPr id="20" name="Straight Connector 19">
            <a:extLst>
              <a:ext uri="{FF2B5EF4-FFF2-40B4-BE49-F238E27FC236}">
                <a16:creationId xmlns:a16="http://schemas.microsoft.com/office/drawing/2014/main" id="{6A3DFCDC-DFF6-5DD0-DA09-7B06BACDCDBF}"/>
              </a:ext>
            </a:extLst>
          </p:cNvPr>
          <p:cNvCxnSpPr>
            <a:cxnSpLocks/>
          </p:cNvCxnSpPr>
          <p:nvPr userDrawn="1"/>
        </p:nvCxnSpPr>
        <p:spPr>
          <a:xfrm flipV="1">
            <a:off x="5364445" y="3429000"/>
            <a:ext cx="0" cy="97559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SURFACE INCIDENTS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sp>
        <p:nvSpPr>
          <p:cNvPr id="8" name="TextBox 7">
            <a:extLst>
              <a:ext uri="{FF2B5EF4-FFF2-40B4-BE49-F238E27FC236}">
                <a16:creationId xmlns:a16="http://schemas.microsoft.com/office/drawing/2014/main" id="{B5B28F33-91B9-2AC1-DE8B-D525309B4A43}"/>
              </a:ext>
            </a:extLst>
          </p:cNvPr>
          <p:cNvSpPr txBox="1"/>
          <p:nvPr userDrawn="1"/>
        </p:nvSpPr>
        <p:spPr>
          <a:xfrm>
            <a:off x="6907088" y="3753009"/>
            <a:ext cx="3411110" cy="73866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aligned with </a:t>
            </a:r>
            <a:br>
              <a:rPr lang="en-US" sz="2400">
                <a:solidFill>
                  <a:schemeClr val="accent2"/>
                </a:solidFill>
                <a:latin typeface="Arial" panose="020B0604020202020204" pitchFamily="34" charset="0"/>
                <a:cs typeface="Arial" panose="020B0604020202020204" pitchFamily="34" charset="0"/>
              </a:rPr>
            </a:br>
            <a:r>
              <a:rPr lang="en-US" sz="2400">
                <a:solidFill>
                  <a:schemeClr val="accent2"/>
                </a:solidFill>
                <a:latin typeface="Arial" panose="020B0604020202020204" pitchFamily="34" charset="0"/>
                <a:cs typeface="Arial" panose="020B0604020202020204" pitchFamily="34" charset="0"/>
              </a:rPr>
              <a:t>and landed on a taxiway</a:t>
            </a:r>
          </a:p>
        </p:txBody>
      </p:sp>
      <p:sp>
        <p:nvSpPr>
          <p:cNvPr id="5" name="Text Placeholder 22">
            <a:extLst>
              <a:ext uri="{FF2B5EF4-FFF2-40B4-BE49-F238E27FC236}">
                <a16:creationId xmlns:a16="http://schemas.microsoft.com/office/drawing/2014/main" id="{F5905B60-8571-729F-CB45-37F58F122167}"/>
              </a:ext>
            </a:extLst>
          </p:cNvPr>
          <p:cNvSpPr>
            <a:spLocks noGrp="1"/>
          </p:cNvSpPr>
          <p:nvPr>
            <p:ph type="body" sz="quarter" idx="17" hasCustomPrompt="1"/>
          </p:nvPr>
        </p:nvSpPr>
        <p:spPr>
          <a:xfrm>
            <a:off x="1997659"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50%</a:t>
            </a:r>
          </a:p>
        </p:txBody>
      </p:sp>
      <p:sp>
        <p:nvSpPr>
          <p:cNvPr id="9" name="TextBox 8">
            <a:extLst>
              <a:ext uri="{FF2B5EF4-FFF2-40B4-BE49-F238E27FC236}">
                <a16:creationId xmlns:a16="http://schemas.microsoft.com/office/drawing/2014/main" id="{51E5ED93-BD4D-1E93-1E3B-73BDD07C0D2C}"/>
              </a:ext>
            </a:extLst>
          </p:cNvPr>
          <p:cNvSpPr txBox="1"/>
          <p:nvPr userDrawn="1"/>
        </p:nvSpPr>
        <p:spPr>
          <a:xfrm>
            <a:off x="3351213"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PD</a:t>
            </a:r>
            <a:endParaRPr lang="en-US" sz="2400">
              <a:solidFill>
                <a:schemeClr val="accent2"/>
              </a:solidFill>
            </a:endParaRPr>
          </a:p>
        </p:txBody>
      </p:sp>
      <p:sp>
        <p:nvSpPr>
          <p:cNvPr id="13" name="Text Placeholder 22">
            <a:extLst>
              <a:ext uri="{FF2B5EF4-FFF2-40B4-BE49-F238E27FC236}">
                <a16:creationId xmlns:a16="http://schemas.microsoft.com/office/drawing/2014/main" id="{B97F38D5-6AB3-B37B-E053-CA99799B55EC}"/>
              </a:ext>
            </a:extLst>
          </p:cNvPr>
          <p:cNvSpPr>
            <a:spLocks noGrp="1"/>
          </p:cNvSpPr>
          <p:nvPr>
            <p:ph type="body" sz="quarter" idx="18" hasCustomPrompt="1"/>
          </p:nvPr>
        </p:nvSpPr>
        <p:spPr>
          <a:xfrm>
            <a:off x="4263143" y="5221999"/>
            <a:ext cx="918570"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a:t>
            </a:r>
          </a:p>
        </p:txBody>
      </p:sp>
      <p:sp>
        <p:nvSpPr>
          <p:cNvPr id="14" name="TextBox 13">
            <a:extLst>
              <a:ext uri="{FF2B5EF4-FFF2-40B4-BE49-F238E27FC236}">
                <a16:creationId xmlns:a16="http://schemas.microsoft.com/office/drawing/2014/main" id="{54B2E11A-5B38-0328-A939-899AD82BAACA}"/>
              </a:ext>
            </a:extLst>
          </p:cNvPr>
          <p:cNvSpPr txBox="1"/>
          <p:nvPr userDrawn="1"/>
        </p:nvSpPr>
        <p:spPr>
          <a:xfrm>
            <a:off x="5298329" y="5471019"/>
            <a:ext cx="34495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OI</a:t>
            </a:r>
            <a:endParaRPr lang="en-US" sz="2400">
              <a:solidFill>
                <a:schemeClr val="accent2"/>
              </a:solidFill>
            </a:endParaRPr>
          </a:p>
        </p:txBody>
      </p:sp>
      <p:sp>
        <p:nvSpPr>
          <p:cNvPr id="23" name="Text Placeholder 22">
            <a:extLst>
              <a:ext uri="{FF2B5EF4-FFF2-40B4-BE49-F238E27FC236}">
                <a16:creationId xmlns:a16="http://schemas.microsoft.com/office/drawing/2014/main" id="{6EBF3BAF-77B4-1548-9BFD-9FA63B33C706}"/>
              </a:ext>
            </a:extLst>
          </p:cNvPr>
          <p:cNvSpPr>
            <a:spLocks noGrp="1"/>
          </p:cNvSpPr>
          <p:nvPr>
            <p:ph type="body" sz="quarter" idx="19" hasCustomPrompt="1"/>
          </p:nvPr>
        </p:nvSpPr>
        <p:spPr>
          <a:xfrm>
            <a:off x="6071750"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31%</a:t>
            </a:r>
          </a:p>
        </p:txBody>
      </p:sp>
      <p:sp>
        <p:nvSpPr>
          <p:cNvPr id="25" name="TextBox 24">
            <a:extLst>
              <a:ext uri="{FF2B5EF4-FFF2-40B4-BE49-F238E27FC236}">
                <a16:creationId xmlns:a16="http://schemas.microsoft.com/office/drawing/2014/main" id="{840DC161-4F50-6FB3-6B18-6780B039BB26}"/>
              </a:ext>
            </a:extLst>
          </p:cNvPr>
          <p:cNvSpPr txBox="1"/>
          <p:nvPr userDrawn="1"/>
        </p:nvSpPr>
        <p:spPr>
          <a:xfrm>
            <a:off x="7445182" y="5471019"/>
            <a:ext cx="57355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VPD</a:t>
            </a:r>
            <a:endParaRPr lang="en-US" sz="2400">
              <a:solidFill>
                <a:schemeClr val="accent2"/>
              </a:solidFill>
            </a:endParaRPr>
          </a:p>
        </p:txBody>
      </p:sp>
      <p:sp>
        <p:nvSpPr>
          <p:cNvPr id="27" name="Text Placeholder 22">
            <a:extLst>
              <a:ext uri="{FF2B5EF4-FFF2-40B4-BE49-F238E27FC236}">
                <a16:creationId xmlns:a16="http://schemas.microsoft.com/office/drawing/2014/main" id="{1099A9F9-CE94-7916-2D04-9BBA93313EA4}"/>
              </a:ext>
            </a:extLst>
          </p:cNvPr>
          <p:cNvSpPr>
            <a:spLocks noGrp="1"/>
          </p:cNvSpPr>
          <p:nvPr>
            <p:ph type="body" sz="quarter" idx="20" hasCustomPrompt="1"/>
          </p:nvPr>
        </p:nvSpPr>
        <p:spPr>
          <a:xfrm>
            <a:off x="8387567" y="5221999"/>
            <a:ext cx="1256816"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14%</a:t>
            </a:r>
          </a:p>
        </p:txBody>
      </p:sp>
      <p:sp>
        <p:nvSpPr>
          <p:cNvPr id="28" name="TextBox 27">
            <a:extLst>
              <a:ext uri="{FF2B5EF4-FFF2-40B4-BE49-F238E27FC236}">
                <a16:creationId xmlns:a16="http://schemas.microsoft.com/office/drawing/2014/main" id="{14B1A810-7E99-1B1A-6655-1B064E53F139}"/>
              </a:ext>
            </a:extLst>
          </p:cNvPr>
          <p:cNvSpPr txBox="1"/>
          <p:nvPr userDrawn="1"/>
        </p:nvSpPr>
        <p:spPr>
          <a:xfrm>
            <a:off x="9760999"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OTH</a:t>
            </a:r>
            <a:endParaRPr lang="en-US" sz="2400">
              <a:solidFill>
                <a:schemeClr val="accent2"/>
              </a:solidFill>
            </a:endParaRPr>
          </a:p>
        </p:txBody>
      </p:sp>
      <p:cxnSp>
        <p:nvCxnSpPr>
          <p:cNvPr id="37" name="Straight Connector 36">
            <a:extLst>
              <a:ext uri="{FF2B5EF4-FFF2-40B4-BE49-F238E27FC236}">
                <a16:creationId xmlns:a16="http://schemas.microsoft.com/office/drawing/2014/main" id="{1A2656BB-2F67-FA80-1252-CB92F5EE1C9D}"/>
              </a:ext>
            </a:extLst>
          </p:cNvPr>
          <p:cNvCxnSpPr>
            <a:cxnSpLocks/>
          </p:cNvCxnSpPr>
          <p:nvPr userDrawn="1"/>
        </p:nvCxnSpPr>
        <p:spPr>
          <a:xfrm flipV="1">
            <a:off x="8203153" y="5332582"/>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F9912-5D34-0BE5-FE15-3BE6F9E80E72}"/>
              </a:ext>
            </a:extLst>
          </p:cNvPr>
          <p:cNvCxnSpPr>
            <a:cxnSpLocks/>
          </p:cNvCxnSpPr>
          <p:nvPr userDrawn="1"/>
        </p:nvCxnSpPr>
        <p:spPr>
          <a:xfrm flipV="1">
            <a:off x="5857518"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F57D51-EB0F-D3B0-012F-BF6A5EFB92EB}"/>
              </a:ext>
            </a:extLst>
          </p:cNvPr>
          <p:cNvCxnSpPr>
            <a:cxnSpLocks/>
          </p:cNvCxnSpPr>
          <p:nvPr userDrawn="1"/>
        </p:nvCxnSpPr>
        <p:spPr>
          <a:xfrm flipV="1">
            <a:off x="4008840"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C8F6D7C7-8074-605F-F7B9-FE00728D537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77731955"/>
      </p:ext>
    </p:extLst>
  </p:cSld>
  <p:clrMapOvr>
    <a:masterClrMapping/>
  </p:clrMapOvr>
  <p:extLst>
    <p:ext uri="{DCECCB84-F9BA-43D5-87BE-67443E8EF086}">
      <p15:sldGuideLst xmlns:p15="http://schemas.microsoft.com/office/powerpoint/2012/main">
        <p15:guide id="1" orient="horz" pos="2904" userDrawn="1">
          <p15:clr>
            <a:srgbClr val="FBAE40"/>
          </p15:clr>
        </p15:guide>
        <p15:guide id="2" orient="horz" pos="2304"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TN - WSO - DATA CHARTS">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467B1E-F608-641D-FB4F-ED9BE60B55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914611"/>
          </a:xfrm>
          <a:prstGeom prst="rect">
            <a:avLst/>
          </a:prstGeom>
        </p:spPr>
      </p:pic>
      <p:sp>
        <p:nvSpPr>
          <p:cNvPr id="28" name="Rectangle 27">
            <a:extLst>
              <a:ext uri="{FF2B5EF4-FFF2-40B4-BE49-F238E27FC236}">
                <a16:creationId xmlns:a16="http://schemas.microsoft.com/office/drawing/2014/main" id="{60134125-963D-C64F-751D-97E9D1128E6E}"/>
              </a:ext>
            </a:extLst>
          </p:cNvPr>
          <p:cNvSpPr/>
          <p:nvPr userDrawn="1"/>
        </p:nvSpPr>
        <p:spPr>
          <a:xfrm>
            <a:off x="1451729" y="1600201"/>
            <a:ext cx="10244972" cy="531441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object 4">
            <a:extLst>
              <a:ext uri="{FF2B5EF4-FFF2-40B4-BE49-F238E27FC236}">
                <a16:creationId xmlns:a16="http://schemas.microsoft.com/office/drawing/2014/main" id="{7A3499F6-ABF9-D2F7-A1BD-D8EF92616D97}"/>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32" name="object 5">
            <a:extLst>
              <a:ext uri="{FF2B5EF4-FFF2-40B4-BE49-F238E27FC236}">
                <a16:creationId xmlns:a16="http://schemas.microsoft.com/office/drawing/2014/main" id="{97010EB4-F8B6-7C66-ED21-EADBEFBDE82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500173141"/>
      </p:ext>
    </p:extLst>
  </p:cSld>
  <p:clrMapOvr>
    <a:masterClrMapping/>
  </p:clrMapOvr>
  <p:extLst>
    <p:ext uri="{DCECCB84-F9BA-43D5-87BE-67443E8EF086}">
      <p15:sldGuideLst xmlns:p15="http://schemas.microsoft.com/office/powerpoint/2012/main">
        <p15:guide id="1" orient="horz" pos="2760" userDrawn="1">
          <p15:clr>
            <a:srgbClr val="FBAE40"/>
          </p15:clr>
        </p15:guide>
        <p15:guide id="2" orient="horz" pos="1608" userDrawn="1">
          <p15:clr>
            <a:srgbClr val="FBAE40"/>
          </p15:clr>
        </p15:guide>
        <p15:guide id="3" orient="horz" pos="225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RPORT CONSTRUCTION BEST PRACT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1535DF3-0F29-9204-E11E-63E0C91B7784}"/>
              </a:ext>
            </a:extLst>
          </p:cNvPr>
          <p:cNvSpPr txBox="1"/>
          <p:nvPr userDrawn="1"/>
        </p:nvSpPr>
        <p:spPr>
          <a:xfrm>
            <a:off x="1868232" y="1155712"/>
            <a:ext cx="10323767"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
        <p:nvSpPr>
          <p:cNvPr id="2" name="object 9">
            <a:extLst>
              <a:ext uri="{FF2B5EF4-FFF2-40B4-BE49-F238E27FC236}">
                <a16:creationId xmlns:a16="http://schemas.microsoft.com/office/drawing/2014/main" id="{53B7B7A2-CCA6-7E4D-17E5-E23DF3C46E3D}"/>
              </a:ext>
            </a:extLst>
          </p:cNvPr>
          <p:cNvSpPr txBox="1"/>
          <p:nvPr userDrawn="1"/>
        </p:nvSpPr>
        <p:spPr>
          <a:xfrm>
            <a:off x="1866900" y="2062823"/>
            <a:ext cx="10337800" cy="4216057"/>
          </a:xfrm>
          <a:prstGeom prst="rect">
            <a:avLst/>
          </a:prstGeom>
        </p:spPr>
        <p:txBody>
          <a:bodyPr vert="horz" wrap="square" lIns="0" tIns="182880" rIns="0" bIns="0" numCol="2" spcCol="91440" rtlCol="0" anchor="t">
            <a:noAutofit/>
          </a:bodyPr>
          <a:lstStyle/>
          <a:p>
            <a:pPr marL="237490" marR="728980" indent="-237490">
              <a:spcBef>
                <a:spcPts val="1100"/>
              </a:spcBef>
              <a:buChar char="•"/>
              <a:tabLst>
                <a:tab pos="236220" algn="l"/>
              </a:tabLst>
            </a:pPr>
            <a:r>
              <a:rPr lang="en-US" sz="2400" b="1">
                <a:solidFill>
                  <a:schemeClr val="accent2"/>
                </a:solidFill>
                <a:latin typeface="Arial"/>
                <a:cs typeface="Arial"/>
              </a:rPr>
              <a:t>Coordinate </a:t>
            </a:r>
            <a:r>
              <a:rPr lang="en-US" sz="2000">
                <a:solidFill>
                  <a:schemeClr val="accent2"/>
                </a:solidFill>
                <a:latin typeface="Arial"/>
                <a:cs typeface="Arial"/>
              </a:rPr>
              <a:t>construction plans early among the</a:t>
            </a:r>
            <a:r>
              <a:rPr sz="2000">
                <a:solidFill>
                  <a:schemeClr val="accent2"/>
                </a:solidFill>
                <a:latin typeface="Arial"/>
                <a:cs typeface="Arial"/>
              </a:rPr>
              <a:t> Airport</a:t>
            </a:r>
            <a:r>
              <a:rPr lang="en-US" sz="2000">
                <a:solidFill>
                  <a:schemeClr val="accent2"/>
                </a:solidFill>
                <a:latin typeface="Arial"/>
                <a:cs typeface="Arial"/>
              </a:rPr>
              <a:t> Operator, ATCT and ACAC</a:t>
            </a:r>
            <a:r>
              <a:rPr sz="2000">
                <a:solidFill>
                  <a:schemeClr val="accent2"/>
                </a:solidFill>
                <a:latin typeface="Arial"/>
                <a:cs typeface="Arial"/>
              </a:rPr>
              <a:t>.</a:t>
            </a:r>
            <a:endParaRPr lang="en-US" sz="2000">
              <a:solidFill>
                <a:schemeClr val="accent2"/>
              </a:solidFill>
              <a:latin typeface="Arial"/>
              <a:cs typeface="Arial"/>
            </a:endParaRPr>
          </a:p>
          <a:p>
            <a:pPr marL="237490" indent="-237490">
              <a:spcBef>
                <a:spcPts val="1100"/>
              </a:spcBef>
              <a:buFont typeface="Arial"/>
              <a:buChar char="•"/>
              <a:tabLst>
                <a:tab pos="236220" algn="l"/>
              </a:tabLst>
            </a:pPr>
            <a:r>
              <a:rPr lang="en-US" sz="2400" b="1">
                <a:solidFill>
                  <a:schemeClr val="accent2"/>
                </a:solidFill>
                <a:latin typeface="Arial"/>
                <a:cs typeface="Arial"/>
              </a:rPr>
              <a:t>Email ACAC</a:t>
            </a:r>
            <a:r>
              <a:rPr lang="en-US" sz="2400">
                <a:solidFill>
                  <a:schemeClr val="accent2"/>
                </a:solidFill>
                <a:latin typeface="Arial"/>
                <a:cs typeface="Arial"/>
              </a:rPr>
              <a:t> </a:t>
            </a:r>
            <a:r>
              <a:rPr lang="en-US" sz="2000">
                <a:solidFill>
                  <a:schemeClr val="accent2"/>
                </a:solidFill>
                <a:latin typeface="Arial"/>
                <a:cs typeface="Arial"/>
              </a:rPr>
              <a:t>at: </a:t>
            </a:r>
            <a:br>
              <a:rPr lang="en-US" sz="2000">
                <a:latin typeface="Arial"/>
                <a:cs typeface="Arial"/>
              </a:rPr>
            </a:br>
            <a:r>
              <a:rPr lang="en-US" sz="2000">
                <a:solidFill>
                  <a:schemeClr val="accent2"/>
                </a:solidFill>
                <a:latin typeface="Arial"/>
                <a:cs typeface="Arial"/>
                <a:hlinkClick r:id="rId4">
                  <a:extLst>
                    <a:ext uri="{A12FA001-AC4F-418D-AE19-62706E023703}">
                      <ahyp:hlinkClr xmlns:ahyp="http://schemas.microsoft.com/office/drawing/2018/hyperlinkcolor" val="tx"/>
                    </a:ext>
                  </a:extLst>
                </a:hlinkClick>
              </a:rPr>
              <a:t>ConstructionCouncil@faa.gov</a:t>
            </a:r>
            <a:r>
              <a:rPr lang="en-US" sz="2000">
                <a:solidFill>
                  <a:schemeClr val="accent2"/>
                </a:solidFill>
                <a:latin typeface="Arial"/>
                <a:cs typeface="Arial"/>
              </a:rPr>
              <a:t>.</a:t>
            </a:r>
            <a:endParaRPr lang="en-US" sz="2000" u="sng">
              <a:solidFill>
                <a:schemeClr val="accent2"/>
              </a:solidFill>
              <a:latin typeface="Arial"/>
              <a:cs typeface="Arial"/>
            </a:endParaRPr>
          </a:p>
          <a:p>
            <a:pPr marL="237490" marR="342900" indent="-237490">
              <a:spcBef>
                <a:spcPts val="1100"/>
              </a:spcBef>
              <a:buChar char="•"/>
              <a:tabLst>
                <a:tab pos="236220" algn="l"/>
              </a:tabLst>
            </a:pPr>
            <a:r>
              <a:rPr sz="2400" b="1">
                <a:solidFill>
                  <a:schemeClr val="accent2"/>
                </a:solidFill>
                <a:latin typeface="Arial"/>
                <a:cs typeface="Arial"/>
              </a:rPr>
              <a:t>Provide</a:t>
            </a:r>
            <a:r>
              <a:rPr lang="en-US" sz="2400" b="1">
                <a:solidFill>
                  <a:schemeClr val="accent2"/>
                </a:solidFill>
                <a:latin typeface="Arial"/>
                <a:cs typeface="Arial"/>
              </a:rPr>
              <a:t> </a:t>
            </a:r>
            <a:r>
              <a:rPr lang="en-US" sz="2000">
                <a:solidFill>
                  <a:schemeClr val="accent2"/>
                </a:solidFill>
                <a:latin typeface="Arial"/>
                <a:cs typeface="Arial"/>
              </a:rPr>
              <a:t>briefings</a:t>
            </a:r>
            <a:r>
              <a:rPr sz="2000">
                <a:solidFill>
                  <a:schemeClr val="accent2"/>
                </a:solidFill>
                <a:latin typeface="Arial"/>
                <a:cs typeface="Arial"/>
              </a:rPr>
              <a:t> </a:t>
            </a:r>
            <a:r>
              <a:rPr lang="en-US" sz="2000">
                <a:solidFill>
                  <a:schemeClr val="accent2"/>
                </a:solidFill>
                <a:latin typeface="Arial"/>
                <a:cs typeface="Arial"/>
              </a:rPr>
              <a:t>&amp; training</a:t>
            </a:r>
            <a:r>
              <a:rPr sz="2000" b="1">
                <a:solidFill>
                  <a:schemeClr val="accent2"/>
                </a:solidFill>
                <a:latin typeface="Arial"/>
                <a:cs typeface="Arial"/>
              </a:rPr>
              <a:t> </a:t>
            </a:r>
            <a:r>
              <a:rPr sz="2000">
                <a:solidFill>
                  <a:schemeClr val="accent2"/>
                </a:solidFill>
                <a:latin typeface="Arial"/>
                <a:cs typeface="Arial"/>
              </a:rPr>
              <a:t>for</a:t>
            </a:r>
            <a:r>
              <a:rPr lang="en-US" sz="2000">
                <a:solidFill>
                  <a:schemeClr val="accent2"/>
                </a:solidFill>
                <a:latin typeface="Arial"/>
                <a:cs typeface="Arial"/>
              </a:rPr>
              <a:t> controllers and tenants</a:t>
            </a:r>
            <a:r>
              <a:rPr sz="2000">
                <a:solidFill>
                  <a:schemeClr val="accent2"/>
                </a:solidFill>
                <a:latin typeface="Arial"/>
                <a:cs typeface="Arial"/>
              </a:rPr>
              <a:t>.</a:t>
            </a:r>
          </a:p>
          <a:p>
            <a:pPr marL="237490" marR="35560" indent="-237490">
              <a:spcBef>
                <a:spcPts val="1100"/>
              </a:spcBef>
              <a:buChar char="•"/>
              <a:tabLst>
                <a:tab pos="236220" algn="l"/>
              </a:tabLst>
            </a:pPr>
            <a:r>
              <a:rPr sz="2400" b="1">
                <a:solidFill>
                  <a:schemeClr val="accent2"/>
                </a:solidFill>
                <a:latin typeface="Arial"/>
                <a:cs typeface="Arial"/>
              </a:rPr>
              <a:t>Meet </a:t>
            </a:r>
            <a:r>
              <a:rPr sz="2000">
                <a:solidFill>
                  <a:schemeClr val="accent2"/>
                </a:solidFill>
                <a:latin typeface="Arial"/>
                <a:cs typeface="Arial"/>
              </a:rPr>
              <a:t>with your </a:t>
            </a:r>
            <a:r>
              <a:rPr lang="en-US" sz="2000">
                <a:solidFill>
                  <a:schemeClr val="accent2"/>
                </a:solidFill>
                <a:latin typeface="Arial"/>
                <a:cs typeface="Arial"/>
              </a:rPr>
              <a:t>Local Safety Council (LSC) to</a:t>
            </a:r>
            <a:r>
              <a:rPr sz="2000">
                <a:solidFill>
                  <a:schemeClr val="accent2"/>
                </a:solidFill>
                <a:latin typeface="Arial"/>
                <a:cs typeface="Arial"/>
              </a:rPr>
              <a:t> discuss alternate</a:t>
            </a:r>
            <a:r>
              <a:rPr lang="en-US" sz="2000">
                <a:solidFill>
                  <a:schemeClr val="accent2"/>
                </a:solidFill>
                <a:latin typeface="Arial"/>
                <a:cs typeface="Arial"/>
              </a:rPr>
              <a:t> </a:t>
            </a:r>
            <a:r>
              <a:rPr sz="2000">
                <a:solidFill>
                  <a:schemeClr val="accent2"/>
                </a:solidFill>
                <a:latin typeface="Arial"/>
                <a:cs typeface="Arial"/>
              </a:rPr>
              <a:t> procedures/taxi</a:t>
            </a:r>
            <a:r>
              <a:rPr lang="en-US" sz="2000">
                <a:solidFill>
                  <a:schemeClr val="accent2"/>
                </a:solidFill>
                <a:latin typeface="Arial"/>
                <a:cs typeface="Arial"/>
              </a:rPr>
              <a:t> </a:t>
            </a:r>
            <a:r>
              <a:rPr sz="2000">
                <a:solidFill>
                  <a:schemeClr val="accent2"/>
                </a:solidFill>
                <a:latin typeface="Arial"/>
                <a:cs typeface="Arial"/>
              </a:rPr>
              <a:t> routes</a:t>
            </a:r>
            <a:r>
              <a:rPr sz="2400">
                <a:solidFill>
                  <a:schemeClr val="accent2"/>
                </a:solidFill>
                <a:latin typeface="Arial"/>
                <a:cs typeface="Arial"/>
              </a:rPr>
              <a:t>.</a:t>
            </a:r>
            <a:endParaRPr lang="en-US" sz="2400">
              <a:solidFill>
                <a:schemeClr val="accent2"/>
              </a:solidFill>
              <a:latin typeface="Arial"/>
              <a:cs typeface="Arial"/>
            </a:endParaRPr>
          </a:p>
          <a:p>
            <a:pPr marL="237490" marR="35560" indent="-237490">
              <a:spcBef>
                <a:spcPts val="1100"/>
              </a:spcBef>
              <a:buChar char="•"/>
              <a:tabLst>
                <a:tab pos="236220" algn="l"/>
              </a:tabLst>
            </a:pPr>
            <a:endParaRPr sz="2400">
              <a:solidFill>
                <a:schemeClr val="accent2"/>
              </a:solidFill>
              <a:latin typeface="Arial"/>
              <a:cs typeface="Arial"/>
            </a:endParaRPr>
          </a:p>
          <a:p>
            <a:pPr marL="237490" marR="339725" indent="-237490">
              <a:spcBef>
                <a:spcPts val="1100"/>
              </a:spcBef>
              <a:buChar char="•"/>
              <a:tabLst>
                <a:tab pos="236220" algn="l"/>
              </a:tabLst>
            </a:pPr>
            <a:r>
              <a:rPr sz="2400" b="1">
                <a:solidFill>
                  <a:schemeClr val="accent2"/>
                </a:solidFill>
                <a:latin typeface="Arial"/>
                <a:cs typeface="Arial"/>
              </a:rPr>
              <a:t>Coordinate </a:t>
            </a:r>
            <a:r>
              <a:rPr sz="2000">
                <a:solidFill>
                  <a:schemeClr val="accent2"/>
                </a:solidFill>
                <a:latin typeface="Arial"/>
                <a:cs typeface="Arial"/>
              </a:rPr>
              <a:t>with </a:t>
            </a:r>
            <a:r>
              <a:rPr lang="en-US" sz="2000">
                <a:solidFill>
                  <a:schemeClr val="accent2"/>
                </a:solidFill>
                <a:latin typeface="Arial"/>
                <a:cs typeface="Arial"/>
              </a:rPr>
              <a:t>Quality Control Group (QCG) </a:t>
            </a:r>
            <a:r>
              <a:rPr sz="2000">
                <a:solidFill>
                  <a:schemeClr val="accent2"/>
                </a:solidFill>
                <a:latin typeface="Arial"/>
                <a:cs typeface="Arial"/>
              </a:rPr>
              <a:t>for </a:t>
            </a:r>
            <a:r>
              <a:rPr lang="en-US" sz="2000">
                <a:solidFill>
                  <a:schemeClr val="accent2"/>
                </a:solidFill>
                <a:latin typeface="Arial"/>
                <a:cs typeface="Arial"/>
              </a:rPr>
              <a:t>Safety Management System (SMS) requirements. </a:t>
            </a:r>
          </a:p>
          <a:p>
            <a:pPr marL="237490" marR="592455" indent="-237490">
              <a:spcBef>
                <a:spcPts val="1100"/>
              </a:spcBef>
              <a:buChar char="•"/>
              <a:tabLst>
                <a:tab pos="236220" algn="l"/>
              </a:tabLst>
            </a:pPr>
            <a:r>
              <a:rPr lang="en-US" sz="2400" b="1">
                <a:solidFill>
                  <a:schemeClr val="accent2"/>
                </a:solidFill>
                <a:latin typeface="Arial"/>
                <a:cs typeface="Arial"/>
              </a:rPr>
              <a:t>Use resources</a:t>
            </a:r>
            <a:r>
              <a:rPr lang="en-US" sz="2400">
                <a:solidFill>
                  <a:schemeClr val="accent2"/>
                </a:solidFill>
                <a:latin typeface="Arial"/>
                <a:cs typeface="Arial"/>
              </a:rPr>
              <a:t> </a:t>
            </a:r>
            <a:r>
              <a:rPr lang="en-US" sz="2000">
                <a:solidFill>
                  <a:schemeClr val="accent2"/>
                </a:solidFill>
                <a:latin typeface="Arial"/>
                <a:cs typeface="Arial"/>
              </a:rPr>
              <a:t>&amp;</a:t>
            </a:r>
            <a:r>
              <a:rPr lang="en-US" sz="2000" b="1">
                <a:solidFill>
                  <a:schemeClr val="accent2"/>
                </a:solidFill>
                <a:latin typeface="Arial"/>
                <a:cs typeface="Arial"/>
              </a:rPr>
              <a:t> </a:t>
            </a:r>
            <a:r>
              <a:rPr lang="en-US" sz="2000">
                <a:solidFill>
                  <a:schemeClr val="accent2"/>
                </a:solidFill>
                <a:latin typeface="Arial"/>
                <a:cs typeface="Arial"/>
              </a:rPr>
              <a:t>checklists found on  Runway Safety Webpage under the Runway Construction Section. </a:t>
            </a:r>
          </a:p>
          <a:p>
            <a:pPr marL="237490" marR="44450" indent="-237490">
              <a:spcBef>
                <a:spcPts val="1100"/>
              </a:spcBef>
              <a:buChar char="•"/>
              <a:tabLst>
                <a:tab pos="236220" algn="l"/>
              </a:tabLst>
            </a:pPr>
            <a:r>
              <a:rPr lang="en-US" sz="2400" b="1">
                <a:solidFill>
                  <a:schemeClr val="accent2"/>
                </a:solidFill>
                <a:latin typeface="Arial"/>
                <a:cs typeface="Arial"/>
              </a:rPr>
              <a:t>Set up </a:t>
            </a:r>
            <a:r>
              <a:rPr lang="en-US" sz="2400">
                <a:solidFill>
                  <a:schemeClr val="accent2"/>
                </a:solidFill>
                <a:latin typeface="Arial"/>
                <a:cs typeface="Arial"/>
              </a:rPr>
              <a:t>an </a:t>
            </a:r>
            <a:r>
              <a:rPr lang="en-US" sz="2000">
                <a:solidFill>
                  <a:schemeClr val="accent2"/>
                </a:solidFill>
                <a:latin typeface="Arial"/>
                <a:cs typeface="Arial"/>
              </a:rPr>
              <a:t>after-action review to determine what worked and what did not.</a:t>
            </a:r>
          </a:p>
          <a:p>
            <a:pPr marL="237490" indent="-237490">
              <a:spcBef>
                <a:spcPts val="1100"/>
              </a:spcBef>
              <a:buFont typeface="Arial" panose="020B0604020202020204" pitchFamily="34" charset="0"/>
              <a:buChar char="•"/>
            </a:pPr>
            <a:r>
              <a:rPr lang="en-US" sz="2400" b="1">
                <a:solidFill>
                  <a:schemeClr val="accent2"/>
                </a:solidFill>
                <a:latin typeface="Arial"/>
                <a:cs typeface="Arial"/>
              </a:rPr>
              <a:t>Use NOTAM Manager</a:t>
            </a:r>
            <a:r>
              <a:rPr lang="en-US" sz="2400">
                <a:solidFill>
                  <a:schemeClr val="accent2"/>
                </a:solidFill>
                <a:latin typeface="Arial"/>
                <a:cs typeface="Arial"/>
              </a:rPr>
              <a:t> </a:t>
            </a:r>
            <a:br>
              <a:rPr lang="en-US" sz="2400">
                <a:latin typeface="Arial"/>
                <a:cs typeface="Arial"/>
              </a:rPr>
            </a:br>
            <a:r>
              <a:rPr lang="en-US" sz="2000">
                <a:solidFill>
                  <a:schemeClr val="accent2"/>
                </a:solidFill>
                <a:latin typeface="Arial"/>
                <a:cs typeface="Arial"/>
              </a:rPr>
              <a:t>when available at your airport for Automated CNDs</a:t>
            </a:r>
            <a:r>
              <a:rPr lang="en-US" sz="2400">
                <a:solidFill>
                  <a:schemeClr val="accent2"/>
                </a:solidFill>
                <a:latin typeface="Arial"/>
                <a:cs typeface="Arial"/>
              </a:rPr>
              <a:t>.</a:t>
            </a:r>
          </a:p>
        </p:txBody>
      </p:sp>
    </p:spTree>
    <p:extLst>
      <p:ext uri="{BB962C8B-B14F-4D97-AF65-F5344CB8AC3E}">
        <p14:creationId xmlns:p14="http://schemas.microsoft.com/office/powerpoint/2010/main" val="412496235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TN - WSO">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301998965"/>
      </p:ext>
    </p:extLst>
  </p:cSld>
  <p:clrMapOvr>
    <a:masterClrMapping/>
  </p:clrMapOvr>
  <p:extLst>
    <p:ext uri="{DCECCB84-F9BA-43D5-87BE-67443E8EF086}">
      <p15:sldGuideLst xmlns:p15="http://schemas.microsoft.com/office/powerpoint/2012/main">
        <p15:guide id="1" orient="horz" pos="276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TN - R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helicopter flying in the sky&#10;&#10;Description automatically generated with low confidence">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 y="0"/>
            <a:ext cx="12192000"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7" y="1600200"/>
            <a:ext cx="10244971" cy="4762500"/>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914768" y="1888720"/>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742341" y="3285243"/>
            <a:ext cx="2178953" cy="1634294"/>
          </a:xfrm>
          <a:prstGeom prst="rect">
            <a:avLst/>
          </a:prstGeom>
        </p:spPr>
        <p:txBody>
          <a:bodyPr wrap="square" lIns="0" tIns="0" rIns="0" bIns="0" anchor="b" anchorCtr="0">
            <a:spAutoFit/>
          </a:bodyPr>
          <a:lstStyle>
            <a:lvl1pPr algn="r">
              <a:defRPr sz="11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6B51E154-EB85-B1C6-C563-9BAF252F69D0}"/>
              </a:ext>
            </a:extLst>
          </p:cNvPr>
          <p:cNvSpPr>
            <a:spLocks noGrp="1"/>
          </p:cNvSpPr>
          <p:nvPr>
            <p:ph type="body" sz="quarter" idx="14" hasCustomPrompt="1"/>
          </p:nvPr>
        </p:nvSpPr>
        <p:spPr>
          <a:xfrm>
            <a:off x="5470023" y="3270484"/>
            <a:ext cx="1304845" cy="1634294"/>
          </a:xfrm>
          <a:prstGeom prst="rect">
            <a:avLst/>
          </a:prstGeom>
        </p:spPr>
        <p:txBody>
          <a:bodyPr wrap="none" lIns="0" tIns="0" rIns="0" bIns="0" anchor="b" anchorCtr="0">
            <a:spAutoFit/>
          </a:bodyPr>
          <a:lstStyle>
            <a:lvl1pPr algn="r">
              <a:defRPr sz="118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8519931" y="3396551"/>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23" name="Rectangle 22">
            <a:extLst>
              <a:ext uri="{FF2B5EF4-FFF2-40B4-BE49-F238E27FC236}">
                <a16:creationId xmlns:a16="http://schemas.microsoft.com/office/drawing/2014/main" id="{B1603B2B-55BA-19EF-EA36-9F39F2CD3700}"/>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4">
            <a:extLst>
              <a:ext uri="{FF2B5EF4-FFF2-40B4-BE49-F238E27FC236}">
                <a16:creationId xmlns:a16="http://schemas.microsoft.com/office/drawing/2014/main" id="{657BDEE1-D998-4074-6093-37D62389300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4" name="Text Placeholder 22">
            <a:extLst>
              <a:ext uri="{FF2B5EF4-FFF2-40B4-BE49-F238E27FC236}">
                <a16:creationId xmlns:a16="http://schemas.microsoft.com/office/drawing/2014/main" id="{2FE0F786-9B8A-FB58-6163-B5801117CFC9}"/>
              </a:ext>
            </a:extLst>
          </p:cNvPr>
          <p:cNvSpPr>
            <a:spLocks noGrp="1"/>
          </p:cNvSpPr>
          <p:nvPr>
            <p:ph type="body" sz="quarter" idx="16" hasCustomPrompt="1"/>
          </p:nvPr>
        </p:nvSpPr>
        <p:spPr>
          <a:xfrm>
            <a:off x="8519931" y="4031074"/>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25" name="object 5">
            <a:extLst>
              <a:ext uri="{FF2B5EF4-FFF2-40B4-BE49-F238E27FC236}">
                <a16:creationId xmlns:a16="http://schemas.microsoft.com/office/drawing/2014/main" id="{53D7CEC5-35C8-A00A-1CDB-B9CB46F550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859745484"/>
      </p:ext>
    </p:extLst>
  </p:cSld>
  <p:clrMapOvr>
    <a:masterClrMapping/>
  </p:clrMapOvr>
  <p:extLst>
    <p:ext uri="{DCECCB84-F9BA-43D5-87BE-67443E8EF086}">
      <p15:sldGuideLst xmlns:p15="http://schemas.microsoft.com/office/powerpoint/2012/main">
        <p15:guide id="1" orient="horz" pos="2760" userDrawn="1">
          <p15:clr>
            <a:srgbClr val="FBAE40"/>
          </p15:clr>
        </p15:guide>
        <p15:guide id="2" orient="horz" pos="2064"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TN - RI">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r="-1"/>
          <a:stretch/>
        </p:blipFill>
        <p:spPr>
          <a:xfrm>
            <a:off x="1" y="0"/>
            <a:ext cx="12191998"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8" y="1600201"/>
            <a:ext cx="10244972" cy="4762500"/>
          </a:xfrm>
          <a:prstGeom prst="rect">
            <a:avLst/>
          </a:prstGeom>
          <a:solidFill>
            <a:schemeClr val="bg1">
              <a:alpha val="8505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44237"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5051"/>
                    </a:prstClr>
                  </a:outerShdw>
                </a:effectLst>
                <a:uLnTx/>
                <a:uFillTx/>
                <a:latin typeface="Arial Black" panose="020B0604020202020204" pitchFamily="34" charset="0"/>
                <a:ea typeface="+mn-ea"/>
                <a:cs typeface="Arial Black" panose="020B0604020202020204" pitchFamily="34" charset="0"/>
              </a:rPr>
              <a:t>RUNWAY INCURSIONS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6776799" y="2033767"/>
            <a:ext cx="4466189" cy="732508"/>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take-offs &amp; landings that occurred in the NAS,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5150636" y="4185469"/>
            <a:ext cx="1693532" cy="1240022"/>
          </a:xfrm>
          <a:prstGeom prst="rect">
            <a:avLst/>
          </a:prstGeom>
          <a:noFill/>
        </p:spPr>
        <p:txBody>
          <a:bodyPr wrap="square" lIns="0" tIns="0" rIns="0" bIns="0" rtlCol="0" anchor="t"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were Runway Incursions</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8596849" y="3054847"/>
            <a:ext cx="944588" cy="790215"/>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PD</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(Pilot)</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1323193" y="1652057"/>
            <a:ext cx="5123541" cy="1634294"/>
          </a:xfrm>
          <a:prstGeom prst="rect">
            <a:avLst/>
          </a:prstGeom>
        </p:spPr>
        <p:txBody>
          <a:bodyPr wrap="square" lIns="0" tIns="0" rIns="0" bIns="0" anchor="b" anchorCtr="0">
            <a:spAutoFit/>
          </a:bodyPr>
          <a:lstStyle>
            <a:lvl1pPr algn="r">
              <a:defRPr sz="11800" b="1" i="0" spc="-300" baseline="0">
                <a:solidFill>
                  <a:schemeClr val="accent2"/>
                </a:solidFill>
                <a:latin typeface="Arial Narrow" panose="020B0606020202030204" pitchFamily="34" charset="0"/>
                <a:cs typeface="Arial Narrow" panose="020B0606020202030204" pitchFamily="34" charset="0"/>
              </a:defRPr>
            </a:lvl1pPr>
            <a:lvl2pPr>
              <a:defRPr sz="8800"/>
            </a:lvl2pPr>
            <a:lvl3pPr>
              <a:defRPr sz="8800"/>
            </a:lvl3pPr>
            <a:lvl4pPr>
              <a:defRPr sz="8800"/>
            </a:lvl4pPr>
            <a:lvl5pPr>
              <a:defRPr sz="8800"/>
            </a:lvl5pPr>
          </a:lstStyle>
          <a:p>
            <a:pPr lvl="0"/>
            <a:r>
              <a:rPr lang="en-US" dirty="0"/>
              <a:t>54.3M</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844237" y="3694247"/>
            <a:ext cx="3242318" cy="1731243"/>
          </a:xfrm>
          <a:prstGeom prst="rect">
            <a:avLst/>
          </a:prstGeom>
        </p:spPr>
        <p:txBody>
          <a:bodyPr wrap="square" lIns="0" tIns="0" rIns="0" bIns="0" anchor="b" anchorCtr="0">
            <a:spAutoFit/>
          </a:bodyPr>
          <a:lstStyle>
            <a:lvl1pPr algn="r">
              <a:defRPr sz="125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1,760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7200140" y="3054848"/>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61%</a:t>
            </a:r>
          </a:p>
        </p:txBody>
      </p:sp>
      <p:sp>
        <p:nvSpPr>
          <p:cNvPr id="20" name="TextBox 19">
            <a:extLst>
              <a:ext uri="{FF2B5EF4-FFF2-40B4-BE49-F238E27FC236}">
                <a16:creationId xmlns:a16="http://schemas.microsoft.com/office/drawing/2014/main" id="{2FC6D10B-66C1-0092-555F-D432C8539558}"/>
              </a:ext>
            </a:extLst>
          </p:cNvPr>
          <p:cNvSpPr txBox="1"/>
          <p:nvPr userDrawn="1"/>
        </p:nvSpPr>
        <p:spPr>
          <a:xfrm>
            <a:off x="8596849" y="3968942"/>
            <a:ext cx="1693632" cy="666334"/>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OI</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(Controller)</a:t>
            </a:r>
          </a:p>
        </p:txBody>
      </p:sp>
      <p:sp>
        <p:nvSpPr>
          <p:cNvPr id="21" name="Text Placeholder 22">
            <a:extLst>
              <a:ext uri="{FF2B5EF4-FFF2-40B4-BE49-F238E27FC236}">
                <a16:creationId xmlns:a16="http://schemas.microsoft.com/office/drawing/2014/main" id="{FD8424D2-C8E3-6295-7FAC-D17DCD2FF918}"/>
              </a:ext>
            </a:extLst>
          </p:cNvPr>
          <p:cNvSpPr>
            <a:spLocks noGrp="1"/>
          </p:cNvSpPr>
          <p:nvPr>
            <p:ph type="body" sz="quarter" idx="16" hasCustomPrompt="1"/>
          </p:nvPr>
        </p:nvSpPr>
        <p:spPr>
          <a:xfrm>
            <a:off x="7200140" y="3845062"/>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19%</a:t>
            </a:r>
          </a:p>
        </p:txBody>
      </p:sp>
      <p:sp>
        <p:nvSpPr>
          <p:cNvPr id="24" name="TextBox 23">
            <a:extLst>
              <a:ext uri="{FF2B5EF4-FFF2-40B4-BE49-F238E27FC236}">
                <a16:creationId xmlns:a16="http://schemas.microsoft.com/office/drawing/2014/main" id="{46B90E71-745F-3AC0-8754-994C9B5C0163}"/>
              </a:ext>
            </a:extLst>
          </p:cNvPr>
          <p:cNvSpPr txBox="1"/>
          <p:nvPr userDrawn="1"/>
        </p:nvSpPr>
        <p:spPr>
          <a:xfrm>
            <a:off x="8596848" y="4759158"/>
            <a:ext cx="1934915"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VPD</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(Vehicle/pedestrian)</a:t>
            </a:r>
            <a:endParaRPr lang="en-US" sz="2400" b="0">
              <a:solidFill>
                <a:schemeClr val="accent2"/>
              </a:solidFill>
              <a:latin typeface="Arial" panose="020B0604020202020204" pitchFamily="34" charset="0"/>
              <a:cs typeface="Arial" panose="020B0604020202020204" pitchFamily="34" charset="0"/>
            </a:endParaRPr>
          </a:p>
        </p:txBody>
      </p:sp>
      <p:sp>
        <p:nvSpPr>
          <p:cNvPr id="25" name="Text Placeholder 22">
            <a:extLst>
              <a:ext uri="{FF2B5EF4-FFF2-40B4-BE49-F238E27FC236}">
                <a16:creationId xmlns:a16="http://schemas.microsoft.com/office/drawing/2014/main" id="{FD562F45-D5DA-3B05-6EAD-653952FEFA61}"/>
              </a:ext>
            </a:extLst>
          </p:cNvPr>
          <p:cNvSpPr>
            <a:spLocks noGrp="1"/>
          </p:cNvSpPr>
          <p:nvPr>
            <p:ph type="body" sz="quarter" idx="17" hasCustomPrompt="1"/>
          </p:nvPr>
        </p:nvSpPr>
        <p:spPr>
          <a:xfrm>
            <a:off x="7200140" y="4635276"/>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18%</a:t>
            </a:r>
          </a:p>
        </p:txBody>
      </p:sp>
      <p:pic>
        <p:nvPicPr>
          <p:cNvPr id="10" name="object 4">
            <a:extLst>
              <a:ext uri="{FF2B5EF4-FFF2-40B4-BE49-F238E27FC236}">
                <a16:creationId xmlns:a16="http://schemas.microsoft.com/office/drawing/2014/main" id="{07635087-D246-9FA6-0F60-B76945DE0F23}"/>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8" name="Picture 17" descr="Icon&#10;&#10;Description automatically generated">
            <a:extLst>
              <a:ext uri="{FF2B5EF4-FFF2-40B4-BE49-F238E27FC236}">
                <a16:creationId xmlns:a16="http://schemas.microsoft.com/office/drawing/2014/main" id="{4328B2B1-66DF-9BBA-397F-EFC68A0587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454354" y="3085810"/>
            <a:ext cx="644890" cy="3101469"/>
          </a:xfrm>
          <a:prstGeom prst="rect">
            <a:avLst/>
          </a:prstGeom>
        </p:spPr>
      </p:pic>
      <p:sp>
        <p:nvSpPr>
          <p:cNvPr id="29" name="Text Placeholder 22">
            <a:extLst>
              <a:ext uri="{FF2B5EF4-FFF2-40B4-BE49-F238E27FC236}">
                <a16:creationId xmlns:a16="http://schemas.microsoft.com/office/drawing/2014/main" id="{85DE329C-F7A9-E273-073D-6784196D1A06}"/>
              </a:ext>
            </a:extLst>
          </p:cNvPr>
          <p:cNvSpPr>
            <a:spLocks noGrp="1"/>
          </p:cNvSpPr>
          <p:nvPr>
            <p:ph type="body" sz="quarter" idx="18" hasCustomPrompt="1"/>
          </p:nvPr>
        </p:nvSpPr>
        <p:spPr>
          <a:xfrm>
            <a:off x="7200140" y="5425491"/>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2%</a:t>
            </a:r>
          </a:p>
        </p:txBody>
      </p:sp>
      <p:sp>
        <p:nvSpPr>
          <p:cNvPr id="30" name="TextBox 29">
            <a:extLst>
              <a:ext uri="{FF2B5EF4-FFF2-40B4-BE49-F238E27FC236}">
                <a16:creationId xmlns:a16="http://schemas.microsoft.com/office/drawing/2014/main" id="{FF4B5EEE-ACF6-A78D-4320-DB44BB65559C}"/>
              </a:ext>
            </a:extLst>
          </p:cNvPr>
          <p:cNvSpPr txBox="1"/>
          <p:nvPr userDrawn="1"/>
        </p:nvSpPr>
        <p:spPr>
          <a:xfrm>
            <a:off x="8596849" y="5554289"/>
            <a:ext cx="944588"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OTH</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(Other)</a:t>
            </a:r>
          </a:p>
        </p:txBody>
      </p:sp>
      <p:sp>
        <p:nvSpPr>
          <p:cNvPr id="4" name="TextBox 3">
            <a:extLst>
              <a:ext uri="{FF2B5EF4-FFF2-40B4-BE49-F238E27FC236}">
                <a16:creationId xmlns:a16="http://schemas.microsoft.com/office/drawing/2014/main" id="{D4CB730C-BAD7-C9CB-173A-DF7D1E45E0C5}"/>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sp>
        <p:nvSpPr>
          <p:cNvPr id="16" name="object 5">
            <a:extLst>
              <a:ext uri="{FF2B5EF4-FFF2-40B4-BE49-F238E27FC236}">
                <a16:creationId xmlns:a16="http://schemas.microsoft.com/office/drawing/2014/main" id="{8CB7A4D9-FD3C-3950-2A3A-31FA4697009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1" name="TextBox 10">
            <a:extLst>
              <a:ext uri="{FF2B5EF4-FFF2-40B4-BE49-F238E27FC236}">
                <a16:creationId xmlns:a16="http://schemas.microsoft.com/office/drawing/2014/main" id="{ADB58B6D-7B5A-F965-7C47-001E15BAE322}"/>
              </a:ext>
            </a:extLst>
          </p:cNvPr>
          <p:cNvSpPr txBox="1"/>
          <p:nvPr userDrawn="1"/>
        </p:nvSpPr>
        <p:spPr>
          <a:xfrm>
            <a:off x="1904755" y="2216894"/>
            <a:ext cx="1267045" cy="366254"/>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Of the </a:t>
            </a:r>
          </a:p>
        </p:txBody>
      </p:sp>
    </p:spTree>
    <p:extLst>
      <p:ext uri="{BB962C8B-B14F-4D97-AF65-F5344CB8AC3E}">
        <p14:creationId xmlns:p14="http://schemas.microsoft.com/office/powerpoint/2010/main" val="96179814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TN - EM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284965"/>
      </p:ext>
    </p:extLst>
  </p:cSld>
  <p:clrMapOvr>
    <a:masterClrMapping/>
  </p:clrMapOvr>
  <p:extLst>
    <p:ext uri="{DCECCB84-F9BA-43D5-87BE-67443E8EF086}">
      <p15:sldGuideLst xmlns:p15="http://schemas.microsoft.com/office/powerpoint/2012/main">
        <p15:guide id="1" orient="horz" pos="1944" userDrawn="1">
          <p15:clr>
            <a:srgbClr val="FBAE40"/>
          </p15:clr>
        </p15:guide>
        <p15:guide id="2" orient="horz" pos="2496"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382941371"/>
      </p:ext>
    </p:extLst>
  </p:cSld>
  <p:clrMapOvr>
    <a:masterClrMapping/>
  </p:clrMapOvr>
  <p:extLst>
    <p:ext uri="{DCECCB84-F9BA-43D5-87BE-67443E8EF086}">
      <p15:sldGuideLst xmlns:p15="http://schemas.microsoft.com/office/powerpoint/2012/main">
        <p15:guide id="1" orient="horz" pos="1944" userDrawn="1">
          <p15:clr>
            <a:srgbClr val="FBAE40"/>
          </p15:clr>
        </p15:guide>
        <p15:guide id="2" orient="horz" pos="2496"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583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THANK YOU</a:t>
            </a:r>
            <a:endParaRPr lang="en-US" sz="8500" b="1" i="0">
              <a:solidFill>
                <a:schemeClr val="bg1"/>
              </a:solidFill>
              <a:latin typeface="Arial Black" panose="020B0604020202020204" pitchFamily="34" charset="0"/>
              <a:cs typeface="Arial Black" panose="020B0604020202020204" pitchFamily="34" charset="0"/>
            </a:endParaRPr>
          </a:p>
        </p:txBody>
      </p:sp>
      <p:pic>
        <p:nvPicPr>
          <p:cNvPr id="3" name="Picture 2" descr="A large airplane on the runway&#10;&#10;Description automatically generated with low confidence">
            <a:extLst>
              <a:ext uri="{FF2B5EF4-FFF2-40B4-BE49-F238E27FC236}">
                <a16:creationId xmlns:a16="http://schemas.microsoft.com/office/drawing/2014/main" id="{F8B626C5-7276-08EB-0E47-3A2646047386}"/>
              </a:ext>
            </a:extLst>
          </p:cNvPr>
          <p:cNvPicPr>
            <a:picLocks noChangeAspect="1"/>
          </p:cNvPicPr>
          <p:nvPr userDrawn="1"/>
        </p:nvPicPr>
        <p:blipFill rotWithShape="1">
          <a:blip r:embed="rId4" cstate="screen">
            <a:alphaModFix amt="15000"/>
            <a:extLst>
              <a:ext uri="{28A0092B-C50C-407E-A947-70E740481C1C}">
                <a14:useLocalDpi xmlns:a14="http://schemas.microsoft.com/office/drawing/2010/main"/>
              </a:ext>
            </a:extLst>
          </a:blip>
          <a:srcRect l="-889"/>
          <a:stretch/>
        </p:blipFill>
        <p:spPr>
          <a:xfrm>
            <a:off x="1348542" y="2400300"/>
            <a:ext cx="6391209" cy="3962400"/>
          </a:xfrm>
          <a:prstGeom prst="rect">
            <a:avLst/>
          </a:prstGeom>
        </p:spPr>
      </p:pic>
      <p:pic>
        <p:nvPicPr>
          <p:cNvPr id="6" name="Picture 5" descr="A large airplane on the runway&#10;&#10;Description automatically generated with low confidence">
            <a:extLst>
              <a:ext uri="{FF2B5EF4-FFF2-40B4-BE49-F238E27FC236}">
                <a16:creationId xmlns:a16="http://schemas.microsoft.com/office/drawing/2014/main" id="{1CA1AD30-AA15-6050-989C-18C6BFDC1F4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53237"/>
          <a:stretch/>
        </p:blipFill>
        <p:spPr>
          <a:xfrm>
            <a:off x="7696200" y="0"/>
            <a:ext cx="4000500" cy="6883536"/>
          </a:xfrm>
          <a:prstGeom prst="rect">
            <a:avLst/>
          </a:prstGeom>
        </p:spPr>
      </p:pic>
      <p:pic>
        <p:nvPicPr>
          <p:cNvPr id="11" name="Picture 10" descr="A large airplane on the runway&#10;&#10;Description automatically generated with low confidence">
            <a:extLst>
              <a:ext uri="{FF2B5EF4-FFF2-40B4-BE49-F238E27FC236}">
                <a16:creationId xmlns:a16="http://schemas.microsoft.com/office/drawing/2014/main" id="{EB7ECEEC-EB4B-F472-7339-27B494143C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96200" y="0"/>
            <a:ext cx="4000500" cy="457200"/>
          </a:xfrm>
          <a:prstGeom prst="rect">
            <a:avLst/>
          </a:prstGeom>
        </p:spPr>
      </p:pic>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279529554"/>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descr="A picture containing sky, outdoor, yellow, clouds&#10;&#10;Description automatically generated">
            <a:extLst>
              <a:ext uri="{FF2B5EF4-FFF2-40B4-BE49-F238E27FC236}">
                <a16:creationId xmlns:a16="http://schemas.microsoft.com/office/drawing/2014/main" id="{E377BBBD-F348-FEDC-8FD6-762AA03206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91410"/>
            <a:ext cx="10248900" cy="3971290"/>
          </a:xfrm>
          <a:prstGeom prst="rect">
            <a:avLst/>
          </a:prstGeom>
        </p:spPr>
      </p:pic>
      <p:pic>
        <p:nvPicPr>
          <p:cNvPr id="9" name="object 5">
            <a:extLst>
              <a:ext uri="{FF2B5EF4-FFF2-40B4-BE49-F238E27FC236}">
                <a16:creationId xmlns:a16="http://schemas.microsoft.com/office/drawing/2014/main" id="{948FBEAE-B8B3-6DAA-8592-F5D161850255}"/>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1" y="5444178"/>
            <a:ext cx="910920" cy="911402"/>
          </a:xfrm>
          <a:prstGeom prst="rect">
            <a:avLst/>
          </a:prstGeom>
        </p:spPr>
      </p:pic>
    </p:spTree>
    <p:extLst>
      <p:ext uri="{BB962C8B-B14F-4D97-AF65-F5344CB8AC3E}">
        <p14:creationId xmlns:p14="http://schemas.microsoft.com/office/powerpoint/2010/main" val="3224165823"/>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GRAPHIC - RI CATEGORI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40946-279E-4706-B4C5-C4B058F380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9DADD25-CA94-A69C-B616-67FE6F150C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12192000" cy="4732256"/>
          </a:xfrm>
          <a:prstGeom prst="rect">
            <a:avLst/>
          </a:prstGeom>
        </p:spPr>
      </p:pic>
      <p:sp>
        <p:nvSpPr>
          <p:cNvPr id="3" name="object 21">
            <a:extLst>
              <a:ext uri="{FF2B5EF4-FFF2-40B4-BE49-F238E27FC236}">
                <a16:creationId xmlns:a16="http://schemas.microsoft.com/office/drawing/2014/main" id="{4DFEF07B-0592-BC6A-EFC9-5D163F294603}"/>
              </a:ext>
            </a:extLst>
          </p:cNvPr>
          <p:cNvSpPr txBox="1">
            <a:spLocks/>
          </p:cNvSpPr>
          <p:nvPr userDrawn="1"/>
        </p:nvSpPr>
        <p:spPr>
          <a:xfrm>
            <a:off x="1855215" y="727140"/>
            <a:ext cx="10099041"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SEVERITY CATEGORIES</a:t>
            </a:r>
            <a:endParaRPr lang="en-US" sz="2400">
              <a:latin typeface="Arial"/>
              <a:cs typeface="Arial"/>
            </a:endParaRPr>
          </a:p>
        </p:txBody>
      </p:sp>
      <p:sp>
        <p:nvSpPr>
          <p:cNvPr id="4" name="object 22">
            <a:extLst>
              <a:ext uri="{FF2B5EF4-FFF2-40B4-BE49-F238E27FC236}">
                <a16:creationId xmlns:a16="http://schemas.microsoft.com/office/drawing/2014/main" id="{B40E2C7D-2E67-9CEA-752C-09CB966E07B6}"/>
              </a:ext>
            </a:extLst>
          </p:cNvPr>
          <p:cNvSpPr txBox="1"/>
          <p:nvPr userDrawn="1"/>
        </p:nvSpPr>
        <p:spPr>
          <a:xfrm>
            <a:off x="1863628" y="356702"/>
            <a:ext cx="10447353"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RUNWAY INCURSION</a:t>
            </a:r>
            <a:endParaRPr lang="en-US" sz="2800" b="1" spc="-10">
              <a:solidFill>
                <a:srgbClr val="FF711C"/>
              </a:solidFill>
              <a:latin typeface="Arial"/>
              <a:cs typeface="Arial"/>
            </a:endParaRPr>
          </a:p>
        </p:txBody>
      </p:sp>
      <p:sp>
        <p:nvSpPr>
          <p:cNvPr id="5" name="Rectangle 4">
            <a:extLst>
              <a:ext uri="{FF2B5EF4-FFF2-40B4-BE49-F238E27FC236}">
                <a16:creationId xmlns:a16="http://schemas.microsoft.com/office/drawing/2014/main" id="{2117BD88-9617-4C7D-39EA-3593E0D020A4}"/>
              </a:ext>
            </a:extLst>
          </p:cNvPr>
          <p:cNvSpPr/>
          <p:nvPr userDrawn="1"/>
        </p:nvSpPr>
        <p:spPr>
          <a:xfrm rot="10800000">
            <a:off x="0" y="4732256"/>
            <a:ext cx="12192000" cy="1751762"/>
          </a:xfrm>
          <a:prstGeom prst="rect">
            <a:avLst/>
          </a:prstGeom>
          <a:gradFill>
            <a:gsLst>
              <a:gs pos="0">
                <a:schemeClr val="bg1">
                  <a:alpha val="0"/>
                </a:schemeClr>
              </a:gs>
              <a:gs pos="85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BBED60C-BEBB-6BDE-47EE-7C1E3ADF6652}"/>
              </a:ext>
            </a:extLst>
          </p:cNvPr>
          <p:cNvSpPr txBox="1"/>
          <p:nvPr userDrawn="1"/>
        </p:nvSpPr>
        <p:spPr>
          <a:xfrm>
            <a:off x="1863628" y="4580787"/>
            <a:ext cx="9175159" cy="1803058"/>
          </a:xfrm>
          <a:prstGeom prst="rect">
            <a:avLst/>
          </a:prstGeom>
        </p:spPr>
        <p:txBody>
          <a:bodyPr vert="horz" wrap="square" lIns="0" tIns="182880" rIns="0" bIns="0" numCol="1" spcCol="365760" rtlCol="0" anchor="t">
            <a:spAutoFit/>
          </a:bodyPr>
          <a:lstStyle/>
          <a:p>
            <a:pPr marL="237744" indent="-237744">
              <a:spcBef>
                <a:spcPts val="1100"/>
              </a:spcBef>
              <a:buFont typeface="Arial" panose="020B0604020202020204" pitchFamily="34" charset="0"/>
              <a:buChar char="•"/>
              <a:tabLst>
                <a:tab pos="236220" algn="l"/>
              </a:tabLst>
            </a:pPr>
            <a:r>
              <a:rPr lang="en-US" sz="2400">
                <a:solidFill>
                  <a:schemeClr val="accent2"/>
                </a:solidFill>
                <a:latin typeface="Arial"/>
                <a:cs typeface="Arial"/>
              </a:rPr>
              <a:t>A category </a:t>
            </a:r>
            <a:r>
              <a:rPr lang="en-US" sz="2400" b="1">
                <a:solidFill>
                  <a:srgbClr val="428C45"/>
                </a:solidFill>
                <a:latin typeface="Arial Black" panose="020B0604020202020204" pitchFamily="34" charset="0"/>
                <a:cs typeface="Arial Black" panose="020B0604020202020204" pitchFamily="34" charset="0"/>
              </a:rPr>
              <a:t>D</a:t>
            </a:r>
            <a:r>
              <a:rPr lang="en-US" sz="2400" b="1">
                <a:solidFill>
                  <a:schemeClr val="accent2"/>
                </a:solidFill>
                <a:latin typeface="Arial"/>
                <a:cs typeface="Arial"/>
              </a:rPr>
              <a:t> </a:t>
            </a:r>
            <a:r>
              <a:rPr lang="en-US" sz="2400">
                <a:solidFill>
                  <a:schemeClr val="accent2"/>
                </a:solidFill>
                <a:latin typeface="Arial"/>
                <a:cs typeface="Arial"/>
              </a:rPr>
              <a:t>event involves no other aircraft or vehicle</a:t>
            </a:r>
            <a:endParaRPr lang="en-US" sz="2400" spc="-25">
              <a:solidFill>
                <a:schemeClr val="accent2"/>
              </a:solidFill>
              <a:latin typeface="Arial"/>
              <a:cs typeface="Arial"/>
            </a:endParaRPr>
          </a:p>
          <a:p>
            <a:pPr marL="237744" indent="-237744">
              <a:spcBef>
                <a:spcPts val="1100"/>
              </a:spcBef>
              <a:buFont typeface="Arial" panose="020B0604020202020204" pitchFamily="34" charset="0"/>
              <a:buChar char="•"/>
              <a:tabLst>
                <a:tab pos="236220" algn="l"/>
              </a:tabLst>
            </a:pPr>
            <a:r>
              <a:rPr lang="en-US" sz="2400" spc="-25">
                <a:solidFill>
                  <a:schemeClr val="accent2"/>
                </a:solidFill>
                <a:latin typeface="Arial"/>
                <a:cs typeface="Arial"/>
              </a:rPr>
              <a:t>Events in categories </a:t>
            </a:r>
            <a:r>
              <a:rPr lang="en-US" sz="2400" b="1" spc="-25">
                <a:solidFill>
                  <a:srgbClr val="6BA6D4"/>
                </a:solidFill>
                <a:latin typeface="Arial Black" panose="020B0604020202020204" pitchFamily="34" charset="0"/>
                <a:cs typeface="Arial Black" panose="020B0604020202020204" pitchFamily="34" charset="0"/>
              </a:rPr>
              <a:t>C</a:t>
            </a:r>
            <a:r>
              <a:rPr lang="en-US" sz="2400" spc="-25">
                <a:solidFill>
                  <a:schemeClr val="accent2"/>
                </a:solidFill>
                <a:latin typeface="Arial"/>
                <a:cs typeface="Arial"/>
              </a:rPr>
              <a:t>, </a:t>
            </a:r>
            <a:r>
              <a:rPr lang="en-US" sz="2400" b="1" spc="-25">
                <a:solidFill>
                  <a:srgbClr val="EAB929"/>
                </a:solidFill>
                <a:latin typeface="Arial Black" panose="020B0604020202020204" pitchFamily="34" charset="0"/>
                <a:cs typeface="Arial Black" panose="020B0604020202020204" pitchFamily="34" charset="0"/>
              </a:rPr>
              <a:t>B</a:t>
            </a:r>
            <a:r>
              <a:rPr lang="en-US" sz="2400" spc="-25">
                <a:solidFill>
                  <a:schemeClr val="accent2"/>
                </a:solidFill>
                <a:latin typeface="Arial"/>
                <a:cs typeface="Arial"/>
              </a:rPr>
              <a:t>, and </a:t>
            </a:r>
            <a:r>
              <a:rPr lang="en-US" sz="2400" b="1" spc="-25">
                <a:solidFill>
                  <a:srgbClr val="EC3F36"/>
                </a:solidFill>
                <a:latin typeface="Arial Black" panose="020B0604020202020204" pitchFamily="34" charset="0"/>
                <a:cs typeface="Arial Black" panose="020B0604020202020204" pitchFamily="34" charset="0"/>
              </a:rPr>
              <a:t>A</a:t>
            </a:r>
            <a:r>
              <a:rPr lang="en-US" sz="2400" spc="-25">
                <a:solidFill>
                  <a:schemeClr val="accent2"/>
                </a:solidFill>
                <a:latin typeface="Arial"/>
                <a:cs typeface="Arial"/>
              </a:rPr>
              <a:t>, increase the risk of collision, respectively, based on proximity and closure rate/speed of event participants/targets</a:t>
            </a:r>
            <a:endParaRPr lang="en-US" sz="2400">
              <a:solidFill>
                <a:schemeClr val="accent2"/>
              </a:solidFill>
              <a:latin typeface="Arial"/>
              <a:cs typeface="Arial"/>
            </a:endParaRPr>
          </a:p>
        </p:txBody>
      </p:sp>
      <p:sp>
        <p:nvSpPr>
          <p:cNvPr id="9" name="object 16">
            <a:extLst>
              <a:ext uri="{FF2B5EF4-FFF2-40B4-BE49-F238E27FC236}">
                <a16:creationId xmlns:a16="http://schemas.microsoft.com/office/drawing/2014/main" id="{0818ACB0-D875-80A5-5B98-1AF346A3E351}"/>
              </a:ext>
            </a:extLst>
          </p:cNvPr>
          <p:cNvSpPr/>
          <p:nvPr userDrawn="1"/>
        </p:nvSpPr>
        <p:spPr>
          <a:xfrm>
            <a:off x="45720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6DF00EC6-F537-4180-694D-DF94AF54F22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1" name="object 5">
            <a:extLst>
              <a:ext uri="{FF2B5EF4-FFF2-40B4-BE49-F238E27FC236}">
                <a16:creationId xmlns:a16="http://schemas.microsoft.com/office/drawing/2014/main" id="{4FA2BB16-754B-CB9A-B54C-22D5F9CD34C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985264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WELCOM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1" descr="A picture containing sky, outdoor, nature, mountain&#10;&#10;Description automatically generated">
            <a:extLst>
              <a:ext uri="{FF2B5EF4-FFF2-40B4-BE49-F238E27FC236}">
                <a16:creationId xmlns:a16="http://schemas.microsoft.com/office/drawing/2014/main" id="{EFFC63BB-6D62-E0F0-7BFC-5A574153FC8D}"/>
              </a:ext>
            </a:extLst>
          </p:cNvPr>
          <p:cNvPicPr>
            <a:picLocks noChangeAspect="1"/>
          </p:cNvPicPr>
          <p:nvPr userDrawn="1"/>
        </p:nvPicPr>
        <p:blipFill rotWithShape="1">
          <a:blip r:embed="rId4" cstate="hqprint">
            <a:alphaModFix amt="17000"/>
            <a:extLst>
              <a:ext uri="{28A0092B-C50C-407E-A947-70E740481C1C}">
                <a14:useLocalDpi xmlns:a14="http://schemas.microsoft.com/office/drawing/2010/main"/>
              </a:ext>
            </a:extLst>
          </a:blip>
          <a:srcRect l="-62"/>
          <a:stretch/>
        </p:blipFill>
        <p:spPr>
          <a:xfrm>
            <a:off x="1435608" y="439539"/>
            <a:ext cx="5211625" cy="5923161"/>
          </a:xfrm>
          <a:prstGeom prst="rect">
            <a:avLst/>
          </a:prstGeom>
        </p:spPr>
      </p:pic>
      <p:pic>
        <p:nvPicPr>
          <p:cNvPr id="4" name="Picture 3" descr="A picture containing sky, outdoor, nature, mountain&#10;&#10;Description automatically generated">
            <a:extLst>
              <a:ext uri="{FF2B5EF4-FFF2-40B4-BE49-F238E27FC236}">
                <a16:creationId xmlns:a16="http://schemas.microsoft.com/office/drawing/2014/main" id="{CBBC9FD0-24B8-F2AB-CBBE-1BF1FDB9CCD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647233" y="457199"/>
            <a:ext cx="5074257" cy="6419655"/>
          </a:xfrm>
          <a:prstGeom prst="rect">
            <a:avLst/>
          </a:prstGeom>
        </p:spPr>
      </p:pic>
      <p:sp>
        <p:nvSpPr>
          <p:cNvPr id="5" name="object 6">
            <a:extLst>
              <a:ext uri="{FF2B5EF4-FFF2-40B4-BE49-F238E27FC236}">
                <a16:creationId xmlns:a16="http://schemas.microsoft.com/office/drawing/2014/main" id="{20C88ED8-EF4B-40AF-CA20-E138BCD3E0DC}"/>
              </a:ext>
            </a:extLst>
          </p:cNvPr>
          <p:cNvSpPr txBox="1"/>
          <p:nvPr userDrawn="1"/>
        </p:nvSpPr>
        <p:spPr>
          <a:xfrm>
            <a:off x="1855470" y="2407810"/>
            <a:ext cx="4997059" cy="1392689"/>
          </a:xfrm>
          <a:prstGeom prst="rect">
            <a:avLst/>
          </a:prstGeom>
        </p:spPr>
        <p:txBody>
          <a:bodyPr vert="horz" wrap="square" lIns="0" tIns="274320" rIns="0" bIns="0" rtlCol="0">
            <a:spAutoFit/>
          </a:bodyPr>
          <a:lstStyle/>
          <a:p>
            <a:pPr marL="12700" marR="5080">
              <a:lnSpc>
                <a:spcPts val="2900"/>
              </a:lnSpc>
              <a:spcBef>
                <a:spcPts val="580"/>
              </a:spcBef>
            </a:pPr>
            <a:r>
              <a:rPr sz="2800" b="1">
                <a:solidFill>
                  <a:srgbClr val="FF711C"/>
                </a:solidFill>
                <a:effectLst>
                  <a:outerShdw blurRad="76200" dist="38100" dir="3600000" algn="tl" rotWithShape="0">
                    <a:prstClr val="black">
                      <a:alpha val="19605"/>
                    </a:prstClr>
                  </a:outerShdw>
                </a:effectLst>
                <a:latin typeface="Arial"/>
                <a:cs typeface="Arial"/>
              </a:rPr>
              <a:t>TO</a:t>
            </a:r>
            <a:r>
              <a:rPr sz="2800" b="1" spc="100">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THE</a:t>
            </a:r>
            <a:r>
              <a:rPr sz="2800" b="1" spc="100">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RUNWAY</a:t>
            </a:r>
            <a:r>
              <a:rPr sz="2800" b="1" spc="55">
                <a:solidFill>
                  <a:srgbClr val="FF711C"/>
                </a:solidFill>
                <a:effectLst>
                  <a:outerShdw blurRad="76200" dist="38100" dir="3600000" algn="tl" rotWithShape="0">
                    <a:prstClr val="black">
                      <a:alpha val="19605"/>
                    </a:prstClr>
                  </a:outerShdw>
                </a:effectLst>
                <a:latin typeface="Arial"/>
                <a:cs typeface="Arial"/>
              </a:rPr>
              <a:t> </a:t>
            </a:r>
            <a:r>
              <a:rPr sz="2800" b="1" spc="45">
                <a:solidFill>
                  <a:srgbClr val="FF711C"/>
                </a:solidFill>
                <a:effectLst>
                  <a:outerShdw blurRad="76200" dist="38100" dir="3600000" algn="tl" rotWithShape="0">
                    <a:prstClr val="black">
                      <a:alpha val="19605"/>
                    </a:prstClr>
                  </a:outerShdw>
                </a:effectLst>
                <a:latin typeface="Arial"/>
                <a:cs typeface="Arial"/>
              </a:rPr>
              <a:t>SAFETY ACTION</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TEAM</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spc="-10">
                <a:solidFill>
                  <a:srgbClr val="FF711C"/>
                </a:solidFill>
                <a:effectLst>
                  <a:outerShdw blurRad="76200" dist="38100" dir="3600000" algn="tl" rotWithShape="0">
                    <a:prstClr val="black">
                      <a:alpha val="19605"/>
                    </a:prstClr>
                  </a:outerShdw>
                </a:effectLst>
                <a:latin typeface="Arial"/>
                <a:cs typeface="Arial"/>
              </a:rPr>
              <a:t>(RSAT)</a:t>
            </a:r>
            <a:endParaRPr sz="2800">
              <a:effectLst>
                <a:outerShdw blurRad="76200" dist="38100" dir="3600000" algn="tl" rotWithShape="0">
                  <a:prstClr val="black">
                    <a:alpha val="19605"/>
                  </a:prstClr>
                </a:outerShdw>
              </a:effectLst>
              <a:latin typeface="Arial"/>
              <a:cs typeface="Arial"/>
            </a:endParaRPr>
          </a:p>
          <a:p>
            <a:pPr marL="12700">
              <a:lnSpc>
                <a:spcPts val="2880"/>
              </a:lnSpc>
            </a:pPr>
            <a:r>
              <a:rPr sz="2800" b="1" spc="45">
                <a:solidFill>
                  <a:srgbClr val="FF711C"/>
                </a:solidFill>
                <a:effectLst>
                  <a:outerShdw blurRad="76200" dist="38100" dir="3600000" algn="tl" rotWithShape="0">
                    <a:prstClr val="black">
                      <a:alpha val="19605"/>
                    </a:prstClr>
                  </a:outerShdw>
                </a:effectLst>
                <a:latin typeface="Arial"/>
                <a:cs typeface="Arial"/>
              </a:rPr>
              <a:t>MEETING</a:t>
            </a:r>
            <a:endParaRPr sz="2800">
              <a:effectLst>
                <a:outerShdw blurRad="76200" dist="38100" dir="3600000" algn="tl" rotWithShape="0">
                  <a:prstClr val="black">
                    <a:alpha val="19605"/>
                  </a:prstClr>
                </a:outerShdw>
              </a:effectLst>
              <a:latin typeface="Arial"/>
              <a:cs typeface="Arial"/>
            </a:endParaRPr>
          </a:p>
        </p:txBody>
      </p:sp>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1" name="object 2">
            <a:extLst>
              <a:ext uri="{FF2B5EF4-FFF2-40B4-BE49-F238E27FC236}">
                <a16:creationId xmlns:a16="http://schemas.microsoft.com/office/drawing/2014/main" id="{20C24B5C-11F3-F4E2-79E8-6FFF7A99F474}"/>
              </a:ext>
            </a:extLst>
          </p:cNvPr>
          <p:cNvSpPr txBox="1"/>
          <p:nvPr userDrawn="1"/>
        </p:nvSpPr>
        <p:spPr>
          <a:xfrm>
            <a:off x="1855470" y="1315938"/>
            <a:ext cx="9400039" cy="1363450"/>
          </a:xfrm>
          <a:prstGeom prst="rect">
            <a:avLst/>
          </a:prstGeom>
        </p:spPr>
        <p:txBody>
          <a:bodyPr vert="horz" wrap="square" lIns="0" tIns="9144" rIns="0" bIns="0" rtlCol="0" anchor="b" anchorCtr="0">
            <a:spAutoFit/>
          </a:bodyPr>
          <a:lstStyle/>
          <a:p>
            <a:pPr marL="12700">
              <a:lnSpc>
                <a:spcPct val="100000"/>
              </a:lnSpc>
              <a:spcBef>
                <a:spcPts val="100"/>
              </a:spcBef>
            </a:pPr>
            <a:r>
              <a:rPr sz="8500" kern="1400" spc="300">
                <a:solidFill>
                  <a:srgbClr val="FFFFFF"/>
                </a:solidFill>
                <a:effectLst>
                  <a:outerShdw blurRad="76200" dist="76200" dir="3600000" algn="tl" rotWithShape="0">
                    <a:prstClr val="black">
                      <a:alpha val="40000"/>
                    </a:prstClr>
                  </a:outerShdw>
                </a:effectLst>
                <a:latin typeface="Arial Black"/>
                <a:cs typeface="Arial Black"/>
              </a:rPr>
              <a:t>WELCOME</a:t>
            </a:r>
            <a:endParaRPr sz="8500" kern="1400" spc="300">
              <a:effectLst>
                <a:outerShdw blurRad="76200" dist="76200" dir="3600000" algn="tl" rotWithShape="0">
                  <a:prstClr val="black">
                    <a:alpha val="40000"/>
                  </a:prstClr>
                </a:outerShdw>
              </a:effectLst>
              <a:latin typeface="Arial Black"/>
              <a:cs typeface="Arial Black"/>
            </a:endParaRPr>
          </a:p>
        </p:txBody>
      </p:sp>
      <p:pic>
        <p:nvPicPr>
          <p:cNvPr id="12" name="object 3">
            <a:extLst>
              <a:ext uri="{FF2B5EF4-FFF2-40B4-BE49-F238E27FC236}">
                <a16:creationId xmlns:a16="http://schemas.microsoft.com/office/drawing/2014/main" id="{BE2E5656-2A08-8936-65C8-A6F008282B53}"/>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026902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RA CLA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itle 2">
            <a:extLst>
              <a:ext uri="{FF2B5EF4-FFF2-40B4-BE49-F238E27FC236}">
                <a16:creationId xmlns:a16="http://schemas.microsoft.com/office/drawing/2014/main" id="{BC5E64B3-0736-1C3E-2D77-256A5919FA6D}"/>
              </a:ext>
            </a:extLst>
          </p:cNvPr>
          <p:cNvSpPr txBox="1">
            <a:spLocks/>
          </p:cNvSpPr>
          <p:nvPr userDrawn="1"/>
        </p:nvSpPr>
        <p:spPr>
          <a:xfrm>
            <a:off x="1859451" y="664013"/>
            <a:ext cx="8483600" cy="701040"/>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latin typeface="Arial" panose="020B0604020202020204" pitchFamily="34" charset="0"/>
                <a:cs typeface="Arial" panose="020B0604020202020204" pitchFamily="34" charset="0"/>
              </a:rPr>
              <a:t>CLASSIFICATIONS OF </a:t>
            </a:r>
          </a:p>
        </p:txBody>
      </p:sp>
      <p:sp>
        <p:nvSpPr>
          <p:cNvPr id="16" name="TextBox 15">
            <a:extLst>
              <a:ext uri="{FF2B5EF4-FFF2-40B4-BE49-F238E27FC236}">
                <a16:creationId xmlns:a16="http://schemas.microsoft.com/office/drawing/2014/main" id="{E348886A-0311-C905-73A3-0B0EECD705A8}"/>
              </a:ext>
            </a:extLst>
          </p:cNvPr>
          <p:cNvSpPr txBox="1"/>
          <p:nvPr userDrawn="1"/>
        </p:nvSpPr>
        <p:spPr>
          <a:xfrm>
            <a:off x="1868233" y="2808650"/>
            <a:ext cx="9936905" cy="3675680"/>
          </a:xfrm>
          <a:prstGeom prst="rect">
            <a:avLst/>
          </a:prstGeom>
          <a:noFill/>
        </p:spPr>
        <p:txBody>
          <a:bodyPr wrap="square" lIns="0" tIns="274320" rIns="0" bIns="0" numCol="2" spcCol="91440" anchor="t">
            <a:noAutofit/>
          </a:bodyPr>
          <a:lstStyle/>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Operational Incidents (OI) </a:t>
            </a:r>
            <a:r>
              <a:rPr lang="en-US" sz="2400" b="0">
                <a:solidFill>
                  <a:schemeClr val="accent2"/>
                </a:solidFill>
                <a:latin typeface="Arial"/>
                <a:cs typeface="Arial"/>
              </a:rPr>
              <a:t>are attributed to Air Traffic Control action or inaction</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Vehicle or Pedestrian Deviations (V/PD) </a:t>
            </a:r>
            <a:r>
              <a:rPr lang="en-US" sz="2400" b="0">
                <a:solidFill>
                  <a:schemeClr val="accent2"/>
                </a:solidFill>
                <a:latin typeface="Arial"/>
                <a:cs typeface="Arial"/>
              </a:rPr>
              <a:t>are attributed to a vehicle driver or non-pilot operating an aircraft under its own power</a:t>
            </a:r>
            <a:r>
              <a:rPr lang="en-US" sz="2400">
                <a:solidFill>
                  <a:schemeClr val="accent2"/>
                </a:solidFill>
                <a:latin typeface="Arial"/>
                <a:cs typeface="Arial"/>
              </a:rPr>
              <a:t>, </a:t>
            </a:r>
            <a:r>
              <a:rPr lang="en-US" sz="2400" b="0">
                <a:solidFill>
                  <a:schemeClr val="accent2"/>
                </a:solidFill>
                <a:latin typeface="Arial"/>
                <a:cs typeface="Arial"/>
              </a:rPr>
              <a:t>a vehicle driver towing an aircraft, or a pedestrian</a:t>
            </a:r>
          </a:p>
          <a:p>
            <a:pPr marL="237744" marR="0" lvl="0" indent="-237744" algn="l" defTabSz="914400" rtl="0" eaLnBrk="1" fontAlgn="auto" latinLnBrk="0" hangingPunct="1">
              <a:lnSpc>
                <a:spcPts val="2700"/>
              </a:lnSpc>
              <a:spcBef>
                <a:spcPts val="11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303744"/>
              </a:solidFill>
              <a:effectLst/>
              <a:uLnTx/>
              <a:uFillTx/>
              <a:latin typeface="Arial"/>
              <a:ea typeface="+mn-ea"/>
              <a:cs typeface="Arial"/>
            </a:endParaRPr>
          </a:p>
          <a:p>
            <a:pPr marL="237744" marR="0" lvl="0" indent="-237744" algn="l" defTabSz="914400" rtl="0" eaLnBrk="1" fontAlgn="auto" latinLnBrk="0" hangingPunct="1">
              <a:lnSpc>
                <a:spcPts val="2700"/>
              </a:lnSpc>
              <a:spcBef>
                <a:spcPts val="11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303744"/>
                </a:solidFill>
                <a:effectLst/>
                <a:uLnTx/>
                <a:uFillTx/>
                <a:latin typeface="Arial"/>
                <a:ea typeface="+mn-ea"/>
                <a:cs typeface="Arial"/>
              </a:rPr>
              <a:t>Pilot Deviations (PD) </a:t>
            </a:r>
            <a:r>
              <a:rPr kumimoji="0" lang="en-US" sz="2400" b="0" i="0" u="none" strike="noStrike" kern="1200" cap="none" spc="0" normalizeH="0" baseline="0" noProof="0">
                <a:ln>
                  <a:noFill/>
                </a:ln>
                <a:solidFill>
                  <a:srgbClr val="303744"/>
                </a:solidFill>
                <a:effectLst/>
                <a:uLnTx/>
                <a:uFillTx/>
                <a:latin typeface="Arial"/>
                <a:ea typeface="+mn-ea"/>
                <a:cs typeface="Arial"/>
              </a:rPr>
              <a:t>are attributed to pilots operating an aircraft under its own power</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Others (OTH) </a:t>
            </a:r>
            <a:r>
              <a:rPr lang="en-US" sz="2400">
                <a:solidFill>
                  <a:schemeClr val="accent2"/>
                </a:solidFill>
                <a:latin typeface="Arial"/>
                <a:cs typeface="Arial"/>
              </a:rPr>
              <a:t>are</a:t>
            </a:r>
            <a:r>
              <a:rPr lang="en-US" sz="2400" b="1">
                <a:solidFill>
                  <a:schemeClr val="accent2"/>
                </a:solidFill>
                <a:latin typeface="Arial"/>
                <a:cs typeface="Arial"/>
              </a:rPr>
              <a:t> </a:t>
            </a:r>
            <a:r>
              <a:rPr lang="en-US" sz="2400">
                <a:solidFill>
                  <a:schemeClr val="accent2"/>
                </a:solidFill>
                <a:latin typeface="Arial"/>
                <a:cs typeface="Arial"/>
              </a:rPr>
              <a:t>events </a:t>
            </a:r>
            <a:br>
              <a:rPr lang="en-US" sz="2400">
                <a:solidFill>
                  <a:schemeClr val="accent2"/>
                </a:solidFill>
                <a:latin typeface="Arial"/>
                <a:cs typeface="Arial"/>
              </a:rPr>
            </a:br>
            <a:r>
              <a:rPr lang="en-US" sz="2400" b="0">
                <a:solidFill>
                  <a:schemeClr val="accent2"/>
                </a:solidFill>
                <a:latin typeface="Arial"/>
                <a:cs typeface="Arial"/>
              </a:rPr>
              <a:t>not clearly attributed as determined above. This can include events caused by equipment failure or </a:t>
            </a:r>
            <a:br>
              <a:rPr lang="en-US" sz="2400" b="0">
                <a:solidFill>
                  <a:schemeClr val="accent2"/>
                </a:solidFill>
                <a:latin typeface="Arial"/>
                <a:cs typeface="Arial"/>
              </a:rPr>
            </a:br>
            <a:r>
              <a:rPr lang="en-US" sz="2400" b="0">
                <a:solidFill>
                  <a:schemeClr val="accent2"/>
                </a:solidFill>
                <a:latin typeface="Arial"/>
                <a:cs typeface="Arial"/>
              </a:rPr>
              <a:t>other factors</a:t>
            </a:r>
          </a:p>
        </p:txBody>
      </p:sp>
      <p:sp>
        <p:nvSpPr>
          <p:cNvPr id="17" name="TextBox 16">
            <a:extLst>
              <a:ext uri="{FF2B5EF4-FFF2-40B4-BE49-F238E27FC236}">
                <a16:creationId xmlns:a16="http://schemas.microsoft.com/office/drawing/2014/main" id="{D2F1894D-65AC-F962-4AB9-C0229400F393}"/>
              </a:ext>
            </a:extLst>
          </p:cNvPr>
          <p:cNvSpPr txBox="1"/>
          <p:nvPr userDrawn="1"/>
        </p:nvSpPr>
        <p:spPr>
          <a:xfrm>
            <a:off x="1866899" y="2032604"/>
            <a:ext cx="9052737" cy="893834"/>
          </a:xfrm>
          <a:prstGeom prst="rect">
            <a:avLst/>
          </a:prstGeom>
          <a:noFill/>
        </p:spPr>
        <p:txBody>
          <a:bodyPr wrap="square" lIns="0" tIns="18288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6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Incursions (RIs) and Surface Incidents (SIs) are classified into various types, based on attributed actions:</a:t>
            </a:r>
          </a:p>
        </p:txBody>
      </p:sp>
      <p:sp>
        <p:nvSpPr>
          <p:cNvPr id="18" name="TextBox 17">
            <a:extLst>
              <a:ext uri="{FF2B5EF4-FFF2-40B4-BE49-F238E27FC236}">
                <a16:creationId xmlns:a16="http://schemas.microsoft.com/office/drawing/2014/main" id="{9136DAE2-3B7C-D8FA-DDE2-0491FDDECEDE}"/>
              </a:ext>
            </a:extLst>
          </p:cNvPr>
          <p:cNvSpPr txBox="1"/>
          <p:nvPr userDrawn="1"/>
        </p:nvSpPr>
        <p:spPr>
          <a:xfrm>
            <a:off x="1848950" y="1506574"/>
            <a:ext cx="728118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&amp; SURFACE INCIDENTS</a:t>
            </a:r>
          </a:p>
        </p:txBody>
      </p:sp>
      <p:sp>
        <p:nvSpPr>
          <p:cNvPr id="2" name="TextBox 1">
            <a:extLst>
              <a:ext uri="{FF2B5EF4-FFF2-40B4-BE49-F238E27FC236}">
                <a16:creationId xmlns:a16="http://schemas.microsoft.com/office/drawing/2014/main" id="{FA8A9BF5-D45B-62AC-FB88-2A6B5138DF01}"/>
              </a:ext>
            </a:extLst>
          </p:cNvPr>
          <p:cNvSpPr txBox="1"/>
          <p:nvPr userDrawn="1"/>
        </p:nvSpPr>
        <p:spPr>
          <a:xfrm>
            <a:off x="1848949" y="972252"/>
            <a:ext cx="728118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 </a:t>
            </a:r>
          </a:p>
        </p:txBody>
      </p:sp>
    </p:spTree>
    <p:extLst>
      <p:ext uri="{BB962C8B-B14F-4D97-AF65-F5344CB8AC3E}">
        <p14:creationId xmlns:p14="http://schemas.microsoft.com/office/powerpoint/2010/main" val="154885415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GNAGE - MARKING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6" name="Group 15">
            <a:extLst>
              <a:ext uri="{FF2B5EF4-FFF2-40B4-BE49-F238E27FC236}">
                <a16:creationId xmlns:a16="http://schemas.microsoft.com/office/drawing/2014/main" id="{F6C47638-DE01-0DA6-BC5E-EFF1A57B3EF7}"/>
              </a:ext>
            </a:extLst>
          </p:cNvPr>
          <p:cNvGrpSpPr/>
          <p:nvPr userDrawn="1"/>
        </p:nvGrpSpPr>
        <p:grpSpPr>
          <a:xfrm>
            <a:off x="1866900" y="4623250"/>
            <a:ext cx="9829800" cy="1739450"/>
            <a:chOff x="1866900" y="4623250"/>
            <a:chExt cx="9829800" cy="1739450"/>
          </a:xfrm>
        </p:grpSpPr>
        <p:pic>
          <p:nvPicPr>
            <p:cNvPr id="17" name="Picture 16" descr="A sign on the side of a road&#10;&#10;Description automatically generated with medium confidence">
              <a:extLst>
                <a:ext uri="{FF2B5EF4-FFF2-40B4-BE49-F238E27FC236}">
                  <a16:creationId xmlns:a16="http://schemas.microsoft.com/office/drawing/2014/main" id="{7E77CD50-B435-2D9D-6C23-8D43447201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3519" y="4623250"/>
              <a:ext cx="4843181" cy="1738249"/>
            </a:xfrm>
            <a:prstGeom prst="rect">
              <a:avLst/>
            </a:prstGeom>
            <a:effectLst>
              <a:outerShdw blurRad="50800" dist="38100" dir="2700000" algn="tl" rotWithShape="0">
                <a:prstClr val="black">
                  <a:alpha val="40000"/>
                </a:prstClr>
              </a:outerShdw>
            </a:effectLst>
          </p:spPr>
        </p:pic>
        <p:pic>
          <p:nvPicPr>
            <p:cNvPr id="18" name="Picture 17" descr="A picture containing text, sky, outdoor, ground&#10;&#10;Description automatically generated">
              <a:extLst>
                <a:ext uri="{FF2B5EF4-FFF2-40B4-BE49-F238E27FC236}">
                  <a16:creationId xmlns:a16="http://schemas.microsoft.com/office/drawing/2014/main" id="{0106457B-BF72-E308-F9CE-CBCACF7E9EBD}"/>
                </a:ext>
              </a:extLst>
            </p:cNvPr>
            <p:cNvPicPr preferRelativeResize="0">
              <a:picLocks noChangeAspect="1"/>
            </p:cNvPicPr>
            <p:nvPr/>
          </p:nvPicPr>
          <p:blipFill rotWithShape="1">
            <a:blip r:embed="rId5" cstate="hqprint">
              <a:extLst>
                <a:ext uri="{28A0092B-C50C-407E-A947-70E740481C1C}">
                  <a14:useLocalDpi xmlns:a14="http://schemas.microsoft.com/office/drawing/2010/main"/>
                </a:ext>
              </a:extLst>
            </a:blip>
            <a:srcRect l="-23"/>
            <a:stretch/>
          </p:blipFill>
          <p:spPr>
            <a:xfrm>
              <a:off x="1866900" y="4623250"/>
              <a:ext cx="4843182" cy="1739450"/>
            </a:xfrm>
            <a:prstGeom prst="rect">
              <a:avLst/>
            </a:prstGeom>
            <a:effectLst>
              <a:outerShdw blurRad="50800" dist="38100" dir="2700000" algn="tl" rotWithShape="0">
                <a:prstClr val="black">
                  <a:alpha val="40000"/>
                </a:prstClr>
              </a:outerShdw>
            </a:effectLst>
          </p:spPr>
        </p:pic>
      </p:gr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68078"/>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SIGNAGE &amp; MARKINGS</a:t>
            </a:r>
            <a:endParaRPr lang="en-US">
              <a:solidFill>
                <a:schemeClr val="bg1"/>
              </a:solidFill>
              <a:effectLst>
                <a:outerShdw blurRad="76200" dist="76200" dir="3600000" algn="tl" rotWithShape="0">
                  <a:prstClr val="black">
                    <a:alpha val="40000"/>
                  </a:prstClr>
                </a:outerShdw>
              </a:effectLst>
            </a:endParaRPr>
          </a:p>
        </p:txBody>
      </p:sp>
      <p:sp>
        <p:nvSpPr>
          <p:cNvPr id="10" name="object 7">
            <a:extLst>
              <a:ext uri="{FF2B5EF4-FFF2-40B4-BE49-F238E27FC236}">
                <a16:creationId xmlns:a16="http://schemas.microsoft.com/office/drawing/2014/main" id="{7ADBF74B-8C8C-B24D-FC1B-84506EB56B3F}"/>
              </a:ext>
            </a:extLst>
          </p:cNvPr>
          <p:cNvSpPr txBox="1"/>
          <p:nvPr userDrawn="1"/>
        </p:nvSpPr>
        <p:spPr>
          <a:xfrm>
            <a:off x="1866900" y="2017296"/>
            <a:ext cx="10325100" cy="2475037"/>
          </a:xfrm>
          <a:prstGeom prst="rect">
            <a:avLst/>
          </a:prstGeom>
        </p:spPr>
        <p:txBody>
          <a:bodyPr vert="horz" wrap="square" lIns="0" tIns="182880" rIns="0" bIns="0" rtlCol="0" anchor="t">
            <a:noAutofit/>
          </a:bodyPr>
          <a:lstStyle/>
          <a:p>
            <a:pPr marL="12700" marR="248285">
              <a:spcBef>
                <a:spcPts val="340"/>
              </a:spcBef>
            </a:pPr>
            <a:r>
              <a:rPr lang="en-US" sz="2800" b="1">
                <a:solidFill>
                  <a:srgbClr val="FF711C"/>
                </a:solidFill>
                <a:latin typeface="Arial"/>
                <a:cs typeface="Arial"/>
              </a:rPr>
              <a:t>Both signs and surface-painted markings indicate</a:t>
            </a:r>
            <a:r>
              <a:rPr lang="en-US" sz="2800" b="0">
                <a:solidFill>
                  <a:srgbClr val="000000"/>
                </a:solidFill>
                <a:latin typeface="Calibri" panose="020F0502020204030204"/>
                <a:cs typeface="Calibri" panose="020F0502020204030204"/>
              </a:rPr>
              <a:t> </a:t>
            </a:r>
            <a:br>
              <a:rPr lang="en-US" sz="2800" b="0">
                <a:solidFill>
                  <a:srgbClr val="000000"/>
                </a:solidFill>
                <a:latin typeface="Calibri" panose="020F0502020204030204"/>
                <a:cs typeface="Calibri" panose="020F0502020204030204"/>
              </a:rPr>
            </a:br>
            <a:r>
              <a:rPr lang="en-US" sz="2800" b="1">
                <a:solidFill>
                  <a:srgbClr val="FF711C"/>
                </a:solidFill>
                <a:latin typeface="Arial"/>
                <a:cs typeface="Arial"/>
              </a:rPr>
              <a:t>surface designations to aid in situational awareness  </a:t>
            </a:r>
            <a:endParaRPr lang="en-US">
              <a:cs typeface="Calibri"/>
            </a:endParaRPr>
          </a:p>
          <a:p>
            <a:pPr marL="12700" marR="248285">
              <a:spcBef>
                <a:spcPts val="340"/>
              </a:spcBef>
            </a:pPr>
            <a:r>
              <a:rPr lang="en-US" sz="2400">
                <a:solidFill>
                  <a:schemeClr val="accent2"/>
                </a:solidFill>
                <a:latin typeface="Arial"/>
                <a:cs typeface="Arial"/>
              </a:rPr>
              <a:t>Standard sign colors are: </a:t>
            </a:r>
          </a:p>
          <a:p>
            <a:pPr marL="237490" marR="248285" indent="-237490">
              <a:spcBef>
                <a:spcPts val="1100"/>
              </a:spcBef>
              <a:buFont typeface="Arial" panose="020B0604020202020204" pitchFamily="34" charset="0"/>
              <a:buChar char="•"/>
            </a:pPr>
            <a:r>
              <a:rPr lang="en-US" sz="2400">
                <a:solidFill>
                  <a:schemeClr val="accent2"/>
                </a:solidFill>
                <a:latin typeface="Arial"/>
                <a:cs typeface="Arial"/>
              </a:rPr>
              <a:t>Red/White denotes a warning</a:t>
            </a:r>
          </a:p>
          <a:p>
            <a:pPr marL="237490" marR="248285" indent="-237490">
              <a:spcBef>
                <a:spcPts val="1100"/>
              </a:spcBef>
              <a:buFont typeface="Arial" panose="020B0604020202020204" pitchFamily="34" charset="0"/>
              <a:buChar char="•"/>
            </a:pPr>
            <a:r>
              <a:rPr lang="en-US" sz="2400">
                <a:solidFill>
                  <a:schemeClr val="accent2"/>
                </a:solidFill>
                <a:latin typeface="Arial"/>
                <a:cs typeface="Arial"/>
              </a:rPr>
              <a:t>Yellow/Black are directional</a:t>
            </a:r>
          </a:p>
        </p:txBody>
      </p:sp>
    </p:spTree>
    <p:extLst>
      <p:ext uri="{BB962C8B-B14F-4D97-AF65-F5344CB8AC3E}">
        <p14:creationId xmlns:p14="http://schemas.microsoft.com/office/powerpoint/2010/main" val="267119136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LO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7B51B75-4496-52A8-FFFE-C41F45C70F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24" name="Rectangle 23">
            <a:extLst>
              <a:ext uri="{FF2B5EF4-FFF2-40B4-BE49-F238E27FC236}">
                <a16:creationId xmlns:a16="http://schemas.microsoft.com/office/drawing/2014/main" id="{C4651544-991C-DDA7-03CE-649E83982BFD}"/>
              </a:ext>
            </a:extLst>
          </p:cNvPr>
          <p:cNvSpPr/>
          <p:nvPr userDrawn="1"/>
        </p:nvSpPr>
        <p:spPr>
          <a:xfrm>
            <a:off x="0" y="268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B482A0-36D4-BEDA-8A98-E43FE9E7FCF9}"/>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6">
            <a:extLst>
              <a:ext uri="{FF2B5EF4-FFF2-40B4-BE49-F238E27FC236}">
                <a16:creationId xmlns:a16="http://schemas.microsoft.com/office/drawing/2014/main" id="{64E774D2-8A23-4976-6E94-C822DA7B0CFC}"/>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28" name="object 4">
            <a:extLst>
              <a:ext uri="{FF2B5EF4-FFF2-40B4-BE49-F238E27FC236}">
                <a16:creationId xmlns:a16="http://schemas.microsoft.com/office/drawing/2014/main" id="{241BAF1C-D548-658E-6CF2-C6A28CAF53CD}"/>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9" name="object 5">
            <a:extLst>
              <a:ext uri="{FF2B5EF4-FFF2-40B4-BE49-F238E27FC236}">
                <a16:creationId xmlns:a16="http://schemas.microsoft.com/office/drawing/2014/main" id="{36F885C1-5DFA-D963-6930-0DB21F71626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2" name="Picture 1">
            <a:extLst>
              <a:ext uri="{FF2B5EF4-FFF2-40B4-BE49-F238E27FC236}">
                <a16:creationId xmlns:a16="http://schemas.microsoft.com/office/drawing/2014/main" id="{D5AFC958-D117-EDA8-B73B-2039CA92012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9080"/>
          <a:stretch/>
        </p:blipFill>
        <p:spPr>
          <a:xfrm>
            <a:off x="457200" y="1600200"/>
            <a:ext cx="11734800" cy="2311400"/>
          </a:xfrm>
          <a:prstGeom prst="rect">
            <a:avLst/>
          </a:prstGeom>
        </p:spPr>
      </p:pic>
      <p:sp>
        <p:nvSpPr>
          <p:cNvPr id="5" name="TextBox 4">
            <a:extLst>
              <a:ext uri="{FF2B5EF4-FFF2-40B4-BE49-F238E27FC236}">
                <a16:creationId xmlns:a16="http://schemas.microsoft.com/office/drawing/2014/main" id="{47707375-6058-5D82-B93F-ACF0F4F29CEE}"/>
              </a:ext>
            </a:extLst>
          </p:cNvPr>
          <p:cNvSpPr txBox="1"/>
          <p:nvPr userDrawn="1"/>
        </p:nvSpPr>
        <p:spPr>
          <a:xfrm>
            <a:off x="1838522" y="1082710"/>
            <a:ext cx="10982424"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LETTERS OF AGREEMENT</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3" name="Content Placeholder 17">
            <a:extLst>
              <a:ext uri="{FF2B5EF4-FFF2-40B4-BE49-F238E27FC236}">
                <a16:creationId xmlns:a16="http://schemas.microsoft.com/office/drawing/2014/main" id="{8EB92A57-6431-3FF6-D0A8-BFA9E244915A}"/>
              </a:ext>
            </a:extLst>
          </p:cNvPr>
          <p:cNvSpPr txBox="1">
            <a:spLocks/>
          </p:cNvSpPr>
          <p:nvPr userDrawn="1"/>
        </p:nvSpPr>
        <p:spPr>
          <a:xfrm>
            <a:off x="1758166" y="1530183"/>
            <a:ext cx="6662820" cy="696448"/>
          </a:xfrm>
          <a:prstGeom prst="rect">
            <a:avLst/>
          </a:prstGeom>
          <a:effectLst/>
        </p:spPr>
        <p:txBody>
          <a:bodyPr tIns="182880"/>
          <a:lstStyle>
            <a:lvl1pPr marL="0" indent="0" algn="l" defTabSz="914400" rtl="0" eaLnBrk="1" latinLnBrk="0" hangingPunct="1">
              <a:lnSpc>
                <a:spcPct val="90000"/>
              </a:lnSpc>
              <a:spcBef>
                <a:spcPts val="1000"/>
              </a:spcBef>
              <a:buFont typeface="Arial" panose="020B0604020202020204" pitchFamily="34" charset="0"/>
              <a:buNone/>
              <a:defRPr sz="256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effectLst>
                  <a:outerShdw blurRad="50800" dist="38100" dir="2700000" algn="tl" rotWithShape="0">
                    <a:prstClr val="black">
                      <a:alpha val="40000"/>
                    </a:prstClr>
                  </a:outerShdw>
                </a:effectLst>
              </a:rPr>
              <a:t>THAT AFFECT SURFACE OPERATIONS</a:t>
            </a:r>
          </a:p>
        </p:txBody>
      </p:sp>
    </p:spTree>
    <p:extLst>
      <p:ext uri="{BB962C8B-B14F-4D97-AF65-F5344CB8AC3E}">
        <p14:creationId xmlns:p14="http://schemas.microsoft.com/office/powerpoint/2010/main" val="49303970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LOCAL SURFACE EVENTS - S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1" y="0"/>
            <a:ext cx="12192000"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SURFACE</a:t>
            </a:r>
            <a:r>
              <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 INCIDENTS</a:t>
            </a: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9" name="TextBox 8">
            <a:extLst>
              <a:ext uri="{FF2B5EF4-FFF2-40B4-BE49-F238E27FC236}">
                <a16:creationId xmlns:a16="http://schemas.microsoft.com/office/drawing/2014/main" id="{08817360-3E58-E914-F5D9-2649E9E67BB2}"/>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9EA1E9B8-A745-2474-6E8A-321E0B3B1466}"/>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46080"/>
            <a:ext cx="3715919" cy="5135377"/>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719D2B09-CB7A-EFFD-EF9D-E2782E71315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7048340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2"/>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1586494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LOCAL SURFACE EVENTS - 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539263"/>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F4C305-DDB4-7C77-7B92-1638FF89A425}"/>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EXCURSIONS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14" name="TextBox 13">
            <a:extLst>
              <a:ext uri="{FF2B5EF4-FFF2-40B4-BE49-F238E27FC236}">
                <a16:creationId xmlns:a16="http://schemas.microsoft.com/office/drawing/2014/main" id="{84B79029-1EA7-4B7F-82C4-3B8CF3E48491}"/>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3" name="Picture Placeholder 2">
            <a:extLst>
              <a:ext uri="{FF2B5EF4-FFF2-40B4-BE49-F238E27FC236}">
                <a16:creationId xmlns:a16="http://schemas.microsoft.com/office/drawing/2014/main" id="{C7B5CED5-9100-5832-AE36-CB18BBD5F1F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D6F77738-3FAE-B8A7-71A3-9921E8C6ADE5}"/>
              </a:ext>
            </a:extLst>
          </p:cNvPr>
          <p:cNvSpPr>
            <a:spLocks noGrp="1"/>
          </p:cNvSpPr>
          <p:nvPr>
            <p:ph type="pic" sz="quarter" idx="17"/>
          </p:nvPr>
        </p:nvSpPr>
        <p:spPr>
          <a:xfrm>
            <a:off x="1445259" y="1752106"/>
            <a:ext cx="3742660" cy="5105894"/>
          </a:xfrm>
          <a:prstGeom prst="rect">
            <a:avLst/>
          </a:prstGeom>
        </p:spPr>
        <p:txBody>
          <a:bodyPr tIns="91440" bIns="0"/>
          <a:lstStyle>
            <a:lvl1pPr>
              <a:defRPr sz="100"/>
            </a:lvl1pPr>
          </a:lstStyle>
          <a:p>
            <a:endParaRPr lang="en-US"/>
          </a:p>
        </p:txBody>
      </p:sp>
      <p:sp>
        <p:nvSpPr>
          <p:cNvPr id="7" name="object 5">
            <a:extLst>
              <a:ext uri="{FF2B5EF4-FFF2-40B4-BE49-F238E27FC236}">
                <a16:creationId xmlns:a16="http://schemas.microsoft.com/office/drawing/2014/main" id="{DC645A8B-65A2-205B-A82E-E826C6DC633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313210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NSTRU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44E7F-0979-1550-CEC5-1F74A45A98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F3778434-219E-2C13-8491-092073006156}"/>
              </a:ext>
            </a:extLst>
          </p:cNvPr>
          <p:cNvSpPr/>
          <p:nvPr userDrawn="1"/>
        </p:nvSpPr>
        <p:spPr>
          <a:xfrm>
            <a:off x="0" y="-69"/>
            <a:ext cx="12192000" cy="689617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2">
            <a:extLst>
              <a:ext uri="{FF2B5EF4-FFF2-40B4-BE49-F238E27FC236}">
                <a16:creationId xmlns:a16="http://schemas.microsoft.com/office/drawing/2014/main" id="{8E17ABB2-2512-7E4B-AA7F-DE8127051F88}"/>
              </a:ext>
            </a:extLst>
          </p:cNvPr>
          <p:cNvSpPr txBox="1"/>
          <p:nvPr userDrawn="1"/>
        </p:nvSpPr>
        <p:spPr>
          <a:xfrm>
            <a:off x="860261" y="2237131"/>
            <a:ext cx="187325" cy="2329815"/>
          </a:xfrm>
          <a:prstGeom prst="rect">
            <a:avLst/>
          </a:prstGeom>
        </p:spPr>
        <p:txBody>
          <a:bodyPr vert="vert270" wrap="square" lIns="0" tIns="0" rIns="0" bIns="0" rtlCol="0">
            <a:spAutoFit/>
          </a:bodyPr>
          <a:lstStyle/>
          <a:p>
            <a:pPr>
              <a:lnSpc>
                <a:spcPts val="1455"/>
              </a:lnSpc>
              <a:tabLst>
                <a:tab pos="1261110" algn="l"/>
              </a:tabLst>
            </a:pPr>
            <a:r>
              <a:rPr sz="1300" spc="70">
                <a:solidFill>
                  <a:srgbClr val="F1F1F1"/>
                </a:solidFill>
                <a:latin typeface="Arial"/>
                <a:cs typeface="Arial"/>
              </a:rPr>
              <a:t>P</a:t>
            </a:r>
            <a:r>
              <a:rPr sz="1300">
                <a:solidFill>
                  <a:srgbClr val="F1F1F1"/>
                </a:solidFill>
                <a:latin typeface="Arial"/>
                <a:cs typeface="Arial"/>
              </a:rPr>
              <a:t> </a:t>
            </a:r>
            <a:r>
              <a:rPr sz="1300" spc="70">
                <a:solidFill>
                  <a:srgbClr val="F1F1F1"/>
                </a:solidFill>
                <a:latin typeface="Arial"/>
                <a:cs typeface="Arial"/>
              </a:rPr>
              <a:t>R</a:t>
            </a:r>
            <a:r>
              <a:rPr sz="1300" spc="5">
                <a:solidFill>
                  <a:srgbClr val="F1F1F1"/>
                </a:solidFill>
                <a:latin typeface="Arial"/>
                <a:cs typeface="Arial"/>
              </a:rPr>
              <a:t> </a:t>
            </a:r>
            <a:r>
              <a:rPr sz="1300" spc="75">
                <a:solidFill>
                  <a:srgbClr val="F1F1F1"/>
                </a:solidFill>
                <a:latin typeface="Arial"/>
                <a:cs typeface="Arial"/>
              </a:rPr>
              <a:t>O</a:t>
            </a:r>
            <a:r>
              <a:rPr sz="1300">
                <a:solidFill>
                  <a:srgbClr val="F1F1F1"/>
                </a:solidFill>
                <a:latin typeface="Arial"/>
                <a:cs typeface="Arial"/>
              </a:rPr>
              <a:t> </a:t>
            </a:r>
            <a:r>
              <a:rPr sz="1300" spc="70">
                <a:solidFill>
                  <a:srgbClr val="F1F1F1"/>
                </a:solidFill>
                <a:latin typeface="Arial"/>
                <a:cs typeface="Arial"/>
              </a:rPr>
              <a:t>J</a:t>
            </a:r>
            <a:r>
              <a:rPr sz="1300" spc="5">
                <a:solidFill>
                  <a:srgbClr val="F1F1F1"/>
                </a:solidFill>
                <a:latin typeface="Arial"/>
                <a:cs typeface="Arial"/>
              </a:rPr>
              <a:t> </a:t>
            </a:r>
            <a:r>
              <a:rPr sz="1300" spc="70">
                <a:solidFill>
                  <a:srgbClr val="F1F1F1"/>
                </a:solidFill>
                <a:latin typeface="Arial"/>
                <a:cs typeface="Arial"/>
              </a:rPr>
              <a:t>E</a:t>
            </a:r>
            <a:r>
              <a:rPr sz="1300">
                <a:solidFill>
                  <a:srgbClr val="F1F1F1"/>
                </a:solidFill>
                <a:latin typeface="Arial"/>
                <a:cs typeface="Arial"/>
              </a:rPr>
              <a:t> </a:t>
            </a:r>
            <a:r>
              <a:rPr sz="1300" spc="70">
                <a:solidFill>
                  <a:srgbClr val="F1F1F1"/>
                </a:solidFill>
                <a:latin typeface="Arial"/>
                <a:cs typeface="Arial"/>
              </a:rPr>
              <a:t>C</a:t>
            </a:r>
            <a:r>
              <a:rPr sz="1300" spc="5">
                <a:solidFill>
                  <a:srgbClr val="F1F1F1"/>
                </a:solidFill>
                <a:latin typeface="Arial"/>
                <a:cs typeface="Arial"/>
              </a:rPr>
              <a:t> </a:t>
            </a:r>
            <a:r>
              <a:rPr sz="1300" spc="-50">
                <a:solidFill>
                  <a:srgbClr val="F1F1F1"/>
                </a:solidFill>
                <a:latin typeface="Arial"/>
                <a:cs typeface="Arial"/>
              </a:rPr>
              <a:t>T</a:t>
            </a:r>
            <a:r>
              <a:rPr sz="1300">
                <a:solidFill>
                  <a:srgbClr val="F1F1F1"/>
                </a:solidFill>
                <a:latin typeface="Arial"/>
                <a:cs typeface="Arial"/>
              </a:rPr>
              <a:t>	</a:t>
            </a:r>
            <a:r>
              <a:rPr sz="1300" spc="70">
                <a:solidFill>
                  <a:srgbClr val="F1F1F1"/>
                </a:solidFill>
                <a:latin typeface="Arial"/>
                <a:cs typeface="Arial"/>
              </a:rPr>
              <a:t>D</a:t>
            </a:r>
            <a:r>
              <a:rPr sz="1300">
                <a:solidFill>
                  <a:srgbClr val="F1F1F1"/>
                </a:solidFill>
                <a:latin typeface="Arial"/>
                <a:cs typeface="Arial"/>
              </a:rPr>
              <a:t> </a:t>
            </a:r>
            <a:r>
              <a:rPr sz="1300" spc="70">
                <a:solidFill>
                  <a:srgbClr val="F1F1F1"/>
                </a:solidFill>
                <a:latin typeface="Arial"/>
                <a:cs typeface="Arial"/>
              </a:rPr>
              <a:t>E</a:t>
            </a:r>
            <a:r>
              <a:rPr sz="1300" spc="5">
                <a:solidFill>
                  <a:srgbClr val="F1F1F1"/>
                </a:solidFill>
                <a:latin typeface="Arial"/>
                <a:cs typeface="Arial"/>
              </a:rPr>
              <a:t> </a:t>
            </a:r>
            <a:r>
              <a:rPr sz="1300">
                <a:solidFill>
                  <a:srgbClr val="F1F1F1"/>
                </a:solidFill>
                <a:latin typeface="Arial"/>
                <a:cs typeface="Arial"/>
              </a:rPr>
              <a:t>T</a:t>
            </a:r>
            <a:r>
              <a:rPr sz="1300" spc="-30">
                <a:solidFill>
                  <a:srgbClr val="F1F1F1"/>
                </a:solidFill>
                <a:latin typeface="Arial"/>
                <a:cs typeface="Arial"/>
              </a:rPr>
              <a:t> </a:t>
            </a:r>
            <a:r>
              <a:rPr sz="1300" spc="70">
                <a:solidFill>
                  <a:srgbClr val="F1F1F1"/>
                </a:solidFill>
                <a:latin typeface="Arial"/>
                <a:cs typeface="Arial"/>
              </a:rPr>
              <a:t>A</a:t>
            </a:r>
            <a:r>
              <a:rPr sz="1300" spc="5">
                <a:solidFill>
                  <a:srgbClr val="F1F1F1"/>
                </a:solidFill>
                <a:latin typeface="Arial"/>
                <a:cs typeface="Arial"/>
              </a:rPr>
              <a:t> </a:t>
            </a:r>
            <a:r>
              <a:rPr sz="1300" spc="65">
                <a:solidFill>
                  <a:srgbClr val="F1F1F1"/>
                </a:solidFill>
                <a:latin typeface="Arial"/>
                <a:cs typeface="Arial"/>
              </a:rPr>
              <a:t>I</a:t>
            </a:r>
            <a:r>
              <a:rPr sz="1300" spc="5">
                <a:solidFill>
                  <a:srgbClr val="F1F1F1"/>
                </a:solidFill>
                <a:latin typeface="Arial"/>
                <a:cs typeface="Arial"/>
              </a:rPr>
              <a:t> </a:t>
            </a:r>
            <a:r>
              <a:rPr sz="1300" spc="70">
                <a:solidFill>
                  <a:srgbClr val="F1F1F1"/>
                </a:solidFill>
                <a:latin typeface="Arial"/>
                <a:cs typeface="Arial"/>
              </a:rPr>
              <a:t>L</a:t>
            </a:r>
            <a:r>
              <a:rPr sz="1300" spc="5">
                <a:solidFill>
                  <a:srgbClr val="F1F1F1"/>
                </a:solidFill>
                <a:latin typeface="Arial"/>
                <a:cs typeface="Arial"/>
              </a:rPr>
              <a:t> </a:t>
            </a:r>
            <a:r>
              <a:rPr sz="1300" spc="-50">
                <a:solidFill>
                  <a:srgbClr val="F1F1F1"/>
                </a:solidFill>
                <a:latin typeface="Arial"/>
                <a:cs typeface="Arial"/>
              </a:rPr>
              <a:t>S </a:t>
            </a:r>
            <a:endParaRPr sz="1300">
              <a:latin typeface="Arial"/>
              <a:cs typeface="Arial"/>
            </a:endParaRPr>
          </a:p>
        </p:txBody>
      </p:sp>
      <p:sp>
        <p:nvSpPr>
          <p:cNvPr id="18" name="bg object 17">
            <a:extLst>
              <a:ext uri="{FF2B5EF4-FFF2-40B4-BE49-F238E27FC236}">
                <a16:creationId xmlns:a16="http://schemas.microsoft.com/office/drawing/2014/main" id="{E8F84405-2067-0D40-9B3A-A5AA5E4C07B8}"/>
              </a:ext>
            </a:extLst>
          </p:cNvPr>
          <p:cNvSpPr/>
          <p:nvPr userDrawn="1"/>
        </p:nvSpPr>
        <p:spPr>
          <a:xfrm>
            <a:off x="1348399" y="457200"/>
            <a:ext cx="10841061"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3" name="object 9">
            <a:extLst>
              <a:ext uri="{FF2B5EF4-FFF2-40B4-BE49-F238E27FC236}">
                <a16:creationId xmlns:a16="http://schemas.microsoft.com/office/drawing/2014/main" id="{66A447CE-A349-4B43-A411-93CD6AD54E94}"/>
              </a:ext>
            </a:extLst>
          </p:cNvPr>
          <p:cNvSpPr txBox="1"/>
          <p:nvPr userDrawn="1"/>
        </p:nvSpPr>
        <p:spPr>
          <a:xfrm>
            <a:off x="853774" y="2669268"/>
            <a:ext cx="188595" cy="1472565"/>
          </a:xfrm>
          <a:prstGeom prst="rect">
            <a:avLst/>
          </a:prstGeom>
        </p:spPr>
        <p:txBody>
          <a:bodyPr vert="vert270" wrap="square" lIns="0" tIns="0" rIns="0" bIns="0" rtlCol="0">
            <a:spAutoFit/>
          </a:bodyPr>
          <a:lstStyle/>
          <a:p>
            <a:pPr marL="12700">
              <a:lnSpc>
                <a:spcPts val="1370"/>
              </a:lnSpc>
            </a:pPr>
            <a:r>
              <a:rPr sz="1150" spc="50">
                <a:solidFill>
                  <a:srgbClr val="F1F1F1"/>
                </a:solidFill>
                <a:latin typeface="Arial"/>
                <a:cs typeface="Arial"/>
              </a:rPr>
              <a:t>D</a:t>
            </a:r>
            <a:r>
              <a:rPr sz="1150">
                <a:solidFill>
                  <a:srgbClr val="F1F1F1"/>
                </a:solidFill>
                <a:latin typeface="Arial"/>
                <a:cs typeface="Arial"/>
              </a:rPr>
              <a:t> </a:t>
            </a:r>
            <a:r>
              <a:rPr sz="1150" spc="50">
                <a:solidFill>
                  <a:srgbClr val="F1F1F1"/>
                </a:solidFill>
                <a:latin typeface="Arial"/>
                <a:cs typeface="Arial"/>
              </a:rPr>
              <a:t>E</a:t>
            </a:r>
            <a:r>
              <a:rPr sz="1150">
                <a:solidFill>
                  <a:srgbClr val="F1F1F1"/>
                </a:solidFill>
                <a:latin typeface="Arial"/>
                <a:cs typeface="Arial"/>
              </a:rPr>
              <a:t> </a:t>
            </a:r>
            <a:r>
              <a:rPr sz="1150" spc="50">
                <a:solidFill>
                  <a:srgbClr val="F1F1F1"/>
                </a:solidFill>
                <a:latin typeface="Arial"/>
                <a:cs typeface="Arial"/>
              </a:rPr>
              <a:t>F</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N</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T</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O</a:t>
            </a:r>
            <a:r>
              <a:rPr sz="1150">
                <a:solidFill>
                  <a:srgbClr val="F1F1F1"/>
                </a:solidFill>
                <a:latin typeface="Arial"/>
                <a:cs typeface="Arial"/>
              </a:rPr>
              <a:t> </a:t>
            </a:r>
            <a:r>
              <a:rPr sz="1150" spc="50">
                <a:solidFill>
                  <a:srgbClr val="F1F1F1"/>
                </a:solidFill>
                <a:latin typeface="Arial"/>
                <a:cs typeface="Arial"/>
              </a:rPr>
              <a:t>N</a:t>
            </a:r>
            <a:r>
              <a:rPr sz="1150">
                <a:solidFill>
                  <a:srgbClr val="F1F1F1"/>
                </a:solidFill>
                <a:latin typeface="Arial"/>
                <a:cs typeface="Arial"/>
              </a:rPr>
              <a:t> </a:t>
            </a:r>
            <a:r>
              <a:rPr sz="1150" spc="-50">
                <a:solidFill>
                  <a:srgbClr val="F1F1F1"/>
                </a:solidFill>
                <a:latin typeface="Arial"/>
                <a:cs typeface="Arial"/>
              </a:rPr>
              <a:t>S </a:t>
            </a:r>
            <a:endParaRPr sz="1150">
              <a:latin typeface="Arial"/>
              <a:cs typeface="Arial"/>
            </a:endParaRPr>
          </a:p>
        </p:txBody>
      </p:sp>
      <p:pic>
        <p:nvPicPr>
          <p:cNvPr id="3" name="object 3">
            <a:extLst>
              <a:ext uri="{FF2B5EF4-FFF2-40B4-BE49-F238E27FC236}">
                <a16:creationId xmlns:a16="http://schemas.microsoft.com/office/drawing/2014/main" id="{007D2364-AEBD-B9D0-68CF-6EC3864C69FB}"/>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35100" y="2380869"/>
            <a:ext cx="10756900" cy="3978367"/>
          </a:xfrm>
          <a:prstGeom prst="rect">
            <a:avLst/>
          </a:prstGeom>
        </p:spPr>
      </p:pic>
      <p:pic>
        <p:nvPicPr>
          <p:cNvPr id="7" name="object 4">
            <a:extLst>
              <a:ext uri="{FF2B5EF4-FFF2-40B4-BE49-F238E27FC236}">
                <a16:creationId xmlns:a16="http://schemas.microsoft.com/office/drawing/2014/main" id="{064FA5A0-D5F3-543E-76F5-28508677593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423348C0-EE15-3E45-97ED-104CF5DE262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Content Placeholder 2">
            <a:extLst>
              <a:ext uri="{FF2B5EF4-FFF2-40B4-BE49-F238E27FC236}">
                <a16:creationId xmlns:a16="http://schemas.microsoft.com/office/drawing/2014/main" id="{E8AA3792-1AAE-8F5C-2F45-FA9D0BA70F9E}"/>
              </a:ext>
            </a:extLst>
          </p:cNvPr>
          <p:cNvSpPr txBox="1">
            <a:spLocks/>
          </p:cNvSpPr>
          <p:nvPr userDrawn="1"/>
        </p:nvSpPr>
        <p:spPr>
          <a:xfrm>
            <a:off x="1866900" y="1104809"/>
            <a:ext cx="1923039" cy="540888"/>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a:latin typeface="Arial"/>
                <a:cs typeface="Arial"/>
              </a:rPr>
              <a:t>AIRPORT</a:t>
            </a:r>
          </a:p>
        </p:txBody>
      </p:sp>
      <p:sp>
        <p:nvSpPr>
          <p:cNvPr id="11" name="TextBox 10">
            <a:extLst>
              <a:ext uri="{FF2B5EF4-FFF2-40B4-BE49-F238E27FC236}">
                <a16:creationId xmlns:a16="http://schemas.microsoft.com/office/drawing/2014/main" id="{391EAFBE-082A-4C1E-53F4-A6EB015DF56D}"/>
              </a:ext>
            </a:extLst>
          </p:cNvPr>
          <p:cNvSpPr txBox="1"/>
          <p:nvPr userDrawn="1"/>
        </p:nvSpPr>
        <p:spPr>
          <a:xfrm>
            <a:off x="1844598" y="1375323"/>
            <a:ext cx="9890446"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CONSTRUCTION</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3583675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AIRPORT DIAGRA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8"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1073644" y="-1690432"/>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96CC52B-4F91-B849-11EC-70F018C6A22A}"/>
              </a:ext>
            </a:extLst>
          </p:cNvPr>
          <p:cNvSpPr>
            <a:spLocks noGrp="1"/>
          </p:cNvSpPr>
          <p:nvPr>
            <p:ph type="title" hasCustomPrompt="1"/>
          </p:nvPr>
        </p:nvSpPr>
        <p:spPr>
          <a:xfrm>
            <a:off x="6591467" y="1056578"/>
            <a:ext cx="6591376"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XXX (Code)</a:t>
            </a:r>
          </a:p>
        </p:txBody>
      </p:sp>
      <p:pic>
        <p:nvPicPr>
          <p:cNvPr id="4" name="Picture 3">
            <a:extLst>
              <a:ext uri="{FF2B5EF4-FFF2-40B4-BE49-F238E27FC236}">
                <a16:creationId xmlns:a16="http://schemas.microsoft.com/office/drawing/2014/main" id="{033D1F89-B87A-219D-158D-0B7540B8268B}"/>
              </a:ext>
            </a:extLst>
          </p:cNvPr>
          <p:cNvPicPr>
            <a:picLocks noChangeAspect="1"/>
          </p:cNvPicPr>
          <p:nvPr userDrawn="1"/>
        </p:nvPicPr>
        <p:blipFill>
          <a:blip r:embed="rId4"/>
          <a:stretch>
            <a:fillRect/>
          </a:stretch>
        </p:blipFill>
        <p:spPr>
          <a:xfrm>
            <a:off x="1785098" y="7769"/>
            <a:ext cx="4482790" cy="6880561"/>
          </a:xfrm>
          <a:prstGeom prst="rect">
            <a:avLst/>
          </a:prstGeom>
          <a:solidFill>
            <a:schemeClr val="bg1"/>
          </a:solidFill>
          <a:effectLst>
            <a:outerShdw blurRad="50800" dist="38100" dir="2700000" algn="tl" rotWithShape="0">
              <a:prstClr val="black">
                <a:alpha val="40000"/>
              </a:prstClr>
            </a:outerShdw>
          </a:effectLst>
        </p:spPr>
      </p:pic>
      <p:sp>
        <p:nvSpPr>
          <p:cNvPr id="18" name="Text Placeholder 20">
            <a:extLst>
              <a:ext uri="{FF2B5EF4-FFF2-40B4-BE49-F238E27FC236}">
                <a16:creationId xmlns:a16="http://schemas.microsoft.com/office/drawing/2014/main" id="{723EC30C-977D-782F-C8C9-B17C20FEC439}"/>
              </a:ext>
            </a:extLst>
          </p:cNvPr>
          <p:cNvSpPr>
            <a:spLocks noGrp="1"/>
          </p:cNvSpPr>
          <p:nvPr>
            <p:ph type="body" sz="quarter" idx="16" hasCustomPrompt="1"/>
          </p:nvPr>
        </p:nvSpPr>
        <p:spPr>
          <a:xfrm>
            <a:off x="6591467" y="1530774"/>
            <a:ext cx="3595722" cy="761862"/>
          </a:xfrm>
          <a:prstGeom prst="rect">
            <a:avLst/>
          </a:prstGeom>
        </p:spPr>
        <p:txBody>
          <a:bodyPr lIns="0" tIns="182880" rIns="0" bIns="0"/>
          <a:lstStyle>
            <a:lvl1pPr>
              <a:defRPr sz="2800" b="1">
                <a:solidFill>
                  <a:srgbClr val="FF711C"/>
                </a:solidFill>
              </a:defRPr>
            </a:lvl1pPr>
          </a:lstStyle>
          <a:p>
            <a:pPr lvl="0"/>
            <a:r>
              <a:rPr lang="en-US"/>
              <a:t>AIRPORT DIAGRAM</a:t>
            </a:r>
          </a:p>
        </p:txBody>
      </p:sp>
      <p:sp>
        <p:nvSpPr>
          <p:cNvPr id="10" name="TextBox 9">
            <a:extLst>
              <a:ext uri="{FF2B5EF4-FFF2-40B4-BE49-F238E27FC236}">
                <a16:creationId xmlns:a16="http://schemas.microsoft.com/office/drawing/2014/main" id="{3E2EDDED-8ADB-2C67-185D-B55FBBC2B9DF}"/>
              </a:ext>
            </a:extLst>
          </p:cNvPr>
          <p:cNvSpPr txBox="1"/>
          <p:nvPr userDrawn="1"/>
        </p:nvSpPr>
        <p:spPr>
          <a:xfrm>
            <a:off x="2812672" y="2775045"/>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4">
            <a:extLst>
              <a:ext uri="{FF2B5EF4-FFF2-40B4-BE49-F238E27FC236}">
                <a16:creationId xmlns:a16="http://schemas.microsoft.com/office/drawing/2014/main" id="{24EDC49A-09F3-8D7E-8AD1-CB599128D6FD}"/>
              </a:ext>
            </a:extLst>
          </p:cNvPr>
          <p:cNvSpPr>
            <a:spLocks noGrp="1"/>
          </p:cNvSpPr>
          <p:nvPr>
            <p:ph type="pic" sz="quarter" idx="17"/>
          </p:nvPr>
        </p:nvSpPr>
        <p:spPr>
          <a:xfrm>
            <a:off x="1776151" y="-10166"/>
            <a:ext cx="4491736" cy="6906267"/>
          </a:xfrm>
        </p:spPr>
        <p:txBody>
          <a:bodyPr lIns="457200" tIns="731520" rIns="91440" anchor="t" anchorCtr="0"/>
          <a:lstStyle>
            <a:lvl1pPr>
              <a:defRPr sz="100"/>
            </a:lvl1p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3">
            <a:extLst>
              <a:ext uri="{FF2B5EF4-FFF2-40B4-BE49-F238E27FC236}">
                <a16:creationId xmlns:a16="http://schemas.microsoft.com/office/drawing/2014/main" id="{E330287E-74EB-C6A3-C2BC-7542A2C4766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590023" y="2188424"/>
            <a:ext cx="1469059" cy="1469059"/>
          </a:xfrm>
          <a:prstGeom prst="rect">
            <a:avLst/>
          </a:prstGeom>
          <a:effectLst>
            <a:outerShdw blurRad="50800" dist="38100" dir="2700000" algn="tl" rotWithShape="0">
              <a:prstClr val="black">
                <a:alpha val="40000"/>
              </a:prstClr>
            </a:outerShdw>
          </a:effectLst>
        </p:spPr>
      </p:pic>
      <p:sp>
        <p:nvSpPr>
          <p:cNvPr id="3" name="Rectangle 2">
            <a:hlinkClick r:id="rId6"/>
            <a:extLst>
              <a:ext uri="{FF2B5EF4-FFF2-40B4-BE49-F238E27FC236}">
                <a16:creationId xmlns:a16="http://schemas.microsoft.com/office/drawing/2014/main" id="{4BCC02B3-B9AB-5DFA-3EDF-B0E8F5667EFC}"/>
              </a:ext>
            </a:extLst>
          </p:cNvPr>
          <p:cNvSpPr/>
          <p:nvPr userDrawn="1"/>
        </p:nvSpPr>
        <p:spPr>
          <a:xfrm>
            <a:off x="6591467" y="2172832"/>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5810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RSA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657"/>
            <a:ext cx="12191998"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3" name="object 5">
            <a:extLst>
              <a:ext uri="{FF2B5EF4-FFF2-40B4-BE49-F238E27FC236}">
                <a16:creationId xmlns:a16="http://schemas.microsoft.com/office/drawing/2014/main" id="{9888D739-EE41-79CF-3451-786ED44B801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8" name="Picture 2" descr="Diagram&#10;&#10;Description automatically generated">
            <a:extLst>
              <a:ext uri="{FF2B5EF4-FFF2-40B4-BE49-F238E27FC236}">
                <a16:creationId xmlns:a16="http://schemas.microsoft.com/office/drawing/2014/main" id="{E6D34145-9782-BDA5-31CA-4A2A73ED81FA}"/>
              </a:ext>
            </a:extLst>
          </p:cNvPr>
          <p:cNvPicPr>
            <a:picLocks noChangeAspect="1"/>
          </p:cNvPicPr>
          <p:nvPr userDrawn="1"/>
        </p:nvPicPr>
        <p:blipFill>
          <a:blip r:embed="rId4"/>
          <a:stretch>
            <a:fillRect/>
          </a:stretch>
        </p:blipFill>
        <p:spPr>
          <a:xfrm>
            <a:off x="6587444" y="1757254"/>
            <a:ext cx="3988246" cy="4943556"/>
          </a:xfrm>
          <a:prstGeom prst="rect">
            <a:avLst/>
          </a:prstGeom>
        </p:spPr>
      </p:pic>
      <p:sp>
        <p:nvSpPr>
          <p:cNvPr id="10" name="TextBox 9">
            <a:extLst>
              <a:ext uri="{FF2B5EF4-FFF2-40B4-BE49-F238E27FC236}">
                <a16:creationId xmlns:a16="http://schemas.microsoft.com/office/drawing/2014/main" id="{A262C655-91E8-00B0-E8B9-3700077DC65B}"/>
              </a:ext>
            </a:extLst>
          </p:cNvPr>
          <p:cNvSpPr txBox="1"/>
          <p:nvPr userDrawn="1"/>
        </p:nvSpPr>
        <p:spPr>
          <a:xfrm>
            <a:off x="7372220"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19">
            <a:extLst>
              <a:ext uri="{FF2B5EF4-FFF2-40B4-BE49-F238E27FC236}">
                <a16:creationId xmlns:a16="http://schemas.microsoft.com/office/drawing/2014/main" id="{87CC474F-2632-DAF2-CFE8-F6CFC92D8CEF}"/>
              </a:ext>
            </a:extLst>
          </p:cNvPr>
          <p:cNvSpPr>
            <a:spLocks noGrp="1"/>
          </p:cNvSpPr>
          <p:nvPr>
            <p:ph type="pic" sz="quarter" idx="19"/>
          </p:nvPr>
        </p:nvSpPr>
        <p:spPr>
          <a:xfrm>
            <a:off x="6596439" y="1755775"/>
            <a:ext cx="3970338" cy="4943556"/>
          </a:xfrm>
          <a:prstGeom prst="rect">
            <a:avLst/>
          </a:prstGeom>
        </p:spPr>
        <p:txBody>
          <a:bodyPr/>
          <a:lstStyle>
            <a:lvl1pPr>
              <a:defRPr sz="100">
                <a:solidFill>
                  <a:schemeClr val="bg1"/>
                </a:solidFill>
              </a:defRPr>
            </a:lvl1pPr>
          </a:lstStyle>
          <a:p>
            <a:endParaRPr lang="en-US"/>
          </a:p>
        </p:txBody>
      </p:sp>
      <p:sp>
        <p:nvSpPr>
          <p:cNvPr id="4" name="Content Placeholder 2">
            <a:extLst>
              <a:ext uri="{FF2B5EF4-FFF2-40B4-BE49-F238E27FC236}">
                <a16:creationId xmlns:a16="http://schemas.microsoft.com/office/drawing/2014/main" id="{428F953B-F458-CC2A-47F4-0CA15751A7FF}"/>
              </a:ext>
            </a:extLst>
          </p:cNvPr>
          <p:cNvSpPr txBox="1">
            <a:spLocks/>
          </p:cNvSpPr>
          <p:nvPr userDrawn="1"/>
        </p:nvSpPr>
        <p:spPr>
          <a:xfrm>
            <a:off x="1845793" y="1520681"/>
            <a:ext cx="4623020" cy="1288231"/>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latin typeface="Arial"/>
                <a:cs typeface="Arial"/>
              </a:rPr>
              <a:t>Discuss the specific RSA dimensions for each runway </a:t>
            </a:r>
            <a:br>
              <a:rPr lang="en-US" sz="2400">
                <a:latin typeface="Arial"/>
                <a:cs typeface="Arial"/>
              </a:rPr>
            </a:br>
            <a:r>
              <a:rPr lang="en-US" sz="2400">
                <a:latin typeface="Arial"/>
                <a:cs typeface="Arial"/>
              </a:rPr>
              <a:t>at your airport</a:t>
            </a:r>
          </a:p>
        </p:txBody>
      </p:sp>
      <p:sp>
        <p:nvSpPr>
          <p:cNvPr id="6" name="object 21">
            <a:extLst>
              <a:ext uri="{FF2B5EF4-FFF2-40B4-BE49-F238E27FC236}">
                <a16:creationId xmlns:a16="http://schemas.microsoft.com/office/drawing/2014/main" id="{734F2F92-D550-01E1-A20E-285C4159E0F4}"/>
              </a:ext>
            </a:extLst>
          </p:cNvPr>
          <p:cNvSpPr txBox="1">
            <a:spLocks/>
          </p:cNvSpPr>
          <p:nvPr userDrawn="1"/>
        </p:nvSpPr>
        <p:spPr>
          <a:xfrm>
            <a:off x="1826031" y="1076199"/>
            <a:ext cx="10365969" cy="691215"/>
          </a:xfrm>
          <a:prstGeom prst="rect">
            <a:avLst/>
          </a:prstGeom>
        </p:spPr>
        <p:txBody>
          <a:bodyPr vert="horz" wrap="square" lIns="0" tIns="13970" rIns="0" bIns="0" rtlCol="0" anchor="t">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chemeClr val="bg1"/>
                </a:solidFill>
                <a:effectLst>
                  <a:outerShdw blurRad="76200" dist="76200" dir="3600000" algn="tl" rotWithShape="0">
                    <a:prstClr val="black">
                      <a:alpha val="40000"/>
                    </a:prstClr>
                  </a:outerShdw>
                </a:effectLst>
                <a:latin typeface="Arial Black"/>
              </a:rPr>
              <a:t>RUNWAY SAFETY AREA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(RSA)</a:t>
            </a:r>
            <a:endParaRPr lang="en-US" baseline="30000">
              <a:solidFill>
                <a:schemeClr val="bg1"/>
              </a:solidFill>
              <a:effectLst>
                <a:outerShdw blurRad="76200" dist="76200" dir="3600000" algn="tl" rotWithShape="0">
                  <a:prstClr val="black">
                    <a:alpha val="40000"/>
                  </a:prstClr>
                </a:outerShdw>
              </a:effectLst>
              <a:latin typeface="Arial"/>
              <a:cs typeface="Arial"/>
            </a:endParaRPr>
          </a:p>
        </p:txBody>
      </p:sp>
      <p:sp>
        <p:nvSpPr>
          <p:cNvPr id="13" name="Content Placeholder 2">
            <a:extLst>
              <a:ext uri="{FF2B5EF4-FFF2-40B4-BE49-F238E27FC236}">
                <a16:creationId xmlns:a16="http://schemas.microsoft.com/office/drawing/2014/main" id="{94F7ED8B-B39E-FBE9-2FCC-3E8E45BB44CC}"/>
              </a:ext>
            </a:extLst>
          </p:cNvPr>
          <p:cNvSpPr txBox="1">
            <a:spLocks/>
          </p:cNvSpPr>
          <p:nvPr userDrawn="1"/>
        </p:nvSpPr>
        <p:spPr>
          <a:xfrm>
            <a:off x="1845793" y="704175"/>
            <a:ext cx="1522524" cy="540888"/>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a:latin typeface="Arial"/>
                <a:cs typeface="Arial"/>
              </a:rPr>
              <a:t>LOCAL</a:t>
            </a:r>
          </a:p>
        </p:txBody>
      </p:sp>
    </p:spTree>
    <p:extLst>
      <p:ext uri="{BB962C8B-B14F-4D97-AF65-F5344CB8AC3E}">
        <p14:creationId xmlns:p14="http://schemas.microsoft.com/office/powerpoint/2010/main" val="42651189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HOT SPOT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CD41F-5E2D-7D9A-09ED-E74F253100EB}"/>
              </a:ext>
            </a:extLst>
          </p:cNvPr>
          <p:cNvSpPr/>
          <p:nvPr userDrawn="1"/>
        </p:nvSpPr>
        <p:spPr>
          <a:xfrm>
            <a:off x="1354211" y="445558"/>
            <a:ext cx="1074674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02E683-AD89-1B90-8033-7EFE03CB1E27}"/>
              </a:ext>
            </a:extLst>
          </p:cNvPr>
          <p:cNvSpPr/>
          <p:nvPr userDrawn="1"/>
        </p:nvSpPr>
        <p:spPr>
          <a:xfrm>
            <a:off x="1445258" y="1487234"/>
            <a:ext cx="10251442" cy="545862"/>
          </a:xfrm>
          <a:prstGeom prst="rect">
            <a:avLst/>
          </a:prstGeom>
          <a:solidFill>
            <a:srgbClr val="FF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CD4E9B8-B2E3-8237-F286-C4585EC97970}"/>
              </a:ext>
            </a:extLst>
          </p:cNvPr>
          <p:cNvSpPr>
            <a:spLocks noGrp="1"/>
          </p:cNvSpPr>
          <p:nvPr>
            <p:ph idx="14" hasCustomPrompt="1"/>
          </p:nvPr>
        </p:nvSpPr>
        <p:spPr>
          <a:xfrm>
            <a:off x="6329303" y="830308"/>
            <a:ext cx="5682774" cy="390082"/>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Ronald Reagan Washington International Airport </a:t>
            </a:r>
          </a:p>
        </p:txBody>
      </p:sp>
      <p:sp>
        <p:nvSpPr>
          <p:cNvPr id="12" name="object 6">
            <a:extLst>
              <a:ext uri="{FF2B5EF4-FFF2-40B4-BE49-F238E27FC236}">
                <a16:creationId xmlns:a16="http://schemas.microsoft.com/office/drawing/2014/main" id="{BDC3A3C0-9D71-A6E6-F7FA-F623A4929E3B}"/>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3" name="object 4">
            <a:extLst>
              <a:ext uri="{FF2B5EF4-FFF2-40B4-BE49-F238E27FC236}">
                <a16:creationId xmlns:a16="http://schemas.microsoft.com/office/drawing/2014/main" id="{39585C43-4BED-0B31-57FB-9A07FF85BF0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1" name="object 5">
            <a:extLst>
              <a:ext uri="{FF2B5EF4-FFF2-40B4-BE49-F238E27FC236}">
                <a16:creationId xmlns:a16="http://schemas.microsoft.com/office/drawing/2014/main" id="{3135C23D-2D27-1CFE-3ABB-74A5C38776D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30684EDD-7885-9C6B-F497-1892A1BB173D}"/>
              </a:ext>
            </a:extLst>
          </p:cNvPr>
          <p:cNvSpPr txBox="1"/>
          <p:nvPr userDrawn="1"/>
        </p:nvSpPr>
        <p:spPr>
          <a:xfrm>
            <a:off x="6300759" y="1537350"/>
            <a:ext cx="6020854"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cs typeface="Arial Black" panose="020B0604020202020204" pitchFamily="34" charset="0"/>
              </a:rPr>
              <a:t>HOT SPOTS</a:t>
            </a:r>
            <a:endParaRPr lang="en-US">
              <a:solidFill>
                <a:schemeClr val="bg1"/>
              </a:solidFill>
              <a:effectLst>
                <a:outerShdw blurRad="76200" dist="76200" dir="3600000" algn="tl" rotWithShape="0">
                  <a:prstClr val="black">
                    <a:alpha val="40000"/>
                  </a:prstClr>
                </a:outerShdw>
              </a:effectLst>
            </a:endParaRPr>
          </a:p>
        </p:txBody>
      </p:sp>
      <p:sp>
        <p:nvSpPr>
          <p:cNvPr id="19" name="TextBox 18">
            <a:extLst>
              <a:ext uri="{FF2B5EF4-FFF2-40B4-BE49-F238E27FC236}">
                <a16:creationId xmlns:a16="http://schemas.microsoft.com/office/drawing/2014/main" id="{A18F4B9B-333A-9697-CF7A-090C76FA9FB9}"/>
              </a:ext>
            </a:extLst>
          </p:cNvPr>
          <p:cNvSpPr txBox="1"/>
          <p:nvPr userDrawn="1"/>
        </p:nvSpPr>
        <p:spPr>
          <a:xfrm>
            <a:off x="6364300" y="2424302"/>
            <a:ext cx="5612780" cy="2756652"/>
          </a:xfrm>
          <a:prstGeom prst="rect">
            <a:avLst/>
          </a:prstGeom>
          <a:noFill/>
        </p:spPr>
        <p:txBody>
          <a:bodyPr wrap="square" lIns="0" tIns="0" rIns="0" bIns="0" rtlCol="0">
            <a:spAutoFit/>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A location on an aerodrome movement area: </a:t>
            </a:r>
          </a:p>
          <a:p>
            <a:pPr marL="237744" marR="0" lvl="1" indent="-237744"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With a history or potential risk of collision or RI</a:t>
            </a:r>
          </a:p>
          <a:p>
            <a:pPr marL="237744" marR="0" lvl="1" indent="-237744"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Where heightened attention by pilots and drivers is necessary</a:t>
            </a:r>
          </a:p>
          <a:p>
            <a:endParaRPr lang="en-US"/>
          </a:p>
        </p:txBody>
      </p:sp>
      <p:pic>
        <p:nvPicPr>
          <p:cNvPr id="13" name="Picture 12">
            <a:extLst>
              <a:ext uri="{FF2B5EF4-FFF2-40B4-BE49-F238E27FC236}">
                <a16:creationId xmlns:a16="http://schemas.microsoft.com/office/drawing/2014/main" id="{1559CFD7-FD8D-8ED5-6948-A7E1D5A591D6}"/>
              </a:ext>
            </a:extLst>
          </p:cNvPr>
          <p:cNvPicPr>
            <a:picLocks noChangeAspect="1"/>
          </p:cNvPicPr>
          <p:nvPr userDrawn="1"/>
        </p:nvPicPr>
        <p:blipFill>
          <a:blip r:embed="rId4"/>
          <a:stretch>
            <a:fillRect/>
          </a:stretch>
        </p:blipFill>
        <p:spPr>
          <a:xfrm>
            <a:off x="1621671" y="0"/>
            <a:ext cx="4464170" cy="6858000"/>
          </a:xfrm>
          <a:prstGeom prst="rect">
            <a:avLst/>
          </a:prstGeom>
        </p:spPr>
      </p:pic>
    </p:spTree>
    <p:extLst>
      <p:ext uri="{BB962C8B-B14F-4D97-AF65-F5344CB8AC3E}">
        <p14:creationId xmlns:p14="http://schemas.microsoft.com/office/powerpoint/2010/main" val="34949501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LOCAL USER CONCER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0" name="Picture 9">
            <a:extLst>
              <a:ext uri="{FF2B5EF4-FFF2-40B4-BE49-F238E27FC236}">
                <a16:creationId xmlns:a16="http://schemas.microsoft.com/office/drawing/2014/main" id="{3708DCFF-5212-14D9-9334-C8361F2689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11195"/>
            <a:ext cx="12192000" cy="6880389"/>
          </a:xfrm>
          <a:prstGeom prst="rect">
            <a:avLst/>
          </a:prstGeom>
        </p:spPr>
      </p:pic>
      <p:sp>
        <p:nvSpPr>
          <p:cNvPr id="11" name="Rectangle 10">
            <a:extLst>
              <a:ext uri="{FF2B5EF4-FFF2-40B4-BE49-F238E27FC236}">
                <a16:creationId xmlns:a16="http://schemas.microsoft.com/office/drawing/2014/main" id="{23EA4404-5CD2-9C8C-563F-C93EFCC08BA4}"/>
              </a:ext>
            </a:extLst>
          </p:cNvPr>
          <p:cNvSpPr/>
          <p:nvPr userDrawn="1"/>
        </p:nvSpPr>
        <p:spPr>
          <a:xfrm>
            <a:off x="1447799" y="457200"/>
            <a:ext cx="10271924" cy="641199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F8DC6-CD38-701B-C9D5-9DB0C669334A}"/>
              </a:ext>
            </a:extLst>
          </p:cNvPr>
          <p:cNvSpPr/>
          <p:nvPr userDrawn="1"/>
        </p:nvSpPr>
        <p:spPr>
          <a:xfrm>
            <a:off x="814039" y="457199"/>
            <a:ext cx="11377962" cy="1161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2A2831-971D-456C-C8C7-3A3AF3C615E9}"/>
              </a:ext>
            </a:extLst>
          </p:cNvPr>
          <p:cNvSpPr/>
          <p:nvPr userDrawn="1"/>
        </p:nvSpPr>
        <p:spPr>
          <a:xfrm>
            <a:off x="457200" y="1"/>
            <a:ext cx="990600"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7">
            <a:extLst>
              <a:ext uri="{FF2B5EF4-FFF2-40B4-BE49-F238E27FC236}">
                <a16:creationId xmlns:a16="http://schemas.microsoft.com/office/drawing/2014/main" id="{95BAE0B4-9755-4017-DBC6-D2707A9A7A36}"/>
              </a:ext>
            </a:extLst>
          </p:cNvPr>
          <p:cNvSpPr txBox="1">
            <a:spLocks/>
          </p:cNvSpPr>
          <p:nvPr userDrawn="1"/>
        </p:nvSpPr>
        <p:spPr>
          <a:xfrm>
            <a:off x="1866900" y="615228"/>
            <a:ext cx="10325100" cy="518614"/>
          </a:xfrm>
          <a:prstGeom prst="rect">
            <a:avLst/>
          </a:prstGeom>
          <a:effectLst/>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711C"/>
                </a:solidFill>
                <a:effectLst>
                  <a:outerShdw blurRad="50800" dist="38100" dir="2700000" algn="tl" rotWithShape="0">
                    <a:prstClr val="black">
                      <a:alpha val="40000"/>
                    </a:prstClr>
                  </a:outerShdw>
                </a:effectLst>
              </a:rPr>
              <a:t>LOCAL USER CONCERNS</a:t>
            </a:r>
          </a:p>
        </p:txBody>
      </p:sp>
      <p:sp>
        <p:nvSpPr>
          <p:cNvPr id="16" name="object 5">
            <a:extLst>
              <a:ext uri="{FF2B5EF4-FFF2-40B4-BE49-F238E27FC236}">
                <a16:creationId xmlns:a16="http://schemas.microsoft.com/office/drawing/2014/main" id="{353A99AF-BEF2-D8B0-7E24-9A93ECC5A04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80E47160-51EE-8075-10F7-41CB6E24F7C6}"/>
              </a:ext>
            </a:extLst>
          </p:cNvPr>
          <p:cNvSpPr txBox="1"/>
          <p:nvPr userDrawn="1"/>
        </p:nvSpPr>
        <p:spPr>
          <a:xfrm>
            <a:off x="1851660" y="1088185"/>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REPORTED ISSUES</a:t>
            </a:r>
          </a:p>
        </p:txBody>
      </p:sp>
    </p:spTree>
    <p:extLst>
      <p:ext uri="{BB962C8B-B14F-4D97-AF65-F5344CB8AC3E}">
        <p14:creationId xmlns:p14="http://schemas.microsoft.com/office/powerpoint/2010/main" val="22878367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GRAPHIC - RS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F15C6E-A7F8-F3AA-1276-180B5B31DFF1}"/>
              </a:ext>
            </a:extLst>
          </p:cNvPr>
          <p:cNvGrpSpPr/>
          <p:nvPr userDrawn="1"/>
        </p:nvGrpSpPr>
        <p:grpSpPr>
          <a:xfrm>
            <a:off x="0" y="21783"/>
            <a:ext cx="12192000" cy="6898341"/>
            <a:chOff x="0" y="0"/>
            <a:chExt cx="12192000" cy="6898341"/>
          </a:xfrm>
        </p:grpSpPr>
        <p:grpSp>
          <p:nvGrpSpPr>
            <p:cNvPr id="7" name="Group 6">
              <a:extLst>
                <a:ext uri="{FF2B5EF4-FFF2-40B4-BE49-F238E27FC236}">
                  <a16:creationId xmlns:a16="http://schemas.microsoft.com/office/drawing/2014/main" id="{484B95BF-56C9-66D1-F221-CB3DC39791CA}"/>
                </a:ext>
              </a:extLst>
            </p:cNvPr>
            <p:cNvGrpSpPr/>
            <p:nvPr/>
          </p:nvGrpSpPr>
          <p:grpSpPr>
            <a:xfrm>
              <a:off x="0" y="0"/>
              <a:ext cx="12192000" cy="6898341"/>
              <a:chOff x="0" y="0"/>
              <a:chExt cx="12192000" cy="6898341"/>
            </a:xfrm>
          </p:grpSpPr>
          <p:pic>
            <p:nvPicPr>
              <p:cNvPr id="11" name="Picture 10" descr="Text, whiteboard&#10;&#10;Description automatically generated">
                <a:extLst>
                  <a:ext uri="{FF2B5EF4-FFF2-40B4-BE49-F238E27FC236}">
                    <a16:creationId xmlns:a16="http://schemas.microsoft.com/office/drawing/2014/main" id="{74C8E228-AB64-6A32-C26F-E08533709D1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522" r="8272" b="12502"/>
              <a:stretch/>
            </p:blipFill>
            <p:spPr>
              <a:xfrm>
                <a:off x="0" y="0"/>
                <a:ext cx="12192000" cy="6898341"/>
              </a:xfrm>
              <a:prstGeom prst="rect">
                <a:avLst/>
              </a:prstGeom>
            </p:spPr>
          </p:pic>
          <p:grpSp>
            <p:nvGrpSpPr>
              <p:cNvPr id="12" name="Group 11">
                <a:extLst>
                  <a:ext uri="{FF2B5EF4-FFF2-40B4-BE49-F238E27FC236}">
                    <a16:creationId xmlns:a16="http://schemas.microsoft.com/office/drawing/2014/main" id="{037A1BFE-325B-65AF-AA71-2908F5672603}"/>
                  </a:ext>
                </a:extLst>
              </p:cNvPr>
              <p:cNvGrpSpPr/>
              <p:nvPr/>
            </p:nvGrpSpPr>
            <p:grpSpPr>
              <a:xfrm>
                <a:off x="1954866" y="2448249"/>
                <a:ext cx="2122516" cy="712884"/>
                <a:chOff x="2560854" y="2627364"/>
                <a:chExt cx="2002679" cy="672635"/>
              </a:xfrm>
              <a:effectLst>
                <a:outerShdw blurRad="50800" dist="88900" dir="4020000" algn="t" rotWithShape="0">
                  <a:prstClr val="black">
                    <a:alpha val="18083"/>
                  </a:prstClr>
                </a:outerShdw>
              </a:effectLst>
            </p:grpSpPr>
            <p:cxnSp>
              <p:nvCxnSpPr>
                <p:cNvPr id="24" name="Straight Arrow Connector 23">
                  <a:extLst>
                    <a:ext uri="{FF2B5EF4-FFF2-40B4-BE49-F238E27FC236}">
                      <a16:creationId xmlns:a16="http://schemas.microsoft.com/office/drawing/2014/main" id="{4555FAFA-C92F-407C-0D2F-0E71D88DCBBA}"/>
                    </a:ext>
                  </a:extLst>
                </p:cNvPr>
                <p:cNvCxnSpPr>
                  <a:cxnSpLocks/>
                </p:cNvCxnSpPr>
                <p:nvPr/>
              </p:nvCxnSpPr>
              <p:spPr>
                <a:xfrm>
                  <a:off x="2560854" y="2627364"/>
                  <a:ext cx="2002679" cy="67263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5" name="object 23">
                  <a:extLst>
                    <a:ext uri="{FF2B5EF4-FFF2-40B4-BE49-F238E27FC236}">
                      <a16:creationId xmlns:a16="http://schemas.microsoft.com/office/drawing/2014/main" id="{78E504A2-B89F-E061-367A-2410C500CC2F}"/>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3" name="Group 12">
                <a:extLst>
                  <a:ext uri="{FF2B5EF4-FFF2-40B4-BE49-F238E27FC236}">
                    <a16:creationId xmlns:a16="http://schemas.microsoft.com/office/drawing/2014/main" id="{4D34E7A6-1B5E-A159-D867-1F089F761F34}"/>
                  </a:ext>
                </a:extLst>
              </p:cNvPr>
              <p:cNvGrpSpPr/>
              <p:nvPr/>
            </p:nvGrpSpPr>
            <p:grpSpPr>
              <a:xfrm>
                <a:off x="9384756" y="4826173"/>
                <a:ext cx="2122516" cy="712884"/>
                <a:chOff x="2560854" y="2627364"/>
                <a:chExt cx="2002679" cy="672635"/>
              </a:xfrm>
              <a:effectLst>
                <a:outerShdw blurRad="50800" dist="88900" dir="4020000" algn="t" rotWithShape="0">
                  <a:prstClr val="black">
                    <a:alpha val="18083"/>
                  </a:prstClr>
                </a:outerShdw>
              </a:effectLst>
            </p:grpSpPr>
            <p:cxnSp>
              <p:nvCxnSpPr>
                <p:cNvPr id="22" name="Straight Arrow Connector 21">
                  <a:extLst>
                    <a:ext uri="{FF2B5EF4-FFF2-40B4-BE49-F238E27FC236}">
                      <a16:creationId xmlns:a16="http://schemas.microsoft.com/office/drawing/2014/main" id="{4A420017-13AB-6F7A-A4D3-064BD0B54250}"/>
                    </a:ext>
                  </a:extLst>
                </p:cNvPr>
                <p:cNvCxnSpPr>
                  <a:cxnSpLocks/>
                </p:cNvCxnSpPr>
                <p:nvPr/>
              </p:nvCxnSpPr>
              <p:spPr>
                <a:xfrm>
                  <a:off x="2560854" y="2627364"/>
                  <a:ext cx="2002679" cy="67263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3" name="object 23">
                  <a:extLst>
                    <a:ext uri="{FF2B5EF4-FFF2-40B4-BE49-F238E27FC236}">
                      <a16:creationId xmlns:a16="http://schemas.microsoft.com/office/drawing/2014/main" id="{4402750C-E4D4-34C1-2778-EB7F4D036C36}"/>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4" name="Group 13">
                <a:extLst>
                  <a:ext uri="{FF2B5EF4-FFF2-40B4-BE49-F238E27FC236}">
                    <a16:creationId xmlns:a16="http://schemas.microsoft.com/office/drawing/2014/main" id="{E048ABC3-28FC-F783-D3EB-B768972C2F82}"/>
                  </a:ext>
                </a:extLst>
              </p:cNvPr>
              <p:cNvGrpSpPr/>
              <p:nvPr/>
            </p:nvGrpSpPr>
            <p:grpSpPr>
              <a:xfrm>
                <a:off x="5274072" y="3609935"/>
                <a:ext cx="825818" cy="628170"/>
                <a:chOff x="5664657" y="3809046"/>
                <a:chExt cx="779192" cy="592704"/>
              </a:xfrm>
              <a:effectLst>
                <a:outerShdw blurRad="50800" dist="133379" dir="4862906" algn="t" rotWithShape="0">
                  <a:prstClr val="black">
                    <a:alpha val="27977"/>
                  </a:prstClr>
                </a:outerShdw>
              </a:effectLst>
            </p:grpSpPr>
            <p:sp>
              <p:nvSpPr>
                <p:cNvPr id="20" name="object 24">
                  <a:extLst>
                    <a:ext uri="{FF2B5EF4-FFF2-40B4-BE49-F238E27FC236}">
                      <a16:creationId xmlns:a16="http://schemas.microsoft.com/office/drawing/2014/main" id="{D0AF23D1-B7EE-E1EF-168B-F1361EB168E7}"/>
                    </a:ext>
                  </a:extLst>
                </p:cNvPr>
                <p:cNvSpPr txBox="1"/>
                <p:nvPr/>
              </p:nvSpPr>
              <p:spPr>
                <a:xfrm>
                  <a:off x="6002524" y="3940741"/>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cxnSp>
              <p:nvCxnSpPr>
                <p:cNvPr id="21" name="Straight Arrow Connector 20">
                  <a:extLst>
                    <a:ext uri="{FF2B5EF4-FFF2-40B4-BE49-F238E27FC236}">
                      <a16:creationId xmlns:a16="http://schemas.microsoft.com/office/drawing/2014/main" id="{8351D50E-ACE1-C99C-E216-DE4638CEDE4E}"/>
                    </a:ext>
                  </a:extLst>
                </p:cNvPr>
                <p:cNvCxnSpPr>
                  <a:cxnSpLocks/>
                </p:cNvCxnSpPr>
                <p:nvPr/>
              </p:nvCxnSpPr>
              <p:spPr>
                <a:xfrm flipH="1">
                  <a:off x="5664657" y="3809046"/>
                  <a:ext cx="304158" cy="452120"/>
                </a:xfrm>
                <a:prstGeom prst="straightConnector1">
                  <a:avLst/>
                </a:prstGeom>
                <a:ln w="6032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45EBC8D-041C-847E-CA12-E8EFF064FDBA}"/>
                  </a:ext>
                </a:extLst>
              </p:cNvPr>
              <p:cNvGrpSpPr/>
              <p:nvPr/>
            </p:nvGrpSpPr>
            <p:grpSpPr>
              <a:xfrm>
                <a:off x="8161362" y="1926067"/>
                <a:ext cx="3143505" cy="865759"/>
                <a:chOff x="8094127" y="1919093"/>
                <a:chExt cx="3143505" cy="865759"/>
              </a:xfrm>
            </p:grpSpPr>
            <p:sp>
              <p:nvSpPr>
                <p:cNvPr id="16" name="object 15">
                  <a:extLst>
                    <a:ext uri="{FF2B5EF4-FFF2-40B4-BE49-F238E27FC236}">
                      <a16:creationId xmlns:a16="http://schemas.microsoft.com/office/drawing/2014/main" id="{6B433567-A240-64B3-F5CF-B8694AA1C972}"/>
                    </a:ext>
                  </a:extLst>
                </p:cNvPr>
                <p:cNvSpPr txBox="1"/>
                <p:nvPr/>
              </p:nvSpPr>
              <p:spPr>
                <a:xfrm>
                  <a:off x="8157188" y="2325374"/>
                  <a:ext cx="2968666" cy="419346"/>
                </a:xfrm>
                <a:prstGeom prst="rect">
                  <a:avLst/>
                </a:prstGeom>
                <a:noFill/>
              </p:spPr>
              <p:txBody>
                <a:bodyPr vert="horz" wrap="square" lIns="0" tIns="34290" rIns="0" bIns="0" rtlCol="0" anchor="t">
                  <a:spAutoFit/>
                </a:bodyPr>
                <a:lstStyle/>
                <a:p>
                  <a:pPr marL="43180">
                    <a:lnSpc>
                      <a:spcPts val="2980"/>
                    </a:lnSpc>
                    <a:spcBef>
                      <a:spcPts val="270"/>
                    </a:spcBef>
                  </a:pPr>
                  <a:r>
                    <a:rPr sz="2550">
                      <a:latin typeface="Arial"/>
                      <a:cs typeface="Arial"/>
                    </a:rPr>
                    <a:t>A: </a:t>
                  </a:r>
                  <a:r>
                    <a:rPr lang="en-US" sz="2550" spc="-10">
                      <a:latin typeface="Arial"/>
                      <a:cs typeface="Arial"/>
                    </a:rPr>
                    <a:t>1,000</a:t>
                  </a:r>
                  <a:r>
                    <a:rPr sz="2550" spc="-10">
                      <a:latin typeface="Arial"/>
                      <a:cs typeface="Arial"/>
                    </a:rPr>
                    <a:t>’</a:t>
                  </a:r>
                  <a:r>
                    <a:rPr lang="en-US" sz="2550" spc="-10">
                      <a:latin typeface="Arial"/>
                      <a:cs typeface="Arial"/>
                    </a:rPr>
                    <a:t>   </a:t>
                  </a:r>
                  <a:r>
                    <a:rPr sz="2550">
                      <a:latin typeface="Arial"/>
                      <a:cs typeface="Arial"/>
                    </a:rPr>
                    <a:t>B: </a:t>
                  </a:r>
                  <a:r>
                    <a:rPr sz="2550" spc="-20">
                      <a:latin typeface="Arial"/>
                      <a:cs typeface="Arial"/>
                    </a:rPr>
                    <a:t>250’</a:t>
                  </a:r>
                  <a:endParaRPr sz="2550">
                    <a:latin typeface="Arial"/>
                    <a:cs typeface="Arial"/>
                  </a:endParaRPr>
                </a:p>
              </p:txBody>
            </p:sp>
            <p:sp>
              <p:nvSpPr>
                <p:cNvPr id="17" name="object 22">
                  <a:extLst>
                    <a:ext uri="{FF2B5EF4-FFF2-40B4-BE49-F238E27FC236}">
                      <a16:creationId xmlns:a16="http://schemas.microsoft.com/office/drawing/2014/main" id="{E36FE16B-4B96-35D6-62D3-94D6EBE5347B}"/>
                    </a:ext>
                  </a:extLst>
                </p:cNvPr>
                <p:cNvSpPr txBox="1"/>
                <p:nvPr/>
              </p:nvSpPr>
              <p:spPr>
                <a:xfrm>
                  <a:off x="8094127" y="1919093"/>
                  <a:ext cx="3143505" cy="320601"/>
                </a:xfrm>
                <a:prstGeom prst="rect">
                  <a:avLst/>
                </a:prstGeom>
              </p:spPr>
              <p:txBody>
                <a:bodyPr vert="horz" wrap="square" lIns="0" tIns="12700" rIns="0" bIns="0" rtlCol="0" anchor="t">
                  <a:spAutoFit/>
                </a:bodyPr>
                <a:lstStyle/>
                <a:p>
                  <a:pPr marL="12700">
                    <a:lnSpc>
                      <a:spcPct val="100000"/>
                    </a:lnSpc>
                    <a:spcBef>
                      <a:spcPts val="100"/>
                    </a:spcBef>
                  </a:pPr>
                  <a:r>
                    <a:rPr lang="en-US" sz="2000" b="1" spc="45">
                      <a:latin typeface="Arial"/>
                      <a:cs typeface="Arial"/>
                    </a:rPr>
                    <a:t>Typical </a:t>
                  </a:r>
                  <a:r>
                    <a:rPr lang="en-US" sz="2000" spc="45">
                      <a:latin typeface="Arial"/>
                      <a:cs typeface="Arial"/>
                    </a:rPr>
                    <a:t>RSA dimensions:</a:t>
                  </a:r>
                  <a:endParaRPr sz="2000">
                    <a:latin typeface="Arial"/>
                    <a:cs typeface="Arial"/>
                  </a:endParaRPr>
                </a:p>
              </p:txBody>
            </p:sp>
            <p:sp>
              <p:nvSpPr>
                <p:cNvPr id="18" name="object 23">
                  <a:extLst>
                    <a:ext uri="{FF2B5EF4-FFF2-40B4-BE49-F238E27FC236}">
                      <a16:creationId xmlns:a16="http://schemas.microsoft.com/office/drawing/2014/main" id="{5C28664F-7272-04C3-8DB5-C336EA3D6672}"/>
                    </a:ext>
                  </a:extLst>
                </p:cNvPr>
                <p:cNvSpPr txBox="1"/>
                <p:nvPr/>
              </p:nvSpPr>
              <p:spPr>
                <a:xfrm>
                  <a:off x="8094127" y="2325112"/>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sp>
              <p:nvSpPr>
                <p:cNvPr id="19" name="object 24">
                  <a:extLst>
                    <a:ext uri="{FF2B5EF4-FFF2-40B4-BE49-F238E27FC236}">
                      <a16:creationId xmlns:a16="http://schemas.microsoft.com/office/drawing/2014/main" id="{20FA1B11-43C9-1783-83DB-ABCFFD9176BA}"/>
                    </a:ext>
                  </a:extLst>
                </p:cNvPr>
                <p:cNvSpPr txBox="1"/>
                <p:nvPr/>
              </p:nvSpPr>
              <p:spPr>
                <a:xfrm>
                  <a:off x="9607091" y="2323587"/>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grpSp>
        </p:grpSp>
        <p:sp>
          <p:nvSpPr>
            <p:cNvPr id="8" name="object 16">
              <a:extLst>
                <a:ext uri="{FF2B5EF4-FFF2-40B4-BE49-F238E27FC236}">
                  <a16:creationId xmlns:a16="http://schemas.microsoft.com/office/drawing/2014/main" id="{9FF1A65A-CA2A-4BC3-4569-E3D2404F7188}"/>
                </a:ext>
              </a:extLst>
            </p:cNvPr>
            <p:cNvSpPr/>
            <p:nvPr/>
          </p:nvSpPr>
          <p:spPr>
            <a:xfrm>
              <a:off x="457200" y="0"/>
              <a:ext cx="990600" cy="637145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grpSp>
      <p:sp>
        <p:nvSpPr>
          <p:cNvPr id="27" name="object 5">
            <a:extLst>
              <a:ext uri="{FF2B5EF4-FFF2-40B4-BE49-F238E27FC236}">
                <a16:creationId xmlns:a16="http://schemas.microsoft.com/office/drawing/2014/main" id="{E3593123-C62B-C124-EDDC-CE49570F4F1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object 21">
            <a:extLst>
              <a:ext uri="{FF2B5EF4-FFF2-40B4-BE49-F238E27FC236}">
                <a16:creationId xmlns:a16="http://schemas.microsoft.com/office/drawing/2014/main" id="{AC1537C9-D8BD-4EE3-5FD9-E4B83944B59E}"/>
              </a:ext>
            </a:extLst>
          </p:cNvPr>
          <p:cNvSpPr txBox="1">
            <a:spLocks/>
          </p:cNvSpPr>
          <p:nvPr userDrawn="1"/>
        </p:nvSpPr>
        <p:spPr>
          <a:xfrm>
            <a:off x="1826031" y="329927"/>
            <a:ext cx="8989453"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RUNWAY</a:t>
            </a:r>
            <a:r>
              <a:rPr lang="en-US" spc="215">
                <a:solidFill>
                  <a:srgbClr val="2C3440"/>
                </a:solidFill>
              </a:rPr>
              <a:t> </a:t>
            </a:r>
            <a:r>
              <a:rPr lang="en-US" spc="170">
                <a:solidFill>
                  <a:srgbClr val="2C3440"/>
                </a:solidFill>
              </a:rPr>
              <a:t>SAFETY</a:t>
            </a:r>
            <a:r>
              <a:rPr lang="en-US" spc="215">
                <a:solidFill>
                  <a:srgbClr val="2C3440"/>
                </a:solidFill>
              </a:rPr>
              <a:t> </a:t>
            </a:r>
            <a:r>
              <a:rPr lang="en-US" spc="145">
                <a:solidFill>
                  <a:srgbClr val="2C3440"/>
                </a:solidFill>
              </a:rPr>
              <a:t>AREA </a:t>
            </a:r>
            <a:r>
              <a:rPr lang="en-US" spc="145" baseline="30000">
                <a:solidFill>
                  <a:srgbClr val="2C3440"/>
                </a:solidFill>
                <a:latin typeface="Arial"/>
                <a:cs typeface="Arial"/>
              </a:rPr>
              <a:t>(RSA)</a:t>
            </a:r>
            <a:endParaRPr lang="en-US" baseline="30000">
              <a:latin typeface="Arial"/>
              <a:cs typeface="Arial"/>
            </a:endParaRPr>
          </a:p>
        </p:txBody>
      </p:sp>
      <p:sp>
        <p:nvSpPr>
          <p:cNvPr id="4" name="object 22">
            <a:extLst>
              <a:ext uri="{FF2B5EF4-FFF2-40B4-BE49-F238E27FC236}">
                <a16:creationId xmlns:a16="http://schemas.microsoft.com/office/drawing/2014/main" id="{03A11777-8785-8A52-512C-A60BFACBB86D}"/>
              </a:ext>
            </a:extLst>
          </p:cNvPr>
          <p:cNvSpPr txBox="1"/>
          <p:nvPr userDrawn="1"/>
        </p:nvSpPr>
        <p:spPr>
          <a:xfrm>
            <a:off x="1866901" y="978013"/>
            <a:ext cx="9243552"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OFTEN REFERRED TO AS “THE PROTECTED</a:t>
            </a:r>
            <a:r>
              <a:rPr lang="en-US" sz="2800" b="1" spc="145">
                <a:solidFill>
                  <a:srgbClr val="FF711C"/>
                </a:solidFill>
                <a:latin typeface="Arial"/>
                <a:cs typeface="Arial"/>
              </a:rPr>
              <a:t> </a:t>
            </a:r>
            <a:r>
              <a:rPr lang="en-US" sz="2800" b="1" spc="-10">
                <a:solidFill>
                  <a:srgbClr val="FF711C"/>
                </a:solidFill>
                <a:latin typeface="Arial"/>
                <a:cs typeface="Arial"/>
              </a:rPr>
              <a:t>AREA”</a:t>
            </a:r>
          </a:p>
        </p:txBody>
      </p:sp>
    </p:spTree>
    <p:extLst>
      <p:ext uri="{BB962C8B-B14F-4D97-AF65-F5344CB8AC3E}">
        <p14:creationId xmlns:p14="http://schemas.microsoft.com/office/powerpoint/2010/main" val="4012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S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1535DF3-0F29-9204-E11E-63E0C91B7784}"/>
              </a:ext>
            </a:extLst>
          </p:cNvPr>
          <p:cNvSpPr txBox="1"/>
          <p:nvPr userDrawn="1"/>
        </p:nvSpPr>
        <p:spPr>
          <a:xfrm>
            <a:off x="5100974" y="1155712"/>
            <a:ext cx="6094849"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SAFETY ACTION PLAN</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5084402" y="1498565"/>
            <a:ext cx="880890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RSAP</a:t>
            </a:r>
          </a:p>
        </p:txBody>
      </p:sp>
      <p:sp>
        <p:nvSpPr>
          <p:cNvPr id="20" name="Content Placeholder 15">
            <a:extLst>
              <a:ext uri="{FF2B5EF4-FFF2-40B4-BE49-F238E27FC236}">
                <a16:creationId xmlns:a16="http://schemas.microsoft.com/office/drawing/2014/main" id="{6E358A5E-3435-A028-06F6-D267EFE194A3}"/>
              </a:ext>
            </a:extLst>
          </p:cNvPr>
          <p:cNvSpPr txBox="1">
            <a:spLocks/>
          </p:cNvSpPr>
          <p:nvPr userDrawn="1"/>
        </p:nvSpPr>
        <p:spPr>
          <a:xfrm>
            <a:off x="5084404" y="2020604"/>
            <a:ext cx="5986367" cy="4634195"/>
          </a:xfrm>
          <a:prstGeom prst="rect">
            <a:avLst/>
          </a:prstGeom>
        </p:spPr>
        <p:txBody>
          <a:bodyPr lIns="0" tIns="182880" rIns="0" bIns="0" numCol="1" spcCol="45720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spcBef>
                <a:spcPts val="1100"/>
              </a:spcBef>
            </a:pPr>
            <a:r>
              <a:rPr lang="en-US" b="1">
                <a:solidFill>
                  <a:schemeClr val="accent2"/>
                </a:solidFill>
              </a:rPr>
              <a:t>Action items are non-regulatory, voluntary, and flexible.</a:t>
            </a:r>
          </a:p>
          <a:p>
            <a:pPr lvl="3">
              <a:spcBef>
                <a:spcPts val="1100"/>
              </a:spcBef>
            </a:pPr>
            <a:r>
              <a:rPr lang="en-US" b="1">
                <a:solidFill>
                  <a:schemeClr val="accent2"/>
                </a:solidFill>
              </a:rPr>
              <a:t>The responsible parties for implementing and/or funding the Action Item must be in agreement with the Action Item.</a:t>
            </a:r>
          </a:p>
          <a:p>
            <a:pPr lvl="3">
              <a:spcBef>
                <a:spcPts val="1100"/>
              </a:spcBef>
            </a:pPr>
            <a:r>
              <a:rPr lang="en-US" b="1">
                <a:solidFill>
                  <a:schemeClr val="accent2"/>
                </a:solidFill>
              </a:rPr>
              <a:t>Your RSAP is due to your RSPM within 45 days for review and acceptance.</a:t>
            </a:r>
          </a:p>
          <a:p>
            <a:pPr lvl="3">
              <a:spcBef>
                <a:spcPts val="1100"/>
              </a:spcBef>
            </a:pPr>
            <a:r>
              <a:rPr lang="en-US" b="1">
                <a:solidFill>
                  <a:schemeClr val="accent2"/>
                </a:solidFill>
              </a:rPr>
              <a:t>Report Action Item updates &amp; closures to your RSPM as completed.</a:t>
            </a:r>
          </a:p>
        </p:txBody>
      </p:sp>
      <p:grpSp>
        <p:nvGrpSpPr>
          <p:cNvPr id="21" name="Group 20">
            <a:extLst>
              <a:ext uri="{FF2B5EF4-FFF2-40B4-BE49-F238E27FC236}">
                <a16:creationId xmlns:a16="http://schemas.microsoft.com/office/drawing/2014/main" id="{36AE5587-DAB5-17B9-A3EC-2E26C6A72050}"/>
              </a:ext>
            </a:extLst>
          </p:cNvPr>
          <p:cNvGrpSpPr/>
          <p:nvPr userDrawn="1"/>
        </p:nvGrpSpPr>
        <p:grpSpPr>
          <a:xfrm>
            <a:off x="0" y="-11151"/>
            <a:ext cx="11717518" cy="6905921"/>
            <a:chOff x="0" y="0"/>
            <a:chExt cx="11717518" cy="6905921"/>
          </a:xfrm>
        </p:grpSpPr>
        <p:pic>
          <p:nvPicPr>
            <p:cNvPr id="22" name="Picture 21" descr="A picture containing person, table, sitting, computer&#10;&#10;Description automatically generated">
              <a:extLst>
                <a:ext uri="{FF2B5EF4-FFF2-40B4-BE49-F238E27FC236}">
                  <a16:creationId xmlns:a16="http://schemas.microsoft.com/office/drawing/2014/main" id="{6FB8774D-F983-5212-9FE7-819885E7A6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39"/>
            <a:stretch/>
          </p:blipFill>
          <p:spPr>
            <a:xfrm>
              <a:off x="0" y="8165"/>
              <a:ext cx="4891527" cy="6897756"/>
            </a:xfrm>
            <a:prstGeom prst="rect">
              <a:avLst/>
            </a:prstGeom>
          </p:spPr>
        </p:pic>
        <p:pic>
          <p:nvPicPr>
            <p:cNvPr id="23" name="Picture 22" descr="A picture containing person, table, sitting, computer&#10;&#10;Description automatically generated">
              <a:extLst>
                <a:ext uri="{FF2B5EF4-FFF2-40B4-BE49-F238E27FC236}">
                  <a16:creationId xmlns:a16="http://schemas.microsoft.com/office/drawing/2014/main" id="{F5571CBE-1E9F-C0C2-8305-BAF4D8D0AD88}"/>
                </a:ext>
              </a:extLst>
            </p:cNvPr>
            <p:cNvPicPr>
              <a:picLocks noChangeAspect="1"/>
            </p:cNvPicPr>
            <p:nvPr/>
          </p:nvPicPr>
          <p:blipFill rotWithShape="1">
            <a:blip r:embed="rId5" cstate="screen">
              <a:alphaModFix amt="16000"/>
              <a:extLst>
                <a:ext uri="{28A0092B-C50C-407E-A947-70E740481C1C}">
                  <a14:useLocalDpi xmlns:a14="http://schemas.microsoft.com/office/drawing/2010/main"/>
                </a:ext>
              </a:extLst>
            </a:blip>
            <a:srcRect/>
            <a:stretch/>
          </p:blipFill>
          <p:spPr>
            <a:xfrm>
              <a:off x="4891528" y="2040427"/>
              <a:ext cx="6825990" cy="4360254"/>
            </a:xfrm>
            <a:prstGeom prst="rect">
              <a:avLst/>
            </a:prstGeom>
          </p:spPr>
        </p:pic>
        <p:pic>
          <p:nvPicPr>
            <p:cNvPr id="24" name="Picture 23" descr="A picture containing person, table, sitting, computer&#10;&#10;Description automatically generated">
              <a:extLst>
                <a:ext uri="{FF2B5EF4-FFF2-40B4-BE49-F238E27FC236}">
                  <a16:creationId xmlns:a16="http://schemas.microsoft.com/office/drawing/2014/main" id="{BBFE825A-6547-E167-6356-8D95FB78E5F0}"/>
                </a:ext>
              </a:extLst>
            </p:cNvPr>
            <p:cNvPicPr>
              <a:picLocks noChangeAspect="1"/>
            </p:cNvPicPr>
            <p:nvPr/>
          </p:nvPicPr>
          <p:blipFill rotWithShape="1">
            <a:blip r:embed="rId6" cstate="hqprint">
              <a:alphaModFix amt="16000"/>
              <a:extLst>
                <a:ext uri="{28A0092B-C50C-407E-A947-70E740481C1C}">
                  <a14:useLocalDpi xmlns:a14="http://schemas.microsoft.com/office/drawing/2010/main"/>
                </a:ext>
              </a:extLst>
            </a:blip>
            <a:srcRect t="-3997"/>
            <a:stretch/>
          </p:blipFill>
          <p:spPr>
            <a:xfrm>
              <a:off x="4891528" y="0"/>
              <a:ext cx="6825990" cy="465364"/>
            </a:xfrm>
            <a:prstGeom prst="rect">
              <a:avLst/>
            </a:prstGeom>
          </p:spPr>
        </p:pic>
      </p:grpSp>
    </p:spTree>
    <p:extLst>
      <p:ext uri="{BB962C8B-B14F-4D97-AF65-F5344CB8AC3E}">
        <p14:creationId xmlns:p14="http://schemas.microsoft.com/office/powerpoint/2010/main" val="110894519"/>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TN - SI">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8795A40-1B77-C0AB-CE3B-32541CD66D7E}"/>
              </a:ext>
            </a:extLst>
          </p:cNvPr>
          <p:cNvSpPr txBox="1"/>
          <p:nvPr userDrawn="1"/>
        </p:nvSpPr>
        <p:spPr>
          <a:xfrm>
            <a:off x="5322591" y="5049083"/>
            <a:ext cx="477973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or vehicles entered a taxiway or movement area outside of the RSA without authorization</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 on the runway&#10;&#10;Description automatically generated with low confidence">
            <a:extLst>
              <a:ext uri="{FF2B5EF4-FFF2-40B4-BE49-F238E27FC236}">
                <a16:creationId xmlns:a16="http://schemas.microsoft.com/office/drawing/2014/main" id="{AC86BFD9-8FBC-9E33-BF1E-D002B2D353B1}"/>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63"/>
          <a:stretch/>
        </p:blipFill>
        <p:spPr>
          <a:xfrm>
            <a:off x="0" y="1"/>
            <a:ext cx="12192000" cy="6896100"/>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33653"/>
            <a:ext cx="10244972" cy="5262448"/>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8F1CDB-DB70-7BF4-A8B5-DF37EA60C8AD}"/>
              </a:ext>
            </a:extLst>
          </p:cNvPr>
          <p:cNvSpPr txBox="1"/>
          <p:nvPr userDrawn="1"/>
        </p:nvSpPr>
        <p:spPr>
          <a:xfrm>
            <a:off x="5128499" y="2359155"/>
            <a:ext cx="4779734" cy="824841"/>
          </a:xfrm>
          <a:prstGeom prst="rect">
            <a:avLst/>
          </a:prstGeom>
          <a:noFill/>
        </p:spPr>
        <p:txBody>
          <a:bodyPr wrap="square" rtlCol="0">
            <a:spAutoFit/>
          </a:bodyPr>
          <a:lstStyle/>
          <a:p>
            <a:pPr>
              <a:lnSpc>
                <a:spcPct val="85000"/>
              </a:lnSpc>
            </a:pPr>
            <a:r>
              <a:rPr lang="en-US" sz="2800" b="1">
                <a:solidFill>
                  <a:schemeClr val="accent2"/>
                </a:solidFill>
                <a:latin typeface="Arial" panose="020B0604020202020204" pitchFamily="34" charset="0"/>
                <a:cs typeface="Arial" panose="020B0604020202020204" pitchFamily="34" charset="0"/>
              </a:rPr>
              <a:t>surface incidents occurred in the NAS. Of which: </a:t>
            </a:r>
          </a:p>
        </p:txBody>
      </p:sp>
      <p:sp>
        <p:nvSpPr>
          <p:cNvPr id="11" name="TextBox 10">
            <a:extLst>
              <a:ext uri="{FF2B5EF4-FFF2-40B4-BE49-F238E27FC236}">
                <a16:creationId xmlns:a16="http://schemas.microsoft.com/office/drawing/2014/main" id="{87640EF0-4604-ACF8-F179-D23B5E7DA7ED}"/>
              </a:ext>
            </a:extLst>
          </p:cNvPr>
          <p:cNvSpPr txBox="1"/>
          <p:nvPr userDrawn="1"/>
        </p:nvSpPr>
        <p:spPr>
          <a:xfrm>
            <a:off x="2814049" y="3789942"/>
            <a:ext cx="2391289" cy="701731"/>
          </a:xfrm>
          <a:prstGeom prst="rect">
            <a:avLst/>
          </a:prstGeom>
          <a:noFill/>
        </p:spPr>
        <p:txBody>
          <a:bodyPr wrap="square" lIns="0" tIns="0" rIns="0" bIns="0" rtlCol="0" anchor="b" anchorCtr="0">
            <a:spAutoFit/>
          </a:bodyPr>
          <a:lstStyle/>
          <a:p>
            <a:pPr>
              <a:lnSpc>
                <a:spcPct val="95000"/>
              </a:lnSpc>
            </a:pPr>
            <a:r>
              <a:rPr lang="en-US" sz="2400" b="0">
                <a:solidFill>
                  <a:schemeClr val="accent2"/>
                </a:solidFill>
                <a:latin typeface="Arial" panose="020B0604020202020204" pitchFamily="34" charset="0"/>
                <a:cs typeface="Arial" panose="020B0604020202020204" pitchFamily="34" charset="0"/>
              </a:rPr>
              <a:t>aircraft departed </a:t>
            </a:r>
            <a:br>
              <a:rPr lang="en-US" sz="2400" b="0">
                <a:solidFill>
                  <a:schemeClr val="accent2"/>
                </a:solidFill>
                <a:latin typeface="Arial" panose="020B0604020202020204" pitchFamily="34" charset="0"/>
                <a:cs typeface="Arial" panose="020B0604020202020204" pitchFamily="34" charset="0"/>
              </a:rPr>
            </a:br>
            <a:r>
              <a:rPr lang="en-US" sz="2400" b="0">
                <a:solidFill>
                  <a:schemeClr val="accent2"/>
                </a:solidFill>
                <a:latin typeface="Arial" panose="020B0604020202020204" pitchFamily="34" charset="0"/>
                <a:cs typeface="Arial" panose="020B0604020202020204" pitchFamily="34" charset="0"/>
              </a:rPr>
              <a:t>from a taxiway</a:t>
            </a:r>
          </a:p>
        </p:txBody>
      </p:sp>
      <p:sp>
        <p:nvSpPr>
          <p:cNvPr id="15" name="Text Placeholder 22">
            <a:extLst>
              <a:ext uri="{FF2B5EF4-FFF2-40B4-BE49-F238E27FC236}">
                <a16:creationId xmlns:a16="http://schemas.microsoft.com/office/drawing/2014/main" id="{F767523B-548B-F0FF-4C33-4DDA59D1F44B}"/>
              </a:ext>
            </a:extLst>
          </p:cNvPr>
          <p:cNvSpPr>
            <a:spLocks noGrp="1"/>
          </p:cNvSpPr>
          <p:nvPr>
            <p:ph type="body" sz="quarter" idx="12" hasCustomPrompt="1"/>
          </p:nvPr>
        </p:nvSpPr>
        <p:spPr>
          <a:xfrm>
            <a:off x="2350188" y="1908331"/>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4986D78D-F01A-4763-1E5D-5031D3DF9AD9}"/>
              </a:ext>
            </a:extLst>
          </p:cNvPr>
          <p:cNvSpPr>
            <a:spLocks noGrp="1"/>
          </p:cNvSpPr>
          <p:nvPr>
            <p:ph type="body" sz="quarter" idx="13" hasCustomPrompt="1"/>
          </p:nvPr>
        </p:nvSpPr>
        <p:spPr>
          <a:xfrm>
            <a:off x="2144444" y="3317817"/>
            <a:ext cx="546623" cy="1384995"/>
          </a:xfrm>
          <a:prstGeom prst="rect">
            <a:avLst/>
          </a:prstGeom>
        </p:spPr>
        <p:txBody>
          <a:bodyPr wrap="non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17" name="Text Placeholder 22">
            <a:extLst>
              <a:ext uri="{FF2B5EF4-FFF2-40B4-BE49-F238E27FC236}">
                <a16:creationId xmlns:a16="http://schemas.microsoft.com/office/drawing/2014/main" id="{DFF6B7D0-01DB-7EC9-27ED-D1230FEF4277}"/>
              </a:ext>
            </a:extLst>
          </p:cNvPr>
          <p:cNvSpPr>
            <a:spLocks noGrp="1"/>
          </p:cNvSpPr>
          <p:nvPr>
            <p:ph type="body" sz="quarter" idx="14" hasCustomPrompt="1"/>
          </p:nvPr>
        </p:nvSpPr>
        <p:spPr>
          <a:xfrm>
            <a:off x="5554125" y="3337965"/>
            <a:ext cx="117053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cxnSp>
        <p:nvCxnSpPr>
          <p:cNvPr id="20" name="Straight Connector 19">
            <a:extLst>
              <a:ext uri="{FF2B5EF4-FFF2-40B4-BE49-F238E27FC236}">
                <a16:creationId xmlns:a16="http://schemas.microsoft.com/office/drawing/2014/main" id="{6A3DFCDC-DFF6-5DD0-DA09-7B06BACDCDBF}"/>
              </a:ext>
            </a:extLst>
          </p:cNvPr>
          <p:cNvCxnSpPr>
            <a:cxnSpLocks/>
          </p:cNvCxnSpPr>
          <p:nvPr userDrawn="1"/>
        </p:nvCxnSpPr>
        <p:spPr>
          <a:xfrm flipV="1">
            <a:off x="5364445" y="3429000"/>
            <a:ext cx="0" cy="97559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SURFACE INCIDENTS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sp>
        <p:nvSpPr>
          <p:cNvPr id="8" name="TextBox 7">
            <a:extLst>
              <a:ext uri="{FF2B5EF4-FFF2-40B4-BE49-F238E27FC236}">
                <a16:creationId xmlns:a16="http://schemas.microsoft.com/office/drawing/2014/main" id="{B5B28F33-91B9-2AC1-DE8B-D525309B4A43}"/>
              </a:ext>
            </a:extLst>
          </p:cNvPr>
          <p:cNvSpPr txBox="1"/>
          <p:nvPr userDrawn="1"/>
        </p:nvSpPr>
        <p:spPr>
          <a:xfrm>
            <a:off x="6907088" y="3753009"/>
            <a:ext cx="3411110" cy="73866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aligned with </a:t>
            </a:r>
            <a:br>
              <a:rPr lang="en-US" sz="2400">
                <a:solidFill>
                  <a:schemeClr val="accent2"/>
                </a:solidFill>
                <a:latin typeface="Arial" panose="020B0604020202020204" pitchFamily="34" charset="0"/>
                <a:cs typeface="Arial" panose="020B0604020202020204" pitchFamily="34" charset="0"/>
              </a:rPr>
            </a:br>
            <a:r>
              <a:rPr lang="en-US" sz="2400">
                <a:solidFill>
                  <a:schemeClr val="accent2"/>
                </a:solidFill>
                <a:latin typeface="Arial" panose="020B0604020202020204" pitchFamily="34" charset="0"/>
                <a:cs typeface="Arial" panose="020B0604020202020204" pitchFamily="34" charset="0"/>
              </a:rPr>
              <a:t>and landed on a taxiway</a:t>
            </a:r>
          </a:p>
        </p:txBody>
      </p:sp>
      <p:sp>
        <p:nvSpPr>
          <p:cNvPr id="5" name="Text Placeholder 22">
            <a:extLst>
              <a:ext uri="{FF2B5EF4-FFF2-40B4-BE49-F238E27FC236}">
                <a16:creationId xmlns:a16="http://schemas.microsoft.com/office/drawing/2014/main" id="{F5905B60-8571-729F-CB45-37F58F122167}"/>
              </a:ext>
            </a:extLst>
          </p:cNvPr>
          <p:cNvSpPr>
            <a:spLocks noGrp="1"/>
          </p:cNvSpPr>
          <p:nvPr>
            <p:ph type="body" sz="quarter" idx="17" hasCustomPrompt="1"/>
          </p:nvPr>
        </p:nvSpPr>
        <p:spPr>
          <a:xfrm>
            <a:off x="1997659"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50%</a:t>
            </a:r>
          </a:p>
        </p:txBody>
      </p:sp>
      <p:sp>
        <p:nvSpPr>
          <p:cNvPr id="9" name="TextBox 8">
            <a:extLst>
              <a:ext uri="{FF2B5EF4-FFF2-40B4-BE49-F238E27FC236}">
                <a16:creationId xmlns:a16="http://schemas.microsoft.com/office/drawing/2014/main" id="{51E5ED93-BD4D-1E93-1E3B-73BDD07C0D2C}"/>
              </a:ext>
            </a:extLst>
          </p:cNvPr>
          <p:cNvSpPr txBox="1"/>
          <p:nvPr userDrawn="1"/>
        </p:nvSpPr>
        <p:spPr>
          <a:xfrm>
            <a:off x="3351213"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PD</a:t>
            </a:r>
            <a:endParaRPr lang="en-US" sz="2400">
              <a:solidFill>
                <a:schemeClr val="accent2"/>
              </a:solidFill>
            </a:endParaRPr>
          </a:p>
        </p:txBody>
      </p:sp>
      <p:sp>
        <p:nvSpPr>
          <p:cNvPr id="13" name="Text Placeholder 22">
            <a:extLst>
              <a:ext uri="{FF2B5EF4-FFF2-40B4-BE49-F238E27FC236}">
                <a16:creationId xmlns:a16="http://schemas.microsoft.com/office/drawing/2014/main" id="{B97F38D5-6AB3-B37B-E053-CA99799B55EC}"/>
              </a:ext>
            </a:extLst>
          </p:cNvPr>
          <p:cNvSpPr>
            <a:spLocks noGrp="1"/>
          </p:cNvSpPr>
          <p:nvPr>
            <p:ph type="body" sz="quarter" idx="18" hasCustomPrompt="1"/>
          </p:nvPr>
        </p:nvSpPr>
        <p:spPr>
          <a:xfrm>
            <a:off x="4263143" y="5221999"/>
            <a:ext cx="918570"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a:t>
            </a:r>
          </a:p>
        </p:txBody>
      </p:sp>
      <p:sp>
        <p:nvSpPr>
          <p:cNvPr id="14" name="TextBox 13">
            <a:extLst>
              <a:ext uri="{FF2B5EF4-FFF2-40B4-BE49-F238E27FC236}">
                <a16:creationId xmlns:a16="http://schemas.microsoft.com/office/drawing/2014/main" id="{54B2E11A-5B38-0328-A939-899AD82BAACA}"/>
              </a:ext>
            </a:extLst>
          </p:cNvPr>
          <p:cNvSpPr txBox="1"/>
          <p:nvPr userDrawn="1"/>
        </p:nvSpPr>
        <p:spPr>
          <a:xfrm>
            <a:off x="5298329" y="5471019"/>
            <a:ext cx="34495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OI</a:t>
            </a:r>
            <a:endParaRPr lang="en-US" sz="2400">
              <a:solidFill>
                <a:schemeClr val="accent2"/>
              </a:solidFill>
            </a:endParaRPr>
          </a:p>
        </p:txBody>
      </p:sp>
      <p:sp>
        <p:nvSpPr>
          <p:cNvPr id="23" name="Text Placeholder 22">
            <a:extLst>
              <a:ext uri="{FF2B5EF4-FFF2-40B4-BE49-F238E27FC236}">
                <a16:creationId xmlns:a16="http://schemas.microsoft.com/office/drawing/2014/main" id="{6EBF3BAF-77B4-1548-9BFD-9FA63B33C706}"/>
              </a:ext>
            </a:extLst>
          </p:cNvPr>
          <p:cNvSpPr>
            <a:spLocks noGrp="1"/>
          </p:cNvSpPr>
          <p:nvPr>
            <p:ph type="body" sz="quarter" idx="19" hasCustomPrompt="1"/>
          </p:nvPr>
        </p:nvSpPr>
        <p:spPr>
          <a:xfrm>
            <a:off x="6071750"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31%</a:t>
            </a:r>
          </a:p>
        </p:txBody>
      </p:sp>
      <p:sp>
        <p:nvSpPr>
          <p:cNvPr id="25" name="TextBox 24">
            <a:extLst>
              <a:ext uri="{FF2B5EF4-FFF2-40B4-BE49-F238E27FC236}">
                <a16:creationId xmlns:a16="http://schemas.microsoft.com/office/drawing/2014/main" id="{840DC161-4F50-6FB3-6B18-6780B039BB26}"/>
              </a:ext>
            </a:extLst>
          </p:cNvPr>
          <p:cNvSpPr txBox="1"/>
          <p:nvPr userDrawn="1"/>
        </p:nvSpPr>
        <p:spPr>
          <a:xfrm>
            <a:off x="7445182" y="5471019"/>
            <a:ext cx="57355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VPD</a:t>
            </a:r>
            <a:endParaRPr lang="en-US" sz="2400">
              <a:solidFill>
                <a:schemeClr val="accent2"/>
              </a:solidFill>
            </a:endParaRPr>
          </a:p>
        </p:txBody>
      </p:sp>
      <p:sp>
        <p:nvSpPr>
          <p:cNvPr id="27" name="Text Placeholder 22">
            <a:extLst>
              <a:ext uri="{FF2B5EF4-FFF2-40B4-BE49-F238E27FC236}">
                <a16:creationId xmlns:a16="http://schemas.microsoft.com/office/drawing/2014/main" id="{1099A9F9-CE94-7916-2D04-9BBA93313EA4}"/>
              </a:ext>
            </a:extLst>
          </p:cNvPr>
          <p:cNvSpPr>
            <a:spLocks noGrp="1"/>
          </p:cNvSpPr>
          <p:nvPr>
            <p:ph type="body" sz="quarter" idx="20" hasCustomPrompt="1"/>
          </p:nvPr>
        </p:nvSpPr>
        <p:spPr>
          <a:xfrm>
            <a:off x="8387567" y="5221999"/>
            <a:ext cx="1256816"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14%</a:t>
            </a:r>
          </a:p>
        </p:txBody>
      </p:sp>
      <p:sp>
        <p:nvSpPr>
          <p:cNvPr id="28" name="TextBox 27">
            <a:extLst>
              <a:ext uri="{FF2B5EF4-FFF2-40B4-BE49-F238E27FC236}">
                <a16:creationId xmlns:a16="http://schemas.microsoft.com/office/drawing/2014/main" id="{14B1A810-7E99-1B1A-6655-1B064E53F139}"/>
              </a:ext>
            </a:extLst>
          </p:cNvPr>
          <p:cNvSpPr txBox="1"/>
          <p:nvPr userDrawn="1"/>
        </p:nvSpPr>
        <p:spPr>
          <a:xfrm>
            <a:off x="9760999"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OTH</a:t>
            </a:r>
            <a:endParaRPr lang="en-US" sz="2400">
              <a:solidFill>
                <a:schemeClr val="accent2"/>
              </a:solidFill>
            </a:endParaRPr>
          </a:p>
        </p:txBody>
      </p:sp>
      <p:cxnSp>
        <p:nvCxnSpPr>
          <p:cNvPr id="37" name="Straight Connector 36">
            <a:extLst>
              <a:ext uri="{FF2B5EF4-FFF2-40B4-BE49-F238E27FC236}">
                <a16:creationId xmlns:a16="http://schemas.microsoft.com/office/drawing/2014/main" id="{1A2656BB-2F67-FA80-1252-CB92F5EE1C9D}"/>
              </a:ext>
            </a:extLst>
          </p:cNvPr>
          <p:cNvCxnSpPr>
            <a:cxnSpLocks/>
          </p:cNvCxnSpPr>
          <p:nvPr userDrawn="1"/>
        </p:nvCxnSpPr>
        <p:spPr>
          <a:xfrm flipV="1">
            <a:off x="8203153" y="5332582"/>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F9912-5D34-0BE5-FE15-3BE6F9E80E72}"/>
              </a:ext>
            </a:extLst>
          </p:cNvPr>
          <p:cNvCxnSpPr>
            <a:cxnSpLocks/>
          </p:cNvCxnSpPr>
          <p:nvPr userDrawn="1"/>
        </p:nvCxnSpPr>
        <p:spPr>
          <a:xfrm flipV="1">
            <a:off x="5857518"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F57D51-EB0F-D3B0-012F-BF6A5EFB92EB}"/>
              </a:ext>
            </a:extLst>
          </p:cNvPr>
          <p:cNvCxnSpPr>
            <a:cxnSpLocks/>
          </p:cNvCxnSpPr>
          <p:nvPr userDrawn="1"/>
        </p:nvCxnSpPr>
        <p:spPr>
          <a:xfrm flipV="1">
            <a:off x="4008840"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C8F6D7C7-8074-605F-F7B9-FE00728D537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546325219"/>
      </p:ext>
    </p:extLst>
  </p:cSld>
  <p:clrMapOvr>
    <a:masterClrMapping/>
  </p:clrMapOvr>
  <p:extLst>
    <p:ext uri="{DCECCB84-F9BA-43D5-87BE-67443E8EF086}">
      <p15:sldGuideLst xmlns:p15="http://schemas.microsoft.com/office/powerpoint/2012/main">
        <p15:guide id="1" orient="horz" pos="2904">
          <p15:clr>
            <a:srgbClr val="FBAE40"/>
          </p15:clr>
        </p15:guide>
        <p15:guide id="2" orient="horz" pos="230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TN - WSO - DATA CHARTS">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430DCAD9-E49E-D36B-86F0-7B00A4DD3146}"/>
              </a:ext>
            </a:extLst>
          </p:cNvPr>
          <p:cNvSpPr>
            <a:spLocks noGrp="1"/>
          </p:cNvSpPr>
          <p:nvPr>
            <p:ph type="title"/>
          </p:nvPr>
        </p:nvSpPr>
        <p:spPr>
          <a:xfrm>
            <a:off x="1854200" y="1463482"/>
            <a:ext cx="10337800" cy="701040"/>
          </a:xfrm>
          <a:prstGeom prst="rect">
            <a:avLst/>
          </a:prstGeom>
        </p:spPr>
        <p:txBody>
          <a:bodyPr/>
          <a:lstStyle/>
          <a:p>
            <a:r>
              <a:rPr lang="en-US">
                <a:latin typeface="Arial Black"/>
              </a:rPr>
              <a:t>OPERATIONAL FACTS</a:t>
            </a:r>
            <a:endParaRPr lang="en-US"/>
          </a:p>
        </p:txBody>
      </p:sp>
      <p:sp>
        <p:nvSpPr>
          <p:cNvPr id="59" name="Content Placeholder 2">
            <a:extLst>
              <a:ext uri="{FF2B5EF4-FFF2-40B4-BE49-F238E27FC236}">
                <a16:creationId xmlns:a16="http://schemas.microsoft.com/office/drawing/2014/main" id="{16544006-D78F-AE8A-5C2F-07F70F014E59}"/>
              </a:ext>
            </a:extLst>
          </p:cNvPr>
          <p:cNvSpPr>
            <a:spLocks noGrp="1"/>
          </p:cNvSpPr>
          <p:nvPr>
            <p:ph idx="14"/>
          </p:nvPr>
        </p:nvSpPr>
        <p:spPr>
          <a:xfrm>
            <a:off x="1854200" y="1159152"/>
            <a:ext cx="10337800" cy="377814"/>
          </a:xfrm>
          <a:prstGeom prst="rect">
            <a:avLst/>
          </a:prstGeom>
        </p:spPr>
        <p:txBody>
          <a:bodyPr lIns="0" tIns="0" rIns="0" bIns="0" anchor="t"/>
          <a:lstStyle/>
          <a:p>
            <a:r>
              <a:rPr lang="en-US">
                <a:latin typeface="Arial"/>
                <a:cs typeface="Arial"/>
              </a:rPr>
              <a:t>WRONG SURFACE OPERATIONS</a:t>
            </a:r>
            <a:endParaRPr lang="en-US"/>
          </a:p>
        </p:txBody>
      </p:sp>
      <p:sp>
        <p:nvSpPr>
          <p:cNvPr id="60" name="Content Placeholder 3">
            <a:extLst>
              <a:ext uri="{FF2B5EF4-FFF2-40B4-BE49-F238E27FC236}">
                <a16:creationId xmlns:a16="http://schemas.microsoft.com/office/drawing/2014/main" id="{2A9BD6F2-C998-B74D-C8E7-77A15D749C79}"/>
              </a:ext>
            </a:extLst>
          </p:cNvPr>
          <p:cNvSpPr>
            <a:spLocks noGrp="1"/>
          </p:cNvSpPr>
          <p:nvPr>
            <p:ph idx="1"/>
          </p:nvPr>
        </p:nvSpPr>
        <p:spPr>
          <a:xfrm>
            <a:off x="1856860" y="2213061"/>
            <a:ext cx="10128914" cy="4351338"/>
          </a:xfrm>
          <a:prstGeom prst="rect">
            <a:avLst/>
          </a:prstGeom>
        </p:spPr>
        <p:txBody>
          <a:bodyPr/>
          <a:lstStyle/>
          <a:p>
            <a:endParaRPr lang="en-US"/>
          </a:p>
        </p:txBody>
      </p:sp>
      <p:sp>
        <p:nvSpPr>
          <p:cNvPr id="61" name="TextBox 60">
            <a:extLst>
              <a:ext uri="{FF2B5EF4-FFF2-40B4-BE49-F238E27FC236}">
                <a16:creationId xmlns:a16="http://schemas.microsoft.com/office/drawing/2014/main" id="{2DA81FA3-16E9-395E-71A1-68BAA6CBD5D2}"/>
              </a:ext>
            </a:extLst>
          </p:cNvPr>
          <p:cNvSpPr txBox="1"/>
          <p:nvPr userDrawn="1"/>
        </p:nvSpPr>
        <p:spPr>
          <a:xfrm>
            <a:off x="2331492" y="2957014"/>
            <a:ext cx="3264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Arrivals</a:t>
            </a:r>
            <a:endParaRPr lang="en-US"/>
          </a:p>
          <a:p>
            <a:r>
              <a:rPr lang="en-US">
                <a:cs typeface="Calibri"/>
              </a:rPr>
              <a:t>GA 87%</a:t>
            </a:r>
          </a:p>
          <a:p>
            <a:r>
              <a:rPr lang="en-US">
                <a:cs typeface="Calibri"/>
              </a:rPr>
              <a:t>Commercial 11%</a:t>
            </a:r>
          </a:p>
          <a:p>
            <a:r>
              <a:rPr lang="en-US">
                <a:cs typeface="Calibri"/>
              </a:rPr>
              <a:t>Military 1%</a:t>
            </a:r>
          </a:p>
        </p:txBody>
      </p:sp>
      <p:sp>
        <p:nvSpPr>
          <p:cNvPr id="62" name="TextBox 61">
            <a:extLst>
              <a:ext uri="{FF2B5EF4-FFF2-40B4-BE49-F238E27FC236}">
                <a16:creationId xmlns:a16="http://schemas.microsoft.com/office/drawing/2014/main" id="{7C525DF2-3166-9D50-3803-4DE9C2F42FDA}"/>
              </a:ext>
            </a:extLst>
          </p:cNvPr>
          <p:cNvSpPr txBox="1"/>
          <p:nvPr userDrawn="1"/>
        </p:nvSpPr>
        <p:spPr>
          <a:xfrm>
            <a:off x="2274625" y="2593073"/>
            <a:ext cx="3264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of WSOs by </a:t>
            </a:r>
            <a:r>
              <a:rPr lang="en-US" err="1">
                <a:cs typeface="Calibri"/>
              </a:rPr>
              <a:t>Opertor</a:t>
            </a:r>
            <a:r>
              <a:rPr lang="en-US">
                <a:cs typeface="Calibri"/>
              </a:rPr>
              <a:t> Type</a:t>
            </a:r>
          </a:p>
        </p:txBody>
      </p:sp>
      <p:sp>
        <p:nvSpPr>
          <p:cNvPr id="63" name="TextBox 62">
            <a:extLst>
              <a:ext uri="{FF2B5EF4-FFF2-40B4-BE49-F238E27FC236}">
                <a16:creationId xmlns:a16="http://schemas.microsoft.com/office/drawing/2014/main" id="{109C19B5-3FB4-CD7F-4DD0-924A91371FBA}"/>
              </a:ext>
            </a:extLst>
          </p:cNvPr>
          <p:cNvSpPr txBox="1"/>
          <p:nvPr userDrawn="1"/>
        </p:nvSpPr>
        <p:spPr>
          <a:xfrm>
            <a:off x="4173939" y="2957014"/>
            <a:ext cx="3264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Departures</a:t>
            </a:r>
            <a:endParaRPr lang="en-US"/>
          </a:p>
          <a:p>
            <a:r>
              <a:rPr lang="en-US">
                <a:cs typeface="Calibri"/>
              </a:rPr>
              <a:t>GA 91%</a:t>
            </a:r>
          </a:p>
          <a:p>
            <a:r>
              <a:rPr lang="en-US">
                <a:cs typeface="Calibri"/>
              </a:rPr>
              <a:t>Commercial 5%</a:t>
            </a:r>
          </a:p>
          <a:p>
            <a:r>
              <a:rPr lang="en-US">
                <a:cs typeface="Calibri"/>
              </a:rPr>
              <a:t>Military 4%</a:t>
            </a:r>
          </a:p>
        </p:txBody>
      </p:sp>
      <p:sp>
        <p:nvSpPr>
          <p:cNvPr id="64" name="TextBox 63">
            <a:extLst>
              <a:ext uri="{FF2B5EF4-FFF2-40B4-BE49-F238E27FC236}">
                <a16:creationId xmlns:a16="http://schemas.microsoft.com/office/drawing/2014/main" id="{9593DC22-10F5-A5A3-E579-B27FC8A746E6}"/>
              </a:ext>
            </a:extLst>
          </p:cNvPr>
          <p:cNvSpPr txBox="1"/>
          <p:nvPr userDrawn="1"/>
        </p:nvSpPr>
        <p:spPr>
          <a:xfrm>
            <a:off x="2479342" y="4287671"/>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WSOs Involving Other Aircraft</a:t>
            </a:r>
            <a:endParaRPr lang="en-US"/>
          </a:p>
          <a:p>
            <a:r>
              <a:rPr lang="en-US">
                <a:cs typeface="Calibri"/>
              </a:rPr>
              <a:t>Arrivals          Departures </a:t>
            </a:r>
          </a:p>
          <a:p>
            <a:r>
              <a:rPr lang="en-US">
                <a:cs typeface="Calibri"/>
              </a:rPr>
              <a:t>15%                12%</a:t>
            </a:r>
          </a:p>
        </p:txBody>
      </p:sp>
      <p:sp>
        <p:nvSpPr>
          <p:cNvPr id="65" name="TextBox 64">
            <a:extLst>
              <a:ext uri="{FF2B5EF4-FFF2-40B4-BE49-F238E27FC236}">
                <a16:creationId xmlns:a16="http://schemas.microsoft.com/office/drawing/2014/main" id="{A6A31693-30D0-5D59-0C9E-D7D30AAFC5FE}"/>
              </a:ext>
            </a:extLst>
          </p:cNvPr>
          <p:cNvSpPr txBox="1"/>
          <p:nvPr userDrawn="1"/>
        </p:nvSpPr>
        <p:spPr>
          <a:xfrm>
            <a:off x="2479341" y="5379491"/>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WSO Daytime Events</a:t>
            </a:r>
          </a:p>
          <a:p>
            <a:r>
              <a:rPr lang="en-US">
                <a:cs typeface="Calibri"/>
              </a:rPr>
              <a:t>Arrivals          Departures </a:t>
            </a:r>
          </a:p>
          <a:p>
            <a:r>
              <a:rPr lang="en-US">
                <a:cs typeface="Calibri"/>
              </a:rPr>
              <a:t>89%                92%</a:t>
            </a:r>
          </a:p>
        </p:txBody>
      </p:sp>
      <p:sp>
        <p:nvSpPr>
          <p:cNvPr id="66" name="TextBox 65">
            <a:extLst>
              <a:ext uri="{FF2B5EF4-FFF2-40B4-BE49-F238E27FC236}">
                <a16:creationId xmlns:a16="http://schemas.microsoft.com/office/drawing/2014/main" id="{F8C029BA-5E65-886B-C064-E7D8076E6E48}"/>
              </a:ext>
            </a:extLst>
          </p:cNvPr>
          <p:cNvSpPr txBox="1"/>
          <p:nvPr userDrawn="1"/>
        </p:nvSpPr>
        <p:spPr>
          <a:xfrm>
            <a:off x="6812505" y="2775043"/>
            <a:ext cx="526576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Actual WSO by Surface Type</a:t>
            </a:r>
          </a:p>
          <a:p>
            <a:r>
              <a:rPr lang="en-US">
                <a:cs typeface="Calibri"/>
              </a:rPr>
              <a:t>                                Arrivals      Departures</a:t>
            </a:r>
          </a:p>
          <a:p>
            <a:r>
              <a:rPr lang="en-US">
                <a:cs typeface="Calibri"/>
              </a:rPr>
              <a:t>Wrong Runway        67            35</a:t>
            </a:r>
          </a:p>
          <a:p>
            <a:r>
              <a:rPr lang="en-US">
                <a:cs typeface="Calibri"/>
              </a:rPr>
              <a:t>Taxiway                      15            4</a:t>
            </a:r>
          </a:p>
          <a:p>
            <a:r>
              <a:rPr lang="en-US">
                <a:cs typeface="Calibri"/>
              </a:rPr>
              <a:t>Other Surface          3               0</a:t>
            </a:r>
          </a:p>
          <a:p>
            <a:r>
              <a:rPr lang="en-US">
                <a:cs typeface="Calibri"/>
              </a:rPr>
              <a:t>Wrong Airport        9                2</a:t>
            </a:r>
          </a:p>
        </p:txBody>
      </p:sp>
      <p:sp>
        <p:nvSpPr>
          <p:cNvPr id="67" name="TextBox 66">
            <a:extLst>
              <a:ext uri="{FF2B5EF4-FFF2-40B4-BE49-F238E27FC236}">
                <a16:creationId xmlns:a16="http://schemas.microsoft.com/office/drawing/2014/main" id="{055D0B90-5F39-AD4F-4B09-D55F6087A6A9}"/>
              </a:ext>
            </a:extLst>
          </p:cNvPr>
          <p:cNvSpPr txBox="1"/>
          <p:nvPr userDrawn="1"/>
        </p:nvSpPr>
        <p:spPr>
          <a:xfrm>
            <a:off x="6903491" y="5208894"/>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WSO</a:t>
            </a:r>
            <a:endParaRPr lang="en-US"/>
          </a:p>
          <a:p>
            <a:r>
              <a:rPr lang="en-US">
                <a:cs typeface="Calibri"/>
              </a:rPr>
              <a:t>30% Actual Events</a:t>
            </a:r>
          </a:p>
          <a:p>
            <a:r>
              <a:rPr lang="en-US">
                <a:cs typeface="Calibri"/>
              </a:rPr>
              <a:t>70% Attempts/ Saves</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1461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1"/>
            <a:ext cx="10244972" cy="531441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graphicFrame>
        <p:nvGraphicFramePr>
          <p:cNvPr id="49" name="Table 49">
            <a:extLst>
              <a:ext uri="{FF2B5EF4-FFF2-40B4-BE49-F238E27FC236}">
                <a16:creationId xmlns:a16="http://schemas.microsoft.com/office/drawing/2014/main" id="{7AEDB6EF-56DC-DC0E-B5C2-A4DD216FBDF0}"/>
              </a:ext>
            </a:extLst>
          </p:cNvPr>
          <p:cNvGraphicFramePr>
            <a:graphicFrameLocks noGrp="1"/>
          </p:cNvGraphicFramePr>
          <p:nvPr userDrawn="1">
            <p:extLst>
              <p:ext uri="{D42A27DB-BD31-4B8C-83A1-F6EECF244321}">
                <p14:modId xmlns:p14="http://schemas.microsoft.com/office/powerpoint/2010/main" val="2165629903"/>
              </p:ext>
            </p:extLst>
          </p:nvPr>
        </p:nvGraphicFramePr>
        <p:xfrm>
          <a:off x="6882375" y="3597006"/>
          <a:ext cx="3796439" cy="2021705"/>
        </p:xfrm>
        <a:graphic>
          <a:graphicData uri="http://schemas.openxmlformats.org/drawingml/2006/table">
            <a:tbl>
              <a:tblPr firstRow="1" bandRow="1">
                <a:effectLst/>
                <a:tableStyleId>{5C22544A-7EE6-4342-B048-85BDC9FD1C3A}</a:tableStyleId>
              </a:tblPr>
              <a:tblGrid>
                <a:gridCol w="1626845">
                  <a:extLst>
                    <a:ext uri="{9D8B030D-6E8A-4147-A177-3AD203B41FA5}">
                      <a16:colId xmlns:a16="http://schemas.microsoft.com/office/drawing/2014/main" val="1792012782"/>
                    </a:ext>
                  </a:extLst>
                </a:gridCol>
                <a:gridCol w="1008059">
                  <a:extLst>
                    <a:ext uri="{9D8B030D-6E8A-4147-A177-3AD203B41FA5}">
                      <a16:colId xmlns:a16="http://schemas.microsoft.com/office/drawing/2014/main" val="3050066553"/>
                    </a:ext>
                  </a:extLst>
                </a:gridCol>
                <a:gridCol w="1161535">
                  <a:extLst>
                    <a:ext uri="{9D8B030D-6E8A-4147-A177-3AD203B41FA5}">
                      <a16:colId xmlns:a16="http://schemas.microsoft.com/office/drawing/2014/main" val="36385133"/>
                    </a:ext>
                  </a:extLst>
                </a:gridCol>
              </a:tblGrid>
              <a:tr h="430286">
                <a:tc gridSpan="3">
                  <a:txBody>
                    <a:bodyPr/>
                    <a:lstStyle/>
                    <a:p>
                      <a:pPr algn="ctr"/>
                      <a:r>
                        <a:rPr lang="en-US" sz="2400">
                          <a:solidFill>
                            <a:srgbClr val="FF711C"/>
                          </a:solidFill>
                          <a:latin typeface="Arial" panose="020B0604020202020204" pitchFamily="34" charset="0"/>
                          <a:cs typeface="Arial" panose="020B0604020202020204" pitchFamily="34" charset="0"/>
                        </a:rPr>
                        <a:t>WSO by Surface Type</a:t>
                      </a:r>
                    </a:p>
                  </a:txBody>
                  <a:tcPr marT="18288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4107471"/>
                  </a:ext>
                </a:extLst>
              </a:tr>
              <a:tr h="294613">
                <a:tc>
                  <a:txBody>
                    <a:bodyPr/>
                    <a:lstStyle/>
                    <a:p>
                      <a:endParaRPr lang="en-US" sz="1600">
                        <a:solidFill>
                          <a:schemeClr val="accent2"/>
                        </a:solidFill>
                        <a:latin typeface="Arial" panose="020B0604020202020204" pitchFamily="34" charset="0"/>
                        <a:cs typeface="Arial" panose="020B0604020202020204" pitchFamily="34" charset="0"/>
                      </a:endParaRP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chemeClr val="accent2"/>
                          </a:solidFill>
                          <a:latin typeface="Arial" panose="020B0604020202020204" pitchFamily="34" charset="0"/>
                          <a:cs typeface="Arial" panose="020B0604020202020204" pitchFamily="34" charset="0"/>
                        </a:rPr>
                        <a:t>Arrivals</a:t>
                      </a: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chemeClr val="accent1">
                              <a:lumMod val="75000"/>
                            </a:schemeClr>
                          </a:solidFill>
                          <a:latin typeface="Arial" panose="020B0604020202020204" pitchFamily="34" charset="0"/>
                          <a:cs typeface="Arial" panose="020B0604020202020204" pitchFamily="34" charset="0"/>
                        </a:rPr>
                        <a:t>Departures</a:t>
                      </a: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225208"/>
                  </a:ext>
                </a:extLst>
              </a:tr>
              <a:tr h="294613">
                <a:tc>
                  <a:txBody>
                    <a:bodyPr/>
                    <a:lstStyle/>
                    <a:p>
                      <a:r>
                        <a:rPr lang="en-US" sz="1600">
                          <a:solidFill>
                            <a:schemeClr val="accent2"/>
                          </a:solidFill>
                          <a:latin typeface="Arial" panose="020B0604020202020204" pitchFamily="34" charset="0"/>
                          <a:cs typeface="Arial" panose="020B0604020202020204" pitchFamily="34" charset="0"/>
                        </a:rPr>
                        <a:t>Wrong Runway</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53</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18</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80220"/>
                      </a:schemeClr>
                    </a:solidFill>
                  </a:tcPr>
                </a:tc>
                <a:extLst>
                  <a:ext uri="{0D108BD9-81ED-4DB2-BD59-A6C34878D82A}">
                    <a16:rowId xmlns:a16="http://schemas.microsoft.com/office/drawing/2014/main" val="1895955638"/>
                  </a:ext>
                </a:extLst>
              </a:tr>
              <a:tr h="294613">
                <a:tc>
                  <a:txBody>
                    <a:bodyPr/>
                    <a:lstStyle/>
                    <a:p>
                      <a:r>
                        <a:rPr lang="en-US" sz="1600">
                          <a:solidFill>
                            <a:schemeClr val="accent2"/>
                          </a:solidFill>
                          <a:latin typeface="Arial" panose="020B0604020202020204" pitchFamily="34" charset="0"/>
                          <a:cs typeface="Arial" panose="020B0604020202020204" pitchFamily="34" charset="0"/>
                        </a:rPr>
                        <a:t>Taxiway</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16</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29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3</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80220"/>
                      </a:schemeClr>
                    </a:solidFill>
                  </a:tcPr>
                </a:tc>
                <a:extLst>
                  <a:ext uri="{0D108BD9-81ED-4DB2-BD59-A6C34878D82A}">
                    <a16:rowId xmlns:a16="http://schemas.microsoft.com/office/drawing/2014/main" val="2571124663"/>
                  </a:ext>
                </a:extLst>
              </a:tr>
              <a:tr h="294613">
                <a:tc>
                  <a:txBody>
                    <a:bodyPr/>
                    <a:lstStyle/>
                    <a:p>
                      <a:r>
                        <a:rPr lang="en-US" sz="1600">
                          <a:solidFill>
                            <a:schemeClr val="accent2"/>
                          </a:solidFill>
                          <a:latin typeface="Arial" panose="020B0604020202020204" pitchFamily="34" charset="0"/>
                          <a:cs typeface="Arial" panose="020B0604020202020204" pitchFamily="34" charset="0"/>
                        </a:rPr>
                        <a:t>Other Surface</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3</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0</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80220"/>
                      </a:schemeClr>
                    </a:solidFill>
                  </a:tcPr>
                </a:tc>
                <a:extLst>
                  <a:ext uri="{0D108BD9-81ED-4DB2-BD59-A6C34878D82A}">
                    <a16:rowId xmlns:a16="http://schemas.microsoft.com/office/drawing/2014/main" val="3676334034"/>
                  </a:ext>
                </a:extLst>
              </a:tr>
              <a:tr h="294613">
                <a:tc>
                  <a:txBody>
                    <a:bodyPr/>
                    <a:lstStyle/>
                    <a:p>
                      <a:r>
                        <a:rPr lang="en-US" sz="1600">
                          <a:solidFill>
                            <a:schemeClr val="accent2"/>
                          </a:solidFill>
                          <a:latin typeface="Arial" panose="020B0604020202020204" pitchFamily="34" charset="0"/>
                          <a:cs typeface="Arial" panose="020B0604020202020204" pitchFamily="34" charset="0"/>
                        </a:rPr>
                        <a:t>Wrong Airport</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8</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29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2</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80220"/>
                      </a:schemeClr>
                    </a:solidFill>
                  </a:tcPr>
                </a:tc>
                <a:extLst>
                  <a:ext uri="{0D108BD9-81ED-4DB2-BD59-A6C34878D82A}">
                    <a16:rowId xmlns:a16="http://schemas.microsoft.com/office/drawing/2014/main" val="4230992222"/>
                  </a:ext>
                </a:extLst>
              </a:tr>
            </a:tbl>
          </a:graphicData>
        </a:graphic>
      </p:graphicFrame>
      <p:grpSp>
        <p:nvGrpSpPr>
          <p:cNvPr id="69" name="Group 68">
            <a:extLst>
              <a:ext uri="{FF2B5EF4-FFF2-40B4-BE49-F238E27FC236}">
                <a16:creationId xmlns:a16="http://schemas.microsoft.com/office/drawing/2014/main" id="{A89DDA9A-BF41-0277-CC86-F563E5EF5C3D}"/>
              </a:ext>
            </a:extLst>
          </p:cNvPr>
          <p:cNvGrpSpPr/>
          <p:nvPr userDrawn="1"/>
        </p:nvGrpSpPr>
        <p:grpSpPr>
          <a:xfrm>
            <a:off x="1854200" y="3770266"/>
            <a:ext cx="4263138" cy="1393419"/>
            <a:chOff x="1965057" y="3541932"/>
            <a:chExt cx="4160782" cy="1393419"/>
          </a:xfrm>
        </p:grpSpPr>
        <p:grpSp>
          <p:nvGrpSpPr>
            <p:cNvPr id="70" name="Group 69">
              <a:extLst>
                <a:ext uri="{FF2B5EF4-FFF2-40B4-BE49-F238E27FC236}">
                  <a16:creationId xmlns:a16="http://schemas.microsoft.com/office/drawing/2014/main" id="{B1EAE02D-DD72-A34E-073F-542CEFD35295}"/>
                </a:ext>
              </a:extLst>
            </p:cNvPr>
            <p:cNvGrpSpPr/>
            <p:nvPr userDrawn="1"/>
          </p:nvGrpSpPr>
          <p:grpSpPr>
            <a:xfrm>
              <a:off x="2552673" y="3833231"/>
              <a:ext cx="2588715" cy="1102120"/>
              <a:chOff x="2428702" y="3801454"/>
              <a:chExt cx="2588715" cy="1102120"/>
            </a:xfrm>
          </p:grpSpPr>
          <p:graphicFrame>
            <p:nvGraphicFramePr>
              <p:cNvPr id="74" name="Chart 73">
                <a:extLst>
                  <a:ext uri="{FF2B5EF4-FFF2-40B4-BE49-F238E27FC236}">
                    <a16:creationId xmlns:a16="http://schemas.microsoft.com/office/drawing/2014/main" id="{1A9698B2-A1C7-D024-0EEC-0C57D3451220}"/>
                  </a:ext>
                </a:extLst>
              </p:cNvPr>
              <p:cNvGraphicFramePr/>
              <p:nvPr userDrawn="1">
                <p:extLst>
                  <p:ext uri="{D42A27DB-BD31-4B8C-83A1-F6EECF244321}">
                    <p14:modId xmlns:p14="http://schemas.microsoft.com/office/powerpoint/2010/main" val="1008879902"/>
                  </p:ext>
                </p:extLst>
              </p:nvPr>
            </p:nvGraphicFramePr>
            <p:xfrm>
              <a:off x="2428702" y="3810463"/>
              <a:ext cx="1509882" cy="10931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5" name="Chart 74">
                <a:extLst>
                  <a:ext uri="{FF2B5EF4-FFF2-40B4-BE49-F238E27FC236}">
                    <a16:creationId xmlns:a16="http://schemas.microsoft.com/office/drawing/2014/main" id="{58F23A60-A4ED-2ACF-36F6-765E4B39ACF1}"/>
                  </a:ext>
                </a:extLst>
              </p:cNvPr>
              <p:cNvGraphicFramePr/>
              <p:nvPr userDrawn="1">
                <p:extLst>
                  <p:ext uri="{D42A27DB-BD31-4B8C-83A1-F6EECF244321}">
                    <p14:modId xmlns:p14="http://schemas.microsoft.com/office/powerpoint/2010/main" val="2202737078"/>
                  </p:ext>
                </p:extLst>
              </p:nvPr>
            </p:nvGraphicFramePr>
            <p:xfrm>
              <a:off x="3507535" y="3801454"/>
              <a:ext cx="1509882" cy="1093111"/>
            </p:xfrm>
            <a:graphic>
              <a:graphicData uri="http://schemas.openxmlformats.org/drawingml/2006/chart">
                <c:chart xmlns:c="http://schemas.openxmlformats.org/drawingml/2006/chart" xmlns:r="http://schemas.openxmlformats.org/officeDocument/2006/relationships" r:id="rId6"/>
              </a:graphicData>
            </a:graphic>
          </p:graphicFrame>
        </p:grpSp>
        <p:sp>
          <p:nvSpPr>
            <p:cNvPr id="71" name="TextBox 70">
              <a:extLst>
                <a:ext uri="{FF2B5EF4-FFF2-40B4-BE49-F238E27FC236}">
                  <a16:creationId xmlns:a16="http://schemas.microsoft.com/office/drawing/2014/main" id="{DA707E56-9006-63BC-B063-EE2A2B74D746}"/>
                </a:ext>
              </a:extLst>
            </p:cNvPr>
            <p:cNvSpPr txBox="1"/>
            <p:nvPr userDrawn="1"/>
          </p:nvSpPr>
          <p:spPr>
            <a:xfrm>
              <a:off x="2480645" y="3541932"/>
              <a:ext cx="318572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Daytime Events</a:t>
              </a:r>
            </a:p>
          </p:txBody>
        </p:sp>
        <p:sp>
          <p:nvSpPr>
            <p:cNvPr id="72" name="TextBox 71">
              <a:extLst>
                <a:ext uri="{FF2B5EF4-FFF2-40B4-BE49-F238E27FC236}">
                  <a16:creationId xmlns:a16="http://schemas.microsoft.com/office/drawing/2014/main" id="{0ABE9DCC-3577-0DEC-2F5B-F0D8D6F7BC53}"/>
                </a:ext>
              </a:extLst>
            </p:cNvPr>
            <p:cNvSpPr txBox="1"/>
            <p:nvPr userDrawn="1"/>
          </p:nvSpPr>
          <p:spPr>
            <a:xfrm>
              <a:off x="1965057" y="4054432"/>
              <a:ext cx="882209" cy="553998"/>
            </a:xfrm>
            <a:prstGeom prst="rect">
              <a:avLst/>
            </a:prstGeom>
            <a:noFill/>
          </p:spPr>
          <p:txBody>
            <a:bodyPr wrap="square" lIns="0" tIns="0" rIns="0" bIns="0" rtlCol="0">
              <a:spAutoFit/>
            </a:bodyPr>
            <a:lstStyle/>
            <a:p>
              <a:pPr algn="r"/>
              <a:r>
                <a:rPr lang="en-US" sz="1800" b="1">
                  <a:solidFill>
                    <a:schemeClr val="accent2"/>
                  </a:solidFill>
                  <a:latin typeface="Arial" panose="020B0604020202020204" pitchFamily="34" charset="0"/>
                  <a:cs typeface="Arial" panose="020B0604020202020204" pitchFamily="34" charset="0"/>
                </a:rPr>
                <a:t>Arrivals</a:t>
              </a:r>
            </a:p>
            <a:p>
              <a:pPr algn="r"/>
              <a:r>
                <a:rPr lang="en-US" sz="1800" b="1">
                  <a:solidFill>
                    <a:schemeClr val="accent2"/>
                  </a:solidFill>
                  <a:latin typeface="Arial" panose="020B0604020202020204" pitchFamily="34" charset="0"/>
                  <a:cs typeface="Arial" panose="020B0604020202020204" pitchFamily="34" charset="0"/>
                </a:rPr>
                <a:t>87%</a:t>
              </a:r>
              <a:endParaRPr lang="en-US" sz="1800" b="1">
                <a:solidFill>
                  <a:schemeClr val="accent2"/>
                </a:solidFill>
              </a:endParaRPr>
            </a:p>
          </p:txBody>
        </p:sp>
        <p:sp>
          <p:nvSpPr>
            <p:cNvPr id="73" name="TextBox 72">
              <a:extLst>
                <a:ext uri="{FF2B5EF4-FFF2-40B4-BE49-F238E27FC236}">
                  <a16:creationId xmlns:a16="http://schemas.microsoft.com/office/drawing/2014/main" id="{AC69583A-59F9-6698-951F-E5850F588102}"/>
                </a:ext>
              </a:extLst>
            </p:cNvPr>
            <p:cNvSpPr txBox="1"/>
            <p:nvPr userDrawn="1"/>
          </p:nvSpPr>
          <p:spPr>
            <a:xfrm>
              <a:off x="4886230" y="4030675"/>
              <a:ext cx="1239609" cy="553998"/>
            </a:xfrm>
            <a:prstGeom prst="rect">
              <a:avLst/>
            </a:prstGeom>
            <a:noFill/>
          </p:spPr>
          <p:txBody>
            <a:bodyPr wrap="square" lIns="0" tIns="0" rIns="0" bIns="0" rtlCol="0">
              <a:spAutoFit/>
            </a:bodyPr>
            <a:lstStyle/>
            <a:p>
              <a:pPr algn="l"/>
              <a:r>
                <a:rPr lang="en-US" sz="1800" b="1">
                  <a:solidFill>
                    <a:schemeClr val="accent1">
                      <a:lumMod val="75000"/>
                    </a:schemeClr>
                  </a:solidFill>
                  <a:latin typeface="Arial" panose="020B0604020202020204" pitchFamily="34" charset="0"/>
                  <a:cs typeface="Arial" panose="020B0604020202020204" pitchFamily="34" charset="0"/>
                </a:rPr>
                <a:t>Departures</a:t>
              </a:r>
            </a:p>
            <a:p>
              <a:pPr algn="l"/>
              <a:r>
                <a:rPr lang="en-US" sz="1800" b="1">
                  <a:solidFill>
                    <a:schemeClr val="accent1">
                      <a:lumMod val="75000"/>
                    </a:schemeClr>
                  </a:solidFill>
                  <a:latin typeface="Arial" panose="020B0604020202020204" pitchFamily="34" charset="0"/>
                  <a:cs typeface="Arial" panose="020B0604020202020204" pitchFamily="34" charset="0"/>
                </a:rPr>
                <a:t>90%</a:t>
              </a:r>
            </a:p>
          </p:txBody>
        </p:sp>
      </p:grpSp>
      <p:grpSp>
        <p:nvGrpSpPr>
          <p:cNvPr id="83" name="Group 82">
            <a:extLst>
              <a:ext uri="{FF2B5EF4-FFF2-40B4-BE49-F238E27FC236}">
                <a16:creationId xmlns:a16="http://schemas.microsoft.com/office/drawing/2014/main" id="{9A51BDFA-CF65-F475-2A22-B29C51ED0509}"/>
              </a:ext>
            </a:extLst>
          </p:cNvPr>
          <p:cNvGrpSpPr/>
          <p:nvPr userDrawn="1"/>
        </p:nvGrpSpPr>
        <p:grpSpPr>
          <a:xfrm>
            <a:off x="1882764" y="5284652"/>
            <a:ext cx="4475778" cy="1489828"/>
            <a:chOff x="1956842" y="5043221"/>
            <a:chExt cx="4475778" cy="1489828"/>
          </a:xfrm>
        </p:grpSpPr>
        <p:sp>
          <p:nvSpPr>
            <p:cNvPr id="84" name="TextBox 83">
              <a:extLst>
                <a:ext uri="{FF2B5EF4-FFF2-40B4-BE49-F238E27FC236}">
                  <a16:creationId xmlns:a16="http://schemas.microsoft.com/office/drawing/2014/main" id="{5CBB0AC8-7F75-EB94-E7CF-339720980777}"/>
                </a:ext>
              </a:extLst>
            </p:cNvPr>
            <p:cNvSpPr txBox="1"/>
            <p:nvPr userDrawn="1"/>
          </p:nvSpPr>
          <p:spPr>
            <a:xfrm>
              <a:off x="1969788" y="5043221"/>
              <a:ext cx="4462832"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WSOs Involving Other Aircraft</a:t>
              </a:r>
            </a:p>
          </p:txBody>
        </p:sp>
        <p:sp>
          <p:nvSpPr>
            <p:cNvPr id="85" name="TextBox 84">
              <a:extLst>
                <a:ext uri="{FF2B5EF4-FFF2-40B4-BE49-F238E27FC236}">
                  <a16:creationId xmlns:a16="http://schemas.microsoft.com/office/drawing/2014/main" id="{B847E11B-25DD-13E4-D5CC-C0D3974C3B25}"/>
                </a:ext>
              </a:extLst>
            </p:cNvPr>
            <p:cNvSpPr txBox="1"/>
            <p:nvPr userDrawn="1"/>
          </p:nvSpPr>
          <p:spPr>
            <a:xfrm>
              <a:off x="1956842" y="5534085"/>
              <a:ext cx="970360" cy="553998"/>
            </a:xfrm>
            <a:prstGeom prst="rect">
              <a:avLst/>
            </a:prstGeom>
            <a:noFill/>
          </p:spPr>
          <p:txBody>
            <a:bodyPr wrap="square" lIns="0" tIns="0" rIns="0" bIns="0" rtlCol="0">
              <a:spAutoFit/>
            </a:bodyPr>
            <a:lstStyle/>
            <a:p>
              <a:pPr algn="r"/>
              <a:r>
                <a:rPr lang="en-US" sz="1800" b="1">
                  <a:solidFill>
                    <a:schemeClr val="accent2"/>
                  </a:solidFill>
                  <a:latin typeface="Arial" panose="020B0604020202020204" pitchFamily="34" charset="0"/>
                  <a:cs typeface="Arial" panose="020B0604020202020204" pitchFamily="34" charset="0"/>
                </a:rPr>
                <a:t>Arrivals</a:t>
              </a:r>
            </a:p>
            <a:p>
              <a:pPr algn="r"/>
              <a:r>
                <a:rPr lang="en-US" sz="1800" b="1">
                  <a:solidFill>
                    <a:schemeClr val="accent2"/>
                  </a:solidFill>
                  <a:latin typeface="Arial" panose="020B0604020202020204" pitchFamily="34" charset="0"/>
                  <a:cs typeface="Arial" panose="020B0604020202020204" pitchFamily="34" charset="0"/>
                </a:rPr>
                <a:t>18% </a:t>
              </a:r>
              <a:endParaRPr lang="en-US" sz="1800" b="1">
                <a:solidFill>
                  <a:schemeClr val="accent2"/>
                </a:solidFill>
              </a:endParaRPr>
            </a:p>
          </p:txBody>
        </p:sp>
        <p:sp>
          <p:nvSpPr>
            <p:cNvPr id="86" name="TextBox 85">
              <a:extLst>
                <a:ext uri="{FF2B5EF4-FFF2-40B4-BE49-F238E27FC236}">
                  <a16:creationId xmlns:a16="http://schemas.microsoft.com/office/drawing/2014/main" id="{62F66E46-F46D-47F7-A0AD-C0471E9E5B13}"/>
                </a:ext>
              </a:extLst>
            </p:cNvPr>
            <p:cNvSpPr txBox="1"/>
            <p:nvPr userDrawn="1"/>
          </p:nvSpPr>
          <p:spPr>
            <a:xfrm>
              <a:off x="4966165" y="5534085"/>
              <a:ext cx="1434974" cy="830997"/>
            </a:xfrm>
            <a:prstGeom prst="rect">
              <a:avLst/>
            </a:prstGeom>
            <a:noFill/>
          </p:spPr>
          <p:txBody>
            <a:bodyPr wrap="square" lIns="0" tIns="0" rIns="0" bIns="0" rtlCol="0">
              <a:spAutoFit/>
            </a:bodyPr>
            <a:lstStyle/>
            <a:p>
              <a:pPr algn="l"/>
              <a:r>
                <a:rPr lang="en-US" sz="1800" b="1">
                  <a:solidFill>
                    <a:schemeClr val="accent1">
                      <a:lumMod val="75000"/>
                    </a:schemeClr>
                  </a:solidFill>
                  <a:latin typeface="Arial" panose="020B0604020202020204" pitchFamily="34" charset="0"/>
                  <a:cs typeface="Arial" panose="020B0604020202020204" pitchFamily="34" charset="0"/>
                </a:rPr>
                <a:t>Departures</a:t>
              </a:r>
            </a:p>
            <a:p>
              <a:pPr algn="l"/>
              <a:r>
                <a:rPr lang="en-US" sz="1800" b="1">
                  <a:solidFill>
                    <a:schemeClr val="accent1">
                      <a:lumMod val="75000"/>
                    </a:schemeClr>
                  </a:solidFill>
                  <a:latin typeface="Arial" panose="020B0604020202020204" pitchFamily="34" charset="0"/>
                  <a:cs typeface="Arial" panose="020B0604020202020204" pitchFamily="34" charset="0"/>
                </a:rPr>
                <a:t>17%</a:t>
              </a:r>
            </a:p>
            <a:p>
              <a:endParaRPr lang="en-US" sz="1800"/>
            </a:p>
          </p:txBody>
        </p:sp>
        <p:grpSp>
          <p:nvGrpSpPr>
            <p:cNvPr id="87" name="Group 86">
              <a:extLst>
                <a:ext uri="{FF2B5EF4-FFF2-40B4-BE49-F238E27FC236}">
                  <a16:creationId xmlns:a16="http://schemas.microsoft.com/office/drawing/2014/main" id="{FF6C4389-3D9B-5A86-FEE9-3E6F51B49C93}"/>
                </a:ext>
              </a:extLst>
            </p:cNvPr>
            <p:cNvGrpSpPr/>
            <p:nvPr userDrawn="1"/>
          </p:nvGrpSpPr>
          <p:grpSpPr>
            <a:xfrm>
              <a:off x="2551628" y="5285727"/>
              <a:ext cx="2801032" cy="1247322"/>
              <a:chOff x="2551628" y="5285727"/>
              <a:chExt cx="2801032" cy="1247322"/>
            </a:xfrm>
          </p:grpSpPr>
          <p:graphicFrame>
            <p:nvGraphicFramePr>
              <p:cNvPr id="88" name="Chart 87">
                <a:extLst>
                  <a:ext uri="{FF2B5EF4-FFF2-40B4-BE49-F238E27FC236}">
                    <a16:creationId xmlns:a16="http://schemas.microsoft.com/office/drawing/2014/main" id="{B61619EB-704D-FF0A-5EB9-977729F03EC9}"/>
                  </a:ext>
                </a:extLst>
              </p:cNvPr>
              <p:cNvGraphicFramePr/>
              <p:nvPr userDrawn="1">
                <p:extLst>
                  <p:ext uri="{D42A27DB-BD31-4B8C-83A1-F6EECF244321}">
                    <p14:modId xmlns:p14="http://schemas.microsoft.com/office/powerpoint/2010/main" val="2835067552"/>
                  </p:ext>
                </p:extLst>
              </p:nvPr>
            </p:nvGraphicFramePr>
            <p:xfrm>
              <a:off x="2551628" y="5294061"/>
              <a:ext cx="1716664" cy="12389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9" name="Chart 88">
                <a:extLst>
                  <a:ext uri="{FF2B5EF4-FFF2-40B4-BE49-F238E27FC236}">
                    <a16:creationId xmlns:a16="http://schemas.microsoft.com/office/drawing/2014/main" id="{36FA4BF6-7817-83BC-F0A0-FEF6E62FC5F6}"/>
                  </a:ext>
                </a:extLst>
              </p:cNvPr>
              <p:cNvGraphicFramePr/>
              <p:nvPr userDrawn="1">
                <p:extLst>
                  <p:ext uri="{D42A27DB-BD31-4B8C-83A1-F6EECF244321}">
                    <p14:modId xmlns:p14="http://schemas.microsoft.com/office/powerpoint/2010/main" val="1940865071"/>
                  </p:ext>
                </p:extLst>
              </p:nvPr>
            </p:nvGraphicFramePr>
            <p:xfrm>
              <a:off x="3630326" y="5285727"/>
              <a:ext cx="1722334" cy="1238988"/>
            </p:xfrm>
            <a:graphic>
              <a:graphicData uri="http://schemas.openxmlformats.org/drawingml/2006/chart">
                <c:chart xmlns:c="http://schemas.openxmlformats.org/drawingml/2006/chart" xmlns:r="http://schemas.openxmlformats.org/officeDocument/2006/relationships" r:id="rId8"/>
              </a:graphicData>
            </a:graphic>
          </p:graphicFrame>
        </p:grpSp>
      </p:grpSp>
      <p:grpSp>
        <p:nvGrpSpPr>
          <p:cNvPr id="2" name="Group 1">
            <a:extLst>
              <a:ext uri="{FF2B5EF4-FFF2-40B4-BE49-F238E27FC236}">
                <a16:creationId xmlns:a16="http://schemas.microsoft.com/office/drawing/2014/main" id="{64E45706-6518-A7A3-FB32-7BE0FABF42CE}"/>
              </a:ext>
            </a:extLst>
          </p:cNvPr>
          <p:cNvGrpSpPr/>
          <p:nvPr userDrawn="1"/>
        </p:nvGrpSpPr>
        <p:grpSpPr>
          <a:xfrm>
            <a:off x="6467264" y="1716661"/>
            <a:ext cx="4923080" cy="1983482"/>
            <a:chOff x="1316289" y="1916253"/>
            <a:chExt cx="4923080" cy="1983482"/>
          </a:xfrm>
        </p:grpSpPr>
        <p:graphicFrame>
          <p:nvGraphicFramePr>
            <p:cNvPr id="8" name="Chart 7">
              <a:extLst>
                <a:ext uri="{FF2B5EF4-FFF2-40B4-BE49-F238E27FC236}">
                  <a16:creationId xmlns:a16="http://schemas.microsoft.com/office/drawing/2014/main" id="{10BA4619-BDDE-BF46-9AD8-A6FDD19A6E7A}"/>
                </a:ext>
              </a:extLst>
            </p:cNvPr>
            <p:cNvGraphicFramePr/>
            <p:nvPr userDrawn="1">
              <p:extLst>
                <p:ext uri="{D42A27DB-BD31-4B8C-83A1-F6EECF244321}">
                  <p14:modId xmlns:p14="http://schemas.microsoft.com/office/powerpoint/2010/main" val="2557185761"/>
                </p:ext>
              </p:extLst>
            </p:nvPr>
          </p:nvGraphicFramePr>
          <p:xfrm>
            <a:off x="2401700" y="2502124"/>
            <a:ext cx="2431690" cy="1397611"/>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E5D810D4-500F-79B6-49F3-7B5893F3BE7F}"/>
                </a:ext>
              </a:extLst>
            </p:cNvPr>
            <p:cNvSpPr txBox="1"/>
            <p:nvPr userDrawn="1"/>
          </p:nvSpPr>
          <p:spPr>
            <a:xfrm>
              <a:off x="1316289" y="1916253"/>
              <a:ext cx="492308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by Operator Type</a:t>
              </a:r>
              <a:endParaRPr lang="en-US" sz="2400" b="1" baseline="30000">
                <a:solidFill>
                  <a:srgbClr val="FF711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DD72807-9A41-981D-0454-5F9F087F0BBA}"/>
                </a:ext>
              </a:extLst>
            </p:cNvPr>
            <p:cNvSpPr txBox="1"/>
            <p:nvPr userDrawn="1"/>
          </p:nvSpPr>
          <p:spPr>
            <a:xfrm>
              <a:off x="1736806" y="2649963"/>
              <a:ext cx="1280394" cy="553998"/>
            </a:xfrm>
            <a:prstGeom prst="rect">
              <a:avLst/>
            </a:prstGeom>
            <a:noFill/>
          </p:spPr>
          <p:txBody>
            <a:bodyPr wrap="square" lIns="0" tIns="0" rIns="0" bIns="0" rtlCol="0">
              <a:spAutoFit/>
            </a:bodyPr>
            <a:lstStyle/>
            <a:p>
              <a:pPr algn="r"/>
              <a:r>
                <a:rPr lang="en-US" sz="1800" b="0">
                  <a:solidFill>
                    <a:schemeClr val="accent2"/>
                  </a:solidFill>
                  <a:latin typeface="Arial" panose="020B0604020202020204" pitchFamily="34" charset="0"/>
                  <a:cs typeface="Arial" panose="020B0604020202020204" pitchFamily="34" charset="0"/>
                </a:rPr>
                <a:t>Commercial</a:t>
              </a:r>
            </a:p>
            <a:p>
              <a:pPr algn="r"/>
              <a:r>
                <a:rPr lang="en-US" sz="1800" b="1">
                  <a:solidFill>
                    <a:schemeClr val="accent2"/>
                  </a:solidFill>
                  <a:latin typeface="Arial" panose="020B0604020202020204" pitchFamily="34" charset="0"/>
                  <a:cs typeface="Arial" panose="020B0604020202020204" pitchFamily="34" charset="0"/>
                </a:rPr>
                <a:t>7% </a:t>
              </a:r>
              <a:endParaRPr lang="en-US" sz="1800" b="1">
                <a:solidFill>
                  <a:schemeClr val="accent2"/>
                </a:solidFill>
              </a:endParaRPr>
            </a:p>
          </p:txBody>
        </p:sp>
        <p:sp>
          <p:nvSpPr>
            <p:cNvPr id="10" name="TextBox 9">
              <a:extLst>
                <a:ext uri="{FF2B5EF4-FFF2-40B4-BE49-F238E27FC236}">
                  <a16:creationId xmlns:a16="http://schemas.microsoft.com/office/drawing/2014/main" id="{D23C64A0-D326-D310-F0A5-A6E94F908821}"/>
                </a:ext>
              </a:extLst>
            </p:cNvPr>
            <p:cNvSpPr txBox="1"/>
            <p:nvPr userDrawn="1"/>
          </p:nvSpPr>
          <p:spPr>
            <a:xfrm>
              <a:off x="3046871" y="3196382"/>
              <a:ext cx="1130823" cy="492443"/>
            </a:xfrm>
            <a:prstGeom prst="rect">
              <a:avLst/>
            </a:prstGeom>
            <a:noFill/>
          </p:spPr>
          <p:txBody>
            <a:bodyPr wrap="square" lIns="0" tIns="0" rIns="0" bIns="0" rtlCol="0">
              <a:spAutoFit/>
            </a:bodyPr>
            <a:lstStyle/>
            <a:p>
              <a:pPr algn="ctr"/>
              <a:r>
                <a:rPr lang="en-US" sz="1600" b="0">
                  <a:solidFill>
                    <a:schemeClr val="bg1"/>
                  </a:solidFill>
                  <a:latin typeface="Arial" panose="020B0604020202020204" pitchFamily="34" charset="0"/>
                  <a:cs typeface="Arial" panose="020B0604020202020204" pitchFamily="34" charset="0"/>
                </a:rPr>
                <a:t>GA</a:t>
              </a:r>
            </a:p>
            <a:p>
              <a:pPr algn="ctr"/>
              <a:r>
                <a:rPr lang="en-US" sz="1600" b="1">
                  <a:solidFill>
                    <a:schemeClr val="bg1"/>
                  </a:solidFill>
                  <a:latin typeface="Arial" panose="020B0604020202020204" pitchFamily="34" charset="0"/>
                  <a:cs typeface="Arial" panose="020B0604020202020204" pitchFamily="34" charset="0"/>
                </a:rPr>
                <a:t>92%</a:t>
              </a:r>
              <a:endParaRPr lang="en-US" sz="1600" b="1">
                <a:solidFill>
                  <a:schemeClr val="bg1"/>
                </a:solidFill>
              </a:endParaRPr>
            </a:p>
          </p:txBody>
        </p:sp>
        <p:sp>
          <p:nvSpPr>
            <p:cNvPr id="11" name="TextBox 10">
              <a:extLst>
                <a:ext uri="{FF2B5EF4-FFF2-40B4-BE49-F238E27FC236}">
                  <a16:creationId xmlns:a16="http://schemas.microsoft.com/office/drawing/2014/main" id="{61430679-3C06-2DEE-7510-F8E7149944CB}"/>
                </a:ext>
              </a:extLst>
            </p:cNvPr>
            <p:cNvSpPr txBox="1"/>
            <p:nvPr userDrawn="1"/>
          </p:nvSpPr>
          <p:spPr>
            <a:xfrm>
              <a:off x="4636866" y="2656830"/>
              <a:ext cx="1016068" cy="553998"/>
            </a:xfrm>
            <a:prstGeom prst="rect">
              <a:avLst/>
            </a:prstGeom>
            <a:noFill/>
          </p:spPr>
          <p:txBody>
            <a:bodyPr wrap="square" lIns="0" tIns="0" rIns="0" bIns="0" rtlCol="0">
              <a:spAutoFit/>
            </a:bodyPr>
            <a:lstStyle/>
            <a:p>
              <a:pPr algn="l"/>
              <a:r>
                <a:rPr lang="en-US" sz="1800" b="0">
                  <a:solidFill>
                    <a:schemeClr val="bg2">
                      <a:lumMod val="50000"/>
                    </a:schemeClr>
                  </a:solidFill>
                  <a:latin typeface="Arial" panose="020B0604020202020204" pitchFamily="34" charset="0"/>
                  <a:cs typeface="Arial" panose="020B0604020202020204" pitchFamily="34" charset="0"/>
                </a:rPr>
                <a:t>Military</a:t>
              </a:r>
            </a:p>
            <a:p>
              <a:pPr algn="l"/>
              <a:r>
                <a:rPr lang="en-US" sz="1800" b="1">
                  <a:solidFill>
                    <a:schemeClr val="bg2">
                      <a:lumMod val="50000"/>
                    </a:schemeClr>
                  </a:solidFill>
                  <a:latin typeface="Arial" panose="020B0604020202020204" pitchFamily="34" charset="0"/>
                  <a:cs typeface="Arial" panose="020B0604020202020204" pitchFamily="34" charset="0"/>
                </a:rPr>
                <a:t>2% </a:t>
              </a:r>
              <a:endParaRPr lang="en-US" sz="1800" b="1">
                <a:solidFill>
                  <a:schemeClr val="bg2">
                    <a:lumMod val="50000"/>
                  </a:schemeClr>
                </a:solidFill>
              </a:endParaRPr>
            </a:p>
          </p:txBody>
        </p:sp>
        <p:cxnSp>
          <p:nvCxnSpPr>
            <p:cNvPr id="12" name="Straight Connector 11">
              <a:extLst>
                <a:ext uri="{FF2B5EF4-FFF2-40B4-BE49-F238E27FC236}">
                  <a16:creationId xmlns:a16="http://schemas.microsoft.com/office/drawing/2014/main" id="{F577EFBF-F892-F934-6026-C5A36C1BF93F}"/>
                </a:ext>
              </a:extLst>
            </p:cNvPr>
            <p:cNvCxnSpPr>
              <a:cxnSpLocks/>
            </p:cNvCxnSpPr>
            <p:nvPr userDrawn="1"/>
          </p:nvCxnSpPr>
          <p:spPr>
            <a:xfrm>
              <a:off x="3605644" y="2770607"/>
              <a:ext cx="936459" cy="0"/>
            </a:xfrm>
            <a:prstGeom prst="line">
              <a:avLst/>
            </a:prstGeom>
            <a:ln w="15875">
              <a:solidFill>
                <a:srgbClr val="88B579"/>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1EFE8AB-2E35-BB1E-6BAB-736A1718D831}"/>
              </a:ext>
            </a:extLst>
          </p:cNvPr>
          <p:cNvSpPr txBox="1"/>
          <p:nvPr userDrawn="1"/>
        </p:nvSpPr>
        <p:spPr>
          <a:xfrm>
            <a:off x="2420365" y="2046065"/>
            <a:ext cx="3264089" cy="307777"/>
          </a:xfrm>
          <a:prstGeom prst="rect">
            <a:avLst/>
          </a:prstGeom>
          <a:noFill/>
        </p:spPr>
        <p:txBody>
          <a:bodyPr wrap="square" lIns="0" tIns="0" rIns="0" bIns="0" rtlCol="0">
            <a:spAutoFit/>
          </a:bodyPr>
          <a:lstStyle/>
          <a:p>
            <a:pPr marL="0" indent="0" algn="ctr">
              <a:tabLst>
                <a:tab pos="854075" algn="l"/>
              </a:tabLst>
            </a:pPr>
            <a:r>
              <a:rPr lang="en-US" sz="2000" b="1">
                <a:solidFill>
                  <a:schemeClr val="accent2"/>
                </a:solidFill>
              </a:rPr>
              <a:t>Arrivals</a:t>
            </a:r>
          </a:p>
        </p:txBody>
      </p:sp>
      <p:sp>
        <p:nvSpPr>
          <p:cNvPr id="20" name="TextBox 19">
            <a:extLst>
              <a:ext uri="{FF2B5EF4-FFF2-40B4-BE49-F238E27FC236}">
                <a16:creationId xmlns:a16="http://schemas.microsoft.com/office/drawing/2014/main" id="{BAB7182B-0A2F-35B8-9EAF-329C8A34F99A}"/>
              </a:ext>
            </a:extLst>
          </p:cNvPr>
          <p:cNvSpPr txBox="1"/>
          <p:nvPr userDrawn="1"/>
        </p:nvSpPr>
        <p:spPr>
          <a:xfrm>
            <a:off x="7209823" y="2046065"/>
            <a:ext cx="3329840" cy="307777"/>
          </a:xfrm>
          <a:prstGeom prst="rect">
            <a:avLst/>
          </a:prstGeom>
          <a:noFill/>
        </p:spPr>
        <p:txBody>
          <a:bodyPr wrap="square" lIns="0" tIns="0" rIns="0" bIns="0" rtlCol="0">
            <a:spAutoFit/>
          </a:bodyPr>
          <a:lstStyle/>
          <a:p>
            <a:pPr marL="0" indent="0" algn="ctr">
              <a:tabLst>
                <a:tab pos="854075" algn="l"/>
              </a:tabLst>
            </a:pPr>
            <a:r>
              <a:rPr lang="en-US" sz="2000" b="1">
                <a:solidFill>
                  <a:schemeClr val="accent1"/>
                </a:solidFill>
              </a:rPr>
              <a:t>Departures</a:t>
            </a:r>
          </a:p>
        </p:txBody>
      </p:sp>
      <p:sp>
        <p:nvSpPr>
          <p:cNvPr id="77" name="TextBox 76">
            <a:extLst>
              <a:ext uri="{FF2B5EF4-FFF2-40B4-BE49-F238E27FC236}">
                <a16:creationId xmlns:a16="http://schemas.microsoft.com/office/drawing/2014/main" id="{1AF3C5BB-A97B-BE89-B2FD-67777B7B7464}"/>
              </a:ext>
            </a:extLst>
          </p:cNvPr>
          <p:cNvSpPr txBox="1"/>
          <p:nvPr userDrawn="1"/>
        </p:nvSpPr>
        <p:spPr>
          <a:xfrm>
            <a:off x="2198640" y="1716093"/>
            <a:ext cx="370511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by Operator Type</a:t>
            </a:r>
            <a:endParaRPr lang="en-US" sz="2400" b="1" baseline="30000">
              <a:solidFill>
                <a:srgbClr val="FF711C"/>
              </a:solidFill>
              <a:latin typeface="Arial" panose="020B0604020202020204" pitchFamily="34" charset="0"/>
              <a:cs typeface="Arial" panose="020B0604020202020204" pitchFamily="34" charset="0"/>
            </a:endParaRPr>
          </a:p>
        </p:txBody>
      </p:sp>
      <p:graphicFrame>
        <p:nvGraphicFramePr>
          <p:cNvPr id="78" name="Chart 77">
            <a:extLst>
              <a:ext uri="{FF2B5EF4-FFF2-40B4-BE49-F238E27FC236}">
                <a16:creationId xmlns:a16="http://schemas.microsoft.com/office/drawing/2014/main" id="{20FDBBB8-EA1C-FE2B-CE0C-92D33E4ED7B5}"/>
              </a:ext>
            </a:extLst>
          </p:cNvPr>
          <p:cNvGraphicFramePr/>
          <p:nvPr userDrawn="1">
            <p:extLst>
              <p:ext uri="{D42A27DB-BD31-4B8C-83A1-F6EECF244321}">
                <p14:modId xmlns:p14="http://schemas.microsoft.com/office/powerpoint/2010/main" val="1235535483"/>
              </p:ext>
            </p:extLst>
          </p:nvPr>
        </p:nvGraphicFramePr>
        <p:xfrm>
          <a:off x="2863331" y="2245271"/>
          <a:ext cx="2431690" cy="1397611"/>
        </p:xfrm>
        <a:graphic>
          <a:graphicData uri="http://schemas.openxmlformats.org/drawingml/2006/chart">
            <c:chart xmlns:c="http://schemas.openxmlformats.org/drawingml/2006/chart" xmlns:r="http://schemas.openxmlformats.org/officeDocument/2006/relationships" r:id="rId10"/>
          </a:graphicData>
        </a:graphic>
      </p:graphicFrame>
      <p:sp>
        <p:nvSpPr>
          <p:cNvPr id="79" name="TextBox 78">
            <a:extLst>
              <a:ext uri="{FF2B5EF4-FFF2-40B4-BE49-F238E27FC236}">
                <a16:creationId xmlns:a16="http://schemas.microsoft.com/office/drawing/2014/main" id="{3B390C05-FA6C-8C37-A6D3-0CFC7D8AABFB}"/>
              </a:ext>
            </a:extLst>
          </p:cNvPr>
          <p:cNvSpPr txBox="1"/>
          <p:nvPr userDrawn="1"/>
        </p:nvSpPr>
        <p:spPr>
          <a:xfrm>
            <a:off x="2144831" y="2447498"/>
            <a:ext cx="1280394" cy="553998"/>
          </a:xfrm>
          <a:prstGeom prst="rect">
            <a:avLst/>
          </a:prstGeom>
          <a:noFill/>
        </p:spPr>
        <p:txBody>
          <a:bodyPr wrap="square" lIns="0" tIns="0" rIns="0" bIns="0" rtlCol="0">
            <a:spAutoFit/>
          </a:bodyPr>
          <a:lstStyle/>
          <a:p>
            <a:pPr algn="r"/>
            <a:r>
              <a:rPr lang="en-US" sz="1800" b="0">
                <a:solidFill>
                  <a:schemeClr val="accent2"/>
                </a:solidFill>
                <a:latin typeface="Arial" panose="020B0604020202020204" pitchFamily="34" charset="0"/>
                <a:cs typeface="Arial" panose="020B0604020202020204" pitchFamily="34" charset="0"/>
              </a:rPr>
              <a:t>Commercial</a:t>
            </a:r>
          </a:p>
          <a:p>
            <a:pPr algn="r"/>
            <a:r>
              <a:rPr lang="en-US" sz="1800" b="1">
                <a:solidFill>
                  <a:schemeClr val="accent2"/>
                </a:solidFill>
                <a:latin typeface="Arial" panose="020B0604020202020204" pitchFamily="34" charset="0"/>
                <a:cs typeface="Arial" panose="020B0604020202020204" pitchFamily="34" charset="0"/>
              </a:rPr>
              <a:t>17% </a:t>
            </a:r>
            <a:endParaRPr lang="en-US" sz="1800" b="1">
              <a:solidFill>
                <a:schemeClr val="accent2"/>
              </a:solidFill>
            </a:endParaRPr>
          </a:p>
        </p:txBody>
      </p:sp>
      <p:sp>
        <p:nvSpPr>
          <p:cNvPr id="80" name="TextBox 79">
            <a:extLst>
              <a:ext uri="{FF2B5EF4-FFF2-40B4-BE49-F238E27FC236}">
                <a16:creationId xmlns:a16="http://schemas.microsoft.com/office/drawing/2014/main" id="{3EB16315-0C95-FF1A-CC84-2BCBBE4E98F5}"/>
              </a:ext>
            </a:extLst>
          </p:cNvPr>
          <p:cNvSpPr txBox="1"/>
          <p:nvPr userDrawn="1"/>
        </p:nvSpPr>
        <p:spPr>
          <a:xfrm>
            <a:off x="3519988" y="3001080"/>
            <a:ext cx="1139855" cy="492443"/>
          </a:xfrm>
          <a:prstGeom prst="rect">
            <a:avLst/>
          </a:prstGeom>
          <a:noFill/>
        </p:spPr>
        <p:txBody>
          <a:bodyPr wrap="square" lIns="0" tIns="0" rIns="0" bIns="0" rtlCol="0">
            <a:spAutoFit/>
          </a:bodyPr>
          <a:lstStyle/>
          <a:p>
            <a:pPr algn="ctr"/>
            <a:r>
              <a:rPr lang="en-US" sz="1600" b="0">
                <a:solidFill>
                  <a:schemeClr val="bg1"/>
                </a:solidFill>
                <a:latin typeface="Arial" panose="020B0604020202020204" pitchFamily="34" charset="0"/>
                <a:cs typeface="Arial" panose="020B0604020202020204" pitchFamily="34" charset="0"/>
              </a:rPr>
              <a:t>GA</a:t>
            </a:r>
          </a:p>
          <a:p>
            <a:pPr algn="ctr"/>
            <a:r>
              <a:rPr lang="en-US" sz="1600" b="1">
                <a:solidFill>
                  <a:schemeClr val="bg1"/>
                </a:solidFill>
                <a:latin typeface="Arial" panose="020B0604020202020204" pitchFamily="34" charset="0"/>
                <a:cs typeface="Arial" panose="020B0604020202020204" pitchFamily="34" charset="0"/>
              </a:rPr>
              <a:t>82%</a:t>
            </a:r>
            <a:endParaRPr lang="en-US" sz="1600" b="1">
              <a:solidFill>
                <a:schemeClr val="bg1"/>
              </a:solidFill>
            </a:endParaRPr>
          </a:p>
        </p:txBody>
      </p:sp>
      <p:sp>
        <p:nvSpPr>
          <p:cNvPr id="81" name="TextBox 80">
            <a:extLst>
              <a:ext uri="{FF2B5EF4-FFF2-40B4-BE49-F238E27FC236}">
                <a16:creationId xmlns:a16="http://schemas.microsoft.com/office/drawing/2014/main" id="{E6D4BBA2-8C68-2A26-2906-B0C5C71C5B58}"/>
              </a:ext>
            </a:extLst>
          </p:cNvPr>
          <p:cNvSpPr txBox="1"/>
          <p:nvPr userDrawn="1"/>
        </p:nvSpPr>
        <p:spPr>
          <a:xfrm>
            <a:off x="4871462" y="2446184"/>
            <a:ext cx="1016068" cy="553998"/>
          </a:xfrm>
          <a:prstGeom prst="rect">
            <a:avLst/>
          </a:prstGeom>
          <a:noFill/>
        </p:spPr>
        <p:txBody>
          <a:bodyPr wrap="square" lIns="0" tIns="0" rIns="0" bIns="0" rtlCol="0">
            <a:spAutoFit/>
          </a:bodyPr>
          <a:lstStyle/>
          <a:p>
            <a:pPr algn="l"/>
            <a:r>
              <a:rPr lang="en-US" sz="1800" b="0">
                <a:solidFill>
                  <a:schemeClr val="bg2">
                    <a:lumMod val="50000"/>
                  </a:schemeClr>
                </a:solidFill>
                <a:latin typeface="Arial" panose="020B0604020202020204" pitchFamily="34" charset="0"/>
                <a:cs typeface="Arial" panose="020B0604020202020204" pitchFamily="34" charset="0"/>
              </a:rPr>
              <a:t>Military</a:t>
            </a:r>
          </a:p>
          <a:p>
            <a:pPr algn="l"/>
            <a:r>
              <a:rPr lang="en-US" sz="1800" b="1">
                <a:solidFill>
                  <a:schemeClr val="bg2">
                    <a:lumMod val="50000"/>
                  </a:schemeClr>
                </a:solidFill>
                <a:latin typeface="Arial" panose="020B0604020202020204" pitchFamily="34" charset="0"/>
                <a:cs typeface="Arial" panose="020B0604020202020204" pitchFamily="34" charset="0"/>
              </a:rPr>
              <a:t>1% </a:t>
            </a:r>
            <a:endParaRPr lang="en-US" sz="1800" b="1">
              <a:solidFill>
                <a:schemeClr val="bg2">
                  <a:lumMod val="50000"/>
                </a:schemeClr>
              </a:solidFill>
            </a:endParaRPr>
          </a:p>
        </p:txBody>
      </p:sp>
      <p:cxnSp>
        <p:nvCxnSpPr>
          <p:cNvPr id="82" name="Straight Connector 81">
            <a:extLst>
              <a:ext uri="{FF2B5EF4-FFF2-40B4-BE49-F238E27FC236}">
                <a16:creationId xmlns:a16="http://schemas.microsoft.com/office/drawing/2014/main" id="{D33926AE-D94B-9B3E-588E-16BB539B637B}"/>
              </a:ext>
            </a:extLst>
          </p:cNvPr>
          <p:cNvCxnSpPr>
            <a:cxnSpLocks/>
          </p:cNvCxnSpPr>
          <p:nvPr userDrawn="1"/>
        </p:nvCxnSpPr>
        <p:spPr>
          <a:xfrm>
            <a:off x="4050962" y="2565839"/>
            <a:ext cx="774484" cy="0"/>
          </a:xfrm>
          <a:prstGeom prst="line">
            <a:avLst/>
          </a:prstGeom>
          <a:ln w="15875">
            <a:solidFill>
              <a:srgbClr val="88B57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E90F59-6FE7-EBB3-6E20-3C18918666C6}"/>
              </a:ext>
            </a:extLst>
          </p:cNvPr>
          <p:cNvCxnSpPr>
            <a:cxnSpLocks/>
          </p:cNvCxnSpPr>
          <p:nvPr userDrawn="1"/>
        </p:nvCxnSpPr>
        <p:spPr>
          <a:xfrm>
            <a:off x="3465425" y="2565839"/>
            <a:ext cx="39717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281A8A-92DA-D2D1-9B2B-9528F9A7CC00}"/>
              </a:ext>
            </a:extLst>
          </p:cNvPr>
          <p:cNvCxnSpPr>
            <a:cxnSpLocks/>
          </p:cNvCxnSpPr>
          <p:nvPr userDrawn="1"/>
        </p:nvCxnSpPr>
        <p:spPr>
          <a:xfrm>
            <a:off x="8197846" y="2565839"/>
            <a:ext cx="39717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object 5">
            <a:extLst>
              <a:ext uri="{FF2B5EF4-FFF2-40B4-BE49-F238E27FC236}">
                <a16:creationId xmlns:a16="http://schemas.microsoft.com/office/drawing/2014/main" id="{0518D3F2-89B8-0A3D-1F2C-073E423C1EF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TextBox 13">
            <a:extLst>
              <a:ext uri="{FF2B5EF4-FFF2-40B4-BE49-F238E27FC236}">
                <a16:creationId xmlns:a16="http://schemas.microsoft.com/office/drawing/2014/main" id="{78681CB0-2262-E454-AC45-A25044FBF166}"/>
              </a:ext>
            </a:extLst>
          </p:cNvPr>
          <p:cNvSpPr txBox="1"/>
          <p:nvPr userDrawn="1"/>
        </p:nvSpPr>
        <p:spPr>
          <a:xfrm>
            <a:off x="7497803" y="6369868"/>
            <a:ext cx="3306106" cy="230832"/>
          </a:xfrm>
          <a:prstGeom prst="rect">
            <a:avLst/>
          </a:prstGeom>
          <a:noFill/>
        </p:spPr>
        <p:txBody>
          <a:bodyPr wrap="square" lIns="91440" tIns="45720" rIns="91440" bIns="45720" rtlCol="0" anchor="t">
            <a:spAutoFit/>
          </a:bodyPr>
          <a:lstStyle/>
          <a:p>
            <a:r>
              <a:rPr lang="en-US" sz="900">
                <a:latin typeface="Arial"/>
                <a:cs typeface="Arial"/>
              </a:rPr>
              <a:t>* Numbers shown here may not equal 100% due to rounding</a:t>
            </a:r>
          </a:p>
        </p:txBody>
      </p:sp>
      <p:sp>
        <p:nvSpPr>
          <p:cNvPr id="15" name="TextBox 14">
            <a:extLst>
              <a:ext uri="{FF2B5EF4-FFF2-40B4-BE49-F238E27FC236}">
                <a16:creationId xmlns:a16="http://schemas.microsoft.com/office/drawing/2014/main" id="{3A030A5B-DD98-B78D-EFDB-C518119239DF}"/>
              </a:ext>
            </a:extLst>
          </p:cNvPr>
          <p:cNvSpPr txBox="1"/>
          <p:nvPr userDrawn="1"/>
        </p:nvSpPr>
        <p:spPr>
          <a:xfrm>
            <a:off x="5697829" y="1770892"/>
            <a:ext cx="296223" cy="338554"/>
          </a:xfrm>
          <a:prstGeom prst="rect">
            <a:avLst/>
          </a:prstGeom>
          <a:noFill/>
        </p:spPr>
        <p:txBody>
          <a:bodyPr wrap="square" rtlCol="0">
            <a:spAutoFit/>
          </a:bodyPr>
          <a:lstStyle/>
          <a:p>
            <a:r>
              <a:rPr lang="en-US" sz="2400" baseline="30000">
                <a:solidFill>
                  <a:schemeClr val="accent2"/>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ED1C18AF-A030-18BA-F903-A6C9E7E033F3}"/>
              </a:ext>
            </a:extLst>
          </p:cNvPr>
          <p:cNvSpPr txBox="1"/>
          <p:nvPr userDrawn="1"/>
        </p:nvSpPr>
        <p:spPr>
          <a:xfrm>
            <a:off x="3499945" y="394137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83755615"/>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1608">
          <p15:clr>
            <a:srgbClr val="FBAE40"/>
          </p15:clr>
        </p15:guide>
        <p15:guide id="3" orient="horz" pos="225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BTN - R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helicopter flying in the sky&#10;&#10;Description automatically generated with low confidence">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 y="0"/>
            <a:ext cx="12192000"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7" y="1600200"/>
            <a:ext cx="10244971" cy="4762500"/>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34238" y="402782"/>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711C"/>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RUNWAY </a:t>
            </a:r>
            <a:r>
              <a:rPr kumimoji="0" lang="en-US" sz="4400" b="1" i="0" u="none" strike="noStrike" kern="1200" cap="none" spc="0" normalizeH="0" baseline="0" noProof="0">
                <a:ln>
                  <a:noFill/>
                </a:ln>
                <a:solidFill>
                  <a:srgbClr val="FF711C"/>
                </a:solidFill>
                <a:effectLst>
                  <a:outerShdw blurRad="76200" dist="76200" dir="3600000" algn="tl" rotWithShape="0">
                    <a:prstClr val="black">
                      <a:alpha val="30000"/>
                    </a:prstClr>
                  </a:outerShdw>
                </a:effectLst>
                <a:uLnTx/>
                <a:uFillTx/>
                <a:latin typeface="Arial Black" panose="020B0604020202020204" pitchFamily="34" charset="0"/>
                <a:ea typeface="+mn-ea"/>
                <a:cs typeface="Arial Black" panose="020B0604020202020204" pitchFamily="34" charset="0"/>
              </a:rPr>
              <a:t>EXCURSIONS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5743021" y="2350926"/>
            <a:ext cx="4343659" cy="732508"/>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REs occurred in the NAS. </a:t>
            </a:r>
          </a:p>
          <a:p>
            <a:pPr>
              <a:lnSpc>
                <a:spcPct val="85000"/>
              </a:lnSpc>
            </a:pP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3991101" y="3514413"/>
            <a:ext cx="1097334" cy="1115878"/>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general aviation aircraft</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6815608" y="3859299"/>
            <a:ext cx="1590949" cy="770992"/>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commercial aircraft</a:t>
            </a:r>
          </a:p>
        </p:txBody>
      </p:sp>
      <p:sp>
        <p:nvSpPr>
          <p:cNvPr id="10" name="TextBox 9">
            <a:extLst>
              <a:ext uri="{FF2B5EF4-FFF2-40B4-BE49-F238E27FC236}">
                <a16:creationId xmlns:a16="http://schemas.microsoft.com/office/drawing/2014/main" id="{3EBF5731-CF80-518E-AE11-4748CD4C0D04}"/>
              </a:ext>
            </a:extLst>
          </p:cNvPr>
          <p:cNvSpPr txBox="1"/>
          <p:nvPr userDrawn="1"/>
        </p:nvSpPr>
        <p:spPr>
          <a:xfrm>
            <a:off x="9173525" y="3488947"/>
            <a:ext cx="2066907" cy="499685"/>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military aircraft</a:t>
            </a:r>
          </a:p>
        </p:txBody>
      </p:sp>
      <p:sp>
        <p:nvSpPr>
          <p:cNvPr id="11" name="TextBox 10">
            <a:extLst>
              <a:ext uri="{FF2B5EF4-FFF2-40B4-BE49-F238E27FC236}">
                <a16:creationId xmlns:a16="http://schemas.microsoft.com/office/drawing/2014/main" id="{FD508535-8895-D985-D7A7-D8A10B2926D1}"/>
              </a:ext>
            </a:extLst>
          </p:cNvPr>
          <p:cNvSpPr txBox="1"/>
          <p:nvPr userDrawn="1"/>
        </p:nvSpPr>
        <p:spPr>
          <a:xfrm>
            <a:off x="2204921" y="5133648"/>
            <a:ext cx="6419654" cy="366254"/>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Main contributing factors:</a:t>
            </a:r>
          </a:p>
        </p:txBody>
      </p:sp>
      <p:sp>
        <p:nvSpPr>
          <p:cNvPr id="12" name="TextBox 11">
            <a:extLst>
              <a:ext uri="{FF2B5EF4-FFF2-40B4-BE49-F238E27FC236}">
                <a16:creationId xmlns:a16="http://schemas.microsoft.com/office/drawing/2014/main" id="{F667C3E6-002F-BC0A-FEAC-F5910E295213}"/>
              </a:ext>
            </a:extLst>
          </p:cNvPr>
          <p:cNvSpPr txBox="1"/>
          <p:nvPr userDrawn="1"/>
        </p:nvSpPr>
        <p:spPr>
          <a:xfrm>
            <a:off x="2204921" y="5530580"/>
            <a:ext cx="8373647" cy="313932"/>
          </a:xfrm>
          <a:prstGeom prst="rect">
            <a:avLst/>
          </a:prstGeom>
          <a:noFill/>
        </p:spPr>
        <p:txBody>
          <a:bodyPr wrap="square" lIns="0" tIns="0" rIns="0" bIns="0" rtlCol="0">
            <a:spAutoFit/>
          </a:bodyPr>
          <a:lstStyle/>
          <a:p>
            <a:pPr>
              <a:lnSpc>
                <a:spcPct val="85000"/>
              </a:lnSpc>
            </a:pPr>
            <a:r>
              <a:rPr lang="en-US" sz="2400" b="0" spc="0">
                <a:solidFill>
                  <a:schemeClr val="accent2"/>
                </a:solidFill>
                <a:latin typeface="Arial" panose="020B0604020202020204" pitchFamily="34" charset="0"/>
                <a:cs typeface="Arial" panose="020B0604020202020204" pitchFamily="34" charset="0"/>
              </a:rPr>
              <a:t>Aircraft problems, loss of control, and unstable approaches</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914768" y="1888720"/>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742341" y="3285243"/>
            <a:ext cx="2178953" cy="1634294"/>
          </a:xfrm>
          <a:prstGeom prst="rect">
            <a:avLst/>
          </a:prstGeom>
        </p:spPr>
        <p:txBody>
          <a:bodyPr wrap="square" lIns="0" tIns="0" rIns="0" bIns="0" anchor="b" anchorCtr="0">
            <a:spAutoFit/>
          </a:bodyPr>
          <a:lstStyle>
            <a:lvl1pPr algn="r">
              <a:defRPr sz="11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6B51E154-EB85-B1C6-C563-9BAF252F69D0}"/>
              </a:ext>
            </a:extLst>
          </p:cNvPr>
          <p:cNvSpPr>
            <a:spLocks noGrp="1"/>
          </p:cNvSpPr>
          <p:nvPr>
            <p:ph type="body" sz="quarter" idx="14" hasCustomPrompt="1"/>
          </p:nvPr>
        </p:nvSpPr>
        <p:spPr>
          <a:xfrm>
            <a:off x="5470023" y="3270484"/>
            <a:ext cx="1304845" cy="1634294"/>
          </a:xfrm>
          <a:prstGeom prst="rect">
            <a:avLst/>
          </a:prstGeom>
        </p:spPr>
        <p:txBody>
          <a:bodyPr wrap="none" lIns="0" tIns="0" rIns="0" bIns="0" anchor="b" anchorCtr="0">
            <a:spAutoFit/>
          </a:bodyPr>
          <a:lstStyle>
            <a:lvl1pPr algn="r">
              <a:defRPr sz="118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8519931" y="3396551"/>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cxnSp>
        <p:nvCxnSpPr>
          <p:cNvPr id="19" name="Straight Connector 18">
            <a:extLst>
              <a:ext uri="{FF2B5EF4-FFF2-40B4-BE49-F238E27FC236}">
                <a16:creationId xmlns:a16="http://schemas.microsoft.com/office/drawing/2014/main" id="{464ECE48-CAC0-994A-0B71-D93960A46F80}"/>
              </a:ext>
            </a:extLst>
          </p:cNvPr>
          <p:cNvCxnSpPr>
            <a:cxnSpLocks/>
          </p:cNvCxnSpPr>
          <p:nvPr userDrawn="1"/>
        </p:nvCxnSpPr>
        <p:spPr>
          <a:xfrm flipV="1">
            <a:off x="5265298" y="3423369"/>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1603B2B-55BA-19EF-EA36-9F39F2CD3700}"/>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B211872-EAE2-1779-6A45-22CFFD7BB5C3}"/>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FY2022 | BY THE NUMBERS</a:t>
            </a:r>
          </a:p>
        </p:txBody>
      </p:sp>
      <p:pic>
        <p:nvPicPr>
          <p:cNvPr id="4" name="object 4">
            <a:extLst>
              <a:ext uri="{FF2B5EF4-FFF2-40B4-BE49-F238E27FC236}">
                <a16:creationId xmlns:a16="http://schemas.microsoft.com/office/drawing/2014/main" id="{657BDEE1-D998-4074-6093-37D62389300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0" name="TextBox 19">
            <a:extLst>
              <a:ext uri="{FF2B5EF4-FFF2-40B4-BE49-F238E27FC236}">
                <a16:creationId xmlns:a16="http://schemas.microsoft.com/office/drawing/2014/main" id="{4D66F2CA-7866-8842-C880-FE2723D4966C}"/>
              </a:ext>
            </a:extLst>
          </p:cNvPr>
          <p:cNvSpPr txBox="1"/>
          <p:nvPr userDrawn="1"/>
        </p:nvSpPr>
        <p:spPr>
          <a:xfrm>
            <a:off x="9173526" y="3971114"/>
            <a:ext cx="1955394" cy="670597"/>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foreign aircraft</a:t>
            </a:r>
          </a:p>
        </p:txBody>
      </p:sp>
      <p:sp>
        <p:nvSpPr>
          <p:cNvPr id="24" name="Text Placeholder 22">
            <a:extLst>
              <a:ext uri="{FF2B5EF4-FFF2-40B4-BE49-F238E27FC236}">
                <a16:creationId xmlns:a16="http://schemas.microsoft.com/office/drawing/2014/main" id="{2FE0F786-9B8A-FB58-6163-B5801117CFC9}"/>
              </a:ext>
            </a:extLst>
          </p:cNvPr>
          <p:cNvSpPr>
            <a:spLocks noGrp="1"/>
          </p:cNvSpPr>
          <p:nvPr>
            <p:ph type="body" sz="quarter" idx="16" hasCustomPrompt="1"/>
          </p:nvPr>
        </p:nvSpPr>
        <p:spPr>
          <a:xfrm>
            <a:off x="8519931" y="4031074"/>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cxnSp>
        <p:nvCxnSpPr>
          <p:cNvPr id="26" name="Straight Connector 25">
            <a:extLst>
              <a:ext uri="{FF2B5EF4-FFF2-40B4-BE49-F238E27FC236}">
                <a16:creationId xmlns:a16="http://schemas.microsoft.com/office/drawing/2014/main" id="{7819D663-5B1C-BDAE-90B8-80F5CFA8B517}"/>
              </a:ext>
            </a:extLst>
          </p:cNvPr>
          <p:cNvCxnSpPr>
            <a:cxnSpLocks/>
          </p:cNvCxnSpPr>
          <p:nvPr userDrawn="1"/>
        </p:nvCxnSpPr>
        <p:spPr>
          <a:xfrm flipV="1">
            <a:off x="8532603" y="3423369"/>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E396AB-C3D7-1E39-11E2-5FA21A4CA2D1}"/>
              </a:ext>
            </a:extLst>
          </p:cNvPr>
          <p:cNvCxnSpPr>
            <a:cxnSpLocks/>
          </p:cNvCxnSpPr>
          <p:nvPr userDrawn="1"/>
        </p:nvCxnSpPr>
        <p:spPr>
          <a:xfrm>
            <a:off x="8775080" y="4039046"/>
            <a:ext cx="23538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5" name="object 5">
            <a:extLst>
              <a:ext uri="{FF2B5EF4-FFF2-40B4-BE49-F238E27FC236}">
                <a16:creationId xmlns:a16="http://schemas.microsoft.com/office/drawing/2014/main" id="{53D7CEC5-35C8-A00A-1CDB-B9CB46F550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653754477"/>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206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BTN - RI">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1" r="-1"/>
          <a:stretch/>
        </p:blipFill>
        <p:spPr>
          <a:xfrm>
            <a:off x="1" y="0"/>
            <a:ext cx="12191998"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8" y="1600201"/>
            <a:ext cx="10244972" cy="4762500"/>
          </a:xfrm>
          <a:prstGeom prst="rect">
            <a:avLst/>
          </a:prstGeom>
          <a:solidFill>
            <a:schemeClr val="bg1">
              <a:alpha val="8505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44237"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5051"/>
                    </a:prstClr>
                  </a:outerShdw>
                </a:effectLst>
                <a:uLnTx/>
                <a:uFillTx/>
                <a:latin typeface="Arial Black" panose="020B0604020202020204" pitchFamily="34" charset="0"/>
                <a:ea typeface="+mn-ea"/>
                <a:cs typeface="Arial Black" panose="020B0604020202020204" pitchFamily="34" charset="0"/>
              </a:rPr>
              <a:t>RUNWAY INCURSIONS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6594765" y="1884750"/>
            <a:ext cx="3695716" cy="1098762"/>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take-offs &amp; landings</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occurred in the NAS. </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5150636" y="4185469"/>
            <a:ext cx="1693532" cy="1240022"/>
          </a:xfrm>
          <a:prstGeom prst="rect">
            <a:avLst/>
          </a:prstGeom>
          <a:noFill/>
        </p:spPr>
        <p:txBody>
          <a:bodyPr wrap="square" lIns="0" tIns="0" rIns="0" bIns="0" rtlCol="0" anchor="t"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were Runway Incursions</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8596849" y="3054847"/>
            <a:ext cx="944588" cy="790215"/>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PD</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(Pilot)</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888995" y="1737274"/>
            <a:ext cx="3584881" cy="1523494"/>
          </a:xfrm>
          <a:prstGeom prst="rect">
            <a:avLst/>
          </a:prstGeom>
        </p:spPr>
        <p:txBody>
          <a:bodyPr wrap="squar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52M</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2369173" y="4040495"/>
            <a:ext cx="271738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7200140" y="3054848"/>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0" name="TextBox 19">
            <a:extLst>
              <a:ext uri="{FF2B5EF4-FFF2-40B4-BE49-F238E27FC236}">
                <a16:creationId xmlns:a16="http://schemas.microsoft.com/office/drawing/2014/main" id="{2FC6D10B-66C1-0092-555F-D432C8539558}"/>
              </a:ext>
            </a:extLst>
          </p:cNvPr>
          <p:cNvSpPr txBox="1"/>
          <p:nvPr userDrawn="1"/>
        </p:nvSpPr>
        <p:spPr>
          <a:xfrm>
            <a:off x="8596849" y="3968942"/>
            <a:ext cx="1693632" cy="666334"/>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OI</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(Controller)</a:t>
            </a:r>
          </a:p>
        </p:txBody>
      </p:sp>
      <p:sp>
        <p:nvSpPr>
          <p:cNvPr id="21" name="Text Placeholder 22">
            <a:extLst>
              <a:ext uri="{FF2B5EF4-FFF2-40B4-BE49-F238E27FC236}">
                <a16:creationId xmlns:a16="http://schemas.microsoft.com/office/drawing/2014/main" id="{FD8424D2-C8E3-6295-7FAC-D17DCD2FF918}"/>
              </a:ext>
            </a:extLst>
          </p:cNvPr>
          <p:cNvSpPr>
            <a:spLocks noGrp="1"/>
          </p:cNvSpPr>
          <p:nvPr>
            <p:ph type="body" sz="quarter" idx="16" hasCustomPrompt="1"/>
          </p:nvPr>
        </p:nvSpPr>
        <p:spPr>
          <a:xfrm>
            <a:off x="7200140" y="3845062"/>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4" name="TextBox 23">
            <a:extLst>
              <a:ext uri="{FF2B5EF4-FFF2-40B4-BE49-F238E27FC236}">
                <a16:creationId xmlns:a16="http://schemas.microsoft.com/office/drawing/2014/main" id="{46B90E71-745F-3AC0-8754-994C9B5C0163}"/>
              </a:ext>
            </a:extLst>
          </p:cNvPr>
          <p:cNvSpPr txBox="1"/>
          <p:nvPr userDrawn="1"/>
        </p:nvSpPr>
        <p:spPr>
          <a:xfrm>
            <a:off x="8596848" y="4759158"/>
            <a:ext cx="1934915"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VPD</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(Vehicle/pedestrian)</a:t>
            </a:r>
            <a:endParaRPr lang="en-US" sz="2400" b="0">
              <a:solidFill>
                <a:schemeClr val="accent2"/>
              </a:solidFill>
              <a:latin typeface="Arial" panose="020B0604020202020204" pitchFamily="34" charset="0"/>
              <a:cs typeface="Arial" panose="020B0604020202020204" pitchFamily="34" charset="0"/>
            </a:endParaRPr>
          </a:p>
        </p:txBody>
      </p:sp>
      <p:sp>
        <p:nvSpPr>
          <p:cNvPr id="25" name="Text Placeholder 22">
            <a:extLst>
              <a:ext uri="{FF2B5EF4-FFF2-40B4-BE49-F238E27FC236}">
                <a16:creationId xmlns:a16="http://schemas.microsoft.com/office/drawing/2014/main" id="{FD562F45-D5DA-3B05-6EAD-653952FEFA61}"/>
              </a:ext>
            </a:extLst>
          </p:cNvPr>
          <p:cNvSpPr>
            <a:spLocks noGrp="1"/>
          </p:cNvSpPr>
          <p:nvPr>
            <p:ph type="body" sz="quarter" idx="17" hasCustomPrompt="1"/>
          </p:nvPr>
        </p:nvSpPr>
        <p:spPr>
          <a:xfrm>
            <a:off x="7200140" y="4635276"/>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pic>
        <p:nvPicPr>
          <p:cNvPr id="10" name="object 4">
            <a:extLst>
              <a:ext uri="{FF2B5EF4-FFF2-40B4-BE49-F238E27FC236}">
                <a16:creationId xmlns:a16="http://schemas.microsoft.com/office/drawing/2014/main" id="{07635087-D246-9FA6-0F60-B76945DE0F23}"/>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8" name="Picture 17" descr="Icon&#10;&#10;Description automatically generated">
            <a:extLst>
              <a:ext uri="{FF2B5EF4-FFF2-40B4-BE49-F238E27FC236}">
                <a16:creationId xmlns:a16="http://schemas.microsoft.com/office/drawing/2014/main" id="{4328B2B1-66DF-9BBA-397F-EFC68A0587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454354" y="3085810"/>
            <a:ext cx="644890" cy="3101469"/>
          </a:xfrm>
          <a:prstGeom prst="rect">
            <a:avLst/>
          </a:prstGeom>
        </p:spPr>
      </p:pic>
      <p:sp>
        <p:nvSpPr>
          <p:cNvPr id="29" name="Text Placeholder 22">
            <a:extLst>
              <a:ext uri="{FF2B5EF4-FFF2-40B4-BE49-F238E27FC236}">
                <a16:creationId xmlns:a16="http://schemas.microsoft.com/office/drawing/2014/main" id="{85DE329C-F7A9-E273-073D-6784196D1A06}"/>
              </a:ext>
            </a:extLst>
          </p:cNvPr>
          <p:cNvSpPr>
            <a:spLocks noGrp="1"/>
          </p:cNvSpPr>
          <p:nvPr>
            <p:ph type="body" sz="quarter" idx="18" hasCustomPrompt="1"/>
          </p:nvPr>
        </p:nvSpPr>
        <p:spPr>
          <a:xfrm>
            <a:off x="7200140" y="5425491"/>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30" name="TextBox 29">
            <a:extLst>
              <a:ext uri="{FF2B5EF4-FFF2-40B4-BE49-F238E27FC236}">
                <a16:creationId xmlns:a16="http://schemas.microsoft.com/office/drawing/2014/main" id="{FF4B5EEE-ACF6-A78D-4320-DB44BB65559C}"/>
              </a:ext>
            </a:extLst>
          </p:cNvPr>
          <p:cNvSpPr txBox="1"/>
          <p:nvPr userDrawn="1"/>
        </p:nvSpPr>
        <p:spPr>
          <a:xfrm>
            <a:off x="8596849" y="5554289"/>
            <a:ext cx="944588"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OTH</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(Other)</a:t>
            </a:r>
          </a:p>
        </p:txBody>
      </p:sp>
      <p:sp>
        <p:nvSpPr>
          <p:cNvPr id="4" name="TextBox 3">
            <a:extLst>
              <a:ext uri="{FF2B5EF4-FFF2-40B4-BE49-F238E27FC236}">
                <a16:creationId xmlns:a16="http://schemas.microsoft.com/office/drawing/2014/main" id="{D4CB730C-BAD7-C9CB-173A-DF7D1E45E0C5}"/>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FY2022 | BY THE NUMBERS</a:t>
            </a:r>
          </a:p>
        </p:txBody>
      </p:sp>
      <p:sp>
        <p:nvSpPr>
          <p:cNvPr id="16" name="object 5">
            <a:extLst>
              <a:ext uri="{FF2B5EF4-FFF2-40B4-BE49-F238E27FC236}">
                <a16:creationId xmlns:a16="http://schemas.microsoft.com/office/drawing/2014/main" id="{8CB7A4D9-FD3C-3950-2A3A-31FA4697009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2179841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CLOSING">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CLOSING</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descr="A picture containing sky, outdoor, yellow, clouds&#10;&#10;Description automatically generated">
            <a:extLst>
              <a:ext uri="{FF2B5EF4-FFF2-40B4-BE49-F238E27FC236}">
                <a16:creationId xmlns:a16="http://schemas.microsoft.com/office/drawing/2014/main" id="{E377BBBD-F348-FEDC-8FD6-762AA03206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91410"/>
            <a:ext cx="10248900" cy="3971290"/>
          </a:xfrm>
          <a:prstGeom prst="rect">
            <a:avLst/>
          </a:prstGeom>
        </p:spPr>
      </p:pic>
      <p:pic>
        <p:nvPicPr>
          <p:cNvPr id="9" name="object 5">
            <a:extLst>
              <a:ext uri="{FF2B5EF4-FFF2-40B4-BE49-F238E27FC236}">
                <a16:creationId xmlns:a16="http://schemas.microsoft.com/office/drawing/2014/main" id="{948FBEAE-B8B3-6DAA-8592-F5D161850255}"/>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1" y="5444178"/>
            <a:ext cx="910920" cy="911402"/>
          </a:xfrm>
          <a:prstGeom prst="rect">
            <a:avLst/>
          </a:prstGeom>
        </p:spPr>
      </p:pic>
      <p:sp>
        <p:nvSpPr>
          <p:cNvPr id="13" name="object 7">
            <a:extLst>
              <a:ext uri="{FF2B5EF4-FFF2-40B4-BE49-F238E27FC236}">
                <a16:creationId xmlns:a16="http://schemas.microsoft.com/office/drawing/2014/main" id="{15A6AF3C-73E2-BF22-2990-ADB8D8474F94}"/>
              </a:ext>
            </a:extLst>
          </p:cNvPr>
          <p:cNvSpPr txBox="1"/>
          <p:nvPr userDrawn="1"/>
        </p:nvSpPr>
        <p:spPr>
          <a:xfrm>
            <a:off x="1866900" y="2407420"/>
            <a:ext cx="10325100" cy="911403"/>
          </a:xfrm>
          <a:prstGeom prst="rect">
            <a:avLst/>
          </a:prstGeom>
        </p:spPr>
        <p:txBody>
          <a:bodyPr vert="horz" wrap="square" lIns="0" tIns="182880" rIns="0" bIns="0" rtlCol="0" anchor="t">
            <a:noAutofit/>
          </a:bodyPr>
          <a:lstStyle/>
          <a:p>
            <a:pPr marL="12700" marR="248285">
              <a:spcBef>
                <a:spcPts val="340"/>
              </a:spcBef>
            </a:pPr>
            <a:r>
              <a:rPr lang="en-US" sz="2800" b="1">
                <a:solidFill>
                  <a:srgbClr val="FF711C"/>
                </a:solidFill>
                <a:effectLst>
                  <a:outerShdw blurRad="50800" dist="38100" dir="2700000" algn="tl" rotWithShape="0">
                    <a:prstClr val="black">
                      <a:alpha val="19000"/>
                    </a:prstClr>
                  </a:outerShdw>
                </a:effectLst>
                <a:latin typeface="Arial"/>
                <a:cs typeface="Arial"/>
              </a:rPr>
              <a:t>YOUR OPPORTUNITY TO SAY SOMETHING </a:t>
            </a:r>
            <a:endParaRPr lang="en-US">
              <a:effectLst>
                <a:outerShdw blurRad="50800" dist="38100" dir="2700000" algn="tl" rotWithShape="0">
                  <a:prstClr val="black">
                    <a:alpha val="19000"/>
                  </a:prstClr>
                </a:outerShdw>
              </a:effectLst>
              <a:cs typeface="Calibri"/>
            </a:endParaRPr>
          </a:p>
        </p:txBody>
      </p:sp>
    </p:spTree>
    <p:extLst>
      <p:ext uri="{BB962C8B-B14F-4D97-AF65-F5344CB8AC3E}">
        <p14:creationId xmlns:p14="http://schemas.microsoft.com/office/powerpoint/2010/main" val="1320801859"/>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Basic_Backgrou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173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6596983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BASIC 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7EBDC-C453-E250-24E7-332D6B238F15}"/>
              </a:ext>
            </a:extLst>
          </p:cNvPr>
          <p:cNvSpPr/>
          <p:nvPr userDrawn="1"/>
        </p:nvSpPr>
        <p:spPr>
          <a:xfrm>
            <a:off x="-613458" y="1387300"/>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7" name="Picture 6">
            <a:extLst>
              <a:ext uri="{FF2B5EF4-FFF2-40B4-BE49-F238E27FC236}">
                <a16:creationId xmlns:a16="http://schemas.microsoft.com/office/drawing/2014/main" id="{17E1F0DD-9C34-832F-C385-F53F086492B8}"/>
              </a:ext>
            </a:extLst>
          </p:cNvPr>
          <p:cNvPicPr>
            <a:picLocks noChangeAspect="1"/>
          </p:cNvPicPr>
          <p:nvPr userDrawn="1"/>
        </p:nvPicPr>
        <p:blipFill>
          <a:blip r:embed="rId2"/>
          <a:stretch>
            <a:fillRect/>
          </a:stretch>
        </p:blipFill>
        <p:spPr>
          <a:xfrm>
            <a:off x="2673752" y="1761458"/>
            <a:ext cx="8586215" cy="4847134"/>
          </a:xfrm>
          <a:prstGeom prst="rect">
            <a:avLst/>
          </a:prstGeom>
        </p:spPr>
      </p:pic>
    </p:spTree>
    <p:extLst>
      <p:ext uri="{BB962C8B-B14F-4D97-AF65-F5344CB8AC3E}">
        <p14:creationId xmlns:p14="http://schemas.microsoft.com/office/powerpoint/2010/main" val="3710306419"/>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_WELCOM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5" name="Picture 4" descr="A small airplane on the runway&#10;&#10;Description automatically generated with low confidence">
            <a:extLst>
              <a:ext uri="{FF2B5EF4-FFF2-40B4-BE49-F238E27FC236}">
                <a16:creationId xmlns:a16="http://schemas.microsoft.com/office/drawing/2014/main" id="{4BE834CF-1FAD-F9BD-ECA9-4CF9982B4709}"/>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spTree>
    <p:extLst>
      <p:ext uri="{BB962C8B-B14F-4D97-AF65-F5344CB8AC3E}">
        <p14:creationId xmlns:p14="http://schemas.microsoft.com/office/powerpoint/2010/main" val="1581698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LOCAL HORIZONT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riting on a piece of paper&#10;&#10;Description automatically generated with low confidence">
            <a:extLst>
              <a:ext uri="{FF2B5EF4-FFF2-40B4-BE49-F238E27FC236}">
                <a16:creationId xmlns:a16="http://schemas.microsoft.com/office/drawing/2014/main" id="{42B3ABE5-EF3E-B334-3B5F-09BF1CAE444A}"/>
              </a:ext>
            </a:extLst>
          </p:cNvPr>
          <p:cNvPicPr>
            <a:picLocks noChangeAspect="1"/>
          </p:cNvPicPr>
          <p:nvPr userDrawn="1"/>
        </p:nvPicPr>
        <p:blipFill rotWithShape="1">
          <a:blip r:embed="rId3" cstate="screen">
            <a:alphaModFix amt="19000"/>
            <a:extLst>
              <a:ext uri="{28A0092B-C50C-407E-A947-70E740481C1C}">
                <a14:useLocalDpi xmlns:a14="http://schemas.microsoft.com/office/drawing/2010/main"/>
              </a:ext>
            </a:extLst>
          </a:blip>
          <a:srcRect/>
          <a:stretch/>
        </p:blipFill>
        <p:spPr>
          <a:xfrm>
            <a:off x="1450428" y="1600201"/>
            <a:ext cx="10741572" cy="4762500"/>
          </a:xfrm>
          <a:prstGeom prst="rect">
            <a:avLst/>
          </a:prstGeom>
          <a:solidFill>
            <a:schemeClr val="bg1"/>
          </a:solidFill>
        </p:spPr>
      </p:pic>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38046892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4" name="Group 13">
            <a:extLst>
              <a:ext uri="{FF2B5EF4-FFF2-40B4-BE49-F238E27FC236}">
                <a16:creationId xmlns:a16="http://schemas.microsoft.com/office/drawing/2014/main" id="{48D6996A-424E-DE2D-583B-BF794830C6E7}"/>
              </a:ext>
            </a:extLst>
          </p:cNvPr>
          <p:cNvGrpSpPr/>
          <p:nvPr userDrawn="1"/>
        </p:nvGrpSpPr>
        <p:grpSpPr>
          <a:xfrm>
            <a:off x="-389627" y="2009835"/>
            <a:ext cx="10187699" cy="4706551"/>
            <a:chOff x="732927" y="1931103"/>
            <a:chExt cx="11456941" cy="5623815"/>
          </a:xfrm>
        </p:grpSpPr>
        <p:pic>
          <p:nvPicPr>
            <p:cNvPr id="15" name="Picture 14">
              <a:extLst>
                <a:ext uri="{FF2B5EF4-FFF2-40B4-BE49-F238E27FC236}">
                  <a16:creationId xmlns:a16="http://schemas.microsoft.com/office/drawing/2014/main" id="{670DBE8F-A4A3-8FEE-F041-B3864AF87E0F}"/>
                </a:ext>
              </a:extLst>
            </p:cNvPr>
            <p:cNvPicPr/>
            <p:nvPr/>
          </p:nvPicPr>
          <p:blipFill rotWithShape="1">
            <a:blip r:embed="rId4" cstate="screen">
              <a:extLst>
                <a:ext uri="{28A0092B-C50C-407E-A947-70E740481C1C}">
                  <a14:useLocalDpi xmlns:a14="http://schemas.microsoft.com/office/drawing/2010/main"/>
                </a:ext>
              </a:extLst>
            </a:blip>
            <a:srcRect l="-37299" t="552" r="-16226" b="-6659"/>
            <a:stretch/>
          </p:blipFill>
          <p:spPr>
            <a:xfrm>
              <a:off x="732927" y="1931103"/>
              <a:ext cx="11198917" cy="5188632"/>
            </a:xfrm>
            <a:prstGeom prst="rect">
              <a:avLst/>
            </a:prstGeom>
            <a:noFill/>
          </p:spPr>
        </p:pic>
        <p:sp>
          <p:nvSpPr>
            <p:cNvPr id="18" name="Rectangle 17">
              <a:extLst>
                <a:ext uri="{FF2B5EF4-FFF2-40B4-BE49-F238E27FC236}">
                  <a16:creationId xmlns:a16="http://schemas.microsoft.com/office/drawing/2014/main" id="{8E67C75F-87C4-91F3-E367-B8E27EA849F4}"/>
                </a:ext>
              </a:extLst>
            </p:cNvPr>
            <p:cNvSpPr/>
            <p:nvPr/>
          </p:nvSpPr>
          <p:spPr>
            <a:xfrm>
              <a:off x="3200480" y="6561967"/>
              <a:ext cx="8989388" cy="992951"/>
            </a:xfrm>
            <a:prstGeom prst="rect">
              <a:avLst/>
            </a:prstGeom>
          </p:spPr>
          <p:txBody>
            <a:bodyPr wrap="square" lIns="0" tIns="91440" rIns="0" bIns="0">
              <a:spAutoFit/>
            </a:bodyPr>
            <a:lstStyle/>
            <a:p>
              <a:pPr>
                <a:spcAft>
                  <a:spcPts val="0"/>
                </a:spcAft>
              </a:pPr>
              <a:r>
                <a:rPr lang="en-US" sz="24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Help identify where aircraft line up to or land on a:</a:t>
              </a:r>
              <a:endParaRPr lang="en-US" sz="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US" sz="2400" dirty="0">
                  <a:solidFill>
                    <a:srgbClr val="F06814"/>
                  </a:solidFill>
                  <a:latin typeface="Arial" panose="020B0604020202020204" pitchFamily="34" charset="0"/>
                  <a:ea typeface="Times New Roman" panose="02020603050405020304" pitchFamily="18" charset="0"/>
                  <a:cs typeface="Times New Roman" panose="02020603050405020304" pitchFamily="18" charset="0"/>
                </a:rPr>
                <a:t>Taxiway, Incorrect Runway or Wrong Airport</a:t>
              </a:r>
            </a:p>
          </p:txBody>
        </p:sp>
      </p:grpSp>
      <p:sp>
        <p:nvSpPr>
          <p:cNvPr id="22" name="TextBox 21">
            <a:extLst>
              <a:ext uri="{FF2B5EF4-FFF2-40B4-BE49-F238E27FC236}">
                <a16:creationId xmlns:a16="http://schemas.microsoft.com/office/drawing/2014/main" id="{DC7AE8BF-DFFF-29E8-2746-2AA78A01E58A}"/>
              </a:ext>
            </a:extLst>
          </p:cNvPr>
          <p:cNvSpPr txBox="1"/>
          <p:nvPr userDrawn="1"/>
        </p:nvSpPr>
        <p:spPr>
          <a:xfrm>
            <a:off x="1863974" y="1532175"/>
            <a:ext cx="9212997" cy="677108"/>
          </a:xfrm>
          <a:prstGeom prst="rect">
            <a:avLst/>
          </a:prstGeom>
          <a:noFill/>
        </p:spPr>
        <p:txBody>
          <a:bodyPr wrap="square" lIns="0" tIns="0" rIns="0" bIns="0">
            <a:spAutoFit/>
          </a:bodyPr>
          <a:lstStyle/>
          <a:p>
            <a:r>
              <a:rPr kumimoji="0" lang="en-US" sz="4400" b="1" i="0" u="none" strike="noStrike" kern="1200" cap="none" spc="0" normalizeH="0" baseline="0" noProof="0" dirty="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ea typeface="Times New Roman" panose="02020603050405020304" pitchFamily="18" charset="0"/>
                <a:cs typeface="Arial Black" panose="020B0604020202020204" pitchFamily="34" charset="0"/>
              </a:rPr>
              <a:t>ARRIVAL ALERT NOTICES</a:t>
            </a:r>
            <a:r>
              <a:rPr kumimoji="0" lang="en-US" sz="4400" b="0" i="0" u="none" strike="noStrike" kern="1200" cap="none" spc="104" normalizeH="0" baseline="30000" noProof="0" dirty="0">
                <a:ln>
                  <a:noFill/>
                </a:ln>
                <a:solidFill>
                  <a:schemeClr val="bg1"/>
                </a:solidFill>
                <a:effectLst>
                  <a:outerShdw blurRad="76200" dist="76200" dir="3600000" algn="tl" rotWithShape="0">
                    <a:prstClr val="black">
                      <a:alpha val="40000"/>
                    </a:prstClr>
                  </a:outerShdw>
                </a:effectLst>
                <a:uLnTx/>
                <a:uFillTx/>
                <a:latin typeface="Arial"/>
                <a:ea typeface="+mj-ea"/>
                <a:cs typeface="Arial"/>
              </a:rPr>
              <a:t> (AAN)</a:t>
            </a:r>
            <a:endParaRPr lang="en-US" dirty="0">
              <a:solidFill>
                <a:schemeClr val="bg1"/>
              </a:solidFill>
              <a:effectLst>
                <a:outerShdw blurRad="76200" dist="76200" dir="3600000" algn="tl" rotWithShape="0">
                  <a:prstClr val="black">
                    <a:alpha val="40000"/>
                  </a:prstClr>
                </a:outerShdw>
              </a:effectLst>
            </a:endParaRPr>
          </a:p>
        </p:txBody>
      </p:sp>
      <p:sp>
        <p:nvSpPr>
          <p:cNvPr id="2" name="Rectangle 1">
            <a:hlinkClick r:id="rId5"/>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2A30DF1-705C-9DF0-08D3-FA204BB9B482}"/>
              </a:ext>
            </a:extLst>
          </p:cNvPr>
          <p:cNvPicPr>
            <a:picLocks noChangeAspect="1"/>
          </p:cNvPicPr>
          <p:nvPr userDrawn="1"/>
        </p:nvPicPr>
        <p:blipFill>
          <a:blip r:embed="rId6"/>
          <a:stretch>
            <a:fillRect/>
          </a:stretch>
        </p:blipFill>
        <p:spPr>
          <a:xfrm>
            <a:off x="8866468" y="2160121"/>
            <a:ext cx="2862950" cy="4575878"/>
          </a:xfrm>
          <a:prstGeom prst="rect">
            <a:avLst/>
          </a:prstGeom>
          <a:ln w="50800">
            <a:solidFill>
              <a:srgbClr val="0070C0"/>
            </a:solidFill>
          </a:ln>
        </p:spPr>
      </p:pic>
    </p:spTree>
    <p:extLst>
      <p:ext uri="{BB962C8B-B14F-4D97-AF65-F5344CB8AC3E}">
        <p14:creationId xmlns:p14="http://schemas.microsoft.com/office/powerpoint/2010/main" val="2716851636"/>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LD SHORT- APPROACH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59611"/>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HOLD SHORT LINE</a:t>
            </a:r>
            <a:endParaRPr lang="en-US">
              <a:solidFill>
                <a:schemeClr val="bg1"/>
              </a:solidFill>
              <a:effectLst>
                <a:outerShdw blurRad="76200" dist="76200" dir="3600000" algn="tl" rotWithShape="0">
                  <a:prstClr val="black">
                    <a:alpha val="40000"/>
                  </a:prstClr>
                </a:outerShdw>
              </a:effectLst>
            </a:endParaRPr>
          </a:p>
        </p:txBody>
      </p:sp>
      <p:sp>
        <p:nvSpPr>
          <p:cNvPr id="2" name="object 2">
            <a:extLst>
              <a:ext uri="{FF2B5EF4-FFF2-40B4-BE49-F238E27FC236}">
                <a16:creationId xmlns:a16="http://schemas.microsoft.com/office/drawing/2014/main" id="{914811FD-2CF5-E214-A8EC-01EAEC4FF25D}"/>
              </a:ext>
            </a:extLst>
          </p:cNvPr>
          <p:cNvSpPr txBox="1"/>
          <p:nvPr userDrawn="1"/>
        </p:nvSpPr>
        <p:spPr>
          <a:xfrm>
            <a:off x="1854200" y="2039458"/>
            <a:ext cx="9969205" cy="2005677"/>
          </a:xfrm>
          <a:prstGeom prst="rect">
            <a:avLst/>
          </a:prstGeom>
        </p:spPr>
        <p:txBody>
          <a:bodyPr vert="horz" wrap="square" lIns="0" tIns="182880" rIns="0" bIns="0" numCol="1" spcCol="365760" rtlCol="0" anchor="t">
            <a:spAutoFit/>
          </a:bodyPr>
          <a:lstStyle/>
          <a:p>
            <a:pPr marL="12065">
              <a:spcBef>
                <a:spcPts val="740"/>
              </a:spcBef>
              <a:tabLst>
                <a:tab pos="236220" algn="l"/>
              </a:tabLst>
            </a:pPr>
            <a:r>
              <a:rPr lang="en-US" sz="2800" b="1">
                <a:solidFill>
                  <a:srgbClr val="FF711C"/>
                </a:solidFill>
                <a:latin typeface="Arial"/>
                <a:cs typeface="Arial"/>
              </a:rPr>
              <a:t>You will meet the double solid lines first  </a:t>
            </a:r>
          </a:p>
          <a:p>
            <a:pPr marL="237490" indent="-237490">
              <a:spcBef>
                <a:spcPts val="1100"/>
              </a:spcBef>
              <a:buFont typeface="Arial"/>
              <a:buChar char="•"/>
              <a:tabLst>
                <a:tab pos="236220" algn="l"/>
              </a:tabLst>
            </a:pPr>
            <a:r>
              <a:rPr lang="en-US" sz="2400">
                <a:latin typeface="Arial"/>
                <a:cs typeface="Arial"/>
              </a:rPr>
              <a:t>Authorization is required to enter </a:t>
            </a:r>
            <a:r>
              <a:rPr lang="en-US" sz="2400">
                <a:latin typeface="Arial"/>
                <a:ea typeface="+mn-lt"/>
                <a:cs typeface="+mn-lt"/>
              </a:rPr>
              <a:t>or cross </a:t>
            </a:r>
            <a:r>
              <a:rPr lang="en-US" sz="2400">
                <a:latin typeface="Arial"/>
                <a:cs typeface="Arial"/>
              </a:rPr>
              <a:t>the RSA/ Protected Area </a:t>
            </a:r>
            <a:endParaRPr lang="en-US" sz="2400">
              <a:ea typeface="+mn-lt"/>
              <a:cs typeface="+mn-lt"/>
            </a:endParaRPr>
          </a:p>
          <a:p>
            <a:pPr marL="237490" indent="-237490">
              <a:spcBef>
                <a:spcPts val="1100"/>
              </a:spcBef>
              <a:buFont typeface="Arial" panose="020B0604020202020204" pitchFamily="34" charset="0"/>
              <a:buChar char="•"/>
              <a:tabLst>
                <a:tab pos="236220" algn="l"/>
              </a:tabLst>
            </a:pPr>
            <a:r>
              <a:rPr lang="en-US" sz="2400">
                <a:solidFill>
                  <a:schemeClr val="accent2"/>
                </a:solidFill>
                <a:latin typeface="Arial"/>
                <a:cs typeface="Arial"/>
              </a:rPr>
              <a:t>Crossing this line without authorization is the most common </a:t>
            </a:r>
            <a:br>
              <a:rPr lang="en-US" sz="2400">
                <a:latin typeface="Arial"/>
                <a:cs typeface="Arial"/>
              </a:rPr>
            </a:br>
            <a:r>
              <a:rPr lang="en-US" sz="2400">
                <a:solidFill>
                  <a:schemeClr val="accent2"/>
                </a:solidFill>
                <a:latin typeface="Arial"/>
                <a:cs typeface="Arial"/>
              </a:rPr>
              <a:t>type of </a:t>
            </a:r>
            <a:r>
              <a:rPr lang="en-US" sz="2400" b="1" spc="-25">
                <a:solidFill>
                  <a:schemeClr val="accent2"/>
                </a:solidFill>
                <a:latin typeface="Arial"/>
                <a:cs typeface="Arial"/>
              </a:rPr>
              <a:t>Runway Incursion </a:t>
            </a:r>
            <a:r>
              <a:rPr lang="en-US" sz="2400" spc="-25">
                <a:solidFill>
                  <a:schemeClr val="accent2"/>
                </a:solidFill>
                <a:latin typeface="Arial"/>
                <a:cs typeface="Arial"/>
              </a:rPr>
              <a:t>(RI)</a:t>
            </a:r>
          </a:p>
        </p:txBody>
      </p:sp>
      <p:grpSp>
        <p:nvGrpSpPr>
          <p:cNvPr id="15" name="Group 14">
            <a:extLst>
              <a:ext uri="{FF2B5EF4-FFF2-40B4-BE49-F238E27FC236}">
                <a16:creationId xmlns:a16="http://schemas.microsoft.com/office/drawing/2014/main" id="{1AC00BAC-1923-2624-1310-F0451B95686B}"/>
              </a:ext>
            </a:extLst>
          </p:cNvPr>
          <p:cNvGrpSpPr/>
          <p:nvPr/>
        </p:nvGrpSpPr>
        <p:grpSpPr>
          <a:xfrm>
            <a:off x="1854198" y="4153297"/>
            <a:ext cx="8349492" cy="946332"/>
            <a:chOff x="1854198" y="4106966"/>
            <a:chExt cx="8349492" cy="946332"/>
          </a:xfrm>
        </p:grpSpPr>
        <p:sp>
          <p:nvSpPr>
            <p:cNvPr id="23" name="Rectangle 22">
              <a:extLst>
                <a:ext uri="{FF2B5EF4-FFF2-40B4-BE49-F238E27FC236}">
                  <a16:creationId xmlns:a16="http://schemas.microsoft.com/office/drawing/2014/main" id="{E17A703B-35ED-309A-0A3F-07BE930D4E3B}"/>
                </a:ext>
              </a:extLst>
            </p:cNvPr>
            <p:cNvSpPr/>
            <p:nvPr/>
          </p:nvSpPr>
          <p:spPr>
            <a:xfrm>
              <a:off x="1854198" y="4119380"/>
              <a:ext cx="8349488" cy="93391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object 12">
              <a:extLst>
                <a:ext uri="{FF2B5EF4-FFF2-40B4-BE49-F238E27FC236}">
                  <a16:creationId xmlns:a16="http://schemas.microsoft.com/office/drawing/2014/main" id="{8CF8DE83-1094-1F3B-05A1-0E2A5E650242}"/>
                </a:ext>
              </a:extLst>
            </p:cNvPr>
            <p:cNvGrpSpPr/>
            <p:nvPr/>
          </p:nvGrpSpPr>
          <p:grpSpPr>
            <a:xfrm>
              <a:off x="1854200" y="4106966"/>
              <a:ext cx="8349490" cy="946332"/>
              <a:chOff x="2193034" y="3949699"/>
              <a:chExt cx="7909561" cy="1286688"/>
            </a:xfrm>
          </p:grpSpPr>
          <p:sp>
            <p:nvSpPr>
              <p:cNvPr id="25" name="object 13">
                <a:extLst>
                  <a:ext uri="{FF2B5EF4-FFF2-40B4-BE49-F238E27FC236}">
                    <a16:creationId xmlns:a16="http://schemas.microsoft.com/office/drawing/2014/main" id="{E376D83B-64DE-E28A-47CC-B377A428F1F7}"/>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26" name="object 14">
                <a:extLst>
                  <a:ext uri="{FF2B5EF4-FFF2-40B4-BE49-F238E27FC236}">
                    <a16:creationId xmlns:a16="http://schemas.microsoft.com/office/drawing/2014/main" id="{4FBC56A9-4A35-37C7-60DB-19BB1ADE8558}"/>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27" name="object 15">
                <a:extLst>
                  <a:ext uri="{FF2B5EF4-FFF2-40B4-BE49-F238E27FC236}">
                    <a16:creationId xmlns:a16="http://schemas.microsoft.com/office/drawing/2014/main" id="{50EF6017-7DC9-30B0-005D-60667FE93F0C}"/>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28" name="object 16">
                <a:extLst>
                  <a:ext uri="{FF2B5EF4-FFF2-40B4-BE49-F238E27FC236}">
                    <a16:creationId xmlns:a16="http://schemas.microsoft.com/office/drawing/2014/main" id="{0091FDEF-D800-CC4A-AFBD-6F4F6A866FF7}"/>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sp>
        <p:nvSpPr>
          <p:cNvPr id="29" name="Title 22">
            <a:extLst>
              <a:ext uri="{FF2B5EF4-FFF2-40B4-BE49-F238E27FC236}">
                <a16:creationId xmlns:a16="http://schemas.microsoft.com/office/drawing/2014/main" id="{F0AE95B9-AE55-F684-CE41-8483232C7537}"/>
              </a:ext>
            </a:extLst>
          </p:cNvPr>
          <p:cNvSpPr txBox="1">
            <a:spLocks/>
          </p:cNvSpPr>
          <p:nvPr userDrawn="1"/>
        </p:nvSpPr>
        <p:spPr>
          <a:xfrm>
            <a:off x="1866900" y="1190210"/>
            <a:ext cx="42291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APPROACHING THE</a:t>
            </a:r>
          </a:p>
        </p:txBody>
      </p:sp>
      <p:pic>
        <p:nvPicPr>
          <p:cNvPr id="9" name="Graphic 8" descr="Airplane with solid fill">
            <a:extLst>
              <a:ext uri="{FF2B5EF4-FFF2-40B4-BE49-F238E27FC236}">
                <a16:creationId xmlns:a16="http://schemas.microsoft.com/office/drawing/2014/main" id="{E7E41344-1AB1-3366-9522-4C21E51222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09778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0731612"/>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0842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083311"/>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5260" y="1153148"/>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TextBox 18">
            <a:extLst>
              <a:ext uri="{FF2B5EF4-FFF2-40B4-BE49-F238E27FC236}">
                <a16:creationId xmlns:a16="http://schemas.microsoft.com/office/drawing/2014/main" id="{346EF3FE-A44D-7D14-86BD-5C8D0FB3FA76}"/>
              </a:ext>
            </a:extLst>
          </p:cNvPr>
          <p:cNvSpPr txBox="1"/>
          <p:nvPr userDrawn="1"/>
        </p:nvSpPr>
        <p:spPr>
          <a:xfrm>
            <a:off x="2219093" y="-724829"/>
            <a:ext cx="8106007" cy="1220128"/>
          </a:xfrm>
          <a:prstGeom prst="rect">
            <a:avLst/>
          </a:prstGeom>
          <a:noFill/>
        </p:spPr>
        <p:txBody>
          <a:bodyPr wrap="square" rtlCol="0">
            <a:spAutoFit/>
          </a:bodyPr>
          <a:lstStyle/>
          <a:p>
            <a:endParaRPr lang="en-US"/>
          </a:p>
        </p:txBody>
      </p:sp>
      <p:sp>
        <p:nvSpPr>
          <p:cNvPr id="2" name="Rectangle 1">
            <a:hlinkClick r:id="rId4"/>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49BAA5-A466-9B0C-3720-1A55392F99B3}"/>
              </a:ext>
            </a:extLst>
          </p:cNvPr>
          <p:cNvPicPr/>
          <p:nvPr userDrawn="1"/>
        </p:nvPicPr>
        <p:blipFill rotWithShape="1">
          <a:blip r:embed="rId5" cstate="screen">
            <a:extLst>
              <a:ext uri="{28A0092B-C50C-407E-A947-70E740481C1C}">
                <a14:useLocalDpi xmlns:a14="http://schemas.microsoft.com/office/drawing/2010/main"/>
              </a:ext>
            </a:extLst>
          </a:blip>
          <a:srcRect l="-37299" t="552" r="-16226" b="-6659"/>
          <a:stretch/>
        </p:blipFill>
        <p:spPr>
          <a:xfrm>
            <a:off x="-798653" y="1770927"/>
            <a:ext cx="9988952" cy="4363655"/>
          </a:xfrm>
          <a:prstGeom prst="rect">
            <a:avLst/>
          </a:prstGeom>
          <a:noFill/>
        </p:spPr>
      </p:pic>
    </p:spTree>
    <p:extLst>
      <p:ext uri="{BB962C8B-B14F-4D97-AF65-F5344CB8AC3E}">
        <p14:creationId xmlns:p14="http://schemas.microsoft.com/office/powerpoint/2010/main" val="3453917278"/>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grpSp>
        <p:nvGrpSpPr>
          <p:cNvPr id="25" name="Group 24">
            <a:extLst>
              <a:ext uri="{FF2B5EF4-FFF2-40B4-BE49-F238E27FC236}">
                <a16:creationId xmlns:a16="http://schemas.microsoft.com/office/drawing/2014/main" id="{C95EC750-2D25-F07F-39A7-5D61471EC577}"/>
              </a:ext>
            </a:extLst>
          </p:cNvPr>
          <p:cNvGrpSpPr/>
          <p:nvPr userDrawn="1"/>
        </p:nvGrpSpPr>
        <p:grpSpPr>
          <a:xfrm>
            <a:off x="5362728" y="1745638"/>
            <a:ext cx="6644478" cy="431781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78255" y="1724000"/>
            <a:ext cx="6627649" cy="4311342"/>
          </a:xfrm>
          <a:prstGeom prst="rect">
            <a:avLst/>
          </a:prstGeom>
        </p:spPr>
        <p:txBody>
          <a:bodyPr tIns="91440" bIns="0"/>
          <a:lstStyle>
            <a:lvl1pPr>
              <a:defRPr sz="100"/>
            </a:lvl1pPr>
          </a:lstStyle>
          <a:p>
            <a:endParaRPr lang="en-US" dirty="0"/>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76955" y="1703833"/>
            <a:ext cx="6672931" cy="506464"/>
          </a:xfrm>
          <a:prstGeom prst="rect">
            <a:avLst/>
          </a:prstGeom>
        </p:spPr>
        <p:txBody>
          <a:bodyPr lIns="0" tIns="182880" rIns="0" bIns="0"/>
          <a:lstStyle>
            <a:lvl1pPr algn="ctr">
              <a:defRPr sz="2000" b="1">
                <a:solidFill>
                  <a:schemeClr val="bg1"/>
                </a:solidFill>
              </a:defRPr>
            </a:lvl1pPr>
          </a:lstStyle>
          <a:p>
            <a:pPr lvl="0"/>
            <a:r>
              <a:rPr lang="en-US" dirty="0"/>
              <a:t>XXX-M-YYYY/MM/DD-000#-XXX-00#</a:t>
            </a:r>
          </a:p>
        </p:txBody>
      </p:sp>
      <p:sp>
        <p:nvSpPr>
          <p:cNvPr id="6" name="Text Placeholder 20">
            <a:extLst>
              <a:ext uri="{FF2B5EF4-FFF2-40B4-BE49-F238E27FC236}">
                <a16:creationId xmlns:a16="http://schemas.microsoft.com/office/drawing/2014/main" id="{3F5FDBE0-073D-382C-DD8E-CA78C9C54554}"/>
              </a:ext>
            </a:extLst>
          </p:cNvPr>
          <p:cNvSpPr>
            <a:spLocks noGrp="1"/>
          </p:cNvSpPr>
          <p:nvPr>
            <p:ph type="body" sz="quarter" idx="18" hasCustomPrompt="1"/>
          </p:nvPr>
        </p:nvSpPr>
        <p:spPr>
          <a:xfrm>
            <a:off x="5362727" y="5970175"/>
            <a:ext cx="6672931" cy="506464"/>
          </a:xfrm>
          <a:prstGeom prst="rect">
            <a:avLst/>
          </a:prstGeom>
        </p:spPr>
        <p:txBody>
          <a:bodyPr lIns="0" tIns="182880" rIns="0" bIns="0"/>
          <a:lstStyle>
            <a:lvl1pPr algn="l">
              <a:lnSpc>
                <a:spcPct val="100000"/>
              </a:lnSpc>
              <a:spcBef>
                <a:spcPts val="0"/>
              </a:spcBef>
              <a:defRPr sz="2000" b="1">
                <a:solidFill>
                  <a:schemeClr val="accent1">
                    <a:lumMod val="75000"/>
                  </a:schemeClr>
                </a:solidFill>
              </a:defRPr>
            </a:lvl1pPr>
          </a:lstStyle>
          <a:p>
            <a:pPr lvl="0"/>
            <a:r>
              <a:rPr lang="en-US" dirty="0"/>
              <a:t>Group Discussion:</a:t>
            </a:r>
          </a:p>
          <a:p>
            <a:pPr lvl="0"/>
            <a:r>
              <a:rPr lang="en-US" dirty="0"/>
              <a:t>What can be learned from this event? </a:t>
            </a:r>
          </a:p>
        </p:txBody>
      </p:sp>
    </p:spTree>
    <p:extLst>
      <p:ext uri="{BB962C8B-B14F-4D97-AF65-F5344CB8AC3E}">
        <p14:creationId xmlns:p14="http://schemas.microsoft.com/office/powerpoint/2010/main" val="11964398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AIRPORT DIAGRA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002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4">
            <a:extLst>
              <a:ext uri="{FF2B5EF4-FFF2-40B4-BE49-F238E27FC236}">
                <a16:creationId xmlns:a16="http://schemas.microsoft.com/office/drawing/2014/main" id="{24EDC49A-09F3-8D7E-8AD1-CB599128D6FD}"/>
              </a:ext>
            </a:extLst>
          </p:cNvPr>
          <p:cNvSpPr>
            <a:spLocks noGrp="1"/>
          </p:cNvSpPr>
          <p:nvPr>
            <p:ph type="pic" sz="quarter" idx="17"/>
          </p:nvPr>
        </p:nvSpPr>
        <p:spPr>
          <a:xfrm>
            <a:off x="7586642" y="371798"/>
            <a:ext cx="4491736" cy="6906267"/>
          </a:xfrm>
        </p:spPr>
        <p:txBody>
          <a:bodyPr lIns="457200" tIns="731520" rIns="91440" anchor="t" anchorCtr="0"/>
          <a:lstStyle>
            <a:lvl1pPr>
              <a:defRPr sz="100"/>
            </a:lvl1pPr>
          </a:lstStyle>
          <a:p>
            <a:endParaRPr lang="en-US" dirty="0"/>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a:extLst>
              <a:ext uri="{FF2B5EF4-FFF2-40B4-BE49-F238E27FC236}">
                <a16:creationId xmlns:a16="http://schemas.microsoft.com/office/drawing/2014/main" id="{5FEF2019-5826-BE41-FE48-E6969A55C053}"/>
              </a:ext>
            </a:extLst>
          </p:cNvPr>
          <p:cNvPicPr>
            <a:picLocks noChangeAspect="1"/>
          </p:cNvPicPr>
          <p:nvPr userDrawn="1"/>
        </p:nvPicPr>
        <p:blipFill>
          <a:blip r:embed="rId3"/>
          <a:stretch>
            <a:fillRect/>
          </a:stretch>
        </p:blipFill>
        <p:spPr>
          <a:xfrm rot="5400000">
            <a:off x="1718467" y="418219"/>
            <a:ext cx="4971833" cy="7494852"/>
          </a:xfrm>
          <a:prstGeom prst="rect">
            <a:avLst/>
          </a:prstGeom>
        </p:spPr>
      </p:pic>
      <p:sp>
        <p:nvSpPr>
          <p:cNvPr id="10" name="TextBox 9">
            <a:extLst>
              <a:ext uri="{FF2B5EF4-FFF2-40B4-BE49-F238E27FC236}">
                <a16:creationId xmlns:a16="http://schemas.microsoft.com/office/drawing/2014/main" id="{3E2EDDED-8ADB-2C67-185D-B55FBBC2B9DF}"/>
              </a:ext>
            </a:extLst>
          </p:cNvPr>
          <p:cNvSpPr txBox="1"/>
          <p:nvPr userDrawn="1"/>
        </p:nvSpPr>
        <p:spPr>
          <a:xfrm>
            <a:off x="2995034" y="3686830"/>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
        <p:nvSpPr>
          <p:cNvPr id="7" name="Picture Placeholder 13">
            <a:extLst>
              <a:ext uri="{FF2B5EF4-FFF2-40B4-BE49-F238E27FC236}">
                <a16:creationId xmlns:a16="http://schemas.microsoft.com/office/drawing/2014/main" id="{5FCEEAC1-FD9A-08C4-B3ED-D70AEE241216}"/>
              </a:ext>
            </a:extLst>
          </p:cNvPr>
          <p:cNvSpPr>
            <a:spLocks noGrp="1"/>
          </p:cNvSpPr>
          <p:nvPr>
            <p:ph type="pic" sz="quarter" idx="18"/>
          </p:nvPr>
        </p:nvSpPr>
        <p:spPr>
          <a:xfrm>
            <a:off x="456956" y="1899946"/>
            <a:ext cx="7494854" cy="4971834"/>
          </a:xfrm>
        </p:spPr>
      </p:sp>
    </p:spTree>
    <p:extLst>
      <p:ext uri="{BB962C8B-B14F-4D97-AF65-F5344CB8AC3E}">
        <p14:creationId xmlns:p14="http://schemas.microsoft.com/office/powerpoint/2010/main" val="23605394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AIRPORT RI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31C766F-6849-AF9B-3DE0-572FEE58C1D1}"/>
              </a:ext>
            </a:extLst>
          </p:cNvPr>
          <p:cNvSpPr>
            <a:spLocks noGrp="1"/>
          </p:cNvSpPr>
          <p:nvPr>
            <p:ph type="pic" sz="quarter" idx="18"/>
          </p:nvPr>
        </p:nvSpPr>
        <p:spPr>
          <a:xfrm>
            <a:off x="7204964" y="1064"/>
            <a:ext cx="4491736" cy="3103245"/>
          </a:xfrm>
          <a:prstGeom prst="rect">
            <a:avLst/>
          </a:prstGeom>
          <a:solidFill>
            <a:schemeClr val="bg1"/>
          </a:solidFill>
        </p:spPr>
        <p:txBody>
          <a:body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Rectangle 2">
            <a:hlinkClick r:id="rId4"/>
            <a:extLst>
              <a:ext uri="{FF2B5EF4-FFF2-40B4-BE49-F238E27FC236}">
                <a16:creationId xmlns:a16="http://schemas.microsoft.com/office/drawing/2014/main" id="{4BCC02B3-B9AB-5DFA-3EDF-B0E8F5667EFC}"/>
              </a:ext>
            </a:extLst>
          </p:cNvPr>
          <p:cNvSpPr/>
          <p:nvPr userDrawn="1"/>
        </p:nvSpPr>
        <p:spPr>
          <a:xfrm>
            <a:off x="13295672" y="1951994"/>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028BBA27-4BFA-CC65-F2B4-972524C148D5}"/>
              </a:ext>
            </a:extLst>
          </p:cNvPr>
          <p:cNvSpPr>
            <a:spLocks noGrp="1"/>
          </p:cNvSpPr>
          <p:nvPr>
            <p:ph type="pic" sz="quarter" idx="19"/>
          </p:nvPr>
        </p:nvSpPr>
        <p:spPr>
          <a:xfrm>
            <a:off x="7204964" y="3257345"/>
            <a:ext cx="4491736" cy="3103245"/>
          </a:xfrm>
          <a:prstGeom prst="rect">
            <a:avLst/>
          </a:prstGeom>
          <a:solidFill>
            <a:schemeClr val="bg1"/>
          </a:solidFill>
        </p:spPr>
        <p:txBody>
          <a:bodyPr/>
          <a:lstStyle/>
          <a:p>
            <a:endParaRPr lang="en-US"/>
          </a:p>
        </p:txBody>
      </p:sp>
    </p:spTree>
    <p:extLst>
      <p:ext uri="{BB962C8B-B14F-4D97-AF65-F5344CB8AC3E}">
        <p14:creationId xmlns:p14="http://schemas.microsoft.com/office/powerpoint/2010/main" val="1826498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LOCAL - AAN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8" name="object 5">
            <a:extLst>
              <a:ext uri="{FF2B5EF4-FFF2-40B4-BE49-F238E27FC236}">
                <a16:creationId xmlns:a16="http://schemas.microsoft.com/office/drawing/2014/main" id="{0811FAEC-512C-3FF6-BFCE-AF4E9C6CB8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9" name="Picture 8">
            <a:extLst>
              <a:ext uri="{FF2B5EF4-FFF2-40B4-BE49-F238E27FC236}">
                <a16:creationId xmlns:a16="http://schemas.microsoft.com/office/drawing/2014/main" id="{AE31E402-CA6F-77F8-86B2-AAB39719D07E}"/>
              </a:ext>
            </a:extLst>
          </p:cNvPr>
          <p:cNvPicPr>
            <a:picLocks noChangeAspect="1"/>
          </p:cNvPicPr>
          <p:nvPr userDrawn="1"/>
        </p:nvPicPr>
        <p:blipFill>
          <a:blip r:embed="rId3"/>
          <a:stretch>
            <a:fillRect/>
          </a:stretch>
        </p:blipFill>
        <p:spPr>
          <a:xfrm>
            <a:off x="8711685" y="1611086"/>
            <a:ext cx="3283319" cy="5117047"/>
          </a:xfrm>
          <a:prstGeom prst="rect">
            <a:avLst/>
          </a:prstGeom>
          <a:solidFill>
            <a:schemeClr val="bg1"/>
          </a:solidFill>
          <a:ln w="0">
            <a:solidFill>
              <a:srgbClr val="0070C0"/>
            </a:solidFill>
          </a:ln>
        </p:spPr>
      </p:pic>
      <p:sp>
        <p:nvSpPr>
          <p:cNvPr id="5" name="TextBox 4">
            <a:extLst>
              <a:ext uri="{FF2B5EF4-FFF2-40B4-BE49-F238E27FC236}">
                <a16:creationId xmlns:a16="http://schemas.microsoft.com/office/drawing/2014/main" id="{443FA1A9-CFAA-606A-DB70-DBAE0557E99C}"/>
              </a:ext>
            </a:extLst>
          </p:cNvPr>
          <p:cNvSpPr txBox="1"/>
          <p:nvPr userDrawn="1"/>
        </p:nvSpPr>
        <p:spPr>
          <a:xfrm>
            <a:off x="8947598" y="35513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Tree>
    <p:extLst>
      <p:ext uri="{BB962C8B-B14F-4D97-AF65-F5344CB8AC3E}">
        <p14:creationId xmlns:p14="http://schemas.microsoft.com/office/powerpoint/2010/main" val="3605859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BTN - RI">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r="-1"/>
          <a:stretch/>
        </p:blipFill>
        <p:spPr>
          <a:xfrm>
            <a:off x="1" y="0"/>
            <a:ext cx="12191998"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8" y="1600201"/>
            <a:ext cx="10244972" cy="4762500"/>
          </a:xfrm>
          <a:prstGeom prst="rect">
            <a:avLst/>
          </a:prstGeom>
          <a:solidFill>
            <a:schemeClr val="bg1">
              <a:alpha val="8505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44237"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5051"/>
                    </a:prstClr>
                  </a:outerShdw>
                </a:effectLst>
                <a:uLnTx/>
                <a:uFillTx/>
                <a:latin typeface="Arial Black" panose="020B0604020202020204" pitchFamily="34" charset="0"/>
                <a:ea typeface="+mn-ea"/>
                <a:cs typeface="Arial Black" panose="020B0604020202020204" pitchFamily="34" charset="0"/>
              </a:rPr>
              <a:t>RUNWAY INCURSIONS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6594765" y="1884750"/>
            <a:ext cx="3695716" cy="1098762"/>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take-offs &amp; landings</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occurred in the NAS. </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5150636" y="4185469"/>
            <a:ext cx="1693532" cy="1240022"/>
          </a:xfrm>
          <a:prstGeom prst="rect">
            <a:avLst/>
          </a:prstGeom>
          <a:noFill/>
        </p:spPr>
        <p:txBody>
          <a:bodyPr wrap="square" lIns="0" tIns="0" rIns="0" bIns="0" rtlCol="0" anchor="t"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were Runway Incursions</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8596849" y="3054847"/>
            <a:ext cx="944588" cy="790215"/>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PD</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(Pilot)</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888995" y="1737274"/>
            <a:ext cx="3584881" cy="1523494"/>
          </a:xfrm>
          <a:prstGeom prst="rect">
            <a:avLst/>
          </a:prstGeom>
        </p:spPr>
        <p:txBody>
          <a:bodyPr wrap="squar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52M</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2369173" y="4040495"/>
            <a:ext cx="271738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7200140" y="3054848"/>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0" name="TextBox 19">
            <a:extLst>
              <a:ext uri="{FF2B5EF4-FFF2-40B4-BE49-F238E27FC236}">
                <a16:creationId xmlns:a16="http://schemas.microsoft.com/office/drawing/2014/main" id="{2FC6D10B-66C1-0092-555F-D432C8539558}"/>
              </a:ext>
            </a:extLst>
          </p:cNvPr>
          <p:cNvSpPr txBox="1"/>
          <p:nvPr userDrawn="1"/>
        </p:nvSpPr>
        <p:spPr>
          <a:xfrm>
            <a:off x="8596849" y="3968942"/>
            <a:ext cx="1693632" cy="666334"/>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OI</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(Controller)</a:t>
            </a:r>
          </a:p>
        </p:txBody>
      </p:sp>
      <p:sp>
        <p:nvSpPr>
          <p:cNvPr id="21" name="Text Placeholder 22">
            <a:extLst>
              <a:ext uri="{FF2B5EF4-FFF2-40B4-BE49-F238E27FC236}">
                <a16:creationId xmlns:a16="http://schemas.microsoft.com/office/drawing/2014/main" id="{FD8424D2-C8E3-6295-7FAC-D17DCD2FF918}"/>
              </a:ext>
            </a:extLst>
          </p:cNvPr>
          <p:cNvSpPr>
            <a:spLocks noGrp="1"/>
          </p:cNvSpPr>
          <p:nvPr>
            <p:ph type="body" sz="quarter" idx="16" hasCustomPrompt="1"/>
          </p:nvPr>
        </p:nvSpPr>
        <p:spPr>
          <a:xfrm>
            <a:off x="7200140" y="3845062"/>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4" name="TextBox 23">
            <a:extLst>
              <a:ext uri="{FF2B5EF4-FFF2-40B4-BE49-F238E27FC236}">
                <a16:creationId xmlns:a16="http://schemas.microsoft.com/office/drawing/2014/main" id="{46B90E71-745F-3AC0-8754-994C9B5C0163}"/>
              </a:ext>
            </a:extLst>
          </p:cNvPr>
          <p:cNvSpPr txBox="1"/>
          <p:nvPr userDrawn="1"/>
        </p:nvSpPr>
        <p:spPr>
          <a:xfrm>
            <a:off x="8596848" y="4759158"/>
            <a:ext cx="1934915"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VPD</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(Vehicle/pedestrian)</a:t>
            </a:r>
            <a:endParaRPr lang="en-US" sz="2400" b="0">
              <a:solidFill>
                <a:schemeClr val="accent2"/>
              </a:solidFill>
              <a:latin typeface="Arial" panose="020B0604020202020204" pitchFamily="34" charset="0"/>
              <a:cs typeface="Arial" panose="020B0604020202020204" pitchFamily="34" charset="0"/>
            </a:endParaRPr>
          </a:p>
        </p:txBody>
      </p:sp>
      <p:sp>
        <p:nvSpPr>
          <p:cNvPr id="25" name="Text Placeholder 22">
            <a:extLst>
              <a:ext uri="{FF2B5EF4-FFF2-40B4-BE49-F238E27FC236}">
                <a16:creationId xmlns:a16="http://schemas.microsoft.com/office/drawing/2014/main" id="{FD562F45-D5DA-3B05-6EAD-653952FEFA61}"/>
              </a:ext>
            </a:extLst>
          </p:cNvPr>
          <p:cNvSpPr>
            <a:spLocks noGrp="1"/>
          </p:cNvSpPr>
          <p:nvPr>
            <p:ph type="body" sz="quarter" idx="17" hasCustomPrompt="1"/>
          </p:nvPr>
        </p:nvSpPr>
        <p:spPr>
          <a:xfrm>
            <a:off x="7200140" y="4635276"/>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pic>
        <p:nvPicPr>
          <p:cNvPr id="10" name="object 4">
            <a:extLst>
              <a:ext uri="{FF2B5EF4-FFF2-40B4-BE49-F238E27FC236}">
                <a16:creationId xmlns:a16="http://schemas.microsoft.com/office/drawing/2014/main" id="{07635087-D246-9FA6-0F60-B76945DE0F23}"/>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8" name="Picture 17" descr="Icon&#10;&#10;Description automatically generated">
            <a:extLst>
              <a:ext uri="{FF2B5EF4-FFF2-40B4-BE49-F238E27FC236}">
                <a16:creationId xmlns:a16="http://schemas.microsoft.com/office/drawing/2014/main" id="{4328B2B1-66DF-9BBA-397F-EFC68A0587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454354" y="3085810"/>
            <a:ext cx="644890" cy="3101469"/>
          </a:xfrm>
          <a:prstGeom prst="rect">
            <a:avLst/>
          </a:prstGeom>
        </p:spPr>
      </p:pic>
      <p:sp>
        <p:nvSpPr>
          <p:cNvPr id="29" name="Text Placeholder 22">
            <a:extLst>
              <a:ext uri="{FF2B5EF4-FFF2-40B4-BE49-F238E27FC236}">
                <a16:creationId xmlns:a16="http://schemas.microsoft.com/office/drawing/2014/main" id="{85DE329C-F7A9-E273-073D-6784196D1A06}"/>
              </a:ext>
            </a:extLst>
          </p:cNvPr>
          <p:cNvSpPr>
            <a:spLocks noGrp="1"/>
          </p:cNvSpPr>
          <p:nvPr>
            <p:ph type="body" sz="quarter" idx="18" hasCustomPrompt="1"/>
          </p:nvPr>
        </p:nvSpPr>
        <p:spPr>
          <a:xfrm>
            <a:off x="7200140" y="5425491"/>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30" name="TextBox 29">
            <a:extLst>
              <a:ext uri="{FF2B5EF4-FFF2-40B4-BE49-F238E27FC236}">
                <a16:creationId xmlns:a16="http://schemas.microsoft.com/office/drawing/2014/main" id="{FF4B5EEE-ACF6-A78D-4320-DB44BB65559C}"/>
              </a:ext>
            </a:extLst>
          </p:cNvPr>
          <p:cNvSpPr txBox="1"/>
          <p:nvPr userDrawn="1"/>
        </p:nvSpPr>
        <p:spPr>
          <a:xfrm>
            <a:off x="8596849" y="5554289"/>
            <a:ext cx="944588"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OTH</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(Other)</a:t>
            </a:r>
          </a:p>
        </p:txBody>
      </p:sp>
      <p:sp>
        <p:nvSpPr>
          <p:cNvPr id="4" name="TextBox 3">
            <a:extLst>
              <a:ext uri="{FF2B5EF4-FFF2-40B4-BE49-F238E27FC236}">
                <a16:creationId xmlns:a16="http://schemas.microsoft.com/office/drawing/2014/main" id="{D4CB730C-BAD7-C9CB-173A-DF7D1E45E0C5}"/>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sp>
        <p:nvSpPr>
          <p:cNvPr id="16" name="object 5">
            <a:extLst>
              <a:ext uri="{FF2B5EF4-FFF2-40B4-BE49-F238E27FC236}">
                <a16:creationId xmlns:a16="http://schemas.microsoft.com/office/drawing/2014/main" id="{8CB7A4D9-FD3C-3950-2A3A-31FA4697009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84463859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Basic_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1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2142067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BASIC No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66353885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4_WELCOM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pic>
        <p:nvPicPr>
          <p:cNvPr id="4" name="Picture 3" descr="A picture containing sky, outdoor, nature, mountain&#10;&#10;Description automatically generated">
            <a:extLst>
              <a:ext uri="{FF2B5EF4-FFF2-40B4-BE49-F238E27FC236}">
                <a16:creationId xmlns:a16="http://schemas.microsoft.com/office/drawing/2014/main" id="{D2901732-5FCA-97FF-08E0-154B02AA31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47233" y="457199"/>
            <a:ext cx="5074257" cy="6419655"/>
          </a:xfrm>
          <a:prstGeom prst="rect">
            <a:avLst/>
          </a:prstGeom>
        </p:spPr>
      </p:pic>
      <p:pic>
        <p:nvPicPr>
          <p:cNvPr id="2" name="Picture 1" descr="A picture containing sky, outdoor, nature, mountain&#10;&#10;Description automatically generated">
            <a:extLst>
              <a:ext uri="{FF2B5EF4-FFF2-40B4-BE49-F238E27FC236}">
                <a16:creationId xmlns:a16="http://schemas.microsoft.com/office/drawing/2014/main" id="{EFFC63BB-6D62-E0F0-7BFC-5A574153FC8D}"/>
              </a:ext>
            </a:extLst>
          </p:cNvPr>
          <p:cNvPicPr>
            <a:picLocks noChangeAspect="1"/>
          </p:cNvPicPr>
          <p:nvPr userDrawn="1"/>
        </p:nvPicPr>
        <p:blipFill rotWithShape="1">
          <a:blip r:embed="rId4" cstate="hqprint">
            <a:alphaModFix amt="17000"/>
            <a:extLst>
              <a:ext uri="{28A0092B-C50C-407E-A947-70E740481C1C}">
                <a14:useLocalDpi xmlns:a14="http://schemas.microsoft.com/office/drawing/2010/main"/>
              </a:ext>
            </a:extLst>
          </a:blip>
          <a:srcRect l="-62"/>
          <a:stretch/>
        </p:blipFill>
        <p:spPr>
          <a:xfrm>
            <a:off x="1435608" y="439539"/>
            <a:ext cx="5211625" cy="5923161"/>
          </a:xfrm>
          <a:prstGeom prst="rect">
            <a:avLst/>
          </a:prstGeom>
        </p:spPr>
      </p:pic>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2264005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RS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8C65A76-61AF-309F-23AC-9B687A179FF8}"/>
              </a:ext>
            </a:extLst>
          </p:cNvPr>
          <p:cNvGrpSpPr/>
          <p:nvPr userDrawn="1"/>
        </p:nvGrpSpPr>
        <p:grpSpPr>
          <a:xfrm>
            <a:off x="0" y="-21020"/>
            <a:ext cx="11717518" cy="6905921"/>
            <a:chOff x="0" y="0"/>
            <a:chExt cx="11717518" cy="6905921"/>
          </a:xfrm>
        </p:grpSpPr>
        <p:pic>
          <p:nvPicPr>
            <p:cNvPr id="15" name="Picture 14" descr="A picture containing person, table, sitting, computer&#10;&#10;Description automatically generated">
              <a:extLst>
                <a:ext uri="{FF2B5EF4-FFF2-40B4-BE49-F238E27FC236}">
                  <a16:creationId xmlns:a16="http://schemas.microsoft.com/office/drawing/2014/main" id="{7E85AC55-E720-AB85-64B9-E17921A592D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39"/>
            <a:stretch/>
          </p:blipFill>
          <p:spPr>
            <a:xfrm>
              <a:off x="0" y="8165"/>
              <a:ext cx="4891527" cy="6897756"/>
            </a:xfrm>
            <a:prstGeom prst="rect">
              <a:avLst/>
            </a:prstGeom>
          </p:spPr>
        </p:pic>
        <p:pic>
          <p:nvPicPr>
            <p:cNvPr id="16" name="Picture 15" descr="A picture containing person, table, sitting, computer&#10;&#10;Description automatically generated">
              <a:extLst>
                <a:ext uri="{FF2B5EF4-FFF2-40B4-BE49-F238E27FC236}">
                  <a16:creationId xmlns:a16="http://schemas.microsoft.com/office/drawing/2014/main" id="{716B7DE2-BAE8-9E94-A960-56BCFE3555FF}"/>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a:off x="4891528" y="2040427"/>
              <a:ext cx="6825990" cy="4360254"/>
            </a:xfrm>
            <a:prstGeom prst="rect">
              <a:avLst/>
            </a:prstGeom>
          </p:spPr>
        </p:pic>
        <p:pic>
          <p:nvPicPr>
            <p:cNvPr id="17" name="Picture 16" descr="A picture containing person, table, sitting, computer&#10;&#10;Description automatically generated">
              <a:extLst>
                <a:ext uri="{FF2B5EF4-FFF2-40B4-BE49-F238E27FC236}">
                  <a16:creationId xmlns:a16="http://schemas.microsoft.com/office/drawing/2014/main" id="{731CEB9B-9363-C889-6E58-5966862D112E}"/>
                </a:ext>
              </a:extLst>
            </p:cNvPr>
            <p:cNvPicPr>
              <a:picLocks noChangeAspect="1"/>
            </p:cNvPicPr>
            <p:nvPr/>
          </p:nvPicPr>
          <p:blipFill rotWithShape="1">
            <a:blip r:embed="rId5" cstate="hqprint">
              <a:alphaModFix amt="16000"/>
              <a:extLst>
                <a:ext uri="{28A0092B-C50C-407E-A947-70E740481C1C}">
                  <a14:useLocalDpi xmlns:a14="http://schemas.microsoft.com/office/drawing/2010/main"/>
                </a:ext>
              </a:extLst>
            </a:blip>
            <a:srcRect t="-3997"/>
            <a:stretch/>
          </p:blipFill>
          <p:spPr>
            <a:xfrm>
              <a:off x="4891528" y="0"/>
              <a:ext cx="6825990" cy="465364"/>
            </a:xfrm>
            <a:prstGeom prst="rect">
              <a:avLst/>
            </a:prstGeom>
          </p:spPr>
        </p:pic>
      </p:grpSp>
    </p:spTree>
    <p:extLst>
      <p:ext uri="{BB962C8B-B14F-4D97-AF65-F5344CB8AC3E}">
        <p14:creationId xmlns:p14="http://schemas.microsoft.com/office/powerpoint/2010/main" val="205082773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LD SHORT - CLE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66755"/>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HOLD SHORT LINE</a:t>
            </a:r>
            <a:endParaRPr lang="en-US">
              <a:solidFill>
                <a:schemeClr val="bg1"/>
              </a:solidFill>
              <a:effectLst>
                <a:outerShdw blurRad="76200" dist="76200" dir="3600000" algn="tl" rotWithShape="0">
                  <a:prstClr val="black">
                    <a:alpha val="40000"/>
                  </a:prstClr>
                </a:outerShdw>
              </a:effectLst>
            </a:endParaRPr>
          </a:p>
        </p:txBody>
      </p:sp>
      <p:sp>
        <p:nvSpPr>
          <p:cNvPr id="29" name="Title 22">
            <a:extLst>
              <a:ext uri="{FF2B5EF4-FFF2-40B4-BE49-F238E27FC236}">
                <a16:creationId xmlns:a16="http://schemas.microsoft.com/office/drawing/2014/main" id="{F0AE95B9-AE55-F684-CE41-8483232C7537}"/>
              </a:ext>
            </a:extLst>
          </p:cNvPr>
          <p:cNvSpPr txBox="1">
            <a:spLocks/>
          </p:cNvSpPr>
          <p:nvPr userDrawn="1"/>
        </p:nvSpPr>
        <p:spPr>
          <a:xfrm>
            <a:off x="1866900" y="1190210"/>
            <a:ext cx="4229100"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CLEARING THE</a:t>
            </a:r>
          </a:p>
        </p:txBody>
      </p:sp>
      <p:sp>
        <p:nvSpPr>
          <p:cNvPr id="37" name="object 2">
            <a:extLst>
              <a:ext uri="{FF2B5EF4-FFF2-40B4-BE49-F238E27FC236}">
                <a16:creationId xmlns:a16="http://schemas.microsoft.com/office/drawing/2014/main" id="{CC6BAF72-0397-6FE9-8E6F-C0672F8E229E}"/>
              </a:ext>
            </a:extLst>
          </p:cNvPr>
          <p:cNvSpPr txBox="1"/>
          <p:nvPr userDrawn="1"/>
        </p:nvSpPr>
        <p:spPr>
          <a:xfrm>
            <a:off x="1849300" y="2055077"/>
            <a:ext cx="9885744" cy="2233945"/>
          </a:xfrm>
          <a:prstGeom prst="rect">
            <a:avLst/>
          </a:prstGeom>
        </p:spPr>
        <p:txBody>
          <a:bodyPr vert="horz" wrap="square" lIns="0" tIns="182880" rIns="0" bIns="0" numCol="1" spcCol="365760" rtlCol="0" anchor="t">
            <a:spAutoFit/>
          </a:bodyPr>
          <a:lstStyle/>
          <a:p>
            <a:pPr marL="12065">
              <a:spcBef>
                <a:spcPts val="740"/>
              </a:spcBef>
              <a:tabLst>
                <a:tab pos="236220" algn="l"/>
              </a:tabLst>
            </a:pPr>
            <a:r>
              <a:rPr lang="en-US" sz="2800" b="1">
                <a:solidFill>
                  <a:srgbClr val="FF711C"/>
                </a:solidFill>
                <a:latin typeface="Arial"/>
                <a:cs typeface="Arial"/>
              </a:rPr>
              <a:t>You meet the double dashed lines first</a:t>
            </a:r>
          </a:p>
          <a:p>
            <a:pPr marL="237490" indent="-237490">
              <a:spcBef>
                <a:spcPts val="1100"/>
              </a:spcBef>
              <a:buFont typeface="Arial" panose="020B0604020202020204" pitchFamily="34" charset="0"/>
              <a:buChar char="•"/>
              <a:tabLst>
                <a:tab pos="236220" algn="l"/>
              </a:tabLst>
            </a:pPr>
            <a:r>
              <a:rPr lang="en-US" sz="2400">
                <a:solidFill>
                  <a:schemeClr val="accent2"/>
                </a:solidFill>
                <a:latin typeface="Arial"/>
                <a:cs typeface="Arial"/>
              </a:rPr>
              <a:t>You are </a:t>
            </a:r>
            <a:r>
              <a:rPr lang="en-US" sz="2400" b="1">
                <a:solidFill>
                  <a:schemeClr val="accent2"/>
                </a:solidFill>
                <a:latin typeface="Arial"/>
                <a:cs typeface="Arial"/>
              </a:rPr>
              <a:t>EXPECTED</a:t>
            </a:r>
            <a:r>
              <a:rPr lang="en-US" sz="2400">
                <a:solidFill>
                  <a:schemeClr val="accent2"/>
                </a:solidFill>
                <a:latin typeface="Arial"/>
                <a:cs typeface="Arial"/>
              </a:rPr>
              <a:t> to get past this line if nothing is impeding forward movement. Until you fully clear this line, you are still in the ‘runway environment’ which may cause a loss of separation, go-around or another type of RI</a:t>
            </a:r>
          </a:p>
        </p:txBody>
      </p:sp>
      <p:grpSp>
        <p:nvGrpSpPr>
          <p:cNvPr id="9" name="Group 8">
            <a:extLst>
              <a:ext uri="{FF2B5EF4-FFF2-40B4-BE49-F238E27FC236}">
                <a16:creationId xmlns:a16="http://schemas.microsoft.com/office/drawing/2014/main" id="{F138A3F9-0A87-10AF-83D0-51F409827FC2}"/>
              </a:ext>
            </a:extLst>
          </p:cNvPr>
          <p:cNvGrpSpPr/>
          <p:nvPr userDrawn="1"/>
        </p:nvGrpSpPr>
        <p:grpSpPr>
          <a:xfrm>
            <a:off x="1869620" y="5441078"/>
            <a:ext cx="8349490" cy="960643"/>
            <a:chOff x="1869620" y="4591401"/>
            <a:chExt cx="8349490" cy="960643"/>
          </a:xfrm>
        </p:grpSpPr>
        <p:sp>
          <p:nvSpPr>
            <p:cNvPr id="41" name="Rectangle 40">
              <a:extLst>
                <a:ext uri="{FF2B5EF4-FFF2-40B4-BE49-F238E27FC236}">
                  <a16:creationId xmlns:a16="http://schemas.microsoft.com/office/drawing/2014/main" id="{1C2C8FC9-6102-3D29-C92E-18267FFE42BB}"/>
                </a:ext>
              </a:extLst>
            </p:cNvPr>
            <p:cNvSpPr/>
            <p:nvPr/>
          </p:nvSpPr>
          <p:spPr>
            <a:xfrm>
              <a:off x="1869620" y="4591401"/>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object 12">
              <a:extLst>
                <a:ext uri="{FF2B5EF4-FFF2-40B4-BE49-F238E27FC236}">
                  <a16:creationId xmlns:a16="http://schemas.microsoft.com/office/drawing/2014/main" id="{041B4249-3600-FF59-AFD8-C241C5C0820A}"/>
                </a:ext>
              </a:extLst>
            </p:cNvPr>
            <p:cNvGrpSpPr/>
            <p:nvPr/>
          </p:nvGrpSpPr>
          <p:grpSpPr>
            <a:xfrm rot="10800000">
              <a:off x="1869620" y="4605712"/>
              <a:ext cx="8349490" cy="946332"/>
              <a:chOff x="2193034" y="3949699"/>
              <a:chExt cx="7909561" cy="1286688"/>
            </a:xfrm>
          </p:grpSpPr>
          <p:sp>
            <p:nvSpPr>
              <p:cNvPr id="47" name="object 13">
                <a:extLst>
                  <a:ext uri="{FF2B5EF4-FFF2-40B4-BE49-F238E27FC236}">
                    <a16:creationId xmlns:a16="http://schemas.microsoft.com/office/drawing/2014/main" id="{575EF443-CC0F-ACB6-0888-FA8451C022F4}"/>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48" name="object 14">
                <a:extLst>
                  <a:ext uri="{FF2B5EF4-FFF2-40B4-BE49-F238E27FC236}">
                    <a16:creationId xmlns:a16="http://schemas.microsoft.com/office/drawing/2014/main" id="{B1B2449C-F075-5A04-E7DB-CE78713B6F74}"/>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49" name="object 15">
                <a:extLst>
                  <a:ext uri="{FF2B5EF4-FFF2-40B4-BE49-F238E27FC236}">
                    <a16:creationId xmlns:a16="http://schemas.microsoft.com/office/drawing/2014/main" id="{FF7C8AE0-00F7-BC5F-AF70-2696B006FE9A}"/>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50" name="object 16">
                <a:extLst>
                  <a:ext uri="{FF2B5EF4-FFF2-40B4-BE49-F238E27FC236}">
                    <a16:creationId xmlns:a16="http://schemas.microsoft.com/office/drawing/2014/main" id="{5A56B42D-5E32-914E-B046-31A7DC2DFF84}"/>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pic>
        <p:nvPicPr>
          <p:cNvPr id="10" name="Graphic 9" descr="Airplane with solid fill">
            <a:extLst>
              <a:ext uri="{FF2B5EF4-FFF2-40B4-BE49-F238E27FC236}">
                <a16:creationId xmlns:a16="http://schemas.microsoft.com/office/drawing/2014/main" id="{25DD785F-CCF4-70C6-3489-9F20DF383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4033978"/>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347654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TRAINING - DRIV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2" name="object 6">
            <a:extLst>
              <a:ext uri="{FF2B5EF4-FFF2-40B4-BE49-F238E27FC236}">
                <a16:creationId xmlns:a16="http://schemas.microsoft.com/office/drawing/2014/main" id="{466F8B12-2B07-C74D-F432-6AD9CA5E1F11}"/>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446567"/>
            <a:ext cx="10744200" cy="1582476"/>
          </a:xfrm>
          <a:prstGeom prst="rect">
            <a:avLst/>
          </a:prstGeom>
          <a:solidFill>
            <a:schemeClr val="tx2"/>
          </a:solidFill>
        </p:spPr>
      </p:pic>
      <p:sp>
        <p:nvSpPr>
          <p:cNvPr id="43" name="object 7">
            <a:extLst>
              <a:ext uri="{FF2B5EF4-FFF2-40B4-BE49-F238E27FC236}">
                <a16:creationId xmlns:a16="http://schemas.microsoft.com/office/drawing/2014/main" id="{54BEA9F9-67AB-3E1F-36BC-88954A08C266}"/>
              </a:ext>
            </a:extLst>
          </p:cNvPr>
          <p:cNvSpPr/>
          <p:nvPr userDrawn="1"/>
        </p:nvSpPr>
        <p:spPr>
          <a:xfrm>
            <a:off x="1447800" y="441320"/>
            <a:ext cx="1074420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B6092">
              <a:alpha val="34999"/>
            </a:srgbClr>
          </a:solidFill>
        </p:spPr>
        <p:txBody>
          <a:bodyPr wrap="square" lIns="0" tIns="0" rIns="0" bIns="0" rtlCol="0"/>
          <a:lstStyle/>
          <a:p>
            <a:endParaRPr/>
          </a:p>
        </p:txBody>
      </p:sp>
      <p:sp>
        <p:nvSpPr>
          <p:cNvPr id="10" name="Rectangle 9">
            <a:extLst>
              <a:ext uri="{FF2B5EF4-FFF2-40B4-BE49-F238E27FC236}">
                <a16:creationId xmlns:a16="http://schemas.microsoft.com/office/drawing/2014/main" id="{1681A152-244D-9454-D2BC-007464504844}"/>
              </a:ext>
            </a:extLst>
          </p:cNvPr>
          <p:cNvSpPr/>
          <p:nvPr/>
        </p:nvSpPr>
        <p:spPr>
          <a:xfrm>
            <a:off x="7426713" y="441321"/>
            <a:ext cx="4483830" cy="6454780"/>
          </a:xfrm>
          <a:prstGeom prst="rect">
            <a:avLst/>
          </a:prstGeom>
          <a:solidFill>
            <a:schemeClr val="accent2">
              <a:alpha val="244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monitor, electronics, indoor&#10;&#10;Description automatically generated">
            <a:extLst>
              <a:ext uri="{FF2B5EF4-FFF2-40B4-BE49-F238E27FC236}">
                <a16:creationId xmlns:a16="http://schemas.microsoft.com/office/drawing/2014/main" id="{2033AAA2-AFBD-4272-3F20-2717982AD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6765" y="452600"/>
            <a:ext cx="4090095" cy="2987679"/>
          </a:xfrm>
          <a:prstGeom prst="rect">
            <a:avLst/>
          </a:prstGeom>
          <a:effectLst>
            <a:outerShdw blurRad="50800" dist="38100" dir="2700000" algn="tl" rotWithShape="0">
              <a:prstClr val="black">
                <a:alpha val="40000"/>
              </a:prstClr>
            </a:outerShdw>
          </a:effectLst>
        </p:spPr>
      </p:pic>
      <p:pic>
        <p:nvPicPr>
          <p:cNvPr id="13" name="Picture 12" descr="A picture containing text, person, control panel&#10;&#10;Description automatically generated">
            <a:extLst>
              <a:ext uri="{FF2B5EF4-FFF2-40B4-BE49-F238E27FC236}">
                <a16:creationId xmlns:a16="http://schemas.microsoft.com/office/drawing/2014/main" id="{A3626AF8-B3B6-3F1D-4F29-76E772355F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5411" y="2141235"/>
            <a:ext cx="1280728" cy="1497641"/>
          </a:xfrm>
          <a:prstGeom prst="rect">
            <a:avLst/>
          </a:prstGeom>
          <a:ln w="41275">
            <a:noFill/>
            <a:miter lim="800000"/>
          </a:ln>
          <a:effectLst>
            <a:outerShdw blurRad="50800" dist="38100" dir="2700000" algn="tl" rotWithShape="0">
              <a:prstClr val="black">
                <a:alpha val="40000"/>
              </a:prstClr>
            </a:outerShdw>
          </a:effectLst>
        </p:spPr>
      </p:pic>
      <p:sp>
        <p:nvSpPr>
          <p:cNvPr id="15" name="object 33">
            <a:extLst>
              <a:ext uri="{FF2B5EF4-FFF2-40B4-BE49-F238E27FC236}">
                <a16:creationId xmlns:a16="http://schemas.microsoft.com/office/drawing/2014/main" id="{79C0A8B9-6D50-5E75-17CD-186B14D53DE0}"/>
              </a:ext>
            </a:extLst>
          </p:cNvPr>
          <p:cNvSpPr txBox="1"/>
          <p:nvPr/>
        </p:nvSpPr>
        <p:spPr>
          <a:xfrm>
            <a:off x="7546787" y="5873286"/>
            <a:ext cx="1414789" cy="580928"/>
          </a:xfrm>
          <a:prstGeom prst="rect">
            <a:avLst/>
          </a:prstGeom>
        </p:spPr>
        <p:txBody>
          <a:bodyPr vert="horz" wrap="square" lIns="0" tIns="13970" rIns="0" bIns="0" rtlCol="0" anchor="t" anchorCtr="0">
            <a:spAutoFit/>
          </a:bodyPr>
          <a:lstStyle/>
          <a:p>
            <a:pPr marL="12700">
              <a:spcBef>
                <a:spcPts val="110"/>
              </a:spcBef>
            </a:pPr>
            <a:r>
              <a:rPr spc="40">
                <a:solidFill>
                  <a:schemeClr val="accent2"/>
                </a:solidFill>
                <a:uFill>
                  <a:solidFill>
                    <a:srgbClr val="568E9F"/>
                  </a:solidFill>
                </a:uFill>
                <a:latin typeface="Arial"/>
                <a:cs typeface="Arial"/>
              </a:rPr>
              <a:t>Situational</a:t>
            </a:r>
            <a:r>
              <a:rPr lang="en-US" spc="40">
                <a:solidFill>
                  <a:schemeClr val="accent2"/>
                </a:solidFill>
                <a:uFill>
                  <a:solidFill>
                    <a:srgbClr val="568E9F"/>
                  </a:solidFill>
                </a:uFill>
                <a:latin typeface="Arial"/>
                <a:cs typeface="Arial"/>
              </a:rPr>
              <a:t> </a:t>
            </a:r>
            <a:endParaRPr lang="en-US">
              <a:solidFill>
                <a:schemeClr val="accent2"/>
              </a:solidFill>
              <a:latin typeface="Arial"/>
              <a:cs typeface="Arial"/>
            </a:endParaRPr>
          </a:p>
          <a:p>
            <a:pPr marL="12700">
              <a:spcBef>
                <a:spcPts val="110"/>
              </a:spcBef>
            </a:pPr>
            <a:r>
              <a:rPr spc="45">
                <a:solidFill>
                  <a:schemeClr val="accent2"/>
                </a:solidFill>
                <a:uFill>
                  <a:solidFill>
                    <a:srgbClr val="568E9F"/>
                  </a:solidFill>
                </a:uFill>
                <a:latin typeface="Arial"/>
                <a:cs typeface="Arial"/>
              </a:rPr>
              <a:t>Awareness</a:t>
            </a:r>
            <a:r>
              <a:rPr lang="en-US" spc="45">
                <a:solidFill>
                  <a:schemeClr val="accent2"/>
                </a:solidFill>
                <a:uFill>
                  <a:solidFill>
                    <a:srgbClr val="568E9F"/>
                  </a:solidFill>
                </a:uFill>
                <a:latin typeface="Arial"/>
                <a:cs typeface="Arial"/>
              </a:rPr>
              <a:t> </a:t>
            </a:r>
            <a:endParaRPr lang="en-US">
              <a:solidFill>
                <a:schemeClr val="accent2"/>
              </a:solidFill>
              <a:latin typeface="Arial"/>
              <a:cs typeface="Arial"/>
            </a:endParaRPr>
          </a:p>
        </p:txBody>
      </p:sp>
      <p:sp>
        <p:nvSpPr>
          <p:cNvPr id="16" name="TextBox 15">
            <a:extLst>
              <a:ext uri="{FF2B5EF4-FFF2-40B4-BE49-F238E27FC236}">
                <a16:creationId xmlns:a16="http://schemas.microsoft.com/office/drawing/2014/main" id="{506270C3-700A-595F-5810-B2457BE16743}"/>
              </a:ext>
            </a:extLst>
          </p:cNvPr>
          <p:cNvSpPr txBox="1"/>
          <p:nvPr/>
        </p:nvSpPr>
        <p:spPr>
          <a:xfrm>
            <a:off x="9025543"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Phraseology</a:t>
            </a:r>
            <a:endParaRPr lang="en-US"/>
          </a:p>
        </p:txBody>
      </p:sp>
      <p:pic>
        <p:nvPicPr>
          <p:cNvPr id="17" name="Picture 16" descr="Qr code&#10;&#10;Description automatically generated">
            <a:extLst>
              <a:ext uri="{FF2B5EF4-FFF2-40B4-BE49-F238E27FC236}">
                <a16:creationId xmlns:a16="http://schemas.microsoft.com/office/drawing/2014/main" id="{821B6158-26D0-29DA-BC26-67C5EDD2875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521552" y="4547973"/>
            <a:ext cx="1335095" cy="1280825"/>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EA8CA16-49AC-5EBF-6CD8-6B49065CB39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9023946" y="4538355"/>
            <a:ext cx="1307396" cy="130739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8BDCCBB-6260-293B-DBDD-A83FF85C24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97894" y="4558826"/>
            <a:ext cx="1307102" cy="1294338"/>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9DB900B0-FC08-5DF1-46C4-D6734EE54EAC}"/>
              </a:ext>
            </a:extLst>
          </p:cNvPr>
          <p:cNvGrpSpPr/>
          <p:nvPr/>
        </p:nvGrpSpPr>
        <p:grpSpPr>
          <a:xfrm>
            <a:off x="7931619" y="3899208"/>
            <a:ext cx="559986" cy="516854"/>
            <a:chOff x="1997534" y="3851088"/>
            <a:chExt cx="675005" cy="675005"/>
          </a:xfrm>
        </p:grpSpPr>
        <p:sp>
          <p:nvSpPr>
            <p:cNvPr id="34" name="object 17">
              <a:extLst>
                <a:ext uri="{FF2B5EF4-FFF2-40B4-BE49-F238E27FC236}">
                  <a16:creationId xmlns:a16="http://schemas.microsoft.com/office/drawing/2014/main" id="{32D8C543-BF14-EA58-8028-1ABFF737C793}"/>
                </a:ext>
              </a:extLst>
            </p:cNvPr>
            <p:cNvSpPr/>
            <p:nvPr/>
          </p:nvSpPr>
          <p:spPr>
            <a:xfrm>
              <a:off x="1997534" y="3851088"/>
              <a:ext cx="675005" cy="675005"/>
            </a:xfrm>
            <a:custGeom>
              <a:avLst/>
              <a:gdLst/>
              <a:ahLst/>
              <a:cxnLst/>
              <a:rect l="l" t="t" r="r" b="b"/>
              <a:pathLst>
                <a:path w="675005"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BE581BAC-3B17-C8F7-B744-230442E317AF}"/>
                </a:ext>
              </a:extLst>
            </p:cNvPr>
            <p:cNvSpPr/>
            <p:nvPr/>
          </p:nvSpPr>
          <p:spPr>
            <a:xfrm>
              <a:off x="2165077" y="4001524"/>
              <a:ext cx="340360" cy="268605"/>
            </a:xfrm>
            <a:custGeom>
              <a:avLst/>
              <a:gdLst/>
              <a:ahLst/>
              <a:cxnLst/>
              <a:rect l="l" t="t" r="r" b="b"/>
              <a:pathLst>
                <a:path w="340360" h="268604">
                  <a:moveTo>
                    <a:pt x="308356" y="268198"/>
                  </a:moveTo>
                  <a:lnTo>
                    <a:pt x="321638" y="246259"/>
                  </a:lnTo>
                  <a:lnTo>
                    <a:pt x="331531" y="222321"/>
                  </a:lnTo>
                  <a:lnTo>
                    <a:pt x="337707" y="196709"/>
                  </a:lnTo>
                  <a:lnTo>
                    <a:pt x="339839" y="169748"/>
                  </a:lnTo>
                  <a:lnTo>
                    <a:pt x="333769" y="124621"/>
                  </a:lnTo>
                  <a:lnTo>
                    <a:pt x="316640" y="84072"/>
                  </a:lnTo>
                  <a:lnTo>
                    <a:pt x="290071" y="49717"/>
                  </a:lnTo>
                  <a:lnTo>
                    <a:pt x="255680" y="23175"/>
                  </a:lnTo>
                  <a:lnTo>
                    <a:pt x="215088" y="6063"/>
                  </a:lnTo>
                  <a:lnTo>
                    <a:pt x="169913" y="0"/>
                  </a:lnTo>
                  <a:lnTo>
                    <a:pt x="124743" y="6063"/>
                  </a:lnTo>
                  <a:lnTo>
                    <a:pt x="84154" y="23175"/>
                  </a:lnTo>
                  <a:lnTo>
                    <a:pt x="49766" y="49717"/>
                  </a:lnTo>
                  <a:lnTo>
                    <a:pt x="23198" y="84072"/>
                  </a:lnTo>
                  <a:lnTo>
                    <a:pt x="6069" y="124621"/>
                  </a:lnTo>
                  <a:lnTo>
                    <a:pt x="0" y="169748"/>
                  </a:lnTo>
                  <a:lnTo>
                    <a:pt x="2007" y="195925"/>
                  </a:lnTo>
                  <a:lnTo>
                    <a:pt x="7831" y="220843"/>
                  </a:lnTo>
                  <a:lnTo>
                    <a:pt x="17171" y="244203"/>
                  </a:lnTo>
                  <a:lnTo>
                    <a:pt x="29730" y="265709"/>
                  </a:lnTo>
                </a:path>
              </a:pathLst>
            </a:custGeom>
            <a:ln w="25387">
              <a:solidFill>
                <a:srgbClr val="FF711C"/>
              </a:solidFill>
            </a:ln>
          </p:spPr>
          <p:txBody>
            <a:bodyPr wrap="square" lIns="0" tIns="0" rIns="0" bIns="0" rtlCol="0"/>
            <a:lstStyle/>
            <a:p>
              <a:endParaRPr/>
            </a:p>
          </p:txBody>
        </p:sp>
        <p:sp>
          <p:nvSpPr>
            <p:cNvPr id="36" name="object 19">
              <a:extLst>
                <a:ext uri="{FF2B5EF4-FFF2-40B4-BE49-F238E27FC236}">
                  <a16:creationId xmlns:a16="http://schemas.microsoft.com/office/drawing/2014/main" id="{C68967E6-9156-8417-4A62-6B0433A7CC58}"/>
                </a:ext>
              </a:extLst>
            </p:cNvPr>
            <p:cNvSpPr/>
            <p:nvPr/>
          </p:nvSpPr>
          <p:spPr>
            <a:xfrm>
              <a:off x="2103745" y="3940216"/>
              <a:ext cx="462915" cy="384810"/>
            </a:xfrm>
            <a:custGeom>
              <a:avLst/>
              <a:gdLst/>
              <a:ahLst/>
              <a:cxnLst/>
              <a:rect l="l" t="t" r="r" b="b"/>
              <a:pathLst>
                <a:path w="462914" h="384810">
                  <a:moveTo>
                    <a:pt x="404494" y="384200"/>
                  </a:moveTo>
                  <a:lnTo>
                    <a:pt x="428784" y="351331"/>
                  </a:lnTo>
                  <a:lnTo>
                    <a:pt x="447030" y="314375"/>
                  </a:lnTo>
                  <a:lnTo>
                    <a:pt x="458508" y="274058"/>
                  </a:lnTo>
                  <a:lnTo>
                    <a:pt x="462495" y="231101"/>
                  </a:lnTo>
                  <a:lnTo>
                    <a:pt x="457797" y="184526"/>
                  </a:lnTo>
                  <a:lnTo>
                    <a:pt x="444323" y="141146"/>
                  </a:lnTo>
                  <a:lnTo>
                    <a:pt x="423003" y="101890"/>
                  </a:lnTo>
                  <a:lnTo>
                    <a:pt x="394766" y="67687"/>
                  </a:lnTo>
                  <a:lnTo>
                    <a:pt x="360543" y="39468"/>
                  </a:lnTo>
                  <a:lnTo>
                    <a:pt x="321263" y="18160"/>
                  </a:lnTo>
                  <a:lnTo>
                    <a:pt x="277857" y="4695"/>
                  </a:lnTo>
                  <a:lnTo>
                    <a:pt x="231254" y="0"/>
                  </a:lnTo>
                  <a:lnTo>
                    <a:pt x="184646" y="4695"/>
                  </a:lnTo>
                  <a:lnTo>
                    <a:pt x="141237" y="18160"/>
                  </a:lnTo>
                  <a:lnTo>
                    <a:pt x="101955" y="39468"/>
                  </a:lnTo>
                  <a:lnTo>
                    <a:pt x="67730" y="67687"/>
                  </a:lnTo>
                  <a:lnTo>
                    <a:pt x="39493" y="101890"/>
                  </a:lnTo>
                  <a:lnTo>
                    <a:pt x="18172" y="141146"/>
                  </a:lnTo>
                  <a:lnTo>
                    <a:pt x="4698" y="184526"/>
                  </a:lnTo>
                  <a:lnTo>
                    <a:pt x="0" y="231101"/>
                  </a:lnTo>
                  <a:lnTo>
                    <a:pt x="3770" y="272891"/>
                  </a:lnTo>
                  <a:lnTo>
                    <a:pt x="14638" y="312204"/>
                  </a:lnTo>
                  <a:lnTo>
                    <a:pt x="31937" y="348373"/>
                  </a:lnTo>
                  <a:lnTo>
                    <a:pt x="55003" y="380733"/>
                  </a:lnTo>
                </a:path>
              </a:pathLst>
            </a:custGeom>
            <a:ln w="25387">
              <a:solidFill>
                <a:srgbClr val="FF711C"/>
              </a:solidFill>
            </a:ln>
          </p:spPr>
          <p:txBody>
            <a:bodyPr wrap="square" lIns="0" tIns="0" rIns="0" bIns="0" rtlCol="0"/>
            <a:lstStyle/>
            <a:p>
              <a:endParaRPr/>
            </a:p>
          </p:txBody>
        </p:sp>
        <p:sp>
          <p:nvSpPr>
            <p:cNvPr id="37" name="object 20">
              <a:extLst>
                <a:ext uri="{FF2B5EF4-FFF2-40B4-BE49-F238E27FC236}">
                  <a16:creationId xmlns:a16="http://schemas.microsoft.com/office/drawing/2014/main" id="{A1205FDC-B6AF-2E8D-92B9-52BDE9074E6B}"/>
                </a:ext>
              </a:extLst>
            </p:cNvPr>
            <p:cNvSpPr/>
            <p:nvPr/>
          </p:nvSpPr>
          <p:spPr>
            <a:xfrm>
              <a:off x="2119568" y="4036343"/>
              <a:ext cx="431165" cy="464184"/>
            </a:xfrm>
            <a:custGeom>
              <a:avLst/>
              <a:gdLst/>
              <a:ahLst/>
              <a:cxnLst/>
              <a:rect l="l" t="t" r="r" b="b"/>
              <a:pathLst>
                <a:path w="431164" h="464185">
                  <a:moveTo>
                    <a:pt x="430847" y="464058"/>
                  </a:moveTo>
                  <a:lnTo>
                    <a:pt x="426466" y="417525"/>
                  </a:lnTo>
                  <a:lnTo>
                    <a:pt x="413918" y="374180"/>
                  </a:lnTo>
                  <a:lnTo>
                    <a:pt x="394055" y="334962"/>
                  </a:lnTo>
                  <a:lnTo>
                    <a:pt x="367753" y="300786"/>
                  </a:lnTo>
                  <a:lnTo>
                    <a:pt x="335864" y="272592"/>
                  </a:lnTo>
                  <a:lnTo>
                    <a:pt x="299275" y="251307"/>
                  </a:lnTo>
                  <a:lnTo>
                    <a:pt x="288378" y="247688"/>
                  </a:lnTo>
                  <a:lnTo>
                    <a:pt x="295211" y="244144"/>
                  </a:lnTo>
                  <a:lnTo>
                    <a:pt x="324459" y="214896"/>
                  </a:lnTo>
                  <a:lnTo>
                    <a:pt x="343636" y="177812"/>
                  </a:lnTo>
                  <a:lnTo>
                    <a:pt x="350520" y="135102"/>
                  </a:lnTo>
                  <a:lnTo>
                    <a:pt x="343636" y="92405"/>
                  </a:lnTo>
                  <a:lnTo>
                    <a:pt x="324459" y="55321"/>
                  </a:lnTo>
                  <a:lnTo>
                    <a:pt x="295211" y="26073"/>
                  </a:lnTo>
                  <a:lnTo>
                    <a:pt x="258127" y="6896"/>
                  </a:lnTo>
                  <a:lnTo>
                    <a:pt x="215417" y="0"/>
                  </a:lnTo>
                  <a:lnTo>
                    <a:pt x="172720" y="6896"/>
                  </a:lnTo>
                  <a:lnTo>
                    <a:pt x="135636" y="26073"/>
                  </a:lnTo>
                  <a:lnTo>
                    <a:pt x="106387" y="55321"/>
                  </a:lnTo>
                  <a:lnTo>
                    <a:pt x="87210" y="92405"/>
                  </a:lnTo>
                  <a:lnTo>
                    <a:pt x="80314" y="135102"/>
                  </a:lnTo>
                  <a:lnTo>
                    <a:pt x="87210" y="177812"/>
                  </a:lnTo>
                  <a:lnTo>
                    <a:pt x="106387" y="214896"/>
                  </a:lnTo>
                  <a:lnTo>
                    <a:pt x="135636" y="244144"/>
                  </a:lnTo>
                  <a:lnTo>
                    <a:pt x="142455" y="247688"/>
                  </a:lnTo>
                  <a:lnTo>
                    <a:pt x="131559" y="251307"/>
                  </a:lnTo>
                  <a:lnTo>
                    <a:pt x="94970" y="272592"/>
                  </a:lnTo>
                  <a:lnTo>
                    <a:pt x="63093" y="300786"/>
                  </a:lnTo>
                  <a:lnTo>
                    <a:pt x="36791" y="334962"/>
                  </a:lnTo>
                  <a:lnTo>
                    <a:pt x="16929" y="374180"/>
                  </a:lnTo>
                  <a:lnTo>
                    <a:pt x="4368" y="417525"/>
                  </a:lnTo>
                  <a:lnTo>
                    <a:pt x="0" y="464058"/>
                  </a:lnTo>
                  <a:lnTo>
                    <a:pt x="430847" y="464058"/>
                  </a:lnTo>
                  <a:close/>
                </a:path>
              </a:pathLst>
            </a:custGeom>
            <a:solidFill>
              <a:srgbClr val="FF711C"/>
            </a:solidFill>
          </p:spPr>
          <p:txBody>
            <a:bodyPr wrap="square" lIns="0" tIns="0" rIns="0" bIns="0" rtlCol="0"/>
            <a:lstStyle/>
            <a:p>
              <a:endParaRPr/>
            </a:p>
          </p:txBody>
        </p:sp>
        <p:sp>
          <p:nvSpPr>
            <p:cNvPr id="38" name="object 21">
              <a:extLst>
                <a:ext uri="{FF2B5EF4-FFF2-40B4-BE49-F238E27FC236}">
                  <a16:creationId xmlns:a16="http://schemas.microsoft.com/office/drawing/2014/main" id="{29E51DA1-67B0-6CA0-7B2E-3F709E06F35E}"/>
                </a:ext>
              </a:extLst>
            </p:cNvPr>
            <p:cNvSpPr/>
            <p:nvPr/>
          </p:nvSpPr>
          <p:spPr>
            <a:xfrm>
              <a:off x="2199892" y="4036340"/>
              <a:ext cx="270510" cy="270510"/>
            </a:xfrm>
            <a:custGeom>
              <a:avLst/>
              <a:gdLst/>
              <a:ahLst/>
              <a:cxnLst/>
              <a:rect l="l" t="t" r="r" b="b"/>
              <a:pathLst>
                <a:path w="270510" h="270510">
                  <a:moveTo>
                    <a:pt x="135102" y="270217"/>
                  </a:moveTo>
                  <a:lnTo>
                    <a:pt x="177804" y="263328"/>
                  </a:lnTo>
                  <a:lnTo>
                    <a:pt x="214891" y="244145"/>
                  </a:lnTo>
                  <a:lnTo>
                    <a:pt x="244137" y="214895"/>
                  </a:lnTo>
                  <a:lnTo>
                    <a:pt x="263317" y="177805"/>
                  </a:lnTo>
                  <a:lnTo>
                    <a:pt x="270205" y="135102"/>
                  </a:lnTo>
                  <a:lnTo>
                    <a:pt x="263317" y="92400"/>
                  </a:lnTo>
                  <a:lnTo>
                    <a:pt x="244137" y="55313"/>
                  </a:lnTo>
                  <a:lnTo>
                    <a:pt x="214891" y="26067"/>
                  </a:lnTo>
                  <a:lnTo>
                    <a:pt x="177804" y="6887"/>
                  </a:lnTo>
                  <a:lnTo>
                    <a:pt x="135102" y="0"/>
                  </a:lnTo>
                  <a:lnTo>
                    <a:pt x="92400" y="6887"/>
                  </a:lnTo>
                  <a:lnTo>
                    <a:pt x="55313" y="26067"/>
                  </a:lnTo>
                  <a:lnTo>
                    <a:pt x="26067" y="55313"/>
                  </a:lnTo>
                  <a:lnTo>
                    <a:pt x="6887" y="92400"/>
                  </a:lnTo>
                  <a:lnTo>
                    <a:pt x="0" y="135102"/>
                  </a:lnTo>
                  <a:lnTo>
                    <a:pt x="6887" y="177805"/>
                  </a:lnTo>
                  <a:lnTo>
                    <a:pt x="26067" y="214895"/>
                  </a:lnTo>
                  <a:lnTo>
                    <a:pt x="55313" y="244145"/>
                  </a:lnTo>
                  <a:lnTo>
                    <a:pt x="92400" y="263328"/>
                  </a:lnTo>
                  <a:lnTo>
                    <a:pt x="135102" y="270217"/>
                  </a:lnTo>
                  <a:close/>
                </a:path>
              </a:pathLst>
            </a:custGeom>
            <a:ln w="39992">
              <a:solidFill>
                <a:srgbClr val="FFFFFF"/>
              </a:solidFill>
            </a:ln>
          </p:spPr>
          <p:txBody>
            <a:bodyPr wrap="square" lIns="0" tIns="0" rIns="0" bIns="0" rtlCol="0"/>
            <a:lstStyle/>
            <a:p>
              <a:endParaRPr/>
            </a:p>
          </p:txBody>
        </p:sp>
        <p:sp>
          <p:nvSpPr>
            <p:cNvPr id="39" name="object 22">
              <a:extLst>
                <a:ext uri="{FF2B5EF4-FFF2-40B4-BE49-F238E27FC236}">
                  <a16:creationId xmlns:a16="http://schemas.microsoft.com/office/drawing/2014/main" id="{AC9F357A-CA7F-E56D-8FDE-757C17EEF0EF}"/>
                </a:ext>
              </a:extLst>
            </p:cNvPr>
            <p:cNvSpPr/>
            <p:nvPr/>
          </p:nvSpPr>
          <p:spPr>
            <a:xfrm>
              <a:off x="1997534" y="385108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grpSp>
      <p:grpSp>
        <p:nvGrpSpPr>
          <p:cNvPr id="21" name="Group 20">
            <a:extLst>
              <a:ext uri="{FF2B5EF4-FFF2-40B4-BE49-F238E27FC236}">
                <a16:creationId xmlns:a16="http://schemas.microsoft.com/office/drawing/2014/main" id="{8D836FE0-AE00-FFB5-E8FD-C5DF678B223D}"/>
              </a:ext>
            </a:extLst>
          </p:cNvPr>
          <p:cNvGrpSpPr/>
          <p:nvPr/>
        </p:nvGrpSpPr>
        <p:grpSpPr>
          <a:xfrm>
            <a:off x="10863457" y="3899208"/>
            <a:ext cx="488100" cy="516856"/>
            <a:chOff x="8476350" y="3851088"/>
            <a:chExt cx="675005" cy="675005"/>
          </a:xfrm>
        </p:grpSpPr>
        <p:sp>
          <p:nvSpPr>
            <p:cNvPr id="31" name="object 23">
              <a:extLst>
                <a:ext uri="{FF2B5EF4-FFF2-40B4-BE49-F238E27FC236}">
                  <a16:creationId xmlns:a16="http://schemas.microsoft.com/office/drawing/2014/main" id="{9776D8F5-3895-9392-CB68-CC5FFF00C955}"/>
                </a:ext>
              </a:extLst>
            </p:cNvPr>
            <p:cNvSpPr/>
            <p:nvPr/>
          </p:nvSpPr>
          <p:spPr>
            <a:xfrm>
              <a:off x="8476350"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2" name="object 24">
              <a:extLst>
                <a:ext uri="{FF2B5EF4-FFF2-40B4-BE49-F238E27FC236}">
                  <a16:creationId xmlns:a16="http://schemas.microsoft.com/office/drawing/2014/main" id="{13530C5D-4D1E-0CC3-D2FC-B8D94E6D72CC}"/>
                </a:ext>
              </a:extLst>
            </p:cNvPr>
            <p:cNvSpPr/>
            <p:nvPr/>
          </p:nvSpPr>
          <p:spPr>
            <a:xfrm>
              <a:off x="8577684" y="3918938"/>
              <a:ext cx="472440" cy="539750"/>
            </a:xfrm>
            <a:custGeom>
              <a:avLst/>
              <a:gdLst/>
              <a:ahLst/>
              <a:cxnLst/>
              <a:rect l="l" t="t" r="r" b="b"/>
              <a:pathLst>
                <a:path w="472440" h="539750">
                  <a:moveTo>
                    <a:pt x="242709" y="538480"/>
                  </a:moveTo>
                  <a:lnTo>
                    <a:pt x="229539" y="538480"/>
                  </a:lnTo>
                  <a:lnTo>
                    <a:pt x="230454" y="539750"/>
                  </a:lnTo>
                  <a:lnTo>
                    <a:pt x="241719" y="539750"/>
                  </a:lnTo>
                  <a:lnTo>
                    <a:pt x="242709" y="538480"/>
                  </a:lnTo>
                  <a:close/>
                </a:path>
                <a:path w="472440" h="539750">
                  <a:moveTo>
                    <a:pt x="252590" y="504190"/>
                  </a:moveTo>
                  <a:lnTo>
                    <a:pt x="219671" y="504190"/>
                  </a:lnTo>
                  <a:lnTo>
                    <a:pt x="219671" y="528319"/>
                  </a:lnTo>
                  <a:lnTo>
                    <a:pt x="221132" y="532130"/>
                  </a:lnTo>
                  <a:lnTo>
                    <a:pt x="224167" y="534669"/>
                  </a:lnTo>
                  <a:lnTo>
                    <a:pt x="224739" y="535940"/>
                  </a:lnTo>
                  <a:lnTo>
                    <a:pt x="226377" y="537210"/>
                  </a:lnTo>
                  <a:lnTo>
                    <a:pt x="226961" y="537210"/>
                  </a:lnTo>
                  <a:lnTo>
                    <a:pt x="227850" y="538480"/>
                  </a:lnTo>
                  <a:lnTo>
                    <a:pt x="244411" y="538480"/>
                  </a:lnTo>
                  <a:lnTo>
                    <a:pt x="249275" y="534669"/>
                  </a:lnTo>
                  <a:lnTo>
                    <a:pt x="252590" y="529590"/>
                  </a:lnTo>
                  <a:lnTo>
                    <a:pt x="252590" y="504190"/>
                  </a:lnTo>
                  <a:close/>
                </a:path>
                <a:path w="472440" h="539750">
                  <a:moveTo>
                    <a:pt x="252590" y="407669"/>
                  </a:moveTo>
                  <a:lnTo>
                    <a:pt x="219671" y="407669"/>
                  </a:lnTo>
                  <a:lnTo>
                    <a:pt x="219671" y="463550"/>
                  </a:lnTo>
                  <a:lnTo>
                    <a:pt x="186677" y="486409"/>
                  </a:lnTo>
                  <a:lnTo>
                    <a:pt x="182186" y="491489"/>
                  </a:lnTo>
                  <a:lnTo>
                    <a:pt x="179927" y="497840"/>
                  </a:lnTo>
                  <a:lnTo>
                    <a:pt x="180030" y="502919"/>
                  </a:lnTo>
                  <a:lnTo>
                    <a:pt x="182626" y="509269"/>
                  </a:lnTo>
                  <a:lnTo>
                    <a:pt x="187327" y="514350"/>
                  </a:lnTo>
                  <a:lnTo>
                    <a:pt x="193187" y="516889"/>
                  </a:lnTo>
                  <a:lnTo>
                    <a:pt x="199469" y="515619"/>
                  </a:lnTo>
                  <a:lnTo>
                    <a:pt x="205435" y="513080"/>
                  </a:lnTo>
                  <a:lnTo>
                    <a:pt x="219671" y="504190"/>
                  </a:lnTo>
                  <a:lnTo>
                    <a:pt x="292210" y="504190"/>
                  </a:lnTo>
                  <a:lnTo>
                    <a:pt x="292358" y="497840"/>
                  </a:lnTo>
                  <a:lnTo>
                    <a:pt x="290142" y="491489"/>
                  </a:lnTo>
                  <a:lnTo>
                    <a:pt x="285686" y="487680"/>
                  </a:lnTo>
                  <a:lnTo>
                    <a:pt x="252590" y="463550"/>
                  </a:lnTo>
                  <a:lnTo>
                    <a:pt x="252590" y="407669"/>
                  </a:lnTo>
                  <a:close/>
                </a:path>
                <a:path w="472440" h="539750">
                  <a:moveTo>
                    <a:pt x="292210" y="504190"/>
                  </a:moveTo>
                  <a:lnTo>
                    <a:pt x="252590" y="504190"/>
                  </a:lnTo>
                  <a:lnTo>
                    <a:pt x="269608" y="515619"/>
                  </a:lnTo>
                  <a:lnTo>
                    <a:pt x="272910" y="516889"/>
                  </a:lnTo>
                  <a:lnTo>
                    <a:pt x="281317" y="516889"/>
                  </a:lnTo>
                  <a:lnTo>
                    <a:pt x="286372" y="514350"/>
                  </a:lnTo>
                  <a:lnTo>
                    <a:pt x="289572" y="510540"/>
                  </a:lnTo>
                  <a:lnTo>
                    <a:pt x="292210" y="504190"/>
                  </a:lnTo>
                  <a:close/>
                </a:path>
                <a:path w="472440" h="539750">
                  <a:moveTo>
                    <a:pt x="128930" y="71120"/>
                  </a:moveTo>
                  <a:lnTo>
                    <a:pt x="117690" y="77470"/>
                  </a:lnTo>
                  <a:lnTo>
                    <a:pt x="114515" y="83820"/>
                  </a:lnTo>
                  <a:lnTo>
                    <a:pt x="125730" y="187959"/>
                  </a:lnTo>
                  <a:lnTo>
                    <a:pt x="60401" y="187959"/>
                  </a:lnTo>
                  <a:lnTo>
                    <a:pt x="109270" y="215900"/>
                  </a:lnTo>
                  <a:lnTo>
                    <a:pt x="14325" y="257809"/>
                  </a:lnTo>
                  <a:lnTo>
                    <a:pt x="10490" y="264159"/>
                  </a:lnTo>
                  <a:lnTo>
                    <a:pt x="10490" y="276859"/>
                  </a:lnTo>
                  <a:lnTo>
                    <a:pt x="14325" y="283209"/>
                  </a:lnTo>
                  <a:lnTo>
                    <a:pt x="109270" y="323850"/>
                  </a:lnTo>
                  <a:lnTo>
                    <a:pt x="60375" y="353059"/>
                  </a:lnTo>
                  <a:lnTo>
                    <a:pt x="125730" y="353059"/>
                  </a:lnTo>
                  <a:lnTo>
                    <a:pt x="114515" y="455930"/>
                  </a:lnTo>
                  <a:lnTo>
                    <a:pt x="117690" y="462280"/>
                  </a:lnTo>
                  <a:lnTo>
                    <a:pt x="128930" y="468630"/>
                  </a:lnTo>
                  <a:lnTo>
                    <a:pt x="135940" y="468630"/>
                  </a:lnTo>
                  <a:lnTo>
                    <a:pt x="207461" y="416559"/>
                  </a:lnTo>
                  <a:lnTo>
                    <a:pt x="151815" y="416559"/>
                  </a:lnTo>
                  <a:lnTo>
                    <a:pt x="160896" y="332739"/>
                  </a:lnTo>
                  <a:lnTo>
                    <a:pt x="210964" y="303530"/>
                  </a:lnTo>
                  <a:lnTo>
                    <a:pt x="144437" y="303530"/>
                  </a:lnTo>
                  <a:lnTo>
                    <a:pt x="67487" y="270509"/>
                  </a:lnTo>
                  <a:lnTo>
                    <a:pt x="144437" y="236220"/>
                  </a:lnTo>
                  <a:lnTo>
                    <a:pt x="210629" y="236220"/>
                  </a:lnTo>
                  <a:lnTo>
                    <a:pt x="160896" y="208279"/>
                  </a:lnTo>
                  <a:lnTo>
                    <a:pt x="151815" y="124459"/>
                  </a:lnTo>
                  <a:lnTo>
                    <a:pt x="207461" y="124459"/>
                  </a:lnTo>
                  <a:lnTo>
                    <a:pt x="135940" y="72390"/>
                  </a:lnTo>
                  <a:lnTo>
                    <a:pt x="128930" y="71120"/>
                  </a:lnTo>
                  <a:close/>
                </a:path>
                <a:path w="472440" h="539750">
                  <a:moveTo>
                    <a:pt x="308267" y="407669"/>
                  </a:moveTo>
                  <a:lnTo>
                    <a:pt x="252590" y="407669"/>
                  </a:lnTo>
                  <a:lnTo>
                    <a:pt x="333946" y="467359"/>
                  </a:lnTo>
                  <a:lnTo>
                    <a:pt x="346405" y="467359"/>
                  </a:lnTo>
                  <a:lnTo>
                    <a:pt x="354571" y="462280"/>
                  </a:lnTo>
                  <a:lnTo>
                    <a:pt x="357746" y="455930"/>
                  </a:lnTo>
                  <a:lnTo>
                    <a:pt x="353454" y="416559"/>
                  </a:lnTo>
                  <a:lnTo>
                    <a:pt x="320446" y="416559"/>
                  </a:lnTo>
                  <a:lnTo>
                    <a:pt x="308267" y="407669"/>
                  </a:lnTo>
                  <a:close/>
                </a:path>
                <a:path w="472440" h="539750">
                  <a:moveTo>
                    <a:pt x="74992" y="401320"/>
                  </a:moveTo>
                  <a:lnTo>
                    <a:pt x="42075" y="401320"/>
                  </a:lnTo>
                  <a:lnTo>
                    <a:pt x="39611" y="427989"/>
                  </a:lnTo>
                  <a:lnTo>
                    <a:pt x="46228" y="435609"/>
                  </a:lnTo>
                  <a:lnTo>
                    <a:pt x="55765" y="436880"/>
                  </a:lnTo>
                  <a:lnTo>
                    <a:pt x="65151" y="436880"/>
                  </a:lnTo>
                  <a:lnTo>
                    <a:pt x="72288" y="430530"/>
                  </a:lnTo>
                  <a:lnTo>
                    <a:pt x="74992" y="401320"/>
                  </a:lnTo>
                  <a:close/>
                </a:path>
                <a:path w="472440" h="539750">
                  <a:moveTo>
                    <a:pt x="455055" y="334009"/>
                  </a:moveTo>
                  <a:lnTo>
                    <a:pt x="448729" y="335280"/>
                  </a:lnTo>
                  <a:lnTo>
                    <a:pt x="411861" y="353059"/>
                  </a:lnTo>
                  <a:lnTo>
                    <a:pt x="346532" y="353059"/>
                  </a:lnTo>
                  <a:lnTo>
                    <a:pt x="395414" y="381000"/>
                  </a:lnTo>
                  <a:lnTo>
                    <a:pt x="399592" y="429259"/>
                  </a:lnTo>
                  <a:lnTo>
                    <a:pt x="406755" y="436880"/>
                  </a:lnTo>
                  <a:lnTo>
                    <a:pt x="416115" y="436880"/>
                  </a:lnTo>
                  <a:lnTo>
                    <a:pt x="425602" y="435609"/>
                  </a:lnTo>
                  <a:lnTo>
                    <a:pt x="432282" y="427989"/>
                  </a:lnTo>
                  <a:lnTo>
                    <a:pt x="430022" y="401320"/>
                  </a:lnTo>
                  <a:lnTo>
                    <a:pt x="471754" y="401320"/>
                  </a:lnTo>
                  <a:lnTo>
                    <a:pt x="471957" y="400050"/>
                  </a:lnTo>
                  <a:lnTo>
                    <a:pt x="472198" y="398780"/>
                  </a:lnTo>
                  <a:lnTo>
                    <a:pt x="472274" y="397509"/>
                  </a:lnTo>
                  <a:lnTo>
                    <a:pt x="472249" y="396239"/>
                  </a:lnTo>
                  <a:lnTo>
                    <a:pt x="471957" y="393700"/>
                  </a:lnTo>
                  <a:lnTo>
                    <a:pt x="471805" y="393700"/>
                  </a:lnTo>
                  <a:lnTo>
                    <a:pt x="471589" y="392430"/>
                  </a:lnTo>
                  <a:lnTo>
                    <a:pt x="469950" y="387350"/>
                  </a:lnTo>
                  <a:lnTo>
                    <a:pt x="467575" y="384809"/>
                  </a:lnTo>
                  <a:lnTo>
                    <a:pt x="446646" y="373380"/>
                  </a:lnTo>
                  <a:lnTo>
                    <a:pt x="462394" y="365759"/>
                  </a:lnTo>
                  <a:lnTo>
                    <a:pt x="467656" y="361950"/>
                  </a:lnTo>
                  <a:lnTo>
                    <a:pt x="470927" y="356870"/>
                  </a:lnTo>
                  <a:lnTo>
                    <a:pt x="471947" y="350520"/>
                  </a:lnTo>
                  <a:lnTo>
                    <a:pt x="470458" y="344170"/>
                  </a:lnTo>
                  <a:lnTo>
                    <a:pt x="466625" y="339089"/>
                  </a:lnTo>
                  <a:lnTo>
                    <a:pt x="461256" y="335280"/>
                  </a:lnTo>
                  <a:lnTo>
                    <a:pt x="455055" y="334009"/>
                  </a:lnTo>
                  <a:close/>
                </a:path>
                <a:path w="472440" h="539750">
                  <a:moveTo>
                    <a:pt x="252590" y="298450"/>
                  </a:moveTo>
                  <a:lnTo>
                    <a:pt x="219671" y="298450"/>
                  </a:lnTo>
                  <a:lnTo>
                    <a:pt x="219671" y="367030"/>
                  </a:lnTo>
                  <a:lnTo>
                    <a:pt x="151815" y="416559"/>
                  </a:lnTo>
                  <a:lnTo>
                    <a:pt x="207461" y="416559"/>
                  </a:lnTo>
                  <a:lnTo>
                    <a:pt x="219671" y="407669"/>
                  </a:lnTo>
                  <a:lnTo>
                    <a:pt x="308267" y="407669"/>
                  </a:lnTo>
                  <a:lnTo>
                    <a:pt x="252590" y="367030"/>
                  </a:lnTo>
                  <a:lnTo>
                    <a:pt x="252590" y="298450"/>
                  </a:lnTo>
                  <a:close/>
                </a:path>
                <a:path w="472440" h="539750">
                  <a:moveTo>
                    <a:pt x="318784" y="298450"/>
                  </a:moveTo>
                  <a:lnTo>
                    <a:pt x="252590" y="298450"/>
                  </a:lnTo>
                  <a:lnTo>
                    <a:pt x="311353" y="332739"/>
                  </a:lnTo>
                  <a:lnTo>
                    <a:pt x="320446" y="416559"/>
                  </a:lnTo>
                  <a:lnTo>
                    <a:pt x="353454" y="416559"/>
                  </a:lnTo>
                  <a:lnTo>
                    <a:pt x="346532" y="353059"/>
                  </a:lnTo>
                  <a:lnTo>
                    <a:pt x="411861" y="353059"/>
                  </a:lnTo>
                  <a:lnTo>
                    <a:pt x="362991" y="323850"/>
                  </a:lnTo>
                  <a:lnTo>
                    <a:pt x="410457" y="303530"/>
                  </a:lnTo>
                  <a:lnTo>
                    <a:pt x="327825" y="303530"/>
                  </a:lnTo>
                  <a:lnTo>
                    <a:pt x="318784" y="298450"/>
                  </a:lnTo>
                  <a:close/>
                </a:path>
                <a:path w="472440" h="539750">
                  <a:moveTo>
                    <a:pt x="17619" y="334009"/>
                  </a:moveTo>
                  <a:lnTo>
                    <a:pt x="11415" y="335280"/>
                  </a:lnTo>
                  <a:lnTo>
                    <a:pt x="6028" y="337820"/>
                  </a:lnTo>
                  <a:lnTo>
                    <a:pt x="2159" y="342900"/>
                  </a:lnTo>
                  <a:lnTo>
                    <a:pt x="621" y="349250"/>
                  </a:lnTo>
                  <a:lnTo>
                    <a:pt x="1593" y="355600"/>
                  </a:lnTo>
                  <a:lnTo>
                    <a:pt x="4823" y="361950"/>
                  </a:lnTo>
                  <a:lnTo>
                    <a:pt x="10058" y="365759"/>
                  </a:lnTo>
                  <a:lnTo>
                    <a:pt x="25768" y="372109"/>
                  </a:lnTo>
                  <a:lnTo>
                    <a:pt x="2895" y="386080"/>
                  </a:lnTo>
                  <a:lnTo>
                    <a:pt x="25" y="391159"/>
                  </a:lnTo>
                  <a:lnTo>
                    <a:pt x="0" y="397509"/>
                  </a:lnTo>
                  <a:lnTo>
                    <a:pt x="76" y="398780"/>
                  </a:lnTo>
                  <a:lnTo>
                    <a:pt x="254" y="400050"/>
                  </a:lnTo>
                  <a:lnTo>
                    <a:pt x="736" y="402589"/>
                  </a:lnTo>
                  <a:lnTo>
                    <a:pt x="1016" y="402589"/>
                  </a:lnTo>
                  <a:lnTo>
                    <a:pt x="1270" y="403859"/>
                  </a:lnTo>
                  <a:lnTo>
                    <a:pt x="1943" y="405130"/>
                  </a:lnTo>
                  <a:lnTo>
                    <a:pt x="5245" y="410209"/>
                  </a:lnTo>
                  <a:lnTo>
                    <a:pt x="10756" y="414019"/>
                  </a:lnTo>
                  <a:lnTo>
                    <a:pt x="19189" y="414019"/>
                  </a:lnTo>
                  <a:lnTo>
                    <a:pt x="22009" y="412750"/>
                  </a:lnTo>
                  <a:lnTo>
                    <a:pt x="42075" y="401320"/>
                  </a:lnTo>
                  <a:lnTo>
                    <a:pt x="74992" y="401320"/>
                  </a:lnTo>
                  <a:lnTo>
                    <a:pt x="76873" y="381000"/>
                  </a:lnTo>
                  <a:lnTo>
                    <a:pt x="125730" y="353059"/>
                  </a:lnTo>
                  <a:lnTo>
                    <a:pt x="60375" y="353059"/>
                  </a:lnTo>
                  <a:lnTo>
                    <a:pt x="23939" y="335280"/>
                  </a:lnTo>
                  <a:lnTo>
                    <a:pt x="17619" y="334009"/>
                  </a:lnTo>
                  <a:close/>
                </a:path>
                <a:path w="472440" h="539750">
                  <a:moveTo>
                    <a:pt x="471754" y="401320"/>
                  </a:moveTo>
                  <a:lnTo>
                    <a:pt x="430022" y="401320"/>
                  </a:lnTo>
                  <a:lnTo>
                    <a:pt x="450240" y="412750"/>
                  </a:lnTo>
                  <a:lnTo>
                    <a:pt x="453059" y="414019"/>
                  </a:lnTo>
                  <a:lnTo>
                    <a:pt x="461505" y="414019"/>
                  </a:lnTo>
                  <a:lnTo>
                    <a:pt x="467017" y="410209"/>
                  </a:lnTo>
                  <a:lnTo>
                    <a:pt x="470230" y="405130"/>
                  </a:lnTo>
                  <a:lnTo>
                    <a:pt x="471004" y="403859"/>
                  </a:lnTo>
                  <a:lnTo>
                    <a:pt x="471335" y="402589"/>
                  </a:lnTo>
                  <a:lnTo>
                    <a:pt x="471551" y="402589"/>
                  </a:lnTo>
                  <a:lnTo>
                    <a:pt x="471754" y="401320"/>
                  </a:lnTo>
                  <a:close/>
                </a:path>
                <a:path w="472440" h="539750">
                  <a:moveTo>
                    <a:pt x="210629" y="236220"/>
                  </a:moveTo>
                  <a:lnTo>
                    <a:pt x="144437" y="236220"/>
                  </a:lnTo>
                  <a:lnTo>
                    <a:pt x="203200" y="270509"/>
                  </a:lnTo>
                  <a:lnTo>
                    <a:pt x="144437" y="303530"/>
                  </a:lnTo>
                  <a:lnTo>
                    <a:pt x="210964" y="303530"/>
                  </a:lnTo>
                  <a:lnTo>
                    <a:pt x="219671" y="298450"/>
                  </a:lnTo>
                  <a:lnTo>
                    <a:pt x="318784" y="298450"/>
                  </a:lnTo>
                  <a:lnTo>
                    <a:pt x="269062" y="270509"/>
                  </a:lnTo>
                  <a:lnTo>
                    <a:pt x="319119" y="241300"/>
                  </a:lnTo>
                  <a:lnTo>
                    <a:pt x="219671" y="241300"/>
                  </a:lnTo>
                  <a:lnTo>
                    <a:pt x="210629" y="236220"/>
                  </a:lnTo>
                  <a:close/>
                </a:path>
                <a:path w="472440" h="539750">
                  <a:moveTo>
                    <a:pt x="409019" y="236220"/>
                  </a:moveTo>
                  <a:lnTo>
                    <a:pt x="327825" y="236220"/>
                  </a:lnTo>
                  <a:lnTo>
                    <a:pt x="404774" y="270509"/>
                  </a:lnTo>
                  <a:lnTo>
                    <a:pt x="327825" y="303530"/>
                  </a:lnTo>
                  <a:lnTo>
                    <a:pt x="410457" y="303530"/>
                  </a:lnTo>
                  <a:lnTo>
                    <a:pt x="457923" y="283209"/>
                  </a:lnTo>
                  <a:lnTo>
                    <a:pt x="461759" y="276859"/>
                  </a:lnTo>
                  <a:lnTo>
                    <a:pt x="461759" y="264159"/>
                  </a:lnTo>
                  <a:lnTo>
                    <a:pt x="457923" y="257809"/>
                  </a:lnTo>
                  <a:lnTo>
                    <a:pt x="409019" y="236220"/>
                  </a:lnTo>
                  <a:close/>
                </a:path>
                <a:path w="472440" h="539750">
                  <a:moveTo>
                    <a:pt x="207461" y="124459"/>
                  </a:moveTo>
                  <a:lnTo>
                    <a:pt x="151815" y="124459"/>
                  </a:lnTo>
                  <a:lnTo>
                    <a:pt x="219671" y="173989"/>
                  </a:lnTo>
                  <a:lnTo>
                    <a:pt x="219671" y="241300"/>
                  </a:lnTo>
                  <a:lnTo>
                    <a:pt x="252590" y="241300"/>
                  </a:lnTo>
                  <a:lnTo>
                    <a:pt x="252590" y="173989"/>
                  </a:lnTo>
                  <a:lnTo>
                    <a:pt x="308267" y="133350"/>
                  </a:lnTo>
                  <a:lnTo>
                    <a:pt x="219671" y="133350"/>
                  </a:lnTo>
                  <a:lnTo>
                    <a:pt x="207461" y="124459"/>
                  </a:lnTo>
                  <a:close/>
                </a:path>
                <a:path w="472440" h="539750">
                  <a:moveTo>
                    <a:pt x="353370" y="124459"/>
                  </a:moveTo>
                  <a:lnTo>
                    <a:pt x="320446" y="124459"/>
                  </a:lnTo>
                  <a:lnTo>
                    <a:pt x="311353" y="208279"/>
                  </a:lnTo>
                  <a:lnTo>
                    <a:pt x="252590" y="241300"/>
                  </a:lnTo>
                  <a:lnTo>
                    <a:pt x="319119" y="241300"/>
                  </a:lnTo>
                  <a:lnTo>
                    <a:pt x="327825" y="236220"/>
                  </a:lnTo>
                  <a:lnTo>
                    <a:pt x="409019" y="236220"/>
                  </a:lnTo>
                  <a:lnTo>
                    <a:pt x="362991" y="215900"/>
                  </a:lnTo>
                  <a:lnTo>
                    <a:pt x="411873" y="187959"/>
                  </a:lnTo>
                  <a:lnTo>
                    <a:pt x="346532" y="187959"/>
                  </a:lnTo>
                  <a:lnTo>
                    <a:pt x="353370" y="124459"/>
                  </a:lnTo>
                  <a:close/>
                </a:path>
                <a:path w="472440" h="539750">
                  <a:moveTo>
                    <a:pt x="408025" y="102870"/>
                  </a:moveTo>
                  <a:lnTo>
                    <a:pt x="400024" y="110490"/>
                  </a:lnTo>
                  <a:lnTo>
                    <a:pt x="395389" y="158750"/>
                  </a:lnTo>
                  <a:lnTo>
                    <a:pt x="346532" y="187959"/>
                  </a:lnTo>
                  <a:lnTo>
                    <a:pt x="411873" y="187959"/>
                  </a:lnTo>
                  <a:lnTo>
                    <a:pt x="450557" y="205739"/>
                  </a:lnTo>
                  <a:lnTo>
                    <a:pt x="452920" y="207009"/>
                  </a:lnTo>
                  <a:lnTo>
                    <a:pt x="461416" y="207009"/>
                  </a:lnTo>
                  <a:lnTo>
                    <a:pt x="467321" y="203199"/>
                  </a:lnTo>
                  <a:lnTo>
                    <a:pt x="470103" y="196849"/>
                  </a:lnTo>
                  <a:lnTo>
                    <a:pt x="471640" y="190499"/>
                  </a:lnTo>
                  <a:lnTo>
                    <a:pt x="470668" y="184150"/>
                  </a:lnTo>
                  <a:lnTo>
                    <a:pt x="467438" y="179070"/>
                  </a:lnTo>
                  <a:lnTo>
                    <a:pt x="462203" y="175259"/>
                  </a:lnTo>
                  <a:lnTo>
                    <a:pt x="446493" y="167639"/>
                  </a:lnTo>
                  <a:lnTo>
                    <a:pt x="467563" y="156209"/>
                  </a:lnTo>
                  <a:lnTo>
                    <a:pt x="469950" y="152400"/>
                  </a:lnTo>
                  <a:lnTo>
                    <a:pt x="471589" y="148589"/>
                  </a:lnTo>
                  <a:lnTo>
                    <a:pt x="471805" y="147320"/>
                  </a:lnTo>
                  <a:lnTo>
                    <a:pt x="472160" y="144779"/>
                  </a:lnTo>
                  <a:lnTo>
                    <a:pt x="472198" y="140970"/>
                  </a:lnTo>
                  <a:lnTo>
                    <a:pt x="472046" y="140970"/>
                  </a:lnTo>
                  <a:lnTo>
                    <a:pt x="471849" y="139700"/>
                  </a:lnTo>
                  <a:lnTo>
                    <a:pt x="430187" y="139700"/>
                  </a:lnTo>
                  <a:lnTo>
                    <a:pt x="432650" y="113029"/>
                  </a:lnTo>
                  <a:lnTo>
                    <a:pt x="426021" y="105409"/>
                  </a:lnTo>
                  <a:lnTo>
                    <a:pt x="408025" y="102870"/>
                  </a:lnTo>
                  <a:close/>
                </a:path>
                <a:path w="472440" h="539750">
                  <a:moveTo>
                    <a:pt x="21158" y="127000"/>
                  </a:moveTo>
                  <a:lnTo>
                    <a:pt x="11849" y="127000"/>
                  </a:lnTo>
                  <a:lnTo>
                    <a:pt x="9855" y="128270"/>
                  </a:lnTo>
                  <a:lnTo>
                    <a:pt x="9182" y="128270"/>
                  </a:lnTo>
                  <a:lnTo>
                    <a:pt x="8267" y="129540"/>
                  </a:lnTo>
                  <a:lnTo>
                    <a:pt x="6667" y="129540"/>
                  </a:lnTo>
                  <a:lnTo>
                    <a:pt x="5892" y="130809"/>
                  </a:lnTo>
                  <a:lnTo>
                    <a:pt x="5321" y="130809"/>
                  </a:lnTo>
                  <a:lnTo>
                    <a:pt x="4749" y="132079"/>
                  </a:lnTo>
                  <a:lnTo>
                    <a:pt x="4343" y="132079"/>
                  </a:lnTo>
                  <a:lnTo>
                    <a:pt x="3886" y="133350"/>
                  </a:lnTo>
                  <a:lnTo>
                    <a:pt x="3365" y="133350"/>
                  </a:lnTo>
                  <a:lnTo>
                    <a:pt x="2565" y="134620"/>
                  </a:lnTo>
                  <a:lnTo>
                    <a:pt x="2311" y="134620"/>
                  </a:lnTo>
                  <a:lnTo>
                    <a:pt x="2044" y="135889"/>
                  </a:lnTo>
                  <a:lnTo>
                    <a:pt x="1841" y="135889"/>
                  </a:lnTo>
                  <a:lnTo>
                    <a:pt x="1485" y="137159"/>
                  </a:lnTo>
                  <a:lnTo>
                    <a:pt x="1244" y="137159"/>
                  </a:lnTo>
                  <a:lnTo>
                    <a:pt x="698" y="138429"/>
                  </a:lnTo>
                  <a:lnTo>
                    <a:pt x="215" y="140970"/>
                  </a:lnTo>
                  <a:lnTo>
                    <a:pt x="63" y="140970"/>
                  </a:lnTo>
                  <a:lnTo>
                    <a:pt x="12" y="143509"/>
                  </a:lnTo>
                  <a:lnTo>
                    <a:pt x="12" y="144779"/>
                  </a:lnTo>
                  <a:lnTo>
                    <a:pt x="457" y="147320"/>
                  </a:lnTo>
                  <a:lnTo>
                    <a:pt x="673" y="148589"/>
                  </a:lnTo>
                  <a:lnTo>
                    <a:pt x="2324" y="152400"/>
                  </a:lnTo>
                  <a:lnTo>
                    <a:pt x="4699" y="156209"/>
                  </a:lnTo>
                  <a:lnTo>
                    <a:pt x="25603" y="167639"/>
                  </a:lnTo>
                  <a:lnTo>
                    <a:pt x="9867" y="175259"/>
                  </a:lnTo>
                  <a:lnTo>
                    <a:pt x="4605" y="179070"/>
                  </a:lnTo>
                  <a:lnTo>
                    <a:pt x="1335" y="184150"/>
                  </a:lnTo>
                  <a:lnTo>
                    <a:pt x="314" y="190499"/>
                  </a:lnTo>
                  <a:lnTo>
                    <a:pt x="1803" y="196849"/>
                  </a:lnTo>
                  <a:lnTo>
                    <a:pt x="4559" y="203199"/>
                  </a:lnTo>
                  <a:lnTo>
                    <a:pt x="10502" y="205739"/>
                  </a:lnTo>
                  <a:lnTo>
                    <a:pt x="21310" y="205739"/>
                  </a:lnTo>
                  <a:lnTo>
                    <a:pt x="60401" y="187959"/>
                  </a:lnTo>
                  <a:lnTo>
                    <a:pt x="125730" y="187959"/>
                  </a:lnTo>
                  <a:lnTo>
                    <a:pt x="76847" y="158750"/>
                  </a:lnTo>
                  <a:lnTo>
                    <a:pt x="75178" y="139700"/>
                  </a:lnTo>
                  <a:lnTo>
                    <a:pt x="42240" y="139700"/>
                  </a:lnTo>
                  <a:lnTo>
                    <a:pt x="21158" y="127000"/>
                  </a:lnTo>
                  <a:close/>
                </a:path>
                <a:path w="472440" h="539750">
                  <a:moveTo>
                    <a:pt x="64668" y="102870"/>
                  </a:moveTo>
                  <a:lnTo>
                    <a:pt x="46647" y="105409"/>
                  </a:lnTo>
                  <a:lnTo>
                    <a:pt x="39966" y="113029"/>
                  </a:lnTo>
                  <a:lnTo>
                    <a:pt x="42240" y="139700"/>
                  </a:lnTo>
                  <a:lnTo>
                    <a:pt x="75178" y="139700"/>
                  </a:lnTo>
                  <a:lnTo>
                    <a:pt x="72618" y="110490"/>
                  </a:lnTo>
                  <a:lnTo>
                    <a:pt x="64668" y="102870"/>
                  </a:lnTo>
                  <a:close/>
                </a:path>
                <a:path w="472440" h="539750">
                  <a:moveTo>
                    <a:pt x="460400" y="127000"/>
                  </a:moveTo>
                  <a:lnTo>
                    <a:pt x="451104" y="127000"/>
                  </a:lnTo>
                  <a:lnTo>
                    <a:pt x="430187" y="139700"/>
                  </a:lnTo>
                  <a:lnTo>
                    <a:pt x="471849" y="139700"/>
                  </a:lnTo>
                  <a:lnTo>
                    <a:pt x="471652" y="138429"/>
                  </a:lnTo>
                  <a:lnTo>
                    <a:pt x="471335" y="138429"/>
                  </a:lnTo>
                  <a:lnTo>
                    <a:pt x="471195" y="137159"/>
                  </a:lnTo>
                  <a:lnTo>
                    <a:pt x="471017" y="137159"/>
                  </a:lnTo>
                  <a:lnTo>
                    <a:pt x="470293" y="135889"/>
                  </a:lnTo>
                  <a:lnTo>
                    <a:pt x="469976" y="134620"/>
                  </a:lnTo>
                  <a:lnTo>
                    <a:pt x="468896" y="133350"/>
                  </a:lnTo>
                  <a:lnTo>
                    <a:pt x="468363" y="133350"/>
                  </a:lnTo>
                  <a:lnTo>
                    <a:pt x="467918" y="132079"/>
                  </a:lnTo>
                  <a:lnTo>
                    <a:pt x="467537" y="132079"/>
                  </a:lnTo>
                  <a:lnTo>
                    <a:pt x="466940" y="130809"/>
                  </a:lnTo>
                  <a:lnTo>
                    <a:pt x="466356" y="130809"/>
                  </a:lnTo>
                  <a:lnTo>
                    <a:pt x="465594" y="129540"/>
                  </a:lnTo>
                  <a:lnTo>
                    <a:pt x="463994" y="129540"/>
                  </a:lnTo>
                  <a:lnTo>
                    <a:pt x="463080" y="128270"/>
                  </a:lnTo>
                  <a:lnTo>
                    <a:pt x="461175" y="128270"/>
                  </a:lnTo>
                  <a:lnTo>
                    <a:pt x="460400" y="127000"/>
                  </a:lnTo>
                  <a:close/>
                </a:path>
                <a:path w="472440" h="539750">
                  <a:moveTo>
                    <a:pt x="199591" y="24129"/>
                  </a:moveTo>
                  <a:lnTo>
                    <a:pt x="193313" y="24129"/>
                  </a:lnTo>
                  <a:lnTo>
                    <a:pt x="187434" y="26670"/>
                  </a:lnTo>
                  <a:lnTo>
                    <a:pt x="182689" y="30479"/>
                  </a:lnTo>
                  <a:lnTo>
                    <a:pt x="180051" y="36829"/>
                  </a:lnTo>
                  <a:lnTo>
                    <a:pt x="179903" y="43179"/>
                  </a:lnTo>
                  <a:lnTo>
                    <a:pt x="182119" y="48259"/>
                  </a:lnTo>
                  <a:lnTo>
                    <a:pt x="186575" y="53340"/>
                  </a:lnTo>
                  <a:lnTo>
                    <a:pt x="219671" y="76200"/>
                  </a:lnTo>
                  <a:lnTo>
                    <a:pt x="219671" y="133350"/>
                  </a:lnTo>
                  <a:lnTo>
                    <a:pt x="252590" y="133350"/>
                  </a:lnTo>
                  <a:lnTo>
                    <a:pt x="252590" y="76200"/>
                  </a:lnTo>
                  <a:lnTo>
                    <a:pt x="285584" y="53340"/>
                  </a:lnTo>
                  <a:lnTo>
                    <a:pt x="290075" y="49529"/>
                  </a:lnTo>
                  <a:lnTo>
                    <a:pt x="292334" y="43179"/>
                  </a:lnTo>
                  <a:lnTo>
                    <a:pt x="292232" y="36829"/>
                  </a:lnTo>
                  <a:lnTo>
                    <a:pt x="219671" y="36829"/>
                  </a:lnTo>
                  <a:lnTo>
                    <a:pt x="205536" y="26670"/>
                  </a:lnTo>
                  <a:lnTo>
                    <a:pt x="199591" y="24129"/>
                  </a:lnTo>
                  <a:close/>
                </a:path>
                <a:path w="472440" h="539750">
                  <a:moveTo>
                    <a:pt x="343319" y="71120"/>
                  </a:moveTo>
                  <a:lnTo>
                    <a:pt x="336308" y="72390"/>
                  </a:lnTo>
                  <a:lnTo>
                    <a:pt x="252590" y="133350"/>
                  </a:lnTo>
                  <a:lnTo>
                    <a:pt x="308267" y="133350"/>
                  </a:lnTo>
                  <a:lnTo>
                    <a:pt x="320446" y="124459"/>
                  </a:lnTo>
                  <a:lnTo>
                    <a:pt x="353370" y="124459"/>
                  </a:lnTo>
                  <a:lnTo>
                    <a:pt x="357746" y="83820"/>
                  </a:lnTo>
                  <a:lnTo>
                    <a:pt x="354571" y="77470"/>
                  </a:lnTo>
                  <a:lnTo>
                    <a:pt x="343319" y="71120"/>
                  </a:lnTo>
                  <a:close/>
                </a:path>
                <a:path w="472440" h="539750">
                  <a:moveTo>
                    <a:pt x="243446" y="1270"/>
                  </a:moveTo>
                  <a:lnTo>
                    <a:pt x="229539" y="1270"/>
                  </a:lnTo>
                  <a:lnTo>
                    <a:pt x="227584" y="2540"/>
                  </a:lnTo>
                  <a:lnTo>
                    <a:pt x="226961" y="2540"/>
                  </a:lnTo>
                  <a:lnTo>
                    <a:pt x="226377" y="3809"/>
                  </a:lnTo>
                  <a:lnTo>
                    <a:pt x="224739" y="5079"/>
                  </a:lnTo>
                  <a:lnTo>
                    <a:pt x="224167" y="5079"/>
                  </a:lnTo>
                  <a:lnTo>
                    <a:pt x="223481" y="6350"/>
                  </a:lnTo>
                  <a:lnTo>
                    <a:pt x="221132" y="8890"/>
                  </a:lnTo>
                  <a:lnTo>
                    <a:pt x="219671" y="12700"/>
                  </a:lnTo>
                  <a:lnTo>
                    <a:pt x="219671" y="36829"/>
                  </a:lnTo>
                  <a:lnTo>
                    <a:pt x="252590" y="36829"/>
                  </a:lnTo>
                  <a:lnTo>
                    <a:pt x="252590" y="10159"/>
                  </a:lnTo>
                  <a:lnTo>
                    <a:pt x="249288" y="5079"/>
                  </a:lnTo>
                  <a:lnTo>
                    <a:pt x="244157" y="2540"/>
                  </a:lnTo>
                  <a:lnTo>
                    <a:pt x="243446" y="1270"/>
                  </a:lnTo>
                  <a:close/>
                </a:path>
                <a:path w="472440" h="539750">
                  <a:moveTo>
                    <a:pt x="279074" y="24129"/>
                  </a:moveTo>
                  <a:lnTo>
                    <a:pt x="272793" y="24129"/>
                  </a:lnTo>
                  <a:lnTo>
                    <a:pt x="266827" y="26670"/>
                  </a:lnTo>
                  <a:lnTo>
                    <a:pt x="252590" y="36829"/>
                  </a:lnTo>
                  <a:lnTo>
                    <a:pt x="292232" y="36829"/>
                  </a:lnTo>
                  <a:lnTo>
                    <a:pt x="289636" y="30479"/>
                  </a:lnTo>
                  <a:lnTo>
                    <a:pt x="284934" y="26670"/>
                  </a:lnTo>
                  <a:lnTo>
                    <a:pt x="279074" y="24129"/>
                  </a:lnTo>
                  <a:close/>
                </a:path>
                <a:path w="472440" h="539750">
                  <a:moveTo>
                    <a:pt x="239699" y="0"/>
                  </a:moveTo>
                  <a:lnTo>
                    <a:pt x="232486" y="0"/>
                  </a:lnTo>
                  <a:lnTo>
                    <a:pt x="231355" y="1270"/>
                  </a:lnTo>
                  <a:lnTo>
                    <a:pt x="241719" y="1270"/>
                  </a:lnTo>
                  <a:lnTo>
                    <a:pt x="239699" y="0"/>
                  </a:lnTo>
                  <a:close/>
                </a:path>
              </a:pathLst>
            </a:custGeom>
            <a:solidFill>
              <a:srgbClr val="FF711C"/>
            </a:solidFill>
          </p:spPr>
          <p:txBody>
            <a:bodyPr wrap="square" lIns="0" tIns="0" rIns="0" bIns="0" rtlCol="0"/>
            <a:lstStyle/>
            <a:p>
              <a:endParaRPr/>
            </a:p>
          </p:txBody>
        </p:sp>
        <p:sp>
          <p:nvSpPr>
            <p:cNvPr id="33" name="object 25">
              <a:extLst>
                <a:ext uri="{FF2B5EF4-FFF2-40B4-BE49-F238E27FC236}">
                  <a16:creationId xmlns:a16="http://schemas.microsoft.com/office/drawing/2014/main" id="{EEFC4F13-E149-0CCA-53C8-DD60846936E2}"/>
                </a:ext>
              </a:extLst>
            </p:cNvPr>
            <p:cNvSpPr/>
            <p:nvPr/>
          </p:nvSpPr>
          <p:spPr>
            <a:xfrm>
              <a:off x="8476350"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D343B041-5FF6-8F95-71CE-64C354B3CBC0}"/>
              </a:ext>
            </a:extLst>
          </p:cNvPr>
          <p:cNvGrpSpPr/>
          <p:nvPr/>
        </p:nvGrpSpPr>
        <p:grpSpPr>
          <a:xfrm>
            <a:off x="9426292" y="3899208"/>
            <a:ext cx="502477" cy="516855"/>
            <a:chOff x="5194314" y="3851088"/>
            <a:chExt cx="675005" cy="675005"/>
          </a:xfrm>
        </p:grpSpPr>
        <p:sp>
          <p:nvSpPr>
            <p:cNvPr id="25" name="object 26">
              <a:extLst>
                <a:ext uri="{FF2B5EF4-FFF2-40B4-BE49-F238E27FC236}">
                  <a16:creationId xmlns:a16="http://schemas.microsoft.com/office/drawing/2014/main" id="{4CDA72AD-81EA-7312-A7C5-3C290112C004}"/>
                </a:ext>
              </a:extLst>
            </p:cNvPr>
            <p:cNvSpPr/>
            <p:nvPr/>
          </p:nvSpPr>
          <p:spPr>
            <a:xfrm>
              <a:off x="5194314"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26" name="object 27">
              <a:extLst>
                <a:ext uri="{FF2B5EF4-FFF2-40B4-BE49-F238E27FC236}">
                  <a16:creationId xmlns:a16="http://schemas.microsoft.com/office/drawing/2014/main" id="{2789B1C3-3B77-1E8B-B0DA-08528E4265BA}"/>
                </a:ext>
              </a:extLst>
            </p:cNvPr>
            <p:cNvSpPr/>
            <p:nvPr/>
          </p:nvSpPr>
          <p:spPr>
            <a:xfrm>
              <a:off x="5194314"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sp>
          <p:nvSpPr>
            <p:cNvPr id="27" name="object 28">
              <a:extLst>
                <a:ext uri="{FF2B5EF4-FFF2-40B4-BE49-F238E27FC236}">
                  <a16:creationId xmlns:a16="http://schemas.microsoft.com/office/drawing/2014/main" id="{76355D41-78D7-247B-EA1D-EB0F09F8BDBC}"/>
                </a:ext>
              </a:extLst>
            </p:cNvPr>
            <p:cNvSpPr/>
            <p:nvPr/>
          </p:nvSpPr>
          <p:spPr>
            <a:xfrm>
              <a:off x="5249030" y="3946765"/>
              <a:ext cx="554355" cy="517525"/>
            </a:xfrm>
            <a:custGeom>
              <a:avLst/>
              <a:gdLst/>
              <a:ahLst/>
              <a:cxnLst/>
              <a:rect l="l" t="t" r="r" b="b"/>
              <a:pathLst>
                <a:path w="554354" h="517525">
                  <a:moveTo>
                    <a:pt x="276872" y="0"/>
                  </a:moveTo>
                  <a:lnTo>
                    <a:pt x="221074" y="4435"/>
                  </a:lnTo>
                  <a:lnTo>
                    <a:pt x="169103" y="17157"/>
                  </a:lnTo>
                  <a:lnTo>
                    <a:pt x="122072" y="37287"/>
                  </a:lnTo>
                  <a:lnTo>
                    <a:pt x="81095" y="63947"/>
                  </a:lnTo>
                  <a:lnTo>
                    <a:pt x="47286" y="96259"/>
                  </a:lnTo>
                  <a:lnTo>
                    <a:pt x="21758" y="133345"/>
                  </a:lnTo>
                  <a:lnTo>
                    <a:pt x="5625" y="174326"/>
                  </a:lnTo>
                  <a:lnTo>
                    <a:pt x="0" y="218325"/>
                  </a:lnTo>
                  <a:lnTo>
                    <a:pt x="6386" y="265164"/>
                  </a:lnTo>
                  <a:lnTo>
                    <a:pt x="24643" y="308502"/>
                  </a:lnTo>
                  <a:lnTo>
                    <a:pt x="53420" y="347273"/>
                  </a:lnTo>
                  <a:lnTo>
                    <a:pt x="91366" y="380413"/>
                  </a:lnTo>
                  <a:lnTo>
                    <a:pt x="137129" y="406856"/>
                  </a:lnTo>
                  <a:lnTo>
                    <a:pt x="189357" y="425538"/>
                  </a:lnTo>
                  <a:lnTo>
                    <a:pt x="196380" y="516978"/>
                  </a:lnTo>
                  <a:lnTo>
                    <a:pt x="312966" y="434822"/>
                  </a:lnTo>
                  <a:lnTo>
                    <a:pt x="362315" y="426070"/>
                  </a:lnTo>
                  <a:lnTo>
                    <a:pt x="407898" y="410719"/>
                  </a:lnTo>
                  <a:lnTo>
                    <a:pt x="448846" y="389452"/>
                  </a:lnTo>
                  <a:lnTo>
                    <a:pt x="484293" y="362954"/>
                  </a:lnTo>
                  <a:lnTo>
                    <a:pt x="513372" y="331909"/>
                  </a:lnTo>
                  <a:lnTo>
                    <a:pt x="535217" y="297000"/>
                  </a:lnTo>
                  <a:lnTo>
                    <a:pt x="548959" y="258910"/>
                  </a:lnTo>
                  <a:lnTo>
                    <a:pt x="553732" y="218325"/>
                  </a:lnTo>
                  <a:lnTo>
                    <a:pt x="548107" y="174326"/>
                  </a:lnTo>
                  <a:lnTo>
                    <a:pt x="531976" y="133345"/>
                  </a:lnTo>
                  <a:lnTo>
                    <a:pt x="506450" y="96259"/>
                  </a:lnTo>
                  <a:lnTo>
                    <a:pt x="472643" y="63947"/>
                  </a:lnTo>
                  <a:lnTo>
                    <a:pt x="431668" y="37287"/>
                  </a:lnTo>
                  <a:lnTo>
                    <a:pt x="384640" y="17157"/>
                  </a:lnTo>
                  <a:lnTo>
                    <a:pt x="332670" y="4435"/>
                  </a:lnTo>
                  <a:lnTo>
                    <a:pt x="276872" y="0"/>
                  </a:lnTo>
                  <a:close/>
                </a:path>
              </a:pathLst>
            </a:custGeom>
            <a:solidFill>
              <a:srgbClr val="FF711C"/>
            </a:solidFill>
          </p:spPr>
          <p:txBody>
            <a:bodyPr wrap="square" lIns="0" tIns="0" rIns="0" bIns="0" rtlCol="0"/>
            <a:lstStyle/>
            <a:p>
              <a:endParaRPr/>
            </a:p>
          </p:txBody>
        </p:sp>
        <p:pic>
          <p:nvPicPr>
            <p:cNvPr id="28" name="object 29">
              <a:extLst>
                <a:ext uri="{FF2B5EF4-FFF2-40B4-BE49-F238E27FC236}">
                  <a16:creationId xmlns:a16="http://schemas.microsoft.com/office/drawing/2014/main" id="{50D8E989-7E42-8F14-2C27-420B8BF3036F}"/>
                </a:ext>
              </a:extLst>
            </p:cNvPr>
            <p:cNvPicPr/>
            <p:nvPr/>
          </p:nvPicPr>
          <p:blipFill>
            <a:blip r:embed="rId9" cstate="screen">
              <a:extLst>
                <a:ext uri="{28A0092B-C50C-407E-A947-70E740481C1C}">
                  <a14:useLocalDpi xmlns:a14="http://schemas.microsoft.com/office/drawing/2010/main"/>
                </a:ext>
              </a:extLst>
            </a:blip>
            <a:stretch>
              <a:fillRect/>
            </a:stretch>
          </p:blipFill>
          <p:spPr>
            <a:xfrm>
              <a:off x="5377550" y="4131511"/>
              <a:ext cx="86753" cy="86741"/>
            </a:xfrm>
            <a:prstGeom prst="rect">
              <a:avLst/>
            </a:prstGeom>
          </p:spPr>
        </p:pic>
        <p:pic>
          <p:nvPicPr>
            <p:cNvPr id="29" name="object 30">
              <a:extLst>
                <a:ext uri="{FF2B5EF4-FFF2-40B4-BE49-F238E27FC236}">
                  <a16:creationId xmlns:a16="http://schemas.microsoft.com/office/drawing/2014/main" id="{B1C1F495-3DF7-1385-7275-C94FEAA93D15}"/>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91118" y="4131511"/>
              <a:ext cx="86753" cy="86741"/>
            </a:xfrm>
            <a:prstGeom prst="rect">
              <a:avLst/>
            </a:prstGeom>
          </p:spPr>
        </p:pic>
        <p:pic>
          <p:nvPicPr>
            <p:cNvPr id="30" name="object 31">
              <a:extLst>
                <a:ext uri="{FF2B5EF4-FFF2-40B4-BE49-F238E27FC236}">
                  <a16:creationId xmlns:a16="http://schemas.microsoft.com/office/drawing/2014/main" id="{44C15C25-C0A6-4E0F-FFBE-C20171A65F7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5604687" y="4131511"/>
              <a:ext cx="86753" cy="86741"/>
            </a:xfrm>
            <a:prstGeom prst="rect">
              <a:avLst/>
            </a:prstGeom>
          </p:spPr>
        </p:pic>
      </p:grpSp>
      <p:sp>
        <p:nvSpPr>
          <p:cNvPr id="24" name="TextBox 23">
            <a:extLst>
              <a:ext uri="{FF2B5EF4-FFF2-40B4-BE49-F238E27FC236}">
                <a16:creationId xmlns:a16="http://schemas.microsoft.com/office/drawing/2014/main" id="{B98315AE-553F-10E7-91AB-704527C4E4DE}"/>
              </a:ext>
            </a:extLst>
          </p:cNvPr>
          <p:cNvSpPr txBox="1"/>
          <p:nvPr/>
        </p:nvSpPr>
        <p:spPr>
          <a:xfrm>
            <a:off x="10495755"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Winter Ops</a:t>
            </a:r>
            <a:endParaRPr lang="en-US"/>
          </a:p>
        </p:txBody>
      </p:sp>
      <p:sp>
        <p:nvSpPr>
          <p:cNvPr id="23" name="object 5">
            <a:extLst>
              <a:ext uri="{FF2B5EF4-FFF2-40B4-BE49-F238E27FC236}">
                <a16:creationId xmlns:a16="http://schemas.microsoft.com/office/drawing/2014/main" id="{D685674E-8E6C-E212-8E0F-6C3AD6D0B42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Rectangle 7">
            <a:hlinkClick r:id="rId11"/>
            <a:extLst>
              <a:ext uri="{FF2B5EF4-FFF2-40B4-BE49-F238E27FC236}">
                <a16:creationId xmlns:a16="http://schemas.microsoft.com/office/drawing/2014/main" id="{DB5ACED3-F125-7B1F-4FA2-7E6FA4DAE004}"/>
              </a:ext>
            </a:extLst>
          </p:cNvPr>
          <p:cNvSpPr/>
          <p:nvPr userDrawn="1"/>
        </p:nvSpPr>
        <p:spPr>
          <a:xfrm>
            <a:off x="7482821" y="3881862"/>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2"/>
            <a:extLst>
              <a:ext uri="{FF2B5EF4-FFF2-40B4-BE49-F238E27FC236}">
                <a16:creationId xmlns:a16="http://schemas.microsoft.com/office/drawing/2014/main" id="{A8D50382-8814-2137-3CCF-29B5B7099D1D}"/>
              </a:ext>
            </a:extLst>
          </p:cNvPr>
          <p:cNvSpPr/>
          <p:nvPr userDrawn="1"/>
        </p:nvSpPr>
        <p:spPr>
          <a:xfrm>
            <a:off x="9012857" y="3881861"/>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3"/>
            <a:extLst>
              <a:ext uri="{FF2B5EF4-FFF2-40B4-BE49-F238E27FC236}">
                <a16:creationId xmlns:a16="http://schemas.microsoft.com/office/drawing/2014/main" id="{624411C9-9271-F668-C86B-06116283D41E}"/>
              </a:ext>
            </a:extLst>
          </p:cNvPr>
          <p:cNvSpPr/>
          <p:nvPr userDrawn="1"/>
        </p:nvSpPr>
        <p:spPr>
          <a:xfrm>
            <a:off x="10488572" y="3881860"/>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DD7EABA-76CD-4248-6E06-927C53B45641}"/>
              </a:ext>
            </a:extLst>
          </p:cNvPr>
          <p:cNvSpPr txBox="1"/>
          <p:nvPr userDrawn="1"/>
        </p:nvSpPr>
        <p:spPr>
          <a:xfrm>
            <a:off x="1870584" y="3967454"/>
            <a:ext cx="4987416" cy="266194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8179914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LO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0248A-D2F5-E5B9-B438-0B48CBEADD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0" name="Rectangle 9">
            <a:extLst>
              <a:ext uri="{FF2B5EF4-FFF2-40B4-BE49-F238E27FC236}">
                <a16:creationId xmlns:a16="http://schemas.microsoft.com/office/drawing/2014/main" id="{5348C7D5-FD19-CA9B-7821-872DAD5384B0}"/>
              </a:ext>
            </a:extLst>
          </p:cNvPr>
          <p:cNvSpPr/>
          <p:nvPr userDrawn="1"/>
        </p:nvSpPr>
        <p:spPr>
          <a:xfrm>
            <a:off x="0" y="268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2E0483-68B1-2753-FCD3-8C603FB3A473}"/>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6">
            <a:extLst>
              <a:ext uri="{FF2B5EF4-FFF2-40B4-BE49-F238E27FC236}">
                <a16:creationId xmlns:a16="http://schemas.microsoft.com/office/drawing/2014/main" id="{1E650D53-A3DD-F391-829A-AAB691C6EE25}"/>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5" name="object 4">
            <a:extLst>
              <a:ext uri="{FF2B5EF4-FFF2-40B4-BE49-F238E27FC236}">
                <a16:creationId xmlns:a16="http://schemas.microsoft.com/office/drawing/2014/main" id="{C085E951-49A4-C395-EF9D-F74B0B9E6E26}"/>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6" name="object 5">
            <a:extLst>
              <a:ext uri="{FF2B5EF4-FFF2-40B4-BE49-F238E27FC236}">
                <a16:creationId xmlns:a16="http://schemas.microsoft.com/office/drawing/2014/main" id="{8FE670B7-3A05-8C61-4859-62EC4E0B927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7" name="Picture 16">
            <a:extLst>
              <a:ext uri="{FF2B5EF4-FFF2-40B4-BE49-F238E27FC236}">
                <a16:creationId xmlns:a16="http://schemas.microsoft.com/office/drawing/2014/main" id="{178006B6-468A-AABB-F8F8-4781ADD46F9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9080"/>
          <a:stretch/>
        </p:blipFill>
        <p:spPr>
          <a:xfrm>
            <a:off x="457200" y="1600200"/>
            <a:ext cx="11734800" cy="2311400"/>
          </a:xfrm>
          <a:prstGeom prst="rect">
            <a:avLst/>
          </a:prstGeom>
        </p:spPr>
      </p:pic>
    </p:spTree>
    <p:extLst>
      <p:ext uri="{BB962C8B-B14F-4D97-AF65-F5344CB8AC3E}">
        <p14:creationId xmlns:p14="http://schemas.microsoft.com/office/powerpoint/2010/main" val="150048674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0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 engineering drawing&#10;&#10;Description automatically generated">
            <a:extLst>
              <a:ext uri="{FF2B5EF4-FFF2-40B4-BE49-F238E27FC236}">
                <a16:creationId xmlns:a16="http://schemas.microsoft.com/office/drawing/2014/main" id="{6F64E083-55EA-ED9A-D536-B11AC6484F03}"/>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7" y="2808951"/>
            <a:ext cx="10744203" cy="4082036"/>
          </a:xfrm>
          <a:prstGeom prst="rect">
            <a:avLst/>
          </a:prstGeom>
        </p:spPr>
      </p:pic>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C4339B01-C814-73D6-993E-8C7EF8F21A1D}"/>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0" name="object 5">
            <a:extLst>
              <a:ext uri="{FF2B5EF4-FFF2-40B4-BE49-F238E27FC236}">
                <a16:creationId xmlns:a16="http://schemas.microsoft.com/office/drawing/2014/main" id="{209D9642-D1AA-111E-E3B9-8B98FAF5C66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2" name="TextBox 21">
            <a:extLst>
              <a:ext uri="{FF2B5EF4-FFF2-40B4-BE49-F238E27FC236}">
                <a16:creationId xmlns:a16="http://schemas.microsoft.com/office/drawing/2014/main" id="{CE657115-FF61-0C43-A81C-BF2CA00E4825}"/>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6031201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 engineering drawing&#10;&#10;Description automatically generated">
            <a:extLst>
              <a:ext uri="{FF2B5EF4-FFF2-40B4-BE49-F238E27FC236}">
                <a16:creationId xmlns:a16="http://schemas.microsoft.com/office/drawing/2014/main" id="{BCCAAB31-F991-5AFD-4E71-6B9055F9108A}"/>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7" y="2808951"/>
            <a:ext cx="10744203" cy="4082036"/>
          </a:xfrm>
          <a:prstGeom prst="rect">
            <a:avLst/>
          </a:prstGeom>
        </p:spPr>
      </p:pic>
      <p:sp>
        <p:nvSpPr>
          <p:cNvPr id="13" name="TextBox 12">
            <a:extLst>
              <a:ext uri="{FF2B5EF4-FFF2-40B4-BE49-F238E27FC236}">
                <a16:creationId xmlns:a16="http://schemas.microsoft.com/office/drawing/2014/main" id="{DBF77214-2369-14DA-AD38-C60319B4D5E1}"/>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5" name="TextBox 4">
            <a:extLst>
              <a:ext uri="{FF2B5EF4-FFF2-40B4-BE49-F238E27FC236}">
                <a16:creationId xmlns:a16="http://schemas.microsoft.com/office/drawing/2014/main" id="{7C9F90BC-73A4-3099-E3B8-8061F00200A2}"/>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5">
            <a:extLst>
              <a:ext uri="{FF2B5EF4-FFF2-40B4-BE49-F238E27FC236}">
                <a16:creationId xmlns:a16="http://schemas.microsoft.com/office/drawing/2014/main" id="{209D9642-D1AA-111E-E3B9-8B98FAF5C66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D4577B5C-4C0C-0385-852A-D43B3D04C28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Tree>
    <p:extLst>
      <p:ext uri="{BB962C8B-B14F-4D97-AF65-F5344CB8AC3E}">
        <p14:creationId xmlns:p14="http://schemas.microsoft.com/office/powerpoint/2010/main" val="234431492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AIRFIELD MOVEMENT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634288"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pic>
        <p:nvPicPr>
          <p:cNvPr id="9" name="Picture 8">
            <a:extLst>
              <a:ext uri="{FF2B5EF4-FFF2-40B4-BE49-F238E27FC236}">
                <a16:creationId xmlns:a16="http://schemas.microsoft.com/office/drawing/2014/main" id="{121576CB-C096-F2B4-28D7-4BDDB49DFC84}"/>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5" y="2808948"/>
            <a:ext cx="10744201" cy="4087149"/>
          </a:xfrm>
          <a:prstGeom prst="rect">
            <a:avLst/>
          </a:prstGeom>
        </p:spPr>
      </p:pic>
      <p:sp>
        <p:nvSpPr>
          <p:cNvPr id="2" name="object 5">
            <a:extLst>
              <a:ext uri="{FF2B5EF4-FFF2-40B4-BE49-F238E27FC236}">
                <a16:creationId xmlns:a16="http://schemas.microsoft.com/office/drawing/2014/main" id="{76D567E0-F24F-63F2-60EA-2443A987B16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6" name="TextBox 15">
            <a:extLst>
              <a:ext uri="{FF2B5EF4-FFF2-40B4-BE49-F238E27FC236}">
                <a16:creationId xmlns:a16="http://schemas.microsoft.com/office/drawing/2014/main" id="{A4412FBC-6FA1-6FF7-8F39-1D61C3478B79}"/>
              </a:ext>
            </a:extLst>
          </p:cNvPr>
          <p:cNvSpPr txBox="1"/>
          <p:nvPr userDrawn="1"/>
        </p:nvSpPr>
        <p:spPr>
          <a:xfrm>
            <a:off x="4583158" y="3832003"/>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A6C65172-427C-8BFF-12D7-875BF2DA8846}"/>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Tree>
    <p:extLst>
      <p:ext uri="{BB962C8B-B14F-4D97-AF65-F5344CB8AC3E}">
        <p14:creationId xmlns:p14="http://schemas.microsoft.com/office/powerpoint/2010/main" val="165757472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Protected Areas Taxi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8" name="Group 7">
            <a:extLst>
              <a:ext uri="{FF2B5EF4-FFF2-40B4-BE49-F238E27FC236}">
                <a16:creationId xmlns:a16="http://schemas.microsoft.com/office/drawing/2014/main" id="{9FA480BE-E52C-0EE2-0F72-E69D5FDD9859}"/>
              </a:ext>
            </a:extLst>
          </p:cNvPr>
          <p:cNvGrpSpPr/>
          <p:nvPr userDrawn="1"/>
        </p:nvGrpSpPr>
        <p:grpSpPr>
          <a:xfrm>
            <a:off x="9629220" y="1973677"/>
            <a:ext cx="2192429" cy="1455323"/>
            <a:chOff x="10011223" y="1736966"/>
            <a:chExt cx="2192429" cy="1455323"/>
          </a:xfrm>
        </p:grpSpPr>
        <p:sp>
          <p:nvSpPr>
            <p:cNvPr id="10" name="Rectangle 9">
              <a:extLst>
                <a:ext uri="{FF2B5EF4-FFF2-40B4-BE49-F238E27FC236}">
                  <a16:creationId xmlns:a16="http://schemas.microsoft.com/office/drawing/2014/main" id="{E1531232-54A0-C2ED-06A5-57BD0DC53304}"/>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7">
              <a:extLst>
                <a:ext uri="{FF2B5EF4-FFF2-40B4-BE49-F238E27FC236}">
                  <a16:creationId xmlns:a16="http://schemas.microsoft.com/office/drawing/2014/main" id="{6C3D9FF2-E556-9347-7789-5379191BC580}"/>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13" name="Rectangle 12">
              <a:extLst>
                <a:ext uri="{FF2B5EF4-FFF2-40B4-BE49-F238E27FC236}">
                  <a16:creationId xmlns:a16="http://schemas.microsoft.com/office/drawing/2014/main" id="{DB241B5E-A5F5-F6BC-E07B-8F43D82C9847}"/>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7A3837-6232-3969-AC5C-0CCBD76BB702}"/>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EC3B8CA-018F-26D1-F6C6-3D8A1E0870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7" name="Rectangle 16">
            <a:extLst>
              <a:ext uri="{FF2B5EF4-FFF2-40B4-BE49-F238E27FC236}">
                <a16:creationId xmlns:a16="http://schemas.microsoft.com/office/drawing/2014/main" id="{AC739292-CDCE-B36F-4DA6-029D4862632B}"/>
              </a:ext>
            </a:extLst>
          </p:cNvPr>
          <p:cNvSpPr/>
          <p:nvPr userDrawn="1"/>
        </p:nvSpPr>
        <p:spPr>
          <a:xfrm>
            <a:off x="0" y="0"/>
            <a:ext cx="12191999" cy="69039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B9DE2BB6-6A11-119E-A357-B0EEA7848139}"/>
              </a:ext>
            </a:extLst>
          </p:cNvPr>
          <p:cNvPicPr>
            <a:picLocks noChangeAspect="1"/>
          </p:cNvPicPr>
          <p:nvPr userDrawn="1"/>
        </p:nvPicPr>
        <p:blipFill rotWithShape="1">
          <a:blip r:embed="rId4" cstate="hqprint">
            <a:alphaModFix/>
            <a:extLst>
              <a:ext uri="{28A0092B-C50C-407E-A947-70E740481C1C}">
                <a14:useLocalDpi xmlns:a14="http://schemas.microsoft.com/office/drawing/2010/main"/>
              </a:ext>
            </a:extLst>
          </a:blip>
          <a:srcRect/>
          <a:stretch/>
        </p:blipFill>
        <p:spPr>
          <a:xfrm>
            <a:off x="1435101" y="2808948"/>
            <a:ext cx="10756900" cy="4095030"/>
          </a:xfrm>
          <a:prstGeom prst="rect">
            <a:avLst/>
          </a:prstGeom>
        </p:spPr>
      </p:pic>
      <p:sp>
        <p:nvSpPr>
          <p:cNvPr id="18" name="Rectangle 17">
            <a:extLst>
              <a:ext uri="{FF2B5EF4-FFF2-40B4-BE49-F238E27FC236}">
                <a16:creationId xmlns:a16="http://schemas.microsoft.com/office/drawing/2014/main" id="{C1D60CB8-F672-2170-AA7C-1B8DA461053A}"/>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ject 5">
            <a:extLst>
              <a:ext uri="{FF2B5EF4-FFF2-40B4-BE49-F238E27FC236}">
                <a16:creationId xmlns:a16="http://schemas.microsoft.com/office/drawing/2014/main" id="{A333CE89-914B-FBF4-5EA2-29B9E687313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7" name="TextBox 26">
            <a:extLst>
              <a:ext uri="{FF2B5EF4-FFF2-40B4-BE49-F238E27FC236}">
                <a16:creationId xmlns:a16="http://schemas.microsoft.com/office/drawing/2014/main" id="{EC01310F-ACE2-D135-4433-AF3239129C16}"/>
              </a:ext>
            </a:extLst>
          </p:cNvPr>
          <p:cNvSpPr txBox="1"/>
          <p:nvPr userDrawn="1"/>
        </p:nvSpPr>
        <p:spPr>
          <a:xfrm>
            <a:off x="4476679" y="3560576"/>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34" name="TextBox 33">
            <a:extLst>
              <a:ext uri="{FF2B5EF4-FFF2-40B4-BE49-F238E27FC236}">
                <a16:creationId xmlns:a16="http://schemas.microsoft.com/office/drawing/2014/main" id="{3F32AC85-EC3F-4748-69D3-44C1799FCEBF}"/>
              </a:ext>
            </a:extLst>
          </p:cNvPr>
          <p:cNvSpPr txBox="1"/>
          <p:nvPr userDrawn="1"/>
        </p:nvSpPr>
        <p:spPr>
          <a:xfrm>
            <a:off x="4476679" y="4010525"/>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0" name="TextBox 19">
            <a:extLst>
              <a:ext uri="{FF2B5EF4-FFF2-40B4-BE49-F238E27FC236}">
                <a16:creationId xmlns:a16="http://schemas.microsoft.com/office/drawing/2014/main" id="{F47334CB-1501-DBC7-C3A1-F84AF535CC9C}"/>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 name="TextBox 1">
            <a:extLst>
              <a:ext uri="{FF2B5EF4-FFF2-40B4-BE49-F238E27FC236}">
                <a16:creationId xmlns:a16="http://schemas.microsoft.com/office/drawing/2014/main" id="{6CC25C52-8F0C-49BC-53BD-937019818313}"/>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Tree>
    <p:extLst>
      <p:ext uri="{BB962C8B-B14F-4D97-AF65-F5344CB8AC3E}">
        <p14:creationId xmlns:p14="http://schemas.microsoft.com/office/powerpoint/2010/main" val="250222050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guide id="14" orient="horz" pos="74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TextBox 18">
            <a:extLst>
              <a:ext uri="{FF2B5EF4-FFF2-40B4-BE49-F238E27FC236}">
                <a16:creationId xmlns:a16="http://schemas.microsoft.com/office/drawing/2014/main" id="{346EF3FE-A44D-7D14-86BD-5C8D0FB3FA76}"/>
              </a:ext>
            </a:extLst>
          </p:cNvPr>
          <p:cNvSpPr txBox="1"/>
          <p:nvPr userDrawn="1"/>
        </p:nvSpPr>
        <p:spPr>
          <a:xfrm>
            <a:off x="2219093" y="-724829"/>
            <a:ext cx="8106007" cy="1220128"/>
          </a:xfrm>
          <a:prstGeom prst="rect">
            <a:avLst/>
          </a:prstGeom>
          <a:noFill/>
        </p:spPr>
        <p:txBody>
          <a:bodyPr wrap="square" rtlCol="0">
            <a:spAutoFit/>
          </a:bodyPr>
          <a:lstStyle/>
          <a:p>
            <a:endParaRPr lang="en-US"/>
          </a:p>
        </p:txBody>
      </p:sp>
      <p:sp>
        <p:nvSpPr>
          <p:cNvPr id="2" name="Rectangle 1">
            <a:hlinkClick r:id="rId4"/>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49BAA5-A466-9B0C-3720-1A55392F99B3}"/>
              </a:ext>
            </a:extLst>
          </p:cNvPr>
          <p:cNvPicPr/>
          <p:nvPr userDrawn="1"/>
        </p:nvPicPr>
        <p:blipFill rotWithShape="1">
          <a:blip r:embed="rId5" cstate="screen">
            <a:extLst>
              <a:ext uri="{28A0092B-C50C-407E-A947-70E740481C1C}">
                <a14:useLocalDpi xmlns:a14="http://schemas.microsoft.com/office/drawing/2010/main"/>
              </a:ext>
            </a:extLst>
          </a:blip>
          <a:srcRect l="-37299" t="552" r="-16226" b="-6659"/>
          <a:stretch/>
        </p:blipFill>
        <p:spPr>
          <a:xfrm>
            <a:off x="1669433" y="2135501"/>
            <a:ext cx="10742023" cy="4833257"/>
          </a:xfrm>
          <a:prstGeom prst="rect">
            <a:avLst/>
          </a:prstGeom>
          <a:noFill/>
        </p:spPr>
      </p:pic>
    </p:spTree>
    <p:extLst>
      <p:ext uri="{BB962C8B-B14F-4D97-AF65-F5344CB8AC3E}">
        <p14:creationId xmlns:p14="http://schemas.microsoft.com/office/powerpoint/2010/main" val="567365925"/>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DEFINE-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6210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66334"/>
            <a:ext cx="10248900" cy="676176"/>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object 11">
            <a:extLst>
              <a:ext uri="{FF2B5EF4-FFF2-40B4-BE49-F238E27FC236}">
                <a16:creationId xmlns:a16="http://schemas.microsoft.com/office/drawing/2014/main" id="{72506321-F341-A5F1-4723-20CFFAE12E16}"/>
              </a:ext>
            </a:extLst>
          </p:cNvPr>
          <p:cNvPicPr/>
          <p:nvPr userDrawn="1"/>
        </p:nvPicPr>
        <p:blipFill rotWithShape="1">
          <a:blip r:embed="rId4" cstate="hqprint">
            <a:alphaModFix/>
            <a:extLst>
              <a:ext uri="{28A0092B-C50C-407E-A947-70E740481C1C}">
                <a14:useLocalDpi xmlns:a14="http://schemas.microsoft.com/office/drawing/2010/main"/>
              </a:ext>
            </a:extLst>
          </a:blip>
          <a:srcRect t="-52"/>
          <a:stretch/>
        </p:blipFill>
        <p:spPr>
          <a:xfrm>
            <a:off x="456956" y="2038710"/>
            <a:ext cx="5904039" cy="4323992"/>
          </a:xfrm>
          <a:prstGeom prst="rect">
            <a:avLst/>
          </a:prstGeom>
        </p:spPr>
      </p:pic>
      <p:sp>
        <p:nvSpPr>
          <p:cNvPr id="3" name="object 5">
            <a:extLst>
              <a:ext uri="{FF2B5EF4-FFF2-40B4-BE49-F238E27FC236}">
                <a16:creationId xmlns:a16="http://schemas.microsoft.com/office/drawing/2014/main" id="{213D16D3-13B8-E1F4-79B9-21E23E9C2086}"/>
              </a:ext>
            </a:extLst>
          </p:cNvPr>
          <p:cNvSpPr/>
          <p:nvPr userDrawn="1"/>
        </p:nvSpPr>
        <p:spPr>
          <a:xfrm>
            <a:off x="456956" y="0"/>
            <a:ext cx="990844" cy="6362701"/>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714142967"/>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DEFINE - MOVEMENT ARE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8">
            <a:extLst>
              <a:ext uri="{FF2B5EF4-FFF2-40B4-BE49-F238E27FC236}">
                <a16:creationId xmlns:a16="http://schemas.microsoft.com/office/drawing/2014/main" id="{88E0C433-D134-7C1B-A033-E05A3BDB0B3F}"/>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2049066"/>
            <a:ext cx="10741152" cy="4327081"/>
          </a:xfrm>
          <a:prstGeom prst="rect">
            <a:avLst/>
          </a:prstGeom>
        </p:spPr>
      </p:pic>
      <p:sp>
        <p:nvSpPr>
          <p:cNvPr id="11" name="object 6">
            <a:extLst>
              <a:ext uri="{FF2B5EF4-FFF2-40B4-BE49-F238E27FC236}">
                <a16:creationId xmlns:a16="http://schemas.microsoft.com/office/drawing/2014/main" id="{3CC4DE47-8F9D-955C-52FC-DF021F5832BE}"/>
              </a:ext>
            </a:extLst>
          </p:cNvPr>
          <p:cNvSpPr/>
          <p:nvPr/>
        </p:nvSpPr>
        <p:spPr>
          <a:xfrm>
            <a:off x="1447800" y="457199"/>
            <a:ext cx="10741660" cy="1591807"/>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6" name="object 9">
            <a:extLst>
              <a:ext uri="{FF2B5EF4-FFF2-40B4-BE49-F238E27FC236}">
                <a16:creationId xmlns:a16="http://schemas.microsoft.com/office/drawing/2014/main" id="{8E90CBF7-3FC5-7957-A0B2-4F402DA90D7E}"/>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049065"/>
            <a:ext cx="8191500" cy="4822382"/>
          </a:xfrm>
          <a:prstGeom prst="rect">
            <a:avLst/>
          </a:prstGeom>
        </p:spPr>
      </p:pic>
      <p:sp>
        <p:nvSpPr>
          <p:cNvPr id="17" name="object 5">
            <a:extLst>
              <a:ext uri="{FF2B5EF4-FFF2-40B4-BE49-F238E27FC236}">
                <a16:creationId xmlns:a16="http://schemas.microsoft.com/office/drawing/2014/main" id="{86265F1F-1CFF-DBF3-8433-C63F9C3B22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8" name="object 4">
            <a:extLst>
              <a:ext uri="{FF2B5EF4-FFF2-40B4-BE49-F238E27FC236}">
                <a16:creationId xmlns:a16="http://schemas.microsoft.com/office/drawing/2014/main" id="{14FAF3E2-2B6D-6044-77F9-E771ED821F1F}"/>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402360830"/>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LOCAL - WEATH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13568" y="457200"/>
            <a:ext cx="12178432" cy="114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478010C7-C7C8-4F66-4198-1C135CAC418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Placeholder 13">
            <a:extLst>
              <a:ext uri="{FF2B5EF4-FFF2-40B4-BE49-F238E27FC236}">
                <a16:creationId xmlns:a16="http://schemas.microsoft.com/office/drawing/2014/main" id="{34DEDE0A-7F56-FC43-9509-BA8AF13FB5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568" y="0"/>
            <a:ext cx="5448300" cy="6896101"/>
          </a:xfrm>
          <a:prstGeom prst="rect">
            <a:avLst/>
          </a:prstGeom>
        </p:spPr>
      </p:pic>
      <p:sp>
        <p:nvSpPr>
          <p:cNvPr id="9" name="Picture Placeholder 12">
            <a:extLst>
              <a:ext uri="{FF2B5EF4-FFF2-40B4-BE49-F238E27FC236}">
                <a16:creationId xmlns:a16="http://schemas.microsoft.com/office/drawing/2014/main" id="{A8445034-928F-6F2C-F4B6-3036F4AE1A84}"/>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Tree>
    <p:extLst>
      <p:ext uri="{BB962C8B-B14F-4D97-AF65-F5344CB8AC3E}">
        <p14:creationId xmlns:p14="http://schemas.microsoft.com/office/powerpoint/2010/main" val="1309946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VEMENT-NON-MOVEMENT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66755"/>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HOLD LINE</a:t>
            </a:r>
            <a:endParaRPr lang="en-US">
              <a:solidFill>
                <a:schemeClr val="bg1"/>
              </a:solidFill>
              <a:effectLst>
                <a:outerShdw blurRad="76200" dist="76200" dir="3600000" algn="tl" rotWithShape="0">
                  <a:prstClr val="black">
                    <a:alpha val="40000"/>
                  </a:prstClr>
                </a:outerShdw>
              </a:effectLst>
            </a:endParaRPr>
          </a:p>
        </p:txBody>
      </p:sp>
      <p:sp>
        <p:nvSpPr>
          <p:cNvPr id="29" name="Title 22">
            <a:extLst>
              <a:ext uri="{FF2B5EF4-FFF2-40B4-BE49-F238E27FC236}">
                <a16:creationId xmlns:a16="http://schemas.microsoft.com/office/drawing/2014/main" id="{F0AE95B9-AE55-F684-CE41-8483232C7537}"/>
              </a:ext>
            </a:extLst>
          </p:cNvPr>
          <p:cNvSpPr txBox="1">
            <a:spLocks/>
          </p:cNvSpPr>
          <p:nvPr userDrawn="1"/>
        </p:nvSpPr>
        <p:spPr>
          <a:xfrm>
            <a:off x="1866900" y="1190210"/>
            <a:ext cx="6195432"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MOVEMENT/NON-MOVEMENT</a:t>
            </a:r>
          </a:p>
        </p:txBody>
      </p:sp>
      <p:sp>
        <p:nvSpPr>
          <p:cNvPr id="2" name="object 2">
            <a:extLst>
              <a:ext uri="{FF2B5EF4-FFF2-40B4-BE49-F238E27FC236}">
                <a16:creationId xmlns:a16="http://schemas.microsoft.com/office/drawing/2014/main" id="{655FBCAD-A0C1-BDAB-2AB8-4993EF9273A3}"/>
              </a:ext>
            </a:extLst>
          </p:cNvPr>
          <p:cNvSpPr txBox="1"/>
          <p:nvPr userDrawn="1"/>
        </p:nvSpPr>
        <p:spPr>
          <a:xfrm>
            <a:off x="1870584" y="2017821"/>
            <a:ext cx="9006524" cy="2605842"/>
          </a:xfrm>
          <a:prstGeom prst="rect">
            <a:avLst/>
          </a:prstGeom>
        </p:spPr>
        <p:txBody>
          <a:bodyPr vert="horz" wrap="square" lIns="0" tIns="182880" rIns="0" bIns="0" numCol="1" spcCol="365760" rtlCol="0" anchor="t">
            <a:spAutoFit/>
          </a:bodyPr>
          <a:lstStyle/>
          <a:p>
            <a:pPr marL="12065">
              <a:spcBef>
                <a:spcPts val="740"/>
              </a:spcBef>
              <a:tabLst>
                <a:tab pos="236220" algn="l"/>
              </a:tabLst>
            </a:pPr>
            <a:r>
              <a:rPr lang="en-US" sz="2800" b="1">
                <a:solidFill>
                  <a:srgbClr val="FF711C"/>
                </a:solidFill>
                <a:latin typeface="Arial"/>
                <a:cs typeface="Arial"/>
              </a:rPr>
              <a:t>You will meet the single solid line first</a:t>
            </a:r>
          </a:p>
          <a:p>
            <a:pPr marL="237744" indent="-237744">
              <a:spcBef>
                <a:spcPts val="1100"/>
              </a:spcBef>
              <a:buChar char="•"/>
              <a:tabLst>
                <a:tab pos="236220" algn="l"/>
              </a:tabLst>
            </a:pPr>
            <a:r>
              <a:rPr lang="en-US" sz="2400">
                <a:solidFill>
                  <a:schemeClr val="accent2"/>
                </a:solidFill>
                <a:latin typeface="Arial"/>
                <a:cs typeface="Arial"/>
              </a:rPr>
              <a:t>Usually found on apron surfaces and taxiway entrances</a:t>
            </a:r>
          </a:p>
          <a:p>
            <a:pPr marL="237744" indent="-237744">
              <a:spcBef>
                <a:spcPts val="1100"/>
              </a:spcBef>
              <a:buFontTx/>
              <a:buChar char="•"/>
              <a:tabLst>
                <a:tab pos="236220" algn="l"/>
              </a:tabLst>
            </a:pPr>
            <a:r>
              <a:rPr lang="en-US" sz="2400">
                <a:solidFill>
                  <a:schemeClr val="accent2"/>
                </a:solidFill>
                <a:latin typeface="Arial"/>
                <a:cs typeface="Arial"/>
              </a:rPr>
              <a:t>Authorization is required when entering the movement area</a:t>
            </a:r>
          </a:p>
          <a:p>
            <a:pPr marL="237744" indent="-237744">
              <a:spcBef>
                <a:spcPts val="1100"/>
              </a:spcBef>
              <a:buChar char="•"/>
              <a:tabLst>
                <a:tab pos="236220" algn="l"/>
              </a:tabLst>
            </a:pPr>
            <a:r>
              <a:rPr lang="en-US" sz="2400">
                <a:solidFill>
                  <a:schemeClr val="accent2"/>
                </a:solidFill>
                <a:latin typeface="Arial"/>
                <a:cs typeface="Arial"/>
              </a:rPr>
              <a:t>Crossing this line without authorization is a Surface Incident (SI)</a:t>
            </a:r>
          </a:p>
          <a:p>
            <a:pPr marL="12065">
              <a:spcBef>
                <a:spcPts val="740"/>
              </a:spcBef>
              <a:tabLst>
                <a:tab pos="236220" algn="l"/>
              </a:tabLst>
            </a:pPr>
            <a:endParaRPr lang="en-US" sz="2400">
              <a:solidFill>
                <a:schemeClr val="accent2"/>
              </a:solidFill>
              <a:latin typeface="Arial"/>
              <a:cs typeface="Arial"/>
            </a:endParaRPr>
          </a:p>
        </p:txBody>
      </p:sp>
      <p:sp>
        <p:nvSpPr>
          <p:cNvPr id="12" name="Rectangle 11">
            <a:extLst>
              <a:ext uri="{FF2B5EF4-FFF2-40B4-BE49-F238E27FC236}">
                <a16:creationId xmlns:a16="http://schemas.microsoft.com/office/drawing/2014/main" id="{FA3FF10E-8357-270D-6DC5-0AD5B42BACB1}"/>
              </a:ext>
            </a:extLst>
          </p:cNvPr>
          <p:cNvSpPr/>
          <p:nvPr/>
        </p:nvSpPr>
        <p:spPr>
          <a:xfrm>
            <a:off x="1870582" y="4307512"/>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object 11">
            <a:extLst>
              <a:ext uri="{FF2B5EF4-FFF2-40B4-BE49-F238E27FC236}">
                <a16:creationId xmlns:a16="http://schemas.microsoft.com/office/drawing/2014/main" id="{0FFF0DC1-48E2-198E-467F-74408590FC81}"/>
              </a:ext>
            </a:extLst>
          </p:cNvPr>
          <p:cNvGrpSpPr/>
          <p:nvPr/>
        </p:nvGrpSpPr>
        <p:grpSpPr>
          <a:xfrm>
            <a:off x="1870583" y="4307512"/>
            <a:ext cx="8349488" cy="946330"/>
            <a:chOff x="2286000" y="4599940"/>
            <a:chExt cx="7909559" cy="866140"/>
          </a:xfrm>
        </p:grpSpPr>
        <p:sp>
          <p:nvSpPr>
            <p:cNvPr id="19" name="object 12">
              <a:extLst>
                <a:ext uri="{FF2B5EF4-FFF2-40B4-BE49-F238E27FC236}">
                  <a16:creationId xmlns:a16="http://schemas.microsoft.com/office/drawing/2014/main" id="{6C7A8835-1DFF-A1AD-EB13-2DDC83B6A693}"/>
                </a:ext>
              </a:extLst>
            </p:cNvPr>
            <p:cNvSpPr/>
            <p:nvPr/>
          </p:nvSpPr>
          <p:spPr>
            <a:xfrm>
              <a:off x="2286000" y="4599940"/>
              <a:ext cx="7909559" cy="866140"/>
            </a:xfrm>
            <a:custGeom>
              <a:avLst/>
              <a:gdLst/>
              <a:ahLst/>
              <a:cxnLst/>
              <a:rect l="l" t="t" r="r" b="b"/>
              <a:pathLst>
                <a:path w="7909559" h="866139">
                  <a:moveTo>
                    <a:pt x="7909560" y="577850"/>
                  </a:moveTo>
                  <a:lnTo>
                    <a:pt x="0" y="577850"/>
                  </a:lnTo>
                  <a:lnTo>
                    <a:pt x="0" y="866140"/>
                  </a:lnTo>
                  <a:lnTo>
                    <a:pt x="7909560" y="866140"/>
                  </a:lnTo>
                  <a:lnTo>
                    <a:pt x="7909560" y="577850"/>
                  </a:lnTo>
                  <a:close/>
                </a:path>
                <a:path w="7909559" h="866139">
                  <a:moveTo>
                    <a:pt x="7909560" y="0"/>
                  </a:moveTo>
                  <a:lnTo>
                    <a:pt x="0" y="0"/>
                  </a:lnTo>
                  <a:lnTo>
                    <a:pt x="0" y="488950"/>
                  </a:lnTo>
                  <a:lnTo>
                    <a:pt x="7909560" y="488950"/>
                  </a:lnTo>
                  <a:lnTo>
                    <a:pt x="7909560" y="0"/>
                  </a:lnTo>
                  <a:close/>
                </a:path>
              </a:pathLst>
            </a:custGeom>
            <a:solidFill>
              <a:srgbClr val="2C3440"/>
            </a:solidFill>
          </p:spPr>
          <p:txBody>
            <a:bodyPr wrap="square" lIns="0" tIns="0" rIns="0" bIns="0" rtlCol="0"/>
            <a:lstStyle/>
            <a:p>
              <a:endParaRPr/>
            </a:p>
          </p:txBody>
        </p:sp>
        <p:sp>
          <p:nvSpPr>
            <p:cNvPr id="20" name="object 13">
              <a:extLst>
                <a:ext uri="{FF2B5EF4-FFF2-40B4-BE49-F238E27FC236}">
                  <a16:creationId xmlns:a16="http://schemas.microsoft.com/office/drawing/2014/main" id="{59A91E26-E478-12E8-B9D2-1A2F91EA0D95}"/>
                </a:ext>
              </a:extLst>
            </p:cNvPr>
            <p:cNvSpPr/>
            <p:nvPr/>
          </p:nvSpPr>
          <p:spPr>
            <a:xfrm>
              <a:off x="2286000" y="4888776"/>
              <a:ext cx="7909559" cy="289560"/>
            </a:xfrm>
            <a:custGeom>
              <a:avLst/>
              <a:gdLst/>
              <a:ahLst/>
              <a:cxnLst/>
              <a:rect l="l" t="t" r="r" b="b"/>
              <a:pathLst>
                <a:path w="7909559" h="289560">
                  <a:moveTo>
                    <a:pt x="1491132" y="9613"/>
                  </a:moveTo>
                  <a:lnTo>
                    <a:pt x="349250" y="9613"/>
                  </a:lnTo>
                  <a:lnTo>
                    <a:pt x="349250" y="98513"/>
                  </a:lnTo>
                  <a:lnTo>
                    <a:pt x="1491132" y="98513"/>
                  </a:lnTo>
                  <a:lnTo>
                    <a:pt x="1491132" y="9613"/>
                  </a:lnTo>
                  <a:close/>
                </a:path>
                <a:path w="7909559" h="289560">
                  <a:moveTo>
                    <a:pt x="3521418" y="9613"/>
                  </a:moveTo>
                  <a:lnTo>
                    <a:pt x="2379535" y="9613"/>
                  </a:lnTo>
                  <a:lnTo>
                    <a:pt x="2379535" y="98513"/>
                  </a:lnTo>
                  <a:lnTo>
                    <a:pt x="3521418" y="98513"/>
                  </a:lnTo>
                  <a:lnTo>
                    <a:pt x="3521418" y="9613"/>
                  </a:lnTo>
                  <a:close/>
                </a:path>
                <a:path w="7909559" h="289560">
                  <a:moveTo>
                    <a:pt x="5554878" y="9613"/>
                  </a:moveTo>
                  <a:lnTo>
                    <a:pt x="4412996" y="9613"/>
                  </a:lnTo>
                  <a:lnTo>
                    <a:pt x="4412996" y="98513"/>
                  </a:lnTo>
                  <a:lnTo>
                    <a:pt x="5554878" y="98513"/>
                  </a:lnTo>
                  <a:lnTo>
                    <a:pt x="5554878" y="9613"/>
                  </a:lnTo>
                  <a:close/>
                </a:path>
                <a:path w="7909559" h="289560">
                  <a:moveTo>
                    <a:pt x="7585151" y="0"/>
                  </a:moveTo>
                  <a:lnTo>
                    <a:pt x="6443269" y="0"/>
                  </a:lnTo>
                  <a:lnTo>
                    <a:pt x="6443269" y="88900"/>
                  </a:lnTo>
                  <a:lnTo>
                    <a:pt x="7585151" y="88900"/>
                  </a:lnTo>
                  <a:lnTo>
                    <a:pt x="7585151" y="0"/>
                  </a:lnTo>
                  <a:close/>
                </a:path>
                <a:path w="7909559" h="289560">
                  <a:moveTo>
                    <a:pt x="7909560" y="200113"/>
                  </a:moveTo>
                  <a:lnTo>
                    <a:pt x="0" y="200113"/>
                  </a:lnTo>
                  <a:lnTo>
                    <a:pt x="0" y="289013"/>
                  </a:lnTo>
                  <a:lnTo>
                    <a:pt x="7909560" y="289013"/>
                  </a:lnTo>
                  <a:lnTo>
                    <a:pt x="7909560" y="200113"/>
                  </a:lnTo>
                  <a:close/>
                </a:path>
              </a:pathLst>
            </a:custGeom>
            <a:solidFill>
              <a:srgbClr val="FFBE2D"/>
            </a:solidFill>
          </p:spPr>
          <p:txBody>
            <a:bodyPr wrap="square" lIns="0" tIns="0" rIns="0" bIns="0" rtlCol="0"/>
            <a:lstStyle/>
            <a:p>
              <a:endParaRPr/>
            </a:p>
          </p:txBody>
        </p:sp>
      </p:grpSp>
      <p:pic>
        <p:nvPicPr>
          <p:cNvPr id="9" name="Graphic 8" descr="Airplane with solid fill">
            <a:extLst>
              <a:ext uri="{FF2B5EF4-FFF2-40B4-BE49-F238E27FC236}">
                <a16:creationId xmlns:a16="http://schemas.microsoft.com/office/drawing/2014/main" id="{563B483C-774B-967E-8937-23066914FB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27443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435648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LOCAL SURFACE EVENTS - S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1" y="0"/>
            <a:ext cx="12192000"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08817360-3E58-E914-F5D9-2649E9E67BB2}"/>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9EA1E9B8-A745-2474-6E8A-321E0B3B1466}"/>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46080"/>
            <a:ext cx="3715919" cy="5135377"/>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719D2B09-CB7A-EFFD-EF9D-E2782E71315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6837761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_OUTREACH">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3">
            <a:extLst>
              <a:ext uri="{FF2B5EF4-FFF2-40B4-BE49-F238E27FC236}">
                <a16:creationId xmlns:a16="http://schemas.microsoft.com/office/drawing/2014/main" id="{4685E189-8883-F719-A8F7-115D60A759EC}"/>
              </a:ext>
            </a:extLst>
          </p:cNvPr>
          <p:cNvPicPr/>
          <p:nvPr userDrawn="1"/>
        </p:nvPicPr>
        <p:blipFill rotWithShape="1">
          <a:blip r:embed="rId3" cstate="hqprint">
            <a:alphaModFix amt="38000"/>
            <a:extLst>
              <a:ext uri="{28A0092B-C50C-407E-A947-70E740481C1C}">
                <a14:useLocalDpi xmlns:a14="http://schemas.microsoft.com/office/drawing/2010/main"/>
              </a:ext>
            </a:extLst>
          </a:blip>
          <a:srcRect t="-8595"/>
          <a:stretch/>
        </p:blipFill>
        <p:spPr>
          <a:xfrm>
            <a:off x="1435607" y="2029348"/>
            <a:ext cx="10744200" cy="4333352"/>
          </a:xfrm>
          <a:prstGeom prst="rect">
            <a:avLst/>
          </a:prstGeom>
        </p:spPr>
      </p:pic>
      <p:pic>
        <p:nvPicPr>
          <p:cNvPr id="10" name="object 4">
            <a:extLst>
              <a:ext uri="{FF2B5EF4-FFF2-40B4-BE49-F238E27FC236}">
                <a16:creationId xmlns:a16="http://schemas.microsoft.com/office/drawing/2014/main" id="{B69D3E6F-A702-1884-6095-10FFB338D75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6" name="object 3">
            <a:extLst>
              <a:ext uri="{FF2B5EF4-FFF2-40B4-BE49-F238E27FC236}">
                <a16:creationId xmlns:a16="http://schemas.microsoft.com/office/drawing/2014/main" id="{B26EED9A-AE3B-E877-9CC8-F05919AEC202}"/>
              </a:ext>
            </a:extLst>
          </p:cNvPr>
          <p:cNvPicPr/>
          <p:nvPr userDrawn="1"/>
        </p:nvPicPr>
        <p:blipFill rotWithShape="1">
          <a:blip r:embed="rId5" cstate="hqprint">
            <a:alphaModFix/>
            <a:extLst>
              <a:ext uri="{28A0092B-C50C-407E-A947-70E740481C1C}">
                <a14:useLocalDpi xmlns:a14="http://schemas.microsoft.com/office/drawing/2010/main"/>
              </a:ext>
            </a:extLst>
          </a:blip>
          <a:srcRect l="-2" t="-8595" b="-1"/>
          <a:stretch/>
        </p:blipFill>
        <p:spPr>
          <a:xfrm>
            <a:off x="1433067" y="2029347"/>
            <a:ext cx="5211625" cy="4333352"/>
          </a:xfrm>
          <a:prstGeom prst="rect">
            <a:avLst/>
          </a:prstGeom>
        </p:spPr>
      </p:pic>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80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OUTRE</a:t>
            </a:r>
            <a:r>
              <a:rPr lang="en-US" sz="8500" b="1" i="0" spc="-1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AC</a:t>
            </a:r>
            <a:r>
              <a:rPr lang="en-US" sz="8500" b="1" i="0" spc="-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H</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532209234"/>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2"/>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5078533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LOCAL SURFACE EVENTS - 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539263"/>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F4C305-DDB4-7C77-7B92-1638FF89A425}"/>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TextBox 13">
            <a:extLst>
              <a:ext uri="{FF2B5EF4-FFF2-40B4-BE49-F238E27FC236}">
                <a16:creationId xmlns:a16="http://schemas.microsoft.com/office/drawing/2014/main" id="{84B79029-1EA7-4B7F-82C4-3B8CF3E48491}"/>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3" name="Picture Placeholder 2">
            <a:extLst>
              <a:ext uri="{FF2B5EF4-FFF2-40B4-BE49-F238E27FC236}">
                <a16:creationId xmlns:a16="http://schemas.microsoft.com/office/drawing/2014/main" id="{C7B5CED5-9100-5832-AE36-CB18BBD5F1F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D6F77738-3FAE-B8A7-71A3-9921E8C6ADE5}"/>
              </a:ext>
            </a:extLst>
          </p:cNvPr>
          <p:cNvSpPr>
            <a:spLocks noGrp="1"/>
          </p:cNvSpPr>
          <p:nvPr>
            <p:ph type="pic" sz="quarter" idx="17"/>
          </p:nvPr>
        </p:nvSpPr>
        <p:spPr>
          <a:xfrm>
            <a:off x="1445259" y="1752106"/>
            <a:ext cx="3742660" cy="5105894"/>
          </a:xfrm>
          <a:prstGeom prst="rect">
            <a:avLst/>
          </a:prstGeom>
        </p:spPr>
        <p:txBody>
          <a:bodyPr tIns="91440" bIns="0"/>
          <a:lstStyle>
            <a:lvl1pPr>
              <a:defRPr sz="100"/>
            </a:lvl1pPr>
          </a:lstStyle>
          <a:p>
            <a:endParaRPr lang="en-US"/>
          </a:p>
        </p:txBody>
      </p:sp>
      <p:sp>
        <p:nvSpPr>
          <p:cNvPr id="7" name="object 5">
            <a:extLst>
              <a:ext uri="{FF2B5EF4-FFF2-40B4-BE49-F238E27FC236}">
                <a16:creationId xmlns:a16="http://schemas.microsoft.com/office/drawing/2014/main" id="{DC645A8B-65A2-205B-A82E-E826C6DC633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6829947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AIRPORT DIAGRA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1" y="1657"/>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96CC52B-4F91-B849-11EC-70F018C6A22A}"/>
              </a:ext>
            </a:extLst>
          </p:cNvPr>
          <p:cNvSpPr>
            <a:spLocks noGrp="1"/>
          </p:cNvSpPr>
          <p:nvPr>
            <p:ph type="title" hasCustomPrompt="1"/>
          </p:nvPr>
        </p:nvSpPr>
        <p:spPr>
          <a:xfrm>
            <a:off x="6591467" y="1056578"/>
            <a:ext cx="6591376"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XXX (Code)</a:t>
            </a:r>
          </a:p>
        </p:txBody>
      </p:sp>
      <p:pic>
        <p:nvPicPr>
          <p:cNvPr id="4" name="Picture 3">
            <a:extLst>
              <a:ext uri="{FF2B5EF4-FFF2-40B4-BE49-F238E27FC236}">
                <a16:creationId xmlns:a16="http://schemas.microsoft.com/office/drawing/2014/main" id="{033D1F89-B87A-219D-158D-0B7540B8268B}"/>
              </a:ext>
            </a:extLst>
          </p:cNvPr>
          <p:cNvPicPr>
            <a:picLocks noChangeAspect="1"/>
          </p:cNvPicPr>
          <p:nvPr userDrawn="1"/>
        </p:nvPicPr>
        <p:blipFill>
          <a:blip r:embed="rId4"/>
          <a:stretch>
            <a:fillRect/>
          </a:stretch>
        </p:blipFill>
        <p:spPr>
          <a:xfrm>
            <a:off x="1785098" y="7769"/>
            <a:ext cx="4482790" cy="6880561"/>
          </a:xfrm>
          <a:prstGeom prst="rect">
            <a:avLst/>
          </a:prstGeom>
          <a:solidFill>
            <a:schemeClr val="bg1"/>
          </a:solidFill>
          <a:effectLst>
            <a:outerShdw blurRad="50800" dist="38100" dir="2700000" algn="tl" rotWithShape="0">
              <a:prstClr val="black">
                <a:alpha val="40000"/>
              </a:prstClr>
            </a:outerShdw>
          </a:effectLst>
        </p:spPr>
      </p:pic>
      <p:sp>
        <p:nvSpPr>
          <p:cNvPr id="18" name="Text Placeholder 20">
            <a:extLst>
              <a:ext uri="{FF2B5EF4-FFF2-40B4-BE49-F238E27FC236}">
                <a16:creationId xmlns:a16="http://schemas.microsoft.com/office/drawing/2014/main" id="{723EC30C-977D-782F-C8C9-B17C20FEC439}"/>
              </a:ext>
            </a:extLst>
          </p:cNvPr>
          <p:cNvSpPr>
            <a:spLocks noGrp="1"/>
          </p:cNvSpPr>
          <p:nvPr>
            <p:ph type="body" sz="quarter" idx="16" hasCustomPrompt="1"/>
          </p:nvPr>
        </p:nvSpPr>
        <p:spPr>
          <a:xfrm>
            <a:off x="6591467" y="1530774"/>
            <a:ext cx="3595722" cy="761862"/>
          </a:xfrm>
          <a:prstGeom prst="rect">
            <a:avLst/>
          </a:prstGeom>
        </p:spPr>
        <p:txBody>
          <a:bodyPr lIns="0" tIns="182880" rIns="0" bIns="0"/>
          <a:lstStyle>
            <a:lvl1pPr>
              <a:defRPr sz="2800" b="1">
                <a:solidFill>
                  <a:srgbClr val="FF711C"/>
                </a:solidFill>
              </a:defRPr>
            </a:lvl1pPr>
          </a:lstStyle>
          <a:p>
            <a:pPr lvl="0"/>
            <a:r>
              <a:rPr lang="en-US"/>
              <a:t>AIRPORT DIAGRAM</a:t>
            </a:r>
          </a:p>
        </p:txBody>
      </p:sp>
      <p:sp>
        <p:nvSpPr>
          <p:cNvPr id="10" name="TextBox 9">
            <a:extLst>
              <a:ext uri="{FF2B5EF4-FFF2-40B4-BE49-F238E27FC236}">
                <a16:creationId xmlns:a16="http://schemas.microsoft.com/office/drawing/2014/main" id="{3E2EDDED-8ADB-2C67-185D-B55FBBC2B9DF}"/>
              </a:ext>
            </a:extLst>
          </p:cNvPr>
          <p:cNvSpPr txBox="1"/>
          <p:nvPr userDrawn="1"/>
        </p:nvSpPr>
        <p:spPr>
          <a:xfrm>
            <a:off x="2812672" y="2775045"/>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4">
            <a:extLst>
              <a:ext uri="{FF2B5EF4-FFF2-40B4-BE49-F238E27FC236}">
                <a16:creationId xmlns:a16="http://schemas.microsoft.com/office/drawing/2014/main" id="{24EDC49A-09F3-8D7E-8AD1-CB599128D6FD}"/>
              </a:ext>
            </a:extLst>
          </p:cNvPr>
          <p:cNvSpPr>
            <a:spLocks noGrp="1"/>
          </p:cNvSpPr>
          <p:nvPr>
            <p:ph type="pic" sz="quarter" idx="17"/>
          </p:nvPr>
        </p:nvSpPr>
        <p:spPr>
          <a:xfrm>
            <a:off x="1776151" y="-10166"/>
            <a:ext cx="4491736" cy="6906267"/>
          </a:xfrm>
        </p:spPr>
        <p:txBody>
          <a:bodyPr lIns="457200" tIns="731520" rIns="91440" anchor="t" anchorCtr="0"/>
          <a:lstStyle>
            <a:lvl1pPr>
              <a:defRPr sz="100"/>
            </a:lvl1p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3">
            <a:extLst>
              <a:ext uri="{FF2B5EF4-FFF2-40B4-BE49-F238E27FC236}">
                <a16:creationId xmlns:a16="http://schemas.microsoft.com/office/drawing/2014/main" id="{E330287E-74EB-C6A3-C2BC-7542A2C4766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590023" y="2188424"/>
            <a:ext cx="1469059" cy="1469059"/>
          </a:xfrm>
          <a:prstGeom prst="rect">
            <a:avLst/>
          </a:prstGeom>
          <a:effectLst>
            <a:outerShdw blurRad="50800" dist="38100" dir="2700000" algn="tl" rotWithShape="0">
              <a:prstClr val="black">
                <a:alpha val="40000"/>
              </a:prstClr>
            </a:outerShdw>
          </a:effectLst>
        </p:spPr>
      </p:pic>
      <p:sp>
        <p:nvSpPr>
          <p:cNvPr id="3" name="Rectangle 2">
            <a:hlinkClick r:id="rId6"/>
            <a:extLst>
              <a:ext uri="{FF2B5EF4-FFF2-40B4-BE49-F238E27FC236}">
                <a16:creationId xmlns:a16="http://schemas.microsoft.com/office/drawing/2014/main" id="{4BCC02B3-B9AB-5DFA-3EDF-B0E8F5667EFC}"/>
              </a:ext>
            </a:extLst>
          </p:cNvPr>
          <p:cNvSpPr/>
          <p:nvPr userDrawn="1"/>
        </p:nvSpPr>
        <p:spPr>
          <a:xfrm>
            <a:off x="6591467" y="2172832"/>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1199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AIRPORT RI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1" y="1657"/>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31C766F-6849-AF9B-3DE0-572FEE58C1D1}"/>
              </a:ext>
            </a:extLst>
          </p:cNvPr>
          <p:cNvSpPr>
            <a:spLocks noGrp="1"/>
          </p:cNvSpPr>
          <p:nvPr>
            <p:ph type="pic" sz="quarter" idx="18"/>
          </p:nvPr>
        </p:nvSpPr>
        <p:spPr>
          <a:xfrm>
            <a:off x="7204964" y="1064"/>
            <a:ext cx="4491736" cy="3103245"/>
          </a:xfrm>
          <a:prstGeom prst="rect">
            <a:avLst/>
          </a:prstGeom>
          <a:solidFill>
            <a:schemeClr val="bg1"/>
          </a:solidFill>
        </p:spPr>
        <p:txBody>
          <a:body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Rectangle 2">
            <a:hlinkClick r:id="rId4"/>
            <a:extLst>
              <a:ext uri="{FF2B5EF4-FFF2-40B4-BE49-F238E27FC236}">
                <a16:creationId xmlns:a16="http://schemas.microsoft.com/office/drawing/2014/main" id="{4BCC02B3-B9AB-5DFA-3EDF-B0E8F5667EFC}"/>
              </a:ext>
            </a:extLst>
          </p:cNvPr>
          <p:cNvSpPr/>
          <p:nvPr userDrawn="1"/>
        </p:nvSpPr>
        <p:spPr>
          <a:xfrm>
            <a:off x="13295672" y="1951994"/>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028BBA27-4BFA-CC65-F2B4-972524C148D5}"/>
              </a:ext>
            </a:extLst>
          </p:cNvPr>
          <p:cNvSpPr>
            <a:spLocks noGrp="1"/>
          </p:cNvSpPr>
          <p:nvPr>
            <p:ph type="pic" sz="quarter" idx="19"/>
          </p:nvPr>
        </p:nvSpPr>
        <p:spPr>
          <a:xfrm>
            <a:off x="7204964" y="3257345"/>
            <a:ext cx="4491736" cy="3103245"/>
          </a:xfrm>
          <a:prstGeom prst="rect">
            <a:avLst/>
          </a:prstGeom>
          <a:solidFill>
            <a:schemeClr val="bg1"/>
          </a:solidFill>
        </p:spPr>
        <p:txBody>
          <a:bodyPr/>
          <a:lstStyle/>
          <a:p>
            <a:endParaRPr lang="en-US"/>
          </a:p>
        </p:txBody>
      </p:sp>
      <p:sp>
        <p:nvSpPr>
          <p:cNvPr id="4" name="Picture Placeholder 7">
            <a:extLst>
              <a:ext uri="{FF2B5EF4-FFF2-40B4-BE49-F238E27FC236}">
                <a16:creationId xmlns:a16="http://schemas.microsoft.com/office/drawing/2014/main" id="{590B4641-BFEC-8CB2-CAA4-06E37C95A8AB}"/>
              </a:ext>
            </a:extLst>
          </p:cNvPr>
          <p:cNvSpPr>
            <a:spLocks noGrp="1"/>
          </p:cNvSpPr>
          <p:nvPr>
            <p:ph type="pic" sz="quarter" idx="20"/>
          </p:nvPr>
        </p:nvSpPr>
        <p:spPr>
          <a:xfrm>
            <a:off x="7204964" y="0"/>
            <a:ext cx="4491736" cy="3103245"/>
          </a:xfrm>
          <a:prstGeom prst="rect">
            <a:avLst/>
          </a:prstGeom>
          <a:solidFill>
            <a:schemeClr val="bg1"/>
          </a:solidFill>
        </p:spPr>
        <p:txBody>
          <a:bodyPr/>
          <a:lstStyle/>
          <a:p>
            <a:endParaRPr lang="en-US"/>
          </a:p>
        </p:txBody>
      </p:sp>
    </p:spTree>
    <p:extLst>
      <p:ext uri="{BB962C8B-B14F-4D97-AF65-F5344CB8AC3E}">
        <p14:creationId xmlns:p14="http://schemas.microsoft.com/office/powerpoint/2010/main" val="3865798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LOCAL - AAN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7719878" y="5506736"/>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 name="Picture 7" descr="A picture containing text, sign&#10;&#10;Description automatically generated">
            <a:extLst>
              <a:ext uri="{FF2B5EF4-FFF2-40B4-BE49-F238E27FC236}">
                <a16:creationId xmlns:a16="http://schemas.microsoft.com/office/drawing/2014/main" id="{E30150E8-8C0F-72B0-CBA8-C949B917AB6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888316" y="1824747"/>
            <a:ext cx="3165708" cy="5032487"/>
          </a:xfrm>
          <a:prstGeom prst="rect">
            <a:avLst/>
          </a:prstGeom>
        </p:spPr>
      </p:pic>
      <p:pic>
        <p:nvPicPr>
          <p:cNvPr id="30" name="Picture 2" descr="Diagram&#10;&#10;Description automatically generated">
            <a:extLst>
              <a:ext uri="{FF2B5EF4-FFF2-40B4-BE49-F238E27FC236}">
                <a16:creationId xmlns:a16="http://schemas.microsoft.com/office/drawing/2014/main" id="{98BF6D26-830A-B444-AABE-CA5680B4B1C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480865" y="1824748"/>
            <a:ext cx="3227862" cy="5032488"/>
          </a:xfrm>
          <a:prstGeom prst="rect">
            <a:avLst/>
          </a:prstGeom>
        </p:spPr>
      </p:pic>
      <p:sp>
        <p:nvSpPr>
          <p:cNvPr id="3" name="TextBox 2">
            <a:extLst>
              <a:ext uri="{FF2B5EF4-FFF2-40B4-BE49-F238E27FC236}">
                <a16:creationId xmlns:a16="http://schemas.microsoft.com/office/drawing/2014/main" id="{1665C1E5-A358-7ECE-F4DE-E17C93A52A8A}"/>
              </a:ext>
            </a:extLst>
          </p:cNvPr>
          <p:cNvSpPr txBox="1"/>
          <p:nvPr userDrawn="1"/>
        </p:nvSpPr>
        <p:spPr>
          <a:xfrm>
            <a:off x="2258674" y="3633919"/>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5" name="TextBox 4">
            <a:extLst>
              <a:ext uri="{FF2B5EF4-FFF2-40B4-BE49-F238E27FC236}">
                <a16:creationId xmlns:a16="http://schemas.microsoft.com/office/drawing/2014/main" id="{443FA1A9-CFAA-606A-DB70-DBAE0557E99C}"/>
              </a:ext>
            </a:extLst>
          </p:cNvPr>
          <p:cNvSpPr txBox="1"/>
          <p:nvPr userDrawn="1"/>
        </p:nvSpPr>
        <p:spPr>
          <a:xfrm>
            <a:off x="5903827" y="3633919"/>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2" name="Picture Placeholder 21">
            <a:extLst>
              <a:ext uri="{FF2B5EF4-FFF2-40B4-BE49-F238E27FC236}">
                <a16:creationId xmlns:a16="http://schemas.microsoft.com/office/drawing/2014/main" id="{7696943F-43A8-D0A3-D763-9D1EA7BE1C94}"/>
              </a:ext>
            </a:extLst>
          </p:cNvPr>
          <p:cNvSpPr>
            <a:spLocks noGrp="1"/>
          </p:cNvSpPr>
          <p:nvPr>
            <p:ph type="pic" sz="quarter" idx="19"/>
          </p:nvPr>
        </p:nvSpPr>
        <p:spPr>
          <a:xfrm>
            <a:off x="1848998" y="1824747"/>
            <a:ext cx="3246876" cy="5058752"/>
          </a:xfrm>
          <a:prstGeom prst="rect">
            <a:avLst/>
          </a:prstGeom>
        </p:spPr>
        <p:txBody>
          <a:bodyPr/>
          <a:lstStyle>
            <a:lvl1pPr>
              <a:defRPr sz="100">
                <a:solidFill>
                  <a:schemeClr val="bg1"/>
                </a:solidFill>
              </a:defRPr>
            </a:lvl1pPr>
          </a:lstStyle>
          <a:p>
            <a:endParaRPr lang="en-US"/>
          </a:p>
        </p:txBody>
      </p:sp>
      <p:sp>
        <p:nvSpPr>
          <p:cNvPr id="23" name="Picture Placeholder 21">
            <a:extLst>
              <a:ext uri="{FF2B5EF4-FFF2-40B4-BE49-F238E27FC236}">
                <a16:creationId xmlns:a16="http://schemas.microsoft.com/office/drawing/2014/main" id="{DB4ED09F-F7BA-801E-5A63-EEF24A713596}"/>
              </a:ext>
            </a:extLst>
          </p:cNvPr>
          <p:cNvSpPr>
            <a:spLocks noGrp="1"/>
          </p:cNvSpPr>
          <p:nvPr>
            <p:ph type="pic" sz="quarter" idx="20"/>
          </p:nvPr>
        </p:nvSpPr>
        <p:spPr>
          <a:xfrm>
            <a:off x="5470685" y="1824747"/>
            <a:ext cx="3284979" cy="5058752"/>
          </a:xfrm>
          <a:prstGeom prst="rect">
            <a:avLst/>
          </a:prstGeom>
        </p:spPr>
        <p:txBody>
          <a:bodyPr/>
          <a:lstStyle>
            <a:lvl1pPr>
              <a:defRPr sz="100">
                <a:solidFill>
                  <a:schemeClr val="bg1"/>
                </a:solidFill>
              </a:defRPr>
            </a:lvl1pPr>
          </a:lstStyle>
          <a:p>
            <a:endParaRPr lang="en-US"/>
          </a:p>
        </p:txBody>
      </p:sp>
      <p:pic>
        <p:nvPicPr>
          <p:cNvPr id="6" name="Picture 5">
            <a:extLst>
              <a:ext uri="{FF2B5EF4-FFF2-40B4-BE49-F238E27FC236}">
                <a16:creationId xmlns:a16="http://schemas.microsoft.com/office/drawing/2014/main" id="{244C65D1-1236-2C5F-6C47-C6048FDF8424}"/>
              </a:ext>
            </a:extLst>
          </p:cNvPr>
          <p:cNvPicPr/>
          <p:nvPr userDrawn="1"/>
        </p:nvPicPr>
        <p:blipFill>
          <a:blip r:embed="rId6" cstate="screen">
            <a:extLst>
              <a:ext uri="{28A0092B-C50C-407E-A947-70E740481C1C}">
                <a14:useLocalDpi xmlns:a14="http://schemas.microsoft.com/office/drawing/2010/main"/>
              </a:ext>
            </a:extLst>
          </a:blip>
          <a:srcRect/>
          <a:stretch/>
        </p:blipFill>
        <p:spPr>
          <a:xfrm>
            <a:off x="8966583" y="1826827"/>
            <a:ext cx="1464046" cy="1464046"/>
          </a:xfrm>
          <a:prstGeom prst="rect">
            <a:avLst/>
          </a:prstGeom>
          <a:effectLst>
            <a:outerShdw blurRad="50800" dist="38100" dir="2700000" algn="tl" rotWithShape="0">
              <a:prstClr val="black">
                <a:alpha val="40000"/>
              </a:prstClr>
            </a:outerShdw>
          </a:effectLst>
        </p:spPr>
      </p:pic>
      <p:sp>
        <p:nvSpPr>
          <p:cNvPr id="8" name="object 5">
            <a:extLst>
              <a:ext uri="{FF2B5EF4-FFF2-40B4-BE49-F238E27FC236}">
                <a16:creationId xmlns:a16="http://schemas.microsoft.com/office/drawing/2014/main" id="{0811FAEC-512C-3FF6-BFCE-AF4E9C6CB8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Rectangle 9">
            <a:hlinkClick r:id="rId7"/>
            <a:extLst>
              <a:ext uri="{FF2B5EF4-FFF2-40B4-BE49-F238E27FC236}">
                <a16:creationId xmlns:a16="http://schemas.microsoft.com/office/drawing/2014/main" id="{06894C3C-D77C-BE5E-9F1C-5C9AFCCE35E7}"/>
              </a:ext>
            </a:extLst>
          </p:cNvPr>
          <p:cNvSpPr/>
          <p:nvPr userDrawn="1"/>
        </p:nvSpPr>
        <p:spPr>
          <a:xfrm>
            <a:off x="8953877" y="1824747"/>
            <a:ext cx="1484769" cy="1488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0793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HOT SPOT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CD41F-5E2D-7D9A-09ED-E74F253100EB}"/>
              </a:ext>
            </a:extLst>
          </p:cNvPr>
          <p:cNvSpPr/>
          <p:nvPr userDrawn="1"/>
        </p:nvSpPr>
        <p:spPr>
          <a:xfrm>
            <a:off x="1445260" y="456279"/>
            <a:ext cx="1074674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02E683-AD89-1B90-8033-7EFE03CB1E27}"/>
              </a:ext>
            </a:extLst>
          </p:cNvPr>
          <p:cNvSpPr/>
          <p:nvPr userDrawn="1"/>
        </p:nvSpPr>
        <p:spPr>
          <a:xfrm>
            <a:off x="1445259" y="1499767"/>
            <a:ext cx="10251442" cy="545862"/>
          </a:xfrm>
          <a:prstGeom prst="rect">
            <a:avLst/>
          </a:prstGeom>
          <a:solidFill>
            <a:srgbClr val="FF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CD4E9B8-B2E3-8237-F286-C4585EC97970}"/>
              </a:ext>
            </a:extLst>
          </p:cNvPr>
          <p:cNvSpPr>
            <a:spLocks noGrp="1"/>
          </p:cNvSpPr>
          <p:nvPr>
            <p:ph idx="14" hasCustomPrompt="1"/>
          </p:nvPr>
        </p:nvSpPr>
        <p:spPr>
          <a:xfrm>
            <a:off x="6509225" y="1079975"/>
            <a:ext cx="5682774" cy="390082"/>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XXX (AIRPORT CODE)</a:t>
            </a:r>
          </a:p>
        </p:txBody>
      </p:sp>
      <p:sp>
        <p:nvSpPr>
          <p:cNvPr id="12" name="object 6">
            <a:extLst>
              <a:ext uri="{FF2B5EF4-FFF2-40B4-BE49-F238E27FC236}">
                <a16:creationId xmlns:a16="http://schemas.microsoft.com/office/drawing/2014/main" id="{BDC3A3C0-9D71-A6E6-F7FA-F623A4929E3B}"/>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D982500C-8586-F847-895C-6633A0C228EE}"/>
              </a:ext>
            </a:extLst>
          </p:cNvPr>
          <p:cNvSpPr>
            <a:spLocks noGrp="1"/>
          </p:cNvSpPr>
          <p:nvPr>
            <p:ph type="pic" sz="quarter" idx="11"/>
          </p:nvPr>
        </p:nvSpPr>
        <p:spPr>
          <a:xfrm>
            <a:off x="2174594" y="436401"/>
            <a:ext cx="4237518" cy="5964399"/>
          </a:xfrm>
        </p:spPr>
        <p:txBody>
          <a:bodyPr lIns="457200" tIns="731520" rIns="91440" anchor="t" anchorCtr="0"/>
          <a:lstStyle>
            <a:lvl1pPr>
              <a:defRPr sz="2000"/>
            </a:lvl1pPr>
          </a:lstStyle>
          <a:p>
            <a:endParaRPr lang="en-US"/>
          </a:p>
        </p:txBody>
      </p:sp>
      <p:sp>
        <p:nvSpPr>
          <p:cNvPr id="13" name="Rectangle 12">
            <a:extLst>
              <a:ext uri="{FF2B5EF4-FFF2-40B4-BE49-F238E27FC236}">
                <a16:creationId xmlns:a16="http://schemas.microsoft.com/office/drawing/2014/main" id="{AC8DAFDD-5AD9-45F2-DD8B-018E833B8232}"/>
              </a:ext>
            </a:extLst>
          </p:cNvPr>
          <p:cNvSpPr/>
          <p:nvPr userDrawn="1"/>
        </p:nvSpPr>
        <p:spPr>
          <a:xfrm>
            <a:off x="2177134" y="456278"/>
            <a:ext cx="4003039" cy="59064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39585C43-4BED-0B31-57FB-9A07FF85BF0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TextBox 5">
            <a:extLst>
              <a:ext uri="{FF2B5EF4-FFF2-40B4-BE49-F238E27FC236}">
                <a16:creationId xmlns:a16="http://schemas.microsoft.com/office/drawing/2014/main" id="{F2701A46-7045-0A7E-3A63-75BEAE2BDC4A}"/>
              </a:ext>
            </a:extLst>
          </p:cNvPr>
          <p:cNvSpPr txBox="1"/>
          <p:nvPr userDrawn="1"/>
        </p:nvSpPr>
        <p:spPr>
          <a:xfrm>
            <a:off x="3010510" y="2680124"/>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Picture Placeholder 2">
            <a:extLst>
              <a:ext uri="{FF2B5EF4-FFF2-40B4-BE49-F238E27FC236}">
                <a16:creationId xmlns:a16="http://schemas.microsoft.com/office/drawing/2014/main" id="{3698706F-CEDB-911C-EB38-72BCAA7C3C17}"/>
              </a:ext>
            </a:extLst>
          </p:cNvPr>
          <p:cNvSpPr>
            <a:spLocks noGrp="1"/>
          </p:cNvSpPr>
          <p:nvPr>
            <p:ph type="pic" sz="quarter" idx="17"/>
          </p:nvPr>
        </p:nvSpPr>
        <p:spPr>
          <a:xfrm>
            <a:off x="2177134" y="436401"/>
            <a:ext cx="3997960" cy="5926299"/>
          </a:xfrm>
          <a:prstGeom prst="rect">
            <a:avLst/>
          </a:prstGeom>
        </p:spPr>
        <p:txBody>
          <a:bodyPr tIns="91440" bIns="0"/>
          <a:lstStyle>
            <a:lvl1pPr>
              <a:defRPr sz="100">
                <a:solidFill>
                  <a:schemeClr val="bg1"/>
                </a:solidFill>
              </a:defRPr>
            </a:lvl1pPr>
          </a:lstStyle>
          <a:p>
            <a:endParaRPr lang="en-US"/>
          </a:p>
        </p:txBody>
      </p:sp>
      <p:sp>
        <p:nvSpPr>
          <p:cNvPr id="11" name="object 5">
            <a:extLst>
              <a:ext uri="{FF2B5EF4-FFF2-40B4-BE49-F238E27FC236}">
                <a16:creationId xmlns:a16="http://schemas.microsoft.com/office/drawing/2014/main" id="{3135C23D-2D27-1CFE-3ABB-74A5C38776D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20" name="Picture 3" descr="Qr code&#10;&#10;Description automatically generated">
            <a:extLst>
              <a:ext uri="{FF2B5EF4-FFF2-40B4-BE49-F238E27FC236}">
                <a16:creationId xmlns:a16="http://schemas.microsoft.com/office/drawing/2014/main" id="{8B0B272E-E623-9D53-05AF-35B6ED1B4B3C}"/>
              </a:ext>
            </a:extLst>
          </p:cNvPr>
          <p:cNvPicPr>
            <a:picLocks noChangeAspect="1"/>
          </p:cNvPicPr>
          <p:nvPr userDrawn="1"/>
        </p:nvPicPr>
        <p:blipFill>
          <a:blip r:embed="rId4"/>
          <a:stretch>
            <a:fillRect/>
          </a:stretch>
        </p:blipFill>
        <p:spPr>
          <a:xfrm>
            <a:off x="6450719" y="4884584"/>
            <a:ext cx="1375758" cy="1375758"/>
          </a:xfrm>
          <a:prstGeom prst="rect">
            <a:avLst/>
          </a:prstGeom>
          <a:effectLst>
            <a:outerShdw blurRad="50800" dist="38100" dir="2700000" algn="tl" rotWithShape="0">
              <a:prstClr val="black">
                <a:alpha val="40000"/>
              </a:prstClr>
            </a:outerShdw>
          </a:effectLst>
        </p:spPr>
      </p:pic>
      <p:sp>
        <p:nvSpPr>
          <p:cNvPr id="4" name="Rectangle 3">
            <a:hlinkClick r:id="rId5"/>
            <a:extLst>
              <a:ext uri="{FF2B5EF4-FFF2-40B4-BE49-F238E27FC236}">
                <a16:creationId xmlns:a16="http://schemas.microsoft.com/office/drawing/2014/main" id="{9DBC0117-2718-058C-B7FC-7700DE49DDF2}"/>
              </a:ext>
            </a:extLst>
          </p:cNvPr>
          <p:cNvSpPr/>
          <p:nvPr userDrawn="1"/>
        </p:nvSpPr>
        <p:spPr>
          <a:xfrm>
            <a:off x="6509225" y="4879818"/>
            <a:ext cx="1312969" cy="138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FD89319B-88E4-2C17-439E-FD21CAE6FF52}"/>
              </a:ext>
            </a:extLst>
          </p:cNvPr>
          <p:cNvSpPr/>
          <p:nvPr userDrawn="1"/>
        </p:nvSpPr>
        <p:spPr>
          <a:xfrm>
            <a:off x="6450719" y="4879818"/>
            <a:ext cx="1371475" cy="138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8300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BTN - SI">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8795A40-1B77-C0AB-CE3B-32541CD66D7E}"/>
              </a:ext>
            </a:extLst>
          </p:cNvPr>
          <p:cNvSpPr txBox="1"/>
          <p:nvPr userDrawn="1"/>
        </p:nvSpPr>
        <p:spPr>
          <a:xfrm>
            <a:off x="5322591" y="5049083"/>
            <a:ext cx="477973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or vehicles entered a taxiway or movement area outside of the RSA without authorization</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 on the runway&#10;&#10;Description automatically generated with low confidence">
            <a:extLst>
              <a:ext uri="{FF2B5EF4-FFF2-40B4-BE49-F238E27FC236}">
                <a16:creationId xmlns:a16="http://schemas.microsoft.com/office/drawing/2014/main" id="{AC86BFD9-8FBC-9E33-BF1E-D002B2D353B1}"/>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63"/>
          <a:stretch/>
        </p:blipFill>
        <p:spPr>
          <a:xfrm>
            <a:off x="0" y="1"/>
            <a:ext cx="12192000" cy="6896100"/>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33653"/>
            <a:ext cx="10244972" cy="5262448"/>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8F1CDB-DB70-7BF4-A8B5-DF37EA60C8AD}"/>
              </a:ext>
            </a:extLst>
          </p:cNvPr>
          <p:cNvSpPr txBox="1"/>
          <p:nvPr userDrawn="1"/>
        </p:nvSpPr>
        <p:spPr>
          <a:xfrm>
            <a:off x="5128499" y="2359155"/>
            <a:ext cx="4779734" cy="824841"/>
          </a:xfrm>
          <a:prstGeom prst="rect">
            <a:avLst/>
          </a:prstGeom>
          <a:noFill/>
        </p:spPr>
        <p:txBody>
          <a:bodyPr wrap="square" rtlCol="0">
            <a:spAutoFit/>
          </a:bodyPr>
          <a:lstStyle/>
          <a:p>
            <a:pPr>
              <a:lnSpc>
                <a:spcPct val="85000"/>
              </a:lnSpc>
            </a:pPr>
            <a:r>
              <a:rPr lang="en-US" sz="2800" b="1">
                <a:solidFill>
                  <a:schemeClr val="accent2"/>
                </a:solidFill>
                <a:latin typeface="Arial" panose="020B0604020202020204" pitchFamily="34" charset="0"/>
                <a:cs typeface="Arial" panose="020B0604020202020204" pitchFamily="34" charset="0"/>
              </a:rPr>
              <a:t>surface incidents occurred in the NAS. Of which: </a:t>
            </a:r>
          </a:p>
        </p:txBody>
      </p:sp>
      <p:sp>
        <p:nvSpPr>
          <p:cNvPr id="11" name="TextBox 10">
            <a:extLst>
              <a:ext uri="{FF2B5EF4-FFF2-40B4-BE49-F238E27FC236}">
                <a16:creationId xmlns:a16="http://schemas.microsoft.com/office/drawing/2014/main" id="{87640EF0-4604-ACF8-F179-D23B5E7DA7ED}"/>
              </a:ext>
            </a:extLst>
          </p:cNvPr>
          <p:cNvSpPr txBox="1"/>
          <p:nvPr userDrawn="1"/>
        </p:nvSpPr>
        <p:spPr>
          <a:xfrm>
            <a:off x="2814049" y="3789942"/>
            <a:ext cx="2391289" cy="701731"/>
          </a:xfrm>
          <a:prstGeom prst="rect">
            <a:avLst/>
          </a:prstGeom>
          <a:noFill/>
        </p:spPr>
        <p:txBody>
          <a:bodyPr wrap="square" lIns="0" tIns="0" rIns="0" bIns="0" rtlCol="0" anchor="b" anchorCtr="0">
            <a:spAutoFit/>
          </a:bodyPr>
          <a:lstStyle/>
          <a:p>
            <a:pPr>
              <a:lnSpc>
                <a:spcPct val="95000"/>
              </a:lnSpc>
            </a:pPr>
            <a:r>
              <a:rPr lang="en-US" sz="2400" b="0">
                <a:solidFill>
                  <a:schemeClr val="accent2"/>
                </a:solidFill>
                <a:latin typeface="Arial" panose="020B0604020202020204" pitchFamily="34" charset="0"/>
                <a:cs typeface="Arial" panose="020B0604020202020204" pitchFamily="34" charset="0"/>
              </a:rPr>
              <a:t>aircraft departed </a:t>
            </a:r>
            <a:br>
              <a:rPr lang="en-US" sz="2400" b="0">
                <a:solidFill>
                  <a:schemeClr val="accent2"/>
                </a:solidFill>
                <a:latin typeface="Arial" panose="020B0604020202020204" pitchFamily="34" charset="0"/>
                <a:cs typeface="Arial" panose="020B0604020202020204" pitchFamily="34" charset="0"/>
              </a:rPr>
            </a:br>
            <a:r>
              <a:rPr lang="en-US" sz="2400" b="0">
                <a:solidFill>
                  <a:schemeClr val="accent2"/>
                </a:solidFill>
                <a:latin typeface="Arial" panose="020B0604020202020204" pitchFamily="34" charset="0"/>
                <a:cs typeface="Arial" panose="020B0604020202020204" pitchFamily="34" charset="0"/>
              </a:rPr>
              <a:t>from a taxiway</a:t>
            </a:r>
          </a:p>
        </p:txBody>
      </p:sp>
      <p:sp>
        <p:nvSpPr>
          <p:cNvPr id="15" name="Text Placeholder 22">
            <a:extLst>
              <a:ext uri="{FF2B5EF4-FFF2-40B4-BE49-F238E27FC236}">
                <a16:creationId xmlns:a16="http://schemas.microsoft.com/office/drawing/2014/main" id="{F767523B-548B-F0FF-4C33-4DDA59D1F44B}"/>
              </a:ext>
            </a:extLst>
          </p:cNvPr>
          <p:cNvSpPr>
            <a:spLocks noGrp="1"/>
          </p:cNvSpPr>
          <p:nvPr>
            <p:ph type="body" sz="quarter" idx="12" hasCustomPrompt="1"/>
          </p:nvPr>
        </p:nvSpPr>
        <p:spPr>
          <a:xfrm>
            <a:off x="2350188" y="1908331"/>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4986D78D-F01A-4763-1E5D-5031D3DF9AD9}"/>
              </a:ext>
            </a:extLst>
          </p:cNvPr>
          <p:cNvSpPr>
            <a:spLocks noGrp="1"/>
          </p:cNvSpPr>
          <p:nvPr>
            <p:ph type="body" sz="quarter" idx="13" hasCustomPrompt="1"/>
          </p:nvPr>
        </p:nvSpPr>
        <p:spPr>
          <a:xfrm>
            <a:off x="2144444" y="3317817"/>
            <a:ext cx="546623" cy="1384995"/>
          </a:xfrm>
          <a:prstGeom prst="rect">
            <a:avLst/>
          </a:prstGeom>
        </p:spPr>
        <p:txBody>
          <a:bodyPr wrap="non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17" name="Text Placeholder 22">
            <a:extLst>
              <a:ext uri="{FF2B5EF4-FFF2-40B4-BE49-F238E27FC236}">
                <a16:creationId xmlns:a16="http://schemas.microsoft.com/office/drawing/2014/main" id="{DFF6B7D0-01DB-7EC9-27ED-D1230FEF4277}"/>
              </a:ext>
            </a:extLst>
          </p:cNvPr>
          <p:cNvSpPr>
            <a:spLocks noGrp="1"/>
          </p:cNvSpPr>
          <p:nvPr>
            <p:ph type="body" sz="quarter" idx="14" hasCustomPrompt="1"/>
          </p:nvPr>
        </p:nvSpPr>
        <p:spPr>
          <a:xfrm>
            <a:off x="5554125" y="3337965"/>
            <a:ext cx="117053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cxnSp>
        <p:nvCxnSpPr>
          <p:cNvPr id="20" name="Straight Connector 19">
            <a:extLst>
              <a:ext uri="{FF2B5EF4-FFF2-40B4-BE49-F238E27FC236}">
                <a16:creationId xmlns:a16="http://schemas.microsoft.com/office/drawing/2014/main" id="{6A3DFCDC-DFF6-5DD0-DA09-7B06BACDCDBF}"/>
              </a:ext>
            </a:extLst>
          </p:cNvPr>
          <p:cNvCxnSpPr>
            <a:cxnSpLocks/>
          </p:cNvCxnSpPr>
          <p:nvPr userDrawn="1"/>
        </p:nvCxnSpPr>
        <p:spPr>
          <a:xfrm flipV="1">
            <a:off x="5364445" y="3429000"/>
            <a:ext cx="0" cy="97559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SURFACE INCIDENTS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FY2022 | BY THE NUMBERS</a:t>
            </a:r>
          </a:p>
        </p:txBody>
      </p:sp>
      <p:sp>
        <p:nvSpPr>
          <p:cNvPr id="8" name="TextBox 7">
            <a:extLst>
              <a:ext uri="{FF2B5EF4-FFF2-40B4-BE49-F238E27FC236}">
                <a16:creationId xmlns:a16="http://schemas.microsoft.com/office/drawing/2014/main" id="{B5B28F33-91B9-2AC1-DE8B-D525309B4A43}"/>
              </a:ext>
            </a:extLst>
          </p:cNvPr>
          <p:cNvSpPr txBox="1"/>
          <p:nvPr userDrawn="1"/>
        </p:nvSpPr>
        <p:spPr>
          <a:xfrm>
            <a:off x="6907088" y="3753009"/>
            <a:ext cx="3411110" cy="73866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aligned with </a:t>
            </a:r>
            <a:br>
              <a:rPr lang="en-US" sz="2400">
                <a:solidFill>
                  <a:schemeClr val="accent2"/>
                </a:solidFill>
                <a:latin typeface="Arial" panose="020B0604020202020204" pitchFamily="34" charset="0"/>
                <a:cs typeface="Arial" panose="020B0604020202020204" pitchFamily="34" charset="0"/>
              </a:rPr>
            </a:br>
            <a:r>
              <a:rPr lang="en-US" sz="2400">
                <a:solidFill>
                  <a:schemeClr val="accent2"/>
                </a:solidFill>
                <a:latin typeface="Arial" panose="020B0604020202020204" pitchFamily="34" charset="0"/>
                <a:cs typeface="Arial" panose="020B0604020202020204" pitchFamily="34" charset="0"/>
              </a:rPr>
              <a:t>and landed on a taxiway</a:t>
            </a:r>
          </a:p>
        </p:txBody>
      </p:sp>
      <p:sp>
        <p:nvSpPr>
          <p:cNvPr id="5" name="Text Placeholder 22">
            <a:extLst>
              <a:ext uri="{FF2B5EF4-FFF2-40B4-BE49-F238E27FC236}">
                <a16:creationId xmlns:a16="http://schemas.microsoft.com/office/drawing/2014/main" id="{F5905B60-8571-729F-CB45-37F58F122167}"/>
              </a:ext>
            </a:extLst>
          </p:cNvPr>
          <p:cNvSpPr>
            <a:spLocks noGrp="1"/>
          </p:cNvSpPr>
          <p:nvPr>
            <p:ph type="body" sz="quarter" idx="17" hasCustomPrompt="1"/>
          </p:nvPr>
        </p:nvSpPr>
        <p:spPr>
          <a:xfrm>
            <a:off x="1997659"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50%</a:t>
            </a:r>
          </a:p>
        </p:txBody>
      </p:sp>
      <p:sp>
        <p:nvSpPr>
          <p:cNvPr id="9" name="TextBox 8">
            <a:extLst>
              <a:ext uri="{FF2B5EF4-FFF2-40B4-BE49-F238E27FC236}">
                <a16:creationId xmlns:a16="http://schemas.microsoft.com/office/drawing/2014/main" id="{51E5ED93-BD4D-1E93-1E3B-73BDD07C0D2C}"/>
              </a:ext>
            </a:extLst>
          </p:cNvPr>
          <p:cNvSpPr txBox="1"/>
          <p:nvPr userDrawn="1"/>
        </p:nvSpPr>
        <p:spPr>
          <a:xfrm>
            <a:off x="3351213"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PD</a:t>
            </a:r>
            <a:endParaRPr lang="en-US" sz="2400">
              <a:solidFill>
                <a:schemeClr val="accent2"/>
              </a:solidFill>
            </a:endParaRPr>
          </a:p>
        </p:txBody>
      </p:sp>
      <p:sp>
        <p:nvSpPr>
          <p:cNvPr id="13" name="Text Placeholder 22">
            <a:extLst>
              <a:ext uri="{FF2B5EF4-FFF2-40B4-BE49-F238E27FC236}">
                <a16:creationId xmlns:a16="http://schemas.microsoft.com/office/drawing/2014/main" id="{B97F38D5-6AB3-B37B-E053-CA99799B55EC}"/>
              </a:ext>
            </a:extLst>
          </p:cNvPr>
          <p:cNvSpPr>
            <a:spLocks noGrp="1"/>
          </p:cNvSpPr>
          <p:nvPr>
            <p:ph type="body" sz="quarter" idx="18" hasCustomPrompt="1"/>
          </p:nvPr>
        </p:nvSpPr>
        <p:spPr>
          <a:xfrm>
            <a:off x="4263143" y="5221999"/>
            <a:ext cx="918570"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a:t>
            </a:r>
          </a:p>
        </p:txBody>
      </p:sp>
      <p:sp>
        <p:nvSpPr>
          <p:cNvPr id="14" name="TextBox 13">
            <a:extLst>
              <a:ext uri="{FF2B5EF4-FFF2-40B4-BE49-F238E27FC236}">
                <a16:creationId xmlns:a16="http://schemas.microsoft.com/office/drawing/2014/main" id="{54B2E11A-5B38-0328-A939-899AD82BAACA}"/>
              </a:ext>
            </a:extLst>
          </p:cNvPr>
          <p:cNvSpPr txBox="1"/>
          <p:nvPr userDrawn="1"/>
        </p:nvSpPr>
        <p:spPr>
          <a:xfrm>
            <a:off x="5298329" y="5471019"/>
            <a:ext cx="34495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OI</a:t>
            </a:r>
            <a:endParaRPr lang="en-US" sz="2400">
              <a:solidFill>
                <a:schemeClr val="accent2"/>
              </a:solidFill>
            </a:endParaRPr>
          </a:p>
        </p:txBody>
      </p:sp>
      <p:sp>
        <p:nvSpPr>
          <p:cNvPr id="23" name="Text Placeholder 22">
            <a:extLst>
              <a:ext uri="{FF2B5EF4-FFF2-40B4-BE49-F238E27FC236}">
                <a16:creationId xmlns:a16="http://schemas.microsoft.com/office/drawing/2014/main" id="{6EBF3BAF-77B4-1548-9BFD-9FA63B33C706}"/>
              </a:ext>
            </a:extLst>
          </p:cNvPr>
          <p:cNvSpPr>
            <a:spLocks noGrp="1"/>
          </p:cNvSpPr>
          <p:nvPr>
            <p:ph type="body" sz="quarter" idx="19" hasCustomPrompt="1"/>
          </p:nvPr>
        </p:nvSpPr>
        <p:spPr>
          <a:xfrm>
            <a:off x="6071750"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31%</a:t>
            </a:r>
          </a:p>
        </p:txBody>
      </p:sp>
      <p:sp>
        <p:nvSpPr>
          <p:cNvPr id="25" name="TextBox 24">
            <a:extLst>
              <a:ext uri="{FF2B5EF4-FFF2-40B4-BE49-F238E27FC236}">
                <a16:creationId xmlns:a16="http://schemas.microsoft.com/office/drawing/2014/main" id="{840DC161-4F50-6FB3-6B18-6780B039BB26}"/>
              </a:ext>
            </a:extLst>
          </p:cNvPr>
          <p:cNvSpPr txBox="1"/>
          <p:nvPr userDrawn="1"/>
        </p:nvSpPr>
        <p:spPr>
          <a:xfrm>
            <a:off x="7445182" y="5471019"/>
            <a:ext cx="57355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VPD</a:t>
            </a:r>
            <a:endParaRPr lang="en-US" sz="2400">
              <a:solidFill>
                <a:schemeClr val="accent2"/>
              </a:solidFill>
            </a:endParaRPr>
          </a:p>
        </p:txBody>
      </p:sp>
      <p:sp>
        <p:nvSpPr>
          <p:cNvPr id="27" name="Text Placeholder 22">
            <a:extLst>
              <a:ext uri="{FF2B5EF4-FFF2-40B4-BE49-F238E27FC236}">
                <a16:creationId xmlns:a16="http://schemas.microsoft.com/office/drawing/2014/main" id="{1099A9F9-CE94-7916-2D04-9BBA93313EA4}"/>
              </a:ext>
            </a:extLst>
          </p:cNvPr>
          <p:cNvSpPr>
            <a:spLocks noGrp="1"/>
          </p:cNvSpPr>
          <p:nvPr>
            <p:ph type="body" sz="quarter" idx="20" hasCustomPrompt="1"/>
          </p:nvPr>
        </p:nvSpPr>
        <p:spPr>
          <a:xfrm>
            <a:off x="8387567" y="5221999"/>
            <a:ext cx="1256816"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14%</a:t>
            </a:r>
          </a:p>
        </p:txBody>
      </p:sp>
      <p:sp>
        <p:nvSpPr>
          <p:cNvPr id="28" name="TextBox 27">
            <a:extLst>
              <a:ext uri="{FF2B5EF4-FFF2-40B4-BE49-F238E27FC236}">
                <a16:creationId xmlns:a16="http://schemas.microsoft.com/office/drawing/2014/main" id="{14B1A810-7E99-1B1A-6655-1B064E53F139}"/>
              </a:ext>
            </a:extLst>
          </p:cNvPr>
          <p:cNvSpPr txBox="1"/>
          <p:nvPr userDrawn="1"/>
        </p:nvSpPr>
        <p:spPr>
          <a:xfrm>
            <a:off x="9760999"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OTH</a:t>
            </a:r>
            <a:endParaRPr lang="en-US" sz="2400">
              <a:solidFill>
                <a:schemeClr val="accent2"/>
              </a:solidFill>
            </a:endParaRPr>
          </a:p>
        </p:txBody>
      </p:sp>
      <p:cxnSp>
        <p:nvCxnSpPr>
          <p:cNvPr id="37" name="Straight Connector 36">
            <a:extLst>
              <a:ext uri="{FF2B5EF4-FFF2-40B4-BE49-F238E27FC236}">
                <a16:creationId xmlns:a16="http://schemas.microsoft.com/office/drawing/2014/main" id="{1A2656BB-2F67-FA80-1252-CB92F5EE1C9D}"/>
              </a:ext>
            </a:extLst>
          </p:cNvPr>
          <p:cNvCxnSpPr>
            <a:cxnSpLocks/>
          </p:cNvCxnSpPr>
          <p:nvPr userDrawn="1"/>
        </p:nvCxnSpPr>
        <p:spPr>
          <a:xfrm flipV="1">
            <a:off x="8203153" y="5332582"/>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F9912-5D34-0BE5-FE15-3BE6F9E80E72}"/>
              </a:ext>
            </a:extLst>
          </p:cNvPr>
          <p:cNvCxnSpPr>
            <a:cxnSpLocks/>
          </p:cNvCxnSpPr>
          <p:nvPr userDrawn="1"/>
        </p:nvCxnSpPr>
        <p:spPr>
          <a:xfrm flipV="1">
            <a:off x="5857518"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F57D51-EB0F-D3B0-012F-BF6A5EFB92EB}"/>
              </a:ext>
            </a:extLst>
          </p:cNvPr>
          <p:cNvCxnSpPr>
            <a:cxnSpLocks/>
          </p:cNvCxnSpPr>
          <p:nvPr userDrawn="1"/>
        </p:nvCxnSpPr>
        <p:spPr>
          <a:xfrm flipV="1">
            <a:off x="4008840"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C8F6D7C7-8074-605F-F7B9-FE00728D537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785288467"/>
      </p:ext>
    </p:extLst>
  </p:cSld>
  <p:clrMapOvr>
    <a:masterClrMapping/>
  </p:clrMapOvr>
  <p:extLst>
    <p:ext uri="{DCECCB84-F9BA-43D5-87BE-67443E8EF086}">
      <p15:sldGuideLst xmlns:p15="http://schemas.microsoft.com/office/powerpoint/2012/main">
        <p15:guide id="1" orient="horz" pos="2904">
          <p15:clr>
            <a:srgbClr val="FBAE40"/>
          </p15:clr>
        </p15:guide>
        <p15:guide id="2" orient="horz" pos="2304">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BTN - WSO">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651799801"/>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OSE - TAKEA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grpSp>
        <p:nvGrpSpPr>
          <p:cNvPr id="8" name="Group 7">
            <a:extLst>
              <a:ext uri="{FF2B5EF4-FFF2-40B4-BE49-F238E27FC236}">
                <a16:creationId xmlns:a16="http://schemas.microsoft.com/office/drawing/2014/main" id="{FB90D1FC-CCDA-2AF0-623A-6A0DFB9014CC}"/>
              </a:ext>
            </a:extLst>
          </p:cNvPr>
          <p:cNvGrpSpPr/>
          <p:nvPr userDrawn="1"/>
        </p:nvGrpSpPr>
        <p:grpSpPr>
          <a:xfrm>
            <a:off x="1442719" y="1159152"/>
            <a:ext cx="10743691" cy="5203548"/>
            <a:chOff x="1442719" y="1159152"/>
            <a:chExt cx="10743691" cy="5203548"/>
          </a:xfrm>
        </p:grpSpPr>
        <p:sp>
          <p:nvSpPr>
            <p:cNvPr id="10" name="object 10">
              <a:extLst>
                <a:ext uri="{FF2B5EF4-FFF2-40B4-BE49-F238E27FC236}">
                  <a16:creationId xmlns:a16="http://schemas.microsoft.com/office/drawing/2014/main" id="{5B837339-2205-19EE-C1E3-CF08625CA102}"/>
                </a:ext>
              </a:extLst>
            </p:cNvPr>
            <p:cNvSpPr txBox="1"/>
            <p:nvPr/>
          </p:nvSpPr>
          <p:spPr>
            <a:xfrm>
              <a:off x="1847490" y="2030764"/>
              <a:ext cx="3199998" cy="2756466"/>
            </a:xfrm>
            <a:prstGeom prst="rect">
              <a:avLst/>
            </a:prstGeom>
          </p:spPr>
          <p:txBody>
            <a:bodyPr vert="horz" wrap="none" lIns="0" tIns="182880" rIns="0" bIns="0" rtlCol="0" anchor="t">
              <a:noAutofit/>
            </a:bodyPr>
            <a:lstStyle/>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Open Discussion</a:t>
              </a: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Surface risks</a:t>
              </a:r>
              <a:endParaRPr lang="en-US" b="1">
                <a:solidFill>
                  <a:schemeClr val="accent2"/>
                </a:solidFill>
                <a:latin typeface="Arial"/>
                <a:cs typeface="Arial"/>
              </a:endParaRP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Risk mitigations</a:t>
              </a: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Best practices</a:t>
              </a: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Safety resources</a:t>
              </a:r>
            </a:p>
            <a:p>
              <a:pPr marL="12700" marR="745490">
                <a:lnSpc>
                  <a:spcPts val="2900"/>
                </a:lnSpc>
                <a:spcBef>
                  <a:spcPts val="340"/>
                </a:spcBef>
              </a:pPr>
              <a:endParaRPr lang="en-US" sz="2800">
                <a:cs typeface="Calibri"/>
              </a:endParaRPr>
            </a:p>
          </p:txBody>
        </p:sp>
        <p:pic>
          <p:nvPicPr>
            <p:cNvPr id="12" name="Picture 15" descr="A picture containing ceiling, indoor, person, airport&#10;&#10;Description automatically generated">
              <a:extLst>
                <a:ext uri="{FF2B5EF4-FFF2-40B4-BE49-F238E27FC236}">
                  <a16:creationId xmlns:a16="http://schemas.microsoft.com/office/drawing/2014/main" id="{EACF51DC-3FBA-91E6-97A2-30C9B44796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2719" y="4825335"/>
              <a:ext cx="10743691" cy="1537365"/>
            </a:xfrm>
            <a:prstGeom prst="rect">
              <a:avLst/>
            </a:prstGeom>
          </p:spPr>
        </p:pic>
        <p:cxnSp>
          <p:nvCxnSpPr>
            <p:cNvPr id="13" name="Straight Arrow Connector 12">
              <a:extLst>
                <a:ext uri="{FF2B5EF4-FFF2-40B4-BE49-F238E27FC236}">
                  <a16:creationId xmlns:a16="http://schemas.microsoft.com/office/drawing/2014/main" id="{9E852C96-73D8-6306-2887-4A57EF0D9E0A}"/>
                </a:ext>
              </a:extLst>
            </p:cNvPr>
            <p:cNvCxnSpPr>
              <a:cxnSpLocks/>
            </p:cNvCxnSpPr>
            <p:nvPr/>
          </p:nvCxnSpPr>
          <p:spPr>
            <a:xfrm>
              <a:off x="5350596" y="2247900"/>
              <a:ext cx="0" cy="2247900"/>
            </a:xfrm>
            <a:prstGeom prst="straightConnector1">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84D172-605A-01B2-88BE-D36B2B43A8F1}"/>
                </a:ext>
              </a:extLst>
            </p:cNvPr>
            <p:cNvSpPr txBox="1"/>
            <p:nvPr/>
          </p:nvSpPr>
          <p:spPr>
            <a:xfrm>
              <a:off x="5720574" y="2030764"/>
              <a:ext cx="6390526" cy="2642837"/>
            </a:xfrm>
            <a:prstGeom prst="rect">
              <a:avLst/>
            </a:prstGeom>
            <a:noFill/>
          </p:spPr>
          <p:txBody>
            <a:bodyPr wrap="square" lIns="0" tIns="182880" rIns="0" bIns="0" numCol="2" rtlCol="0" anchor="t">
              <a:noAutofit/>
            </a:bodyPr>
            <a:lstStyle/>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Local safety trend awareness</a:t>
              </a:r>
              <a:endParaRPr lang="en-US" b="1">
                <a:solidFill>
                  <a:schemeClr val="accent2"/>
                </a:solidFill>
                <a:ea typeface="+mn-ea"/>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Safety resource availability</a:t>
              </a: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endParaRPr lang="en-US" sz="2400" b="1" i="0" u="none" strike="noStrike" kern="1200" cap="none" spc="0" normalizeH="0" baseline="0" noProof="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Action Item identification</a:t>
              </a:r>
              <a:endParaRPr lang="en-US" sz="2400" b="1" i="0" u="none" strike="noStrike" kern="1200" cap="none" spc="0" normalizeH="0" baseline="0" noProof="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Runway Safety Action Plan </a:t>
              </a:r>
              <a:br>
                <a:rPr kumimoji="0" lang="en-US" sz="2400" b="1" i="0" u="none" strike="noStrike" kern="1200" cap="none" spc="0" normalizeH="0" baseline="0" noProof="0">
                  <a:ln>
                    <a:noFill/>
                  </a:ln>
                  <a:solidFill>
                    <a:schemeClr val="accent2"/>
                  </a:solidFill>
                  <a:effectLst/>
                  <a:uLnTx/>
                  <a:uFillTx/>
                  <a:latin typeface="Arial"/>
                  <a:ea typeface="+mn-ea"/>
                  <a:cs typeface="Arial"/>
                </a:rPr>
              </a:br>
              <a:r>
                <a:rPr kumimoji="0" lang="en-US" sz="2400" b="1" i="0" u="none" strike="noStrike" kern="1200" cap="none" spc="0" normalizeH="0" baseline="0" noProof="0">
                  <a:ln>
                    <a:noFill/>
                  </a:ln>
                  <a:solidFill>
                    <a:schemeClr val="accent2"/>
                  </a:solidFill>
                  <a:effectLst/>
                  <a:uLnTx/>
                  <a:uFillTx/>
                  <a:latin typeface="Arial"/>
                  <a:ea typeface="+mn-ea"/>
                  <a:cs typeface="Arial"/>
                </a:rPr>
                <a:t>(RSAP) update</a:t>
              </a:r>
              <a:endParaRPr lang="en-US" sz="2400" b="1" i="0" u="none" strike="noStrike" kern="1200" cap="none" spc="0" normalizeH="0" baseline="0" noProof="0">
                <a:ln>
                  <a:noFill/>
                </a:ln>
                <a:solidFill>
                  <a:schemeClr val="accent2"/>
                </a:solidFill>
                <a:effectLst/>
                <a:uLnTx/>
                <a:uFillTx/>
                <a:latin typeface="Arial"/>
                <a:cs typeface="Arial"/>
              </a:endParaRPr>
            </a:p>
            <a:p>
              <a:endParaRPr lang="en-US"/>
            </a:p>
          </p:txBody>
        </p:sp>
        <p:sp>
          <p:nvSpPr>
            <p:cNvPr id="16" name="TextBox 15">
              <a:extLst>
                <a:ext uri="{FF2B5EF4-FFF2-40B4-BE49-F238E27FC236}">
                  <a16:creationId xmlns:a16="http://schemas.microsoft.com/office/drawing/2014/main" id="{C237E783-C449-41E3-C78C-0CF255EF4AFF}"/>
                </a:ext>
              </a:extLst>
            </p:cNvPr>
            <p:cNvSpPr txBox="1"/>
            <p:nvPr/>
          </p:nvSpPr>
          <p:spPr>
            <a:xfrm>
              <a:off x="1847490" y="1500494"/>
              <a:ext cx="9180576"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PURPOSE    </a:t>
              </a:r>
              <a:r>
                <a:rPr kumimoji="0" lang="en-US" sz="4400" b="1" i="0" u="none" strike="noStrike" kern="1200" cap="none" spc="-30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 </a:t>
              </a:r>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TAKEAWAYS</a:t>
              </a:r>
              <a:endParaRPr lang="en-US"/>
            </a:p>
          </p:txBody>
        </p:sp>
        <p:sp>
          <p:nvSpPr>
            <p:cNvPr id="17" name="TextBox 16">
              <a:extLst>
                <a:ext uri="{FF2B5EF4-FFF2-40B4-BE49-F238E27FC236}">
                  <a16:creationId xmlns:a16="http://schemas.microsoft.com/office/drawing/2014/main" id="{91CCF75B-C3E5-FA23-7EEE-F0E50C82557E}"/>
                </a:ext>
              </a:extLst>
            </p:cNvPr>
            <p:cNvSpPr txBox="1"/>
            <p:nvPr/>
          </p:nvSpPr>
          <p:spPr>
            <a:xfrm>
              <a:off x="1854200" y="1159152"/>
              <a:ext cx="4718304"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RSAT MEETING</a:t>
              </a:r>
            </a:p>
          </p:txBody>
        </p:sp>
      </p:grpSp>
      <p:sp>
        <p:nvSpPr>
          <p:cNvPr id="18" name="object 5">
            <a:extLst>
              <a:ext uri="{FF2B5EF4-FFF2-40B4-BE49-F238E27FC236}">
                <a16:creationId xmlns:a16="http://schemas.microsoft.com/office/drawing/2014/main" id="{8A7993E9-F292-9C1D-F909-D62809CB860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9" name="object 3">
            <a:extLst>
              <a:ext uri="{FF2B5EF4-FFF2-40B4-BE49-F238E27FC236}">
                <a16:creationId xmlns:a16="http://schemas.microsoft.com/office/drawing/2014/main" id="{A682171D-5CC4-334A-5F0C-DD401BA5768C}"/>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Tree>
    <p:extLst>
      <p:ext uri="{BB962C8B-B14F-4D97-AF65-F5344CB8AC3E}">
        <p14:creationId xmlns:p14="http://schemas.microsoft.com/office/powerpoint/2010/main" val="303671929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4_BTN - R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helicopter flying in the sky&#10;&#10;Description automatically generated with low confidence">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 y="0"/>
            <a:ext cx="12192000"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47800" y="1600200"/>
            <a:ext cx="10244971" cy="4762500"/>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3125745" y="1698611"/>
            <a:ext cx="2255426" cy="1869743"/>
          </a:xfrm>
          <a:prstGeom prst="rect">
            <a:avLst/>
          </a:prstGeom>
        </p:spPr>
        <p:txBody>
          <a:bodyPr wrap="none" lIns="0" tIns="0" rIns="0" bIns="0" anchor="b" anchorCtr="0">
            <a:spAutoFit/>
          </a:bodyPr>
          <a:lstStyle>
            <a:lvl1pPr algn="r">
              <a:defRPr sz="13500" b="1" i="0" spc="-300" baseline="0">
                <a:solidFill>
                  <a:schemeClr val="accent2"/>
                </a:solidFill>
                <a:latin typeface="Arial Narrow" panose="020B0606020202030204" pitchFamily="34" charset="0"/>
                <a:cs typeface="Arial Narrow" panose="020B0606020202030204" pitchFamily="34" charset="0"/>
              </a:defRPr>
            </a:lvl1pPr>
            <a:lvl2pPr>
              <a:defRPr sz="8800"/>
            </a:lvl2pPr>
            <a:lvl3pPr>
              <a:defRPr sz="8800"/>
            </a:lvl3pPr>
            <a:lvl4pPr>
              <a:defRPr sz="8800"/>
            </a:lvl4pPr>
            <a:lvl5pPr>
              <a:defRPr sz="8800"/>
            </a:lvl5pPr>
          </a:lstStyle>
          <a:p>
            <a:pPr lvl="0"/>
            <a:r>
              <a:rPr lang="en-US" dirty="0"/>
              <a:t>492</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085159" y="3589918"/>
            <a:ext cx="2178953" cy="1329595"/>
          </a:xfrm>
          <a:prstGeom prst="rect">
            <a:avLst/>
          </a:prstGeom>
        </p:spPr>
        <p:txBody>
          <a:bodyPr wrap="square" lIns="0" tIns="0" rIns="0" bIns="0" anchor="b" anchorCtr="0">
            <a:spAutoFit/>
          </a:bodyPr>
          <a:lstStyle>
            <a:lvl1pPr algn="r">
              <a:defRPr sz="96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458</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6930650" y="3586472"/>
            <a:ext cx="753395" cy="1329595"/>
          </a:xfrm>
          <a:prstGeom prst="rect">
            <a:avLst/>
          </a:prstGeom>
        </p:spPr>
        <p:txBody>
          <a:bodyPr wrap="square" lIns="0" tIns="0" rIns="0" bIns="0" anchor="b" anchorCtr="0">
            <a:spAutoFit/>
          </a:bodyPr>
          <a:lstStyle>
            <a:lvl1pPr algn="r">
              <a:defRPr sz="96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4</a:t>
            </a:r>
          </a:p>
        </p:txBody>
      </p:sp>
      <p:sp>
        <p:nvSpPr>
          <p:cNvPr id="23" name="Rectangle 22">
            <a:extLst>
              <a:ext uri="{FF2B5EF4-FFF2-40B4-BE49-F238E27FC236}">
                <a16:creationId xmlns:a16="http://schemas.microsoft.com/office/drawing/2014/main" id="{B1603B2B-55BA-19EF-EA36-9F39F2CD3700}"/>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4">
            <a:extLst>
              <a:ext uri="{FF2B5EF4-FFF2-40B4-BE49-F238E27FC236}">
                <a16:creationId xmlns:a16="http://schemas.microsoft.com/office/drawing/2014/main" id="{657BDEE1-D998-4074-6093-37D62389300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5" name="object 5">
            <a:extLst>
              <a:ext uri="{FF2B5EF4-FFF2-40B4-BE49-F238E27FC236}">
                <a16:creationId xmlns:a16="http://schemas.microsoft.com/office/drawing/2014/main" id="{53D7CEC5-35C8-A00A-1CDB-B9CB46F550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TextBox 2">
            <a:extLst>
              <a:ext uri="{FF2B5EF4-FFF2-40B4-BE49-F238E27FC236}">
                <a16:creationId xmlns:a16="http://schemas.microsoft.com/office/drawing/2014/main" id="{F83541EA-33AB-66A9-9764-165922B9AB9F}"/>
              </a:ext>
            </a:extLst>
          </p:cNvPr>
          <p:cNvSpPr txBox="1"/>
          <p:nvPr userDrawn="1"/>
        </p:nvSpPr>
        <p:spPr>
          <a:xfrm>
            <a:off x="3336413" y="3505022"/>
            <a:ext cx="1097334" cy="1115878"/>
          </a:xfrm>
          <a:prstGeom prst="rect">
            <a:avLst/>
          </a:prstGeom>
          <a:noFill/>
        </p:spPr>
        <p:txBody>
          <a:bodyPr wrap="square" lIns="0" tIns="0" rIns="0" bIns="0" rtlCol="0" anchor="b" anchorCtr="0">
            <a:noAutofit/>
          </a:bodyPr>
          <a:lstStyle/>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general aviation aircraft</a:t>
            </a:r>
          </a:p>
        </p:txBody>
      </p:sp>
      <p:sp>
        <p:nvSpPr>
          <p:cNvPr id="5" name="TextBox 4">
            <a:extLst>
              <a:ext uri="{FF2B5EF4-FFF2-40B4-BE49-F238E27FC236}">
                <a16:creationId xmlns:a16="http://schemas.microsoft.com/office/drawing/2014/main" id="{8A151DAF-5074-9B3C-F67B-8F765F06DBB8}"/>
              </a:ext>
            </a:extLst>
          </p:cNvPr>
          <p:cNvSpPr txBox="1"/>
          <p:nvPr userDrawn="1"/>
        </p:nvSpPr>
        <p:spPr>
          <a:xfrm>
            <a:off x="5558236" y="2386103"/>
            <a:ext cx="5512412" cy="889474"/>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4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REs occurred in the NAS.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4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Of which: </a:t>
            </a:r>
          </a:p>
        </p:txBody>
      </p:sp>
      <p:sp>
        <p:nvSpPr>
          <p:cNvPr id="8" name="TextBox 7">
            <a:extLst>
              <a:ext uri="{FF2B5EF4-FFF2-40B4-BE49-F238E27FC236}">
                <a16:creationId xmlns:a16="http://schemas.microsoft.com/office/drawing/2014/main" id="{4EE5B524-EBAA-7978-1969-E002E039A1ED}"/>
              </a:ext>
            </a:extLst>
          </p:cNvPr>
          <p:cNvSpPr txBox="1"/>
          <p:nvPr userDrawn="1"/>
        </p:nvSpPr>
        <p:spPr>
          <a:xfrm>
            <a:off x="5592381" y="3750628"/>
            <a:ext cx="1590949" cy="770992"/>
          </a:xfrm>
          <a:prstGeom prst="rect">
            <a:avLst/>
          </a:prstGeom>
          <a:noFill/>
        </p:spPr>
        <p:txBody>
          <a:bodyPr wrap="square" lIns="0" tIns="0" rIns="0" bIns="0" rtlCol="0" anchor="b" anchorCtr="0">
            <a:noAutofit/>
          </a:bodyPr>
          <a:lstStyle/>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commercial aircraft*</a:t>
            </a:r>
          </a:p>
        </p:txBody>
      </p:sp>
      <p:sp>
        <p:nvSpPr>
          <p:cNvPr id="9" name="TextBox 8">
            <a:extLst>
              <a:ext uri="{FF2B5EF4-FFF2-40B4-BE49-F238E27FC236}">
                <a16:creationId xmlns:a16="http://schemas.microsoft.com/office/drawing/2014/main" id="{9B33D7AC-616E-BE6C-51F2-21F84116E6CD}"/>
              </a:ext>
            </a:extLst>
          </p:cNvPr>
          <p:cNvSpPr txBox="1"/>
          <p:nvPr userDrawn="1"/>
        </p:nvSpPr>
        <p:spPr>
          <a:xfrm>
            <a:off x="7928548" y="4015010"/>
            <a:ext cx="1275662" cy="499685"/>
          </a:xfrm>
          <a:prstGeom prst="rect">
            <a:avLst/>
          </a:prstGeom>
          <a:noFill/>
        </p:spPr>
        <p:txBody>
          <a:bodyPr wrap="square" lIns="0" tIns="0" rIns="0" bIns="0" rtlCol="0" anchor="b" anchorCtr="0">
            <a:noAutofit/>
          </a:bodyPr>
          <a:lstStyle/>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foreign aircraft</a:t>
            </a:r>
          </a:p>
        </p:txBody>
      </p:sp>
      <p:sp>
        <p:nvSpPr>
          <p:cNvPr id="10" name="TextBox 9">
            <a:extLst>
              <a:ext uri="{FF2B5EF4-FFF2-40B4-BE49-F238E27FC236}">
                <a16:creationId xmlns:a16="http://schemas.microsoft.com/office/drawing/2014/main" id="{F0C28DB7-8056-1AE4-4557-83856E52D2CF}"/>
              </a:ext>
            </a:extLst>
          </p:cNvPr>
          <p:cNvSpPr txBox="1"/>
          <p:nvPr userDrawn="1"/>
        </p:nvSpPr>
        <p:spPr>
          <a:xfrm>
            <a:off x="1894788" y="5201126"/>
            <a:ext cx="6419654" cy="366254"/>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Main contributing factors:</a:t>
            </a:r>
          </a:p>
        </p:txBody>
      </p:sp>
      <p:sp>
        <p:nvSpPr>
          <p:cNvPr id="11" name="TextBox 10">
            <a:extLst>
              <a:ext uri="{FF2B5EF4-FFF2-40B4-BE49-F238E27FC236}">
                <a16:creationId xmlns:a16="http://schemas.microsoft.com/office/drawing/2014/main" id="{C4D90CF9-9D73-169A-5C6C-4AE06D7AF301}"/>
              </a:ext>
            </a:extLst>
          </p:cNvPr>
          <p:cNvSpPr txBox="1"/>
          <p:nvPr userDrawn="1"/>
        </p:nvSpPr>
        <p:spPr>
          <a:xfrm>
            <a:off x="1935622" y="5611954"/>
            <a:ext cx="8373647" cy="497059"/>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Aircraft problems, loss of control, and unstable approaches</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400" b="0" i="1"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 Commercial aircraft include Part 121 and 135 operations.</a:t>
            </a:r>
          </a:p>
        </p:txBody>
      </p:sp>
      <p:sp>
        <p:nvSpPr>
          <p:cNvPr id="12" name="TextBox 11">
            <a:extLst>
              <a:ext uri="{FF2B5EF4-FFF2-40B4-BE49-F238E27FC236}">
                <a16:creationId xmlns:a16="http://schemas.microsoft.com/office/drawing/2014/main" id="{42B19811-1833-3BE4-840F-AF24C8EDE059}"/>
              </a:ext>
            </a:extLst>
          </p:cNvPr>
          <p:cNvSpPr txBox="1"/>
          <p:nvPr userDrawn="1"/>
        </p:nvSpPr>
        <p:spPr>
          <a:xfrm>
            <a:off x="1834238" y="402782"/>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711C"/>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RUNWAY </a:t>
            </a:r>
            <a:r>
              <a:rPr kumimoji="0" lang="en-US" sz="4400" b="1" i="0" u="none" strike="noStrike" kern="1200" cap="none" spc="0" normalizeH="0" baseline="0" noProof="0">
                <a:ln>
                  <a:noFill/>
                </a:ln>
                <a:solidFill>
                  <a:srgbClr val="FF711C"/>
                </a:solidFill>
                <a:effectLst>
                  <a:outerShdw blurRad="76200" dist="76200" dir="3600000" algn="tl" rotWithShape="0">
                    <a:prstClr val="black">
                      <a:alpha val="30000"/>
                    </a:prstClr>
                  </a:outerShdw>
                </a:effectLst>
                <a:uLnTx/>
                <a:uFillTx/>
                <a:latin typeface="Arial Black" panose="020B0604020202020204" pitchFamily="34" charset="0"/>
                <a:ea typeface="+mn-ea"/>
                <a:cs typeface="Arial Black" panose="020B0604020202020204" pitchFamily="34" charset="0"/>
              </a:rPr>
              <a:t>EXCURSIONS</a:t>
            </a:r>
          </a:p>
        </p:txBody>
      </p:sp>
      <p:sp>
        <p:nvSpPr>
          <p:cNvPr id="18" name="TextBox 17">
            <a:extLst>
              <a:ext uri="{FF2B5EF4-FFF2-40B4-BE49-F238E27FC236}">
                <a16:creationId xmlns:a16="http://schemas.microsoft.com/office/drawing/2014/main" id="{2014E131-DFD9-E4C8-1AC2-04857378D1BF}"/>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FY2023 | BY THE NUMBERS</a:t>
            </a:r>
          </a:p>
        </p:txBody>
      </p:sp>
      <p:sp>
        <p:nvSpPr>
          <p:cNvPr id="19" name="Text Placeholder 22">
            <a:extLst>
              <a:ext uri="{FF2B5EF4-FFF2-40B4-BE49-F238E27FC236}">
                <a16:creationId xmlns:a16="http://schemas.microsoft.com/office/drawing/2014/main" id="{4DE9D3DD-4B07-BEF8-7D83-66E22056E257}"/>
              </a:ext>
            </a:extLst>
          </p:cNvPr>
          <p:cNvSpPr>
            <a:spLocks noGrp="1"/>
          </p:cNvSpPr>
          <p:nvPr>
            <p:ph type="body" sz="quarter" idx="16" hasCustomPrompt="1"/>
          </p:nvPr>
        </p:nvSpPr>
        <p:spPr>
          <a:xfrm>
            <a:off x="8820692" y="3586472"/>
            <a:ext cx="753395" cy="1329595"/>
          </a:xfrm>
          <a:prstGeom prst="rect">
            <a:avLst/>
          </a:prstGeom>
        </p:spPr>
        <p:txBody>
          <a:bodyPr wrap="square" lIns="0" tIns="0" rIns="0" bIns="0" anchor="b" anchorCtr="0">
            <a:spAutoFit/>
          </a:bodyPr>
          <a:lstStyle>
            <a:lvl1pPr algn="r">
              <a:defRPr sz="96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3</a:t>
            </a:r>
          </a:p>
        </p:txBody>
      </p:sp>
      <p:sp>
        <p:nvSpPr>
          <p:cNvPr id="20" name="TextBox 19">
            <a:extLst>
              <a:ext uri="{FF2B5EF4-FFF2-40B4-BE49-F238E27FC236}">
                <a16:creationId xmlns:a16="http://schemas.microsoft.com/office/drawing/2014/main" id="{5DB814EF-603D-2504-2EEF-03F455F3EF34}"/>
              </a:ext>
            </a:extLst>
          </p:cNvPr>
          <p:cNvSpPr txBox="1"/>
          <p:nvPr userDrawn="1"/>
        </p:nvSpPr>
        <p:spPr>
          <a:xfrm>
            <a:off x="9671438" y="4015011"/>
            <a:ext cx="1275662" cy="499685"/>
          </a:xfrm>
          <a:prstGeom prst="rect">
            <a:avLst/>
          </a:prstGeom>
          <a:noFill/>
        </p:spPr>
        <p:txBody>
          <a:bodyPr wrap="square" lIns="0" tIns="0" rIns="0" bIns="0" rtlCol="0" anchor="b" anchorCtr="0">
            <a:noAutofit/>
          </a:bodyPr>
          <a:lstStyle/>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military </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aircraft</a:t>
            </a:r>
          </a:p>
        </p:txBody>
      </p:sp>
      <p:sp>
        <p:nvSpPr>
          <p:cNvPr id="21" name="Text Placeholder 22">
            <a:extLst>
              <a:ext uri="{FF2B5EF4-FFF2-40B4-BE49-F238E27FC236}">
                <a16:creationId xmlns:a16="http://schemas.microsoft.com/office/drawing/2014/main" id="{78E85F66-C93F-AE58-F946-771C38E59A94}"/>
              </a:ext>
            </a:extLst>
          </p:cNvPr>
          <p:cNvSpPr>
            <a:spLocks noGrp="1"/>
          </p:cNvSpPr>
          <p:nvPr>
            <p:ph type="body" sz="quarter" idx="17" hasCustomPrompt="1"/>
          </p:nvPr>
        </p:nvSpPr>
        <p:spPr>
          <a:xfrm>
            <a:off x="4254957" y="3589918"/>
            <a:ext cx="1262968" cy="1329595"/>
          </a:xfrm>
          <a:prstGeom prst="rect">
            <a:avLst/>
          </a:prstGeom>
        </p:spPr>
        <p:txBody>
          <a:bodyPr wrap="square" lIns="0" tIns="0" rIns="0" bIns="0" anchor="b" anchorCtr="0">
            <a:spAutoFit/>
          </a:bodyPr>
          <a:lstStyle>
            <a:lvl1pPr algn="r">
              <a:defRPr sz="96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27</a:t>
            </a:r>
          </a:p>
        </p:txBody>
      </p:sp>
    </p:spTree>
    <p:extLst>
      <p:ext uri="{BB962C8B-B14F-4D97-AF65-F5344CB8AC3E}">
        <p14:creationId xmlns:p14="http://schemas.microsoft.com/office/powerpoint/2010/main" val="811559679"/>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206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4_THANK YOU">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583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THANK YOU</a:t>
            </a:r>
            <a:endParaRPr lang="en-US" sz="8500" b="1" i="0">
              <a:solidFill>
                <a:schemeClr val="bg1"/>
              </a:solidFill>
              <a:latin typeface="Arial Black" panose="020B0604020202020204" pitchFamily="34" charset="0"/>
              <a:cs typeface="Arial Black" panose="020B0604020202020204" pitchFamily="34" charset="0"/>
            </a:endParaRPr>
          </a:p>
        </p:txBody>
      </p:sp>
      <p:pic>
        <p:nvPicPr>
          <p:cNvPr id="3" name="Picture 2" descr="A large airplane on the runway&#10;&#10;Description automatically generated with low confidence">
            <a:extLst>
              <a:ext uri="{FF2B5EF4-FFF2-40B4-BE49-F238E27FC236}">
                <a16:creationId xmlns:a16="http://schemas.microsoft.com/office/drawing/2014/main" id="{F8B626C5-7276-08EB-0E47-3A2646047386}"/>
              </a:ext>
            </a:extLst>
          </p:cNvPr>
          <p:cNvPicPr>
            <a:picLocks noChangeAspect="1"/>
          </p:cNvPicPr>
          <p:nvPr userDrawn="1"/>
        </p:nvPicPr>
        <p:blipFill rotWithShape="1">
          <a:blip r:embed="rId4" cstate="hqprint">
            <a:alphaModFix amt="15000"/>
            <a:extLst>
              <a:ext uri="{28A0092B-C50C-407E-A947-70E740481C1C}">
                <a14:useLocalDpi xmlns:a14="http://schemas.microsoft.com/office/drawing/2010/main"/>
              </a:ext>
            </a:extLst>
          </a:blip>
          <a:srcRect l="-889"/>
          <a:stretch/>
        </p:blipFill>
        <p:spPr>
          <a:xfrm>
            <a:off x="1348542" y="2400300"/>
            <a:ext cx="6391209" cy="3962400"/>
          </a:xfrm>
          <a:prstGeom prst="rect">
            <a:avLst/>
          </a:prstGeom>
        </p:spPr>
      </p:pic>
      <p:pic>
        <p:nvPicPr>
          <p:cNvPr id="6" name="Picture 5" descr="A large airplane on the runway&#10;&#10;Description automatically generated with low confidence">
            <a:extLst>
              <a:ext uri="{FF2B5EF4-FFF2-40B4-BE49-F238E27FC236}">
                <a16:creationId xmlns:a16="http://schemas.microsoft.com/office/drawing/2014/main" id="{1CA1AD30-AA15-6050-989C-18C6BFDC1F4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3237"/>
          <a:stretch/>
        </p:blipFill>
        <p:spPr>
          <a:xfrm>
            <a:off x="7696200" y="0"/>
            <a:ext cx="4000500" cy="6883536"/>
          </a:xfrm>
          <a:prstGeom prst="rect">
            <a:avLst/>
          </a:prstGeom>
        </p:spPr>
      </p:pic>
      <p:pic>
        <p:nvPicPr>
          <p:cNvPr id="11" name="Picture 10" descr="A large airplane on the runway&#10;&#10;Description automatically generated with low confidence">
            <a:extLst>
              <a:ext uri="{FF2B5EF4-FFF2-40B4-BE49-F238E27FC236}">
                <a16:creationId xmlns:a16="http://schemas.microsoft.com/office/drawing/2014/main" id="{EB7ECEEC-EB4B-F472-7339-27B494143C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96200" y="0"/>
            <a:ext cx="4000500" cy="457200"/>
          </a:xfrm>
          <a:prstGeom prst="rect">
            <a:avLst/>
          </a:prstGeom>
        </p:spPr>
      </p:pic>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65718392"/>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17813518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BB9AC-8B85-F14A-F974-D34970357F7D}"/>
              </a:ext>
            </a:extLst>
          </p:cNvPr>
          <p:cNvPicPr>
            <a:picLocks noChangeAspect="1"/>
          </p:cNvPicPr>
          <p:nvPr userDrawn="1"/>
        </p:nvPicPr>
        <p:blipFill>
          <a:blip r:embed="rId2"/>
          <a:stretch>
            <a:fillRect/>
          </a:stretch>
        </p:blipFill>
        <p:spPr>
          <a:xfrm>
            <a:off x="7802081" y="-2498"/>
            <a:ext cx="4389919" cy="6860498"/>
          </a:xfrm>
          <a:prstGeom prst="rect">
            <a:avLst/>
          </a:prstGeom>
        </p:spPr>
      </p:pic>
      <p:pic>
        <p:nvPicPr>
          <p:cNvPr id="7" name="Picture 6">
            <a:extLst>
              <a:ext uri="{FF2B5EF4-FFF2-40B4-BE49-F238E27FC236}">
                <a16:creationId xmlns:a16="http://schemas.microsoft.com/office/drawing/2014/main" id="{6CC84A97-7358-307C-BCCF-02063DDC2868}"/>
              </a:ext>
            </a:extLst>
          </p:cNvPr>
          <p:cNvPicPr>
            <a:picLocks noChangeAspect="1"/>
          </p:cNvPicPr>
          <p:nvPr userDrawn="1"/>
        </p:nvPicPr>
        <p:blipFill rotWithShape="1">
          <a:blip r:embed="rId3"/>
          <a:srcRect l="3496" r="4513"/>
          <a:stretch/>
        </p:blipFill>
        <p:spPr>
          <a:xfrm>
            <a:off x="90348" y="0"/>
            <a:ext cx="4229208" cy="6862011"/>
          </a:xfrm>
          <a:prstGeom prst="rect">
            <a:avLst/>
          </a:prstGeom>
        </p:spPr>
      </p:pic>
      <p:sp>
        <p:nvSpPr>
          <p:cNvPr id="9" name="Rectangle 8">
            <a:extLst>
              <a:ext uri="{FF2B5EF4-FFF2-40B4-BE49-F238E27FC236}">
                <a16:creationId xmlns:a16="http://schemas.microsoft.com/office/drawing/2014/main" id="{5EBF736B-F578-F418-9D67-4BF0140D7619}"/>
              </a:ext>
            </a:extLst>
          </p:cNvPr>
          <p:cNvSpPr/>
          <p:nvPr userDrawn="1"/>
        </p:nvSpPr>
        <p:spPr>
          <a:xfrm>
            <a:off x="4463934" y="0"/>
            <a:ext cx="3424843" cy="3367113"/>
          </a:xfrm>
          <a:prstGeom prst="rect">
            <a:avLst/>
          </a:prstGeom>
          <a:solidFill>
            <a:srgbClr val="6B9B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Title 5">
            <a:extLst>
              <a:ext uri="{FF2B5EF4-FFF2-40B4-BE49-F238E27FC236}">
                <a16:creationId xmlns:a16="http://schemas.microsoft.com/office/drawing/2014/main" id="{0F07DA3C-1035-75F9-A993-8AA55285D2AC}"/>
              </a:ext>
            </a:extLst>
          </p:cNvPr>
          <p:cNvSpPr txBox="1">
            <a:spLocks/>
          </p:cNvSpPr>
          <p:nvPr userDrawn="1"/>
        </p:nvSpPr>
        <p:spPr>
          <a:xfrm>
            <a:off x="4526325" y="752798"/>
            <a:ext cx="3149676" cy="2194026"/>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algn="ctr">
              <a:defRPr/>
            </a:pPr>
            <a:r>
              <a:rPr kumimoji="0" lang="en-US" sz="36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rPr>
              <a:t>AIRPORT </a:t>
            </a:r>
            <a:r>
              <a:rPr lang="en-US" sz="3600">
                <a:solidFill>
                  <a:srgbClr val="FFFFFF"/>
                </a:solidFill>
                <a:latin typeface="Arial Black"/>
              </a:rPr>
              <a:t>DIAGRAM</a:t>
            </a:r>
          </a:p>
          <a:p>
            <a:pPr algn="ctr">
              <a:defRPr/>
            </a:pPr>
            <a:r>
              <a:rPr lang="en-US" sz="3600">
                <a:solidFill>
                  <a:srgbClr val="FFFFFF"/>
                </a:solidFill>
                <a:latin typeface="Arial Black"/>
              </a:rPr>
              <a:t> </a:t>
            </a:r>
            <a:r>
              <a:rPr kumimoji="0" lang="en-US" sz="36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rPr>
              <a:t>&amp; </a:t>
            </a:r>
          </a:p>
          <a:p>
            <a:pPr algn="ctr">
              <a:defRPr/>
            </a:pPr>
            <a:r>
              <a:rPr lang="en-US" sz="3600">
                <a:solidFill>
                  <a:srgbClr val="FFFFFF"/>
                </a:solidFill>
                <a:latin typeface="Arial Black"/>
              </a:rPr>
              <a:t>HOT SPOT</a:t>
            </a:r>
            <a:endParaRPr lang="en-US" sz="36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ndParaRPr>
          </a:p>
          <a:p>
            <a:pPr algn="ctr">
              <a:defRPr/>
            </a:pPr>
            <a:r>
              <a:rPr lang="en-US" sz="3600">
                <a:solidFill>
                  <a:srgbClr val="FFFFFF"/>
                </a:solidFill>
                <a:latin typeface="Arial Black"/>
              </a:rPr>
              <a:t>Comparison</a:t>
            </a:r>
          </a:p>
        </p:txBody>
      </p:sp>
      <p:sp>
        <p:nvSpPr>
          <p:cNvPr id="11" name="Title 5">
            <a:extLst>
              <a:ext uri="{FF2B5EF4-FFF2-40B4-BE49-F238E27FC236}">
                <a16:creationId xmlns:a16="http://schemas.microsoft.com/office/drawing/2014/main" id="{FB9229E6-0D65-C0DB-15D8-3D74D1580394}"/>
              </a:ext>
            </a:extLst>
          </p:cNvPr>
          <p:cNvSpPr txBox="1">
            <a:spLocks/>
          </p:cNvSpPr>
          <p:nvPr userDrawn="1"/>
        </p:nvSpPr>
        <p:spPr>
          <a:xfrm>
            <a:off x="4609881" y="3367113"/>
            <a:ext cx="3240909" cy="3367113"/>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marL="285750" indent="-285750">
              <a:buFont typeface="Arial"/>
              <a:buChar char="•"/>
              <a:defRPr/>
            </a:pPr>
            <a:r>
              <a:rPr lang="en-US" sz="2400" b="1">
                <a:solidFill>
                  <a:srgbClr val="FF711C"/>
                </a:solidFill>
                <a:latin typeface="Times New Roman"/>
              </a:rPr>
              <a:t>Discuss current or needed Hot Spots.</a:t>
            </a:r>
            <a:endParaRPr lang="en-US" sz="2400" b="1">
              <a:solidFill>
                <a:srgbClr val="FF711C"/>
              </a:solidFill>
            </a:endParaRPr>
          </a:p>
          <a:p>
            <a:pPr marL="285750" indent="-285750">
              <a:buFont typeface="Arial"/>
              <a:buChar char="•"/>
              <a:defRPr/>
            </a:pPr>
            <a:endParaRPr lang="en-US" sz="2400" b="1">
              <a:solidFill>
                <a:srgbClr val="FF711C"/>
              </a:solidFill>
              <a:latin typeface="Times New Roman"/>
            </a:endParaRPr>
          </a:p>
          <a:p>
            <a:pPr marL="285750" indent="-285750">
              <a:buFont typeface="Arial"/>
              <a:buChar char="•"/>
              <a:defRPr/>
            </a:pPr>
            <a:r>
              <a:rPr lang="en-US" sz="2400" b="1">
                <a:solidFill>
                  <a:srgbClr val="FF711C"/>
                </a:solidFill>
                <a:latin typeface="Times New Roman"/>
              </a:rPr>
              <a:t>Identify any info disparities between resources.</a:t>
            </a:r>
          </a:p>
          <a:p>
            <a:pPr marL="285750" indent="-285750">
              <a:buFont typeface="Arial"/>
              <a:buChar char="•"/>
              <a:defRPr/>
            </a:pPr>
            <a:endParaRPr lang="en-US" sz="2400" b="1">
              <a:solidFill>
                <a:srgbClr val="FF711C"/>
              </a:solidFill>
              <a:latin typeface="Times New Roman"/>
            </a:endParaRPr>
          </a:p>
          <a:p>
            <a:pPr marL="285750" marR="0" lvl="0" indent="-285750" algn="l" defTabSz="914400" rtl="0" eaLnBrk="1" fontAlgn="auto" latinLnBrk="0" hangingPunct="1">
              <a:lnSpc>
                <a:spcPct val="90000"/>
              </a:lnSpc>
              <a:spcBef>
                <a:spcPct val="0"/>
              </a:spcBef>
              <a:spcAft>
                <a:spcPts val="0"/>
              </a:spcAft>
              <a:buClrTx/>
              <a:buSzTx/>
              <a:buFont typeface="Arial"/>
              <a:buChar char="•"/>
              <a:tabLst/>
              <a:defRPr/>
            </a:pPr>
            <a:r>
              <a:rPr lang="en-US" sz="2400" b="1">
                <a:solidFill>
                  <a:srgbClr val="FF711C"/>
                </a:solidFill>
                <a:latin typeface="Times New Roman"/>
              </a:rPr>
              <a:t>Any updates needed on the diagrams?</a:t>
            </a:r>
          </a:p>
          <a:p>
            <a:pPr marL="285750" indent="-285750">
              <a:buFont typeface="Arial"/>
              <a:buChar char="•"/>
              <a:defRPr/>
            </a:pPr>
            <a:endParaRPr lang="en-US" sz="2400" b="1">
              <a:solidFill>
                <a:srgbClr val="FF711C"/>
              </a:solidFill>
              <a:latin typeface="Times New Roman"/>
            </a:endParaRPr>
          </a:p>
        </p:txBody>
      </p:sp>
      <p:sp>
        <p:nvSpPr>
          <p:cNvPr id="12" name="TextBox 11">
            <a:extLst>
              <a:ext uri="{FF2B5EF4-FFF2-40B4-BE49-F238E27FC236}">
                <a16:creationId xmlns:a16="http://schemas.microsoft.com/office/drawing/2014/main" id="{DE489E68-E9E7-B38A-01D2-21BFB0722BA1}"/>
              </a:ext>
            </a:extLst>
          </p:cNvPr>
          <p:cNvSpPr txBox="1"/>
          <p:nvPr userDrawn="1"/>
        </p:nvSpPr>
        <p:spPr>
          <a:xfrm>
            <a:off x="2976353" y="6457890"/>
            <a:ext cx="631330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hlinkClick r:id="rId4"/>
              </a:rPr>
              <a:t>https://www.faa.gov/airports/runway_safety/diagrams/</a:t>
            </a:r>
            <a:endParaRPr lang="en-US" sz="2000" b="1">
              <a:cs typeface="Calibri"/>
            </a:endParaRPr>
          </a:p>
        </p:txBody>
      </p:sp>
      <p:sp>
        <p:nvSpPr>
          <p:cNvPr id="13" name="Picture Placeholder 7">
            <a:extLst>
              <a:ext uri="{FF2B5EF4-FFF2-40B4-BE49-F238E27FC236}">
                <a16:creationId xmlns:a16="http://schemas.microsoft.com/office/drawing/2014/main" id="{8E79B208-5032-B18C-BCB1-F4AC0ECF8F89}"/>
              </a:ext>
            </a:extLst>
          </p:cNvPr>
          <p:cNvSpPr>
            <a:spLocks noGrp="1"/>
          </p:cNvSpPr>
          <p:nvPr>
            <p:ph type="pic" sz="quarter" idx="18" hasCustomPrompt="1"/>
          </p:nvPr>
        </p:nvSpPr>
        <p:spPr>
          <a:xfrm>
            <a:off x="1057884" y="2885204"/>
            <a:ext cx="2461955" cy="963817"/>
          </a:xfrm>
          <a:prstGeom prst="rect">
            <a:avLst/>
          </a:prstGeom>
          <a:solidFill>
            <a:schemeClr val="bg1"/>
          </a:solidFill>
        </p:spPr>
        <p:txBody>
          <a:bodyPr>
            <a:normAutofit/>
          </a:bodyPr>
          <a:lstStyle>
            <a:lvl1pPr marL="0" indent="0" algn="ctr">
              <a:buNone/>
              <a:defRPr sz="2000">
                <a:solidFill>
                  <a:srgbClr val="FF0000"/>
                </a:solidFill>
              </a:defRPr>
            </a:lvl1pPr>
          </a:lstStyle>
          <a:p>
            <a:r>
              <a:rPr lang="en-US"/>
              <a:t>Insert your FAA Airport         Diagram   here.</a:t>
            </a:r>
          </a:p>
        </p:txBody>
      </p:sp>
      <p:sp>
        <p:nvSpPr>
          <p:cNvPr id="14" name="Picture Placeholder 7">
            <a:extLst>
              <a:ext uri="{FF2B5EF4-FFF2-40B4-BE49-F238E27FC236}">
                <a16:creationId xmlns:a16="http://schemas.microsoft.com/office/drawing/2014/main" id="{9DE35E86-2B39-F210-119B-3DCEBE3267FD}"/>
              </a:ext>
            </a:extLst>
          </p:cNvPr>
          <p:cNvSpPr>
            <a:spLocks noGrp="1"/>
          </p:cNvSpPr>
          <p:nvPr>
            <p:ph type="pic" sz="quarter" idx="19" hasCustomPrompt="1"/>
          </p:nvPr>
        </p:nvSpPr>
        <p:spPr>
          <a:xfrm>
            <a:off x="8751298" y="2859126"/>
            <a:ext cx="2383971" cy="915311"/>
          </a:xfrm>
          <a:prstGeom prst="rect">
            <a:avLst/>
          </a:prstGeom>
          <a:solidFill>
            <a:schemeClr val="bg1"/>
          </a:solidFill>
        </p:spPr>
        <p:txBody>
          <a:bodyPr>
            <a:normAutofit/>
          </a:bodyPr>
          <a:lstStyle>
            <a:lvl1pPr marL="0" indent="0" algn="ctr">
              <a:buNone/>
              <a:defRPr sz="2000">
                <a:solidFill>
                  <a:srgbClr val="FF0000"/>
                </a:solidFill>
              </a:defRPr>
            </a:lvl1pPr>
          </a:lstStyle>
          <a:p>
            <a:r>
              <a:rPr lang="en-US"/>
              <a:t>Insert your Jeppesen Airport         Diagram here.</a:t>
            </a:r>
          </a:p>
        </p:txBody>
      </p:sp>
    </p:spTree>
    <p:extLst>
      <p:ext uri="{BB962C8B-B14F-4D97-AF65-F5344CB8AC3E}">
        <p14:creationId xmlns:p14="http://schemas.microsoft.com/office/powerpoint/2010/main" val="10976782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2933936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A88820-9FA9-48C7-AE7C-3EADA3097A75}"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21523662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A88820-9FA9-48C7-AE7C-3EADA3097A75}" type="datetimeFigureOut">
              <a:rPr lang="en-US" smtClean="0"/>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40618988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A88820-9FA9-48C7-AE7C-3EADA3097A75}" type="datetimeFigureOut">
              <a:rPr lang="en-US" smtClean="0"/>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13498393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88820-9FA9-48C7-AE7C-3EADA3097A75}" type="datetimeFigureOut">
              <a:rPr lang="en-US" smtClean="0"/>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25208803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A88820-9FA9-48C7-AE7C-3EADA3097A75}"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74805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NOTES 1">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832E44E-2EAC-2C0B-C7BE-0E40978E9A1F}"/>
              </a:ext>
            </a:extLst>
          </p:cNvPr>
          <p:cNvGrpSpPr/>
          <p:nvPr userDrawn="1"/>
        </p:nvGrpSpPr>
        <p:grpSpPr>
          <a:xfrm>
            <a:off x="0" y="0"/>
            <a:ext cx="12189002" cy="6858000"/>
            <a:chOff x="0" y="0"/>
            <a:chExt cx="12189002" cy="6858000"/>
          </a:xfrm>
        </p:grpSpPr>
        <p:pic>
          <p:nvPicPr>
            <p:cNvPr id="21" name="object 3">
              <a:extLst>
                <a:ext uri="{FF2B5EF4-FFF2-40B4-BE49-F238E27FC236}">
                  <a16:creationId xmlns:a16="http://schemas.microsoft.com/office/drawing/2014/main" id="{49F1B6E5-0E19-A93A-1F49-F69959FD2298}"/>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2" name="object 4">
              <a:extLst>
                <a:ext uri="{FF2B5EF4-FFF2-40B4-BE49-F238E27FC236}">
                  <a16:creationId xmlns:a16="http://schemas.microsoft.com/office/drawing/2014/main" id="{F0BE8E6E-5631-2206-386A-1EC837C8F693}"/>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0"/>
              <a:ext cx="3382670" cy="6858000"/>
            </a:xfrm>
            <a:prstGeom prst="rect">
              <a:avLst/>
            </a:prstGeom>
          </p:spPr>
        </p:pic>
        <p:pic>
          <p:nvPicPr>
            <p:cNvPr id="23" name="object 6">
              <a:extLst>
                <a:ext uri="{FF2B5EF4-FFF2-40B4-BE49-F238E27FC236}">
                  <a16:creationId xmlns:a16="http://schemas.microsoft.com/office/drawing/2014/main" id="{984C25B6-BB81-898D-F549-8325E656EDD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24" name="object 7">
              <a:extLst>
                <a:ext uri="{FF2B5EF4-FFF2-40B4-BE49-F238E27FC236}">
                  <a16:creationId xmlns:a16="http://schemas.microsoft.com/office/drawing/2014/main" id="{3328FC0D-2363-9B80-13B6-72637E5DEE8D}"/>
                </a:ext>
              </a:extLst>
            </p:cNvPr>
            <p:cNvSpPr/>
            <p:nvPr/>
          </p:nvSpPr>
          <p:spPr>
            <a:xfrm>
              <a:off x="1444802" y="0"/>
              <a:ext cx="10744200" cy="1395730"/>
            </a:xfrm>
            <a:custGeom>
              <a:avLst/>
              <a:gdLst/>
              <a:ahLst/>
              <a:cxnLst/>
              <a:rect l="l" t="t" r="r" b="b"/>
              <a:pathLst>
                <a:path w="10744200" h="1395730">
                  <a:moveTo>
                    <a:pt x="0" y="1395183"/>
                  </a:moveTo>
                  <a:lnTo>
                    <a:pt x="10744149" y="1395183"/>
                  </a:lnTo>
                  <a:lnTo>
                    <a:pt x="10744149" y="0"/>
                  </a:lnTo>
                  <a:lnTo>
                    <a:pt x="0" y="0"/>
                  </a:lnTo>
                  <a:lnTo>
                    <a:pt x="0" y="1395183"/>
                  </a:lnTo>
                  <a:close/>
                </a:path>
              </a:pathLst>
            </a:custGeom>
            <a:solidFill>
              <a:srgbClr val="2C3440"/>
            </a:solidFill>
          </p:spPr>
          <p:txBody>
            <a:bodyPr wrap="square" lIns="0" tIns="0" rIns="0" bIns="0" rtlCol="0"/>
            <a:lstStyle/>
            <a:p>
              <a:endParaRPr/>
            </a:p>
          </p:txBody>
        </p:sp>
        <p:sp>
          <p:nvSpPr>
            <p:cNvPr id="25" name="object 10">
              <a:extLst>
                <a:ext uri="{FF2B5EF4-FFF2-40B4-BE49-F238E27FC236}">
                  <a16:creationId xmlns:a16="http://schemas.microsoft.com/office/drawing/2014/main" id="{1507F7E4-D4A9-04B0-40B8-14CA02775C26}"/>
                </a:ext>
              </a:extLst>
            </p:cNvPr>
            <p:cNvSpPr/>
            <p:nvPr/>
          </p:nvSpPr>
          <p:spPr>
            <a:xfrm>
              <a:off x="1444802" y="1366428"/>
              <a:ext cx="10744200" cy="1398905"/>
            </a:xfrm>
            <a:custGeom>
              <a:avLst/>
              <a:gdLst/>
              <a:ahLst/>
              <a:cxnLst/>
              <a:rect l="l" t="t" r="r" b="b"/>
              <a:pathLst>
                <a:path w="10744200" h="1398905">
                  <a:moveTo>
                    <a:pt x="10744149" y="0"/>
                  </a:moveTo>
                  <a:lnTo>
                    <a:pt x="0" y="0"/>
                  </a:lnTo>
                  <a:lnTo>
                    <a:pt x="0" y="1398816"/>
                  </a:lnTo>
                  <a:lnTo>
                    <a:pt x="10744149" y="1398816"/>
                  </a:lnTo>
                  <a:lnTo>
                    <a:pt x="10744149" y="0"/>
                  </a:lnTo>
                  <a:close/>
                </a:path>
              </a:pathLst>
            </a:custGeom>
            <a:solidFill>
              <a:srgbClr val="FF711C"/>
            </a:solidFill>
          </p:spPr>
          <p:txBody>
            <a:bodyPr wrap="square" lIns="0" tIns="0" rIns="0" bIns="0" rtlCol="0" anchor="ctr"/>
            <a:lstStyle/>
            <a:p>
              <a:pPr algn="ctr"/>
              <a:r>
                <a:rPr lang="en-US" sz="3800" b="1" i="1">
                  <a:solidFill>
                    <a:schemeClr val="bg1"/>
                  </a:solidFill>
                  <a:latin typeface="Arial" panose="020B0604020202020204" pitchFamily="34" charset="0"/>
                  <a:cs typeface="Arial" panose="020B0604020202020204" pitchFamily="34" charset="0"/>
                </a:rPr>
                <a:t>DO NOT EDIT </a:t>
              </a:r>
              <a:r>
                <a:rPr lang="en-US" sz="3800" b="1">
                  <a:solidFill>
                    <a:schemeClr val="bg1"/>
                  </a:solidFill>
                  <a:latin typeface="Arial" panose="020B0604020202020204" pitchFamily="34" charset="0"/>
                  <a:cs typeface="Arial" panose="020B0604020202020204" pitchFamily="34" charset="0"/>
                </a:rPr>
                <a:t>this presentation on the KSN!</a:t>
              </a:r>
              <a:endParaRPr lang="en-US" sz="3800">
                <a:solidFill>
                  <a:schemeClr val="bg1"/>
                </a:solidFill>
                <a:latin typeface="Arial" panose="020B0604020202020204" pitchFamily="34" charset="0"/>
                <a:cs typeface="Arial" panose="020B0604020202020204" pitchFamily="34" charset="0"/>
              </a:endParaRPr>
            </a:p>
          </p:txBody>
        </p:sp>
        <p:sp>
          <p:nvSpPr>
            <p:cNvPr id="26" name="object 15">
              <a:extLst>
                <a:ext uri="{FF2B5EF4-FFF2-40B4-BE49-F238E27FC236}">
                  <a16:creationId xmlns:a16="http://schemas.microsoft.com/office/drawing/2014/main" id="{146F9979-AC3F-E918-2D53-FDB9602346B3}"/>
                </a:ext>
              </a:extLst>
            </p:cNvPr>
            <p:cNvSpPr txBox="1"/>
            <p:nvPr/>
          </p:nvSpPr>
          <p:spPr>
            <a:xfrm>
              <a:off x="3634958" y="3021800"/>
              <a:ext cx="8303041" cy="2339102"/>
            </a:xfrm>
            <a:prstGeom prst="rect">
              <a:avLst/>
            </a:prstGeom>
          </p:spPr>
          <p:txBody>
            <a:bodyPr vert="horz" wrap="square" lIns="0" tIns="93980" rIns="0" bIns="0" rtlCol="0" anchor="t">
              <a:spAutoFit/>
            </a:bodyPr>
            <a:lstStyle/>
            <a:p>
              <a:pPr>
                <a:spcBef>
                  <a:spcPts val="700"/>
                </a:spcBef>
                <a:tabLst>
                  <a:tab pos="236220" algn="l"/>
                </a:tabLst>
              </a:pPr>
              <a:r>
                <a:rPr lang="en-US" sz="4000" b="1">
                  <a:solidFill>
                    <a:schemeClr val="accent2"/>
                  </a:solidFill>
                  <a:latin typeface="Arial"/>
                  <a:ea typeface="+mn-lt"/>
                  <a:cs typeface="Arial"/>
                </a:rPr>
                <a:t>You</a:t>
              </a:r>
              <a:r>
                <a:rPr lang="en-US" sz="4000" b="1" i="1">
                  <a:solidFill>
                    <a:schemeClr val="accent2"/>
                  </a:solidFill>
                  <a:latin typeface="Arial"/>
                  <a:ea typeface="+mn-lt"/>
                  <a:cs typeface="Arial"/>
                </a:rPr>
                <a:t> MUST </a:t>
              </a:r>
              <a:r>
                <a:rPr lang="en-US" sz="4000" b="1">
                  <a:solidFill>
                    <a:schemeClr val="accent2"/>
                  </a:solidFill>
                  <a:latin typeface="Arial"/>
                  <a:ea typeface="+mn-lt"/>
                  <a:cs typeface="Arial"/>
                </a:rPr>
                <a:t>download to your computer first … or else </a:t>
              </a:r>
              <a:r>
                <a:rPr lang="en-US" sz="4000" b="1" i="1">
                  <a:solidFill>
                    <a:schemeClr val="accent2"/>
                  </a:solidFill>
                  <a:latin typeface="Arial"/>
                  <a:ea typeface="+mn-lt"/>
                  <a:cs typeface="Arial"/>
                </a:rPr>
                <a:t>EVERYONE </a:t>
              </a:r>
              <a:r>
                <a:rPr lang="en-US" sz="4000" b="1">
                  <a:solidFill>
                    <a:schemeClr val="accent2"/>
                  </a:solidFill>
                  <a:latin typeface="Arial"/>
                  <a:ea typeface="+mn-lt"/>
                  <a:cs typeface="Arial"/>
                </a:rPr>
                <a:t>will know it was </a:t>
              </a:r>
              <a:r>
                <a:rPr lang="en-US" sz="4000" b="1" i="1">
                  <a:solidFill>
                    <a:schemeClr val="accent2"/>
                  </a:solidFill>
                  <a:latin typeface="Arial"/>
                  <a:ea typeface="+mn-lt"/>
                  <a:cs typeface="Arial"/>
                </a:rPr>
                <a:t>YOU!</a:t>
              </a:r>
            </a:p>
            <a:p>
              <a:pPr>
                <a:spcBef>
                  <a:spcPts val="700"/>
                </a:spcBef>
                <a:tabLst>
                  <a:tab pos="236220" algn="l"/>
                </a:tabLst>
              </a:pPr>
              <a:r>
                <a:rPr lang="en-US" sz="2000" b="1" i="1">
                  <a:solidFill>
                    <a:schemeClr val="accent2"/>
                  </a:solidFill>
                  <a:latin typeface="Arial"/>
                  <a:cs typeface="Arial"/>
                </a:rPr>
                <a:t>See download instructions in presenter notes below.</a:t>
              </a:r>
              <a:endParaRPr lang="en-US" sz="2000" b="1" i="1">
                <a:solidFill>
                  <a:schemeClr val="accent2"/>
                </a:solidFill>
                <a:latin typeface="Arial" panose="020B0604020202020204" pitchFamily="34" charset="0"/>
                <a:cs typeface="Arial" panose="020B0604020202020204" pitchFamily="34" charset="0"/>
              </a:endParaRPr>
            </a:p>
          </p:txBody>
        </p:sp>
        <p:sp>
          <p:nvSpPr>
            <p:cNvPr id="27" name="object 5">
              <a:extLst>
                <a:ext uri="{FF2B5EF4-FFF2-40B4-BE49-F238E27FC236}">
                  <a16:creationId xmlns:a16="http://schemas.microsoft.com/office/drawing/2014/main" id="{90D8C37E-F1D7-4340-7AD5-AB4B2A05DC58}"/>
                </a:ext>
              </a:extLst>
            </p:cNvPr>
            <p:cNvSpPr/>
            <p:nvPr/>
          </p:nvSpPr>
          <p:spPr>
            <a:xfrm>
              <a:off x="457200" y="1"/>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spTree>
    <p:extLst>
      <p:ext uri="{BB962C8B-B14F-4D97-AF65-F5344CB8AC3E}">
        <p14:creationId xmlns:p14="http://schemas.microsoft.com/office/powerpoint/2010/main" val="2819310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INING - DRIV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2" name="object 6">
            <a:extLst>
              <a:ext uri="{FF2B5EF4-FFF2-40B4-BE49-F238E27FC236}">
                <a16:creationId xmlns:a16="http://schemas.microsoft.com/office/drawing/2014/main" id="{466F8B12-2B07-C74D-F432-6AD9CA5E1F11}"/>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446567"/>
            <a:ext cx="10744200" cy="1582476"/>
          </a:xfrm>
          <a:prstGeom prst="rect">
            <a:avLst/>
          </a:prstGeom>
          <a:solidFill>
            <a:schemeClr val="tx2"/>
          </a:solidFill>
        </p:spPr>
      </p:pic>
      <p:sp>
        <p:nvSpPr>
          <p:cNvPr id="43" name="object 7">
            <a:extLst>
              <a:ext uri="{FF2B5EF4-FFF2-40B4-BE49-F238E27FC236}">
                <a16:creationId xmlns:a16="http://schemas.microsoft.com/office/drawing/2014/main" id="{54BEA9F9-67AB-3E1F-36BC-88954A08C266}"/>
              </a:ext>
            </a:extLst>
          </p:cNvPr>
          <p:cNvSpPr/>
          <p:nvPr userDrawn="1"/>
        </p:nvSpPr>
        <p:spPr>
          <a:xfrm>
            <a:off x="1447800" y="441320"/>
            <a:ext cx="1074420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B6092">
              <a:alpha val="34999"/>
            </a:srgbClr>
          </a:solidFill>
        </p:spPr>
        <p:txBody>
          <a:bodyPr wrap="square" lIns="0" tIns="0" rIns="0" bIns="0" rtlCol="0"/>
          <a:lstStyle/>
          <a:p>
            <a:endParaRPr/>
          </a:p>
        </p:txBody>
      </p:sp>
      <p:sp>
        <p:nvSpPr>
          <p:cNvPr id="7" name="object 2">
            <a:extLst>
              <a:ext uri="{FF2B5EF4-FFF2-40B4-BE49-F238E27FC236}">
                <a16:creationId xmlns:a16="http://schemas.microsoft.com/office/drawing/2014/main" id="{8D04A683-3BFD-839F-D3C3-C00244A61B96}"/>
              </a:ext>
            </a:extLst>
          </p:cNvPr>
          <p:cNvSpPr txBox="1"/>
          <p:nvPr userDrawn="1"/>
        </p:nvSpPr>
        <p:spPr>
          <a:xfrm>
            <a:off x="1870584" y="2017820"/>
            <a:ext cx="5825616" cy="1046440"/>
          </a:xfrm>
          <a:prstGeom prst="rect">
            <a:avLst/>
          </a:prstGeom>
        </p:spPr>
        <p:txBody>
          <a:bodyPr vert="horz" wrap="square" lIns="0" tIns="182880" rIns="0" bIns="0" numCol="1" spcCol="365760" rtlCol="0" anchor="t">
            <a:spAutoFit/>
          </a:bodyPr>
          <a:lstStyle/>
          <a:p>
            <a:pPr marL="9525" marR="0" lvl="3" indent="0" algn="l" defTabSz="914400" rtl="0" eaLnBrk="1" fontAlgn="auto" latinLnBrk="0" hangingPunct="1">
              <a:lnSpc>
                <a:spcPct val="100000"/>
              </a:lnSpc>
              <a:spcBef>
                <a:spcPts val="11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Review of driver policies, procedures, and training</a:t>
            </a:r>
            <a:endParaRPr kumimoji="0" lang="en-US" sz="1800" b="0" i="0" u="none" strike="noStrike" kern="1200" cap="none" spc="0" normalizeH="0" baseline="0" noProof="0">
              <a:ln>
                <a:noFill/>
              </a:ln>
              <a:solidFill>
                <a:srgbClr val="303744"/>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681A152-244D-9454-D2BC-007464504844}"/>
              </a:ext>
            </a:extLst>
          </p:cNvPr>
          <p:cNvSpPr/>
          <p:nvPr/>
        </p:nvSpPr>
        <p:spPr>
          <a:xfrm>
            <a:off x="7426713" y="441321"/>
            <a:ext cx="4483830" cy="6454780"/>
          </a:xfrm>
          <a:prstGeom prst="rect">
            <a:avLst/>
          </a:prstGeom>
          <a:solidFill>
            <a:schemeClr val="accent2">
              <a:alpha val="244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monitor, electronics, indoor&#10;&#10;Description automatically generated">
            <a:extLst>
              <a:ext uri="{FF2B5EF4-FFF2-40B4-BE49-F238E27FC236}">
                <a16:creationId xmlns:a16="http://schemas.microsoft.com/office/drawing/2014/main" id="{2033AAA2-AFBD-4272-3F20-2717982AD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6765" y="452600"/>
            <a:ext cx="4090095" cy="2987679"/>
          </a:xfrm>
          <a:prstGeom prst="rect">
            <a:avLst/>
          </a:prstGeom>
          <a:effectLst>
            <a:outerShdw blurRad="50800" dist="38100" dir="2700000" algn="tl" rotWithShape="0">
              <a:prstClr val="black">
                <a:alpha val="40000"/>
              </a:prstClr>
            </a:outerShdw>
          </a:effectLst>
        </p:spPr>
      </p:pic>
      <p:pic>
        <p:nvPicPr>
          <p:cNvPr id="13" name="Picture 12" descr="A picture containing text, person, control panel&#10;&#10;Description automatically generated">
            <a:extLst>
              <a:ext uri="{FF2B5EF4-FFF2-40B4-BE49-F238E27FC236}">
                <a16:creationId xmlns:a16="http://schemas.microsoft.com/office/drawing/2014/main" id="{A3626AF8-B3B6-3F1D-4F29-76E772355F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5411" y="2141235"/>
            <a:ext cx="1280728" cy="1497641"/>
          </a:xfrm>
          <a:prstGeom prst="rect">
            <a:avLst/>
          </a:prstGeom>
          <a:ln w="41275">
            <a:noFill/>
            <a:miter lim="800000"/>
          </a:ln>
          <a:effectLst>
            <a:outerShdw blurRad="50800" dist="38100" dir="2700000" algn="tl" rotWithShape="0">
              <a:prstClr val="black">
                <a:alpha val="40000"/>
              </a:prstClr>
            </a:outerShdw>
          </a:effectLst>
        </p:spPr>
      </p:pic>
      <p:sp>
        <p:nvSpPr>
          <p:cNvPr id="15" name="object 33">
            <a:extLst>
              <a:ext uri="{FF2B5EF4-FFF2-40B4-BE49-F238E27FC236}">
                <a16:creationId xmlns:a16="http://schemas.microsoft.com/office/drawing/2014/main" id="{79C0A8B9-6D50-5E75-17CD-186B14D53DE0}"/>
              </a:ext>
            </a:extLst>
          </p:cNvPr>
          <p:cNvSpPr txBox="1"/>
          <p:nvPr/>
        </p:nvSpPr>
        <p:spPr>
          <a:xfrm>
            <a:off x="7546787" y="5873286"/>
            <a:ext cx="1414789" cy="580928"/>
          </a:xfrm>
          <a:prstGeom prst="rect">
            <a:avLst/>
          </a:prstGeom>
        </p:spPr>
        <p:txBody>
          <a:bodyPr vert="horz" wrap="square" lIns="0" tIns="13970" rIns="0" bIns="0" rtlCol="0" anchor="t" anchorCtr="0">
            <a:spAutoFit/>
          </a:bodyPr>
          <a:lstStyle/>
          <a:p>
            <a:pPr marL="12700">
              <a:spcBef>
                <a:spcPts val="110"/>
              </a:spcBef>
            </a:pPr>
            <a:r>
              <a:rPr spc="40">
                <a:solidFill>
                  <a:schemeClr val="accent2"/>
                </a:solidFill>
                <a:uFill>
                  <a:solidFill>
                    <a:srgbClr val="568E9F"/>
                  </a:solidFill>
                </a:uFill>
                <a:latin typeface="Arial"/>
                <a:cs typeface="Arial"/>
              </a:rPr>
              <a:t>Situational</a:t>
            </a:r>
            <a:r>
              <a:rPr lang="en-US" spc="40">
                <a:solidFill>
                  <a:schemeClr val="accent2"/>
                </a:solidFill>
                <a:uFill>
                  <a:solidFill>
                    <a:srgbClr val="568E9F"/>
                  </a:solidFill>
                </a:uFill>
                <a:latin typeface="Arial"/>
                <a:cs typeface="Arial"/>
              </a:rPr>
              <a:t> </a:t>
            </a:r>
            <a:endParaRPr lang="en-US">
              <a:solidFill>
                <a:schemeClr val="accent2"/>
              </a:solidFill>
              <a:latin typeface="Arial"/>
              <a:cs typeface="Arial"/>
            </a:endParaRPr>
          </a:p>
          <a:p>
            <a:pPr marL="12700">
              <a:spcBef>
                <a:spcPts val="110"/>
              </a:spcBef>
            </a:pPr>
            <a:r>
              <a:rPr spc="45">
                <a:solidFill>
                  <a:schemeClr val="accent2"/>
                </a:solidFill>
                <a:uFill>
                  <a:solidFill>
                    <a:srgbClr val="568E9F"/>
                  </a:solidFill>
                </a:uFill>
                <a:latin typeface="Arial"/>
                <a:cs typeface="Arial"/>
              </a:rPr>
              <a:t>Awareness</a:t>
            </a:r>
            <a:r>
              <a:rPr lang="en-US" spc="45">
                <a:solidFill>
                  <a:schemeClr val="accent2"/>
                </a:solidFill>
                <a:uFill>
                  <a:solidFill>
                    <a:srgbClr val="568E9F"/>
                  </a:solidFill>
                </a:uFill>
                <a:latin typeface="Arial"/>
                <a:cs typeface="Arial"/>
              </a:rPr>
              <a:t> </a:t>
            </a:r>
            <a:endParaRPr lang="en-US">
              <a:solidFill>
                <a:schemeClr val="accent2"/>
              </a:solidFill>
              <a:latin typeface="Arial"/>
              <a:cs typeface="Arial"/>
            </a:endParaRPr>
          </a:p>
        </p:txBody>
      </p:sp>
      <p:sp>
        <p:nvSpPr>
          <p:cNvPr id="16" name="TextBox 15">
            <a:extLst>
              <a:ext uri="{FF2B5EF4-FFF2-40B4-BE49-F238E27FC236}">
                <a16:creationId xmlns:a16="http://schemas.microsoft.com/office/drawing/2014/main" id="{506270C3-700A-595F-5810-B2457BE16743}"/>
              </a:ext>
            </a:extLst>
          </p:cNvPr>
          <p:cNvSpPr txBox="1"/>
          <p:nvPr/>
        </p:nvSpPr>
        <p:spPr>
          <a:xfrm>
            <a:off x="9025543"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Phraseology</a:t>
            </a:r>
            <a:endParaRPr lang="en-US"/>
          </a:p>
        </p:txBody>
      </p:sp>
      <p:pic>
        <p:nvPicPr>
          <p:cNvPr id="17" name="Picture 16" descr="Qr code&#10;&#10;Description automatically generated">
            <a:extLst>
              <a:ext uri="{FF2B5EF4-FFF2-40B4-BE49-F238E27FC236}">
                <a16:creationId xmlns:a16="http://schemas.microsoft.com/office/drawing/2014/main" id="{821B6158-26D0-29DA-BC26-67C5EDD2875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521552" y="4547973"/>
            <a:ext cx="1335095" cy="1280825"/>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EA8CA16-49AC-5EBF-6CD8-6B49065CB39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9023946" y="4538355"/>
            <a:ext cx="1307396" cy="130739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8BDCCBB-6260-293B-DBDD-A83FF85C24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97894" y="4558826"/>
            <a:ext cx="1307102" cy="1294338"/>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9DB900B0-FC08-5DF1-46C4-D6734EE54EAC}"/>
              </a:ext>
            </a:extLst>
          </p:cNvPr>
          <p:cNvGrpSpPr/>
          <p:nvPr/>
        </p:nvGrpSpPr>
        <p:grpSpPr>
          <a:xfrm>
            <a:off x="7931619" y="3899208"/>
            <a:ext cx="559986" cy="516854"/>
            <a:chOff x="1997534" y="3851088"/>
            <a:chExt cx="675005" cy="675005"/>
          </a:xfrm>
        </p:grpSpPr>
        <p:sp>
          <p:nvSpPr>
            <p:cNvPr id="34" name="object 17">
              <a:extLst>
                <a:ext uri="{FF2B5EF4-FFF2-40B4-BE49-F238E27FC236}">
                  <a16:creationId xmlns:a16="http://schemas.microsoft.com/office/drawing/2014/main" id="{32D8C543-BF14-EA58-8028-1ABFF737C793}"/>
                </a:ext>
              </a:extLst>
            </p:cNvPr>
            <p:cNvSpPr/>
            <p:nvPr/>
          </p:nvSpPr>
          <p:spPr>
            <a:xfrm>
              <a:off x="1997534" y="3851088"/>
              <a:ext cx="675005" cy="675005"/>
            </a:xfrm>
            <a:custGeom>
              <a:avLst/>
              <a:gdLst/>
              <a:ahLst/>
              <a:cxnLst/>
              <a:rect l="l" t="t" r="r" b="b"/>
              <a:pathLst>
                <a:path w="675005"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BE581BAC-3B17-C8F7-B744-230442E317AF}"/>
                </a:ext>
              </a:extLst>
            </p:cNvPr>
            <p:cNvSpPr/>
            <p:nvPr/>
          </p:nvSpPr>
          <p:spPr>
            <a:xfrm>
              <a:off x="2165077" y="4001524"/>
              <a:ext cx="340360" cy="268605"/>
            </a:xfrm>
            <a:custGeom>
              <a:avLst/>
              <a:gdLst/>
              <a:ahLst/>
              <a:cxnLst/>
              <a:rect l="l" t="t" r="r" b="b"/>
              <a:pathLst>
                <a:path w="340360" h="268604">
                  <a:moveTo>
                    <a:pt x="308356" y="268198"/>
                  </a:moveTo>
                  <a:lnTo>
                    <a:pt x="321638" y="246259"/>
                  </a:lnTo>
                  <a:lnTo>
                    <a:pt x="331531" y="222321"/>
                  </a:lnTo>
                  <a:lnTo>
                    <a:pt x="337707" y="196709"/>
                  </a:lnTo>
                  <a:lnTo>
                    <a:pt x="339839" y="169748"/>
                  </a:lnTo>
                  <a:lnTo>
                    <a:pt x="333769" y="124621"/>
                  </a:lnTo>
                  <a:lnTo>
                    <a:pt x="316640" y="84072"/>
                  </a:lnTo>
                  <a:lnTo>
                    <a:pt x="290071" y="49717"/>
                  </a:lnTo>
                  <a:lnTo>
                    <a:pt x="255680" y="23175"/>
                  </a:lnTo>
                  <a:lnTo>
                    <a:pt x="215088" y="6063"/>
                  </a:lnTo>
                  <a:lnTo>
                    <a:pt x="169913" y="0"/>
                  </a:lnTo>
                  <a:lnTo>
                    <a:pt x="124743" y="6063"/>
                  </a:lnTo>
                  <a:lnTo>
                    <a:pt x="84154" y="23175"/>
                  </a:lnTo>
                  <a:lnTo>
                    <a:pt x="49766" y="49717"/>
                  </a:lnTo>
                  <a:lnTo>
                    <a:pt x="23198" y="84072"/>
                  </a:lnTo>
                  <a:lnTo>
                    <a:pt x="6069" y="124621"/>
                  </a:lnTo>
                  <a:lnTo>
                    <a:pt x="0" y="169748"/>
                  </a:lnTo>
                  <a:lnTo>
                    <a:pt x="2007" y="195925"/>
                  </a:lnTo>
                  <a:lnTo>
                    <a:pt x="7831" y="220843"/>
                  </a:lnTo>
                  <a:lnTo>
                    <a:pt x="17171" y="244203"/>
                  </a:lnTo>
                  <a:lnTo>
                    <a:pt x="29730" y="265709"/>
                  </a:lnTo>
                </a:path>
              </a:pathLst>
            </a:custGeom>
            <a:ln w="25387">
              <a:solidFill>
                <a:srgbClr val="FF711C"/>
              </a:solidFill>
            </a:ln>
          </p:spPr>
          <p:txBody>
            <a:bodyPr wrap="square" lIns="0" tIns="0" rIns="0" bIns="0" rtlCol="0"/>
            <a:lstStyle/>
            <a:p>
              <a:endParaRPr/>
            </a:p>
          </p:txBody>
        </p:sp>
        <p:sp>
          <p:nvSpPr>
            <p:cNvPr id="36" name="object 19">
              <a:extLst>
                <a:ext uri="{FF2B5EF4-FFF2-40B4-BE49-F238E27FC236}">
                  <a16:creationId xmlns:a16="http://schemas.microsoft.com/office/drawing/2014/main" id="{C68967E6-9156-8417-4A62-6B0433A7CC58}"/>
                </a:ext>
              </a:extLst>
            </p:cNvPr>
            <p:cNvSpPr/>
            <p:nvPr/>
          </p:nvSpPr>
          <p:spPr>
            <a:xfrm>
              <a:off x="2103745" y="3940216"/>
              <a:ext cx="462915" cy="384810"/>
            </a:xfrm>
            <a:custGeom>
              <a:avLst/>
              <a:gdLst/>
              <a:ahLst/>
              <a:cxnLst/>
              <a:rect l="l" t="t" r="r" b="b"/>
              <a:pathLst>
                <a:path w="462914" h="384810">
                  <a:moveTo>
                    <a:pt x="404494" y="384200"/>
                  </a:moveTo>
                  <a:lnTo>
                    <a:pt x="428784" y="351331"/>
                  </a:lnTo>
                  <a:lnTo>
                    <a:pt x="447030" y="314375"/>
                  </a:lnTo>
                  <a:lnTo>
                    <a:pt x="458508" y="274058"/>
                  </a:lnTo>
                  <a:lnTo>
                    <a:pt x="462495" y="231101"/>
                  </a:lnTo>
                  <a:lnTo>
                    <a:pt x="457797" y="184526"/>
                  </a:lnTo>
                  <a:lnTo>
                    <a:pt x="444323" y="141146"/>
                  </a:lnTo>
                  <a:lnTo>
                    <a:pt x="423003" y="101890"/>
                  </a:lnTo>
                  <a:lnTo>
                    <a:pt x="394766" y="67687"/>
                  </a:lnTo>
                  <a:lnTo>
                    <a:pt x="360543" y="39468"/>
                  </a:lnTo>
                  <a:lnTo>
                    <a:pt x="321263" y="18160"/>
                  </a:lnTo>
                  <a:lnTo>
                    <a:pt x="277857" y="4695"/>
                  </a:lnTo>
                  <a:lnTo>
                    <a:pt x="231254" y="0"/>
                  </a:lnTo>
                  <a:lnTo>
                    <a:pt x="184646" y="4695"/>
                  </a:lnTo>
                  <a:lnTo>
                    <a:pt x="141237" y="18160"/>
                  </a:lnTo>
                  <a:lnTo>
                    <a:pt x="101955" y="39468"/>
                  </a:lnTo>
                  <a:lnTo>
                    <a:pt x="67730" y="67687"/>
                  </a:lnTo>
                  <a:lnTo>
                    <a:pt x="39493" y="101890"/>
                  </a:lnTo>
                  <a:lnTo>
                    <a:pt x="18172" y="141146"/>
                  </a:lnTo>
                  <a:lnTo>
                    <a:pt x="4698" y="184526"/>
                  </a:lnTo>
                  <a:lnTo>
                    <a:pt x="0" y="231101"/>
                  </a:lnTo>
                  <a:lnTo>
                    <a:pt x="3770" y="272891"/>
                  </a:lnTo>
                  <a:lnTo>
                    <a:pt x="14638" y="312204"/>
                  </a:lnTo>
                  <a:lnTo>
                    <a:pt x="31937" y="348373"/>
                  </a:lnTo>
                  <a:lnTo>
                    <a:pt x="55003" y="380733"/>
                  </a:lnTo>
                </a:path>
              </a:pathLst>
            </a:custGeom>
            <a:ln w="25387">
              <a:solidFill>
                <a:srgbClr val="FF711C"/>
              </a:solidFill>
            </a:ln>
          </p:spPr>
          <p:txBody>
            <a:bodyPr wrap="square" lIns="0" tIns="0" rIns="0" bIns="0" rtlCol="0"/>
            <a:lstStyle/>
            <a:p>
              <a:endParaRPr/>
            </a:p>
          </p:txBody>
        </p:sp>
        <p:sp>
          <p:nvSpPr>
            <p:cNvPr id="37" name="object 20">
              <a:extLst>
                <a:ext uri="{FF2B5EF4-FFF2-40B4-BE49-F238E27FC236}">
                  <a16:creationId xmlns:a16="http://schemas.microsoft.com/office/drawing/2014/main" id="{A1205FDC-B6AF-2E8D-92B9-52BDE9074E6B}"/>
                </a:ext>
              </a:extLst>
            </p:cNvPr>
            <p:cNvSpPr/>
            <p:nvPr/>
          </p:nvSpPr>
          <p:spPr>
            <a:xfrm>
              <a:off x="2119568" y="4036343"/>
              <a:ext cx="431165" cy="464184"/>
            </a:xfrm>
            <a:custGeom>
              <a:avLst/>
              <a:gdLst/>
              <a:ahLst/>
              <a:cxnLst/>
              <a:rect l="l" t="t" r="r" b="b"/>
              <a:pathLst>
                <a:path w="431164" h="464185">
                  <a:moveTo>
                    <a:pt x="430847" y="464058"/>
                  </a:moveTo>
                  <a:lnTo>
                    <a:pt x="426466" y="417525"/>
                  </a:lnTo>
                  <a:lnTo>
                    <a:pt x="413918" y="374180"/>
                  </a:lnTo>
                  <a:lnTo>
                    <a:pt x="394055" y="334962"/>
                  </a:lnTo>
                  <a:lnTo>
                    <a:pt x="367753" y="300786"/>
                  </a:lnTo>
                  <a:lnTo>
                    <a:pt x="335864" y="272592"/>
                  </a:lnTo>
                  <a:lnTo>
                    <a:pt x="299275" y="251307"/>
                  </a:lnTo>
                  <a:lnTo>
                    <a:pt x="288378" y="247688"/>
                  </a:lnTo>
                  <a:lnTo>
                    <a:pt x="295211" y="244144"/>
                  </a:lnTo>
                  <a:lnTo>
                    <a:pt x="324459" y="214896"/>
                  </a:lnTo>
                  <a:lnTo>
                    <a:pt x="343636" y="177812"/>
                  </a:lnTo>
                  <a:lnTo>
                    <a:pt x="350520" y="135102"/>
                  </a:lnTo>
                  <a:lnTo>
                    <a:pt x="343636" y="92405"/>
                  </a:lnTo>
                  <a:lnTo>
                    <a:pt x="324459" y="55321"/>
                  </a:lnTo>
                  <a:lnTo>
                    <a:pt x="295211" y="26073"/>
                  </a:lnTo>
                  <a:lnTo>
                    <a:pt x="258127" y="6896"/>
                  </a:lnTo>
                  <a:lnTo>
                    <a:pt x="215417" y="0"/>
                  </a:lnTo>
                  <a:lnTo>
                    <a:pt x="172720" y="6896"/>
                  </a:lnTo>
                  <a:lnTo>
                    <a:pt x="135636" y="26073"/>
                  </a:lnTo>
                  <a:lnTo>
                    <a:pt x="106387" y="55321"/>
                  </a:lnTo>
                  <a:lnTo>
                    <a:pt x="87210" y="92405"/>
                  </a:lnTo>
                  <a:lnTo>
                    <a:pt x="80314" y="135102"/>
                  </a:lnTo>
                  <a:lnTo>
                    <a:pt x="87210" y="177812"/>
                  </a:lnTo>
                  <a:lnTo>
                    <a:pt x="106387" y="214896"/>
                  </a:lnTo>
                  <a:lnTo>
                    <a:pt x="135636" y="244144"/>
                  </a:lnTo>
                  <a:lnTo>
                    <a:pt x="142455" y="247688"/>
                  </a:lnTo>
                  <a:lnTo>
                    <a:pt x="131559" y="251307"/>
                  </a:lnTo>
                  <a:lnTo>
                    <a:pt x="94970" y="272592"/>
                  </a:lnTo>
                  <a:lnTo>
                    <a:pt x="63093" y="300786"/>
                  </a:lnTo>
                  <a:lnTo>
                    <a:pt x="36791" y="334962"/>
                  </a:lnTo>
                  <a:lnTo>
                    <a:pt x="16929" y="374180"/>
                  </a:lnTo>
                  <a:lnTo>
                    <a:pt x="4368" y="417525"/>
                  </a:lnTo>
                  <a:lnTo>
                    <a:pt x="0" y="464058"/>
                  </a:lnTo>
                  <a:lnTo>
                    <a:pt x="430847" y="464058"/>
                  </a:lnTo>
                  <a:close/>
                </a:path>
              </a:pathLst>
            </a:custGeom>
            <a:solidFill>
              <a:srgbClr val="FF711C"/>
            </a:solidFill>
          </p:spPr>
          <p:txBody>
            <a:bodyPr wrap="square" lIns="0" tIns="0" rIns="0" bIns="0" rtlCol="0"/>
            <a:lstStyle/>
            <a:p>
              <a:endParaRPr/>
            </a:p>
          </p:txBody>
        </p:sp>
        <p:sp>
          <p:nvSpPr>
            <p:cNvPr id="38" name="object 21">
              <a:extLst>
                <a:ext uri="{FF2B5EF4-FFF2-40B4-BE49-F238E27FC236}">
                  <a16:creationId xmlns:a16="http://schemas.microsoft.com/office/drawing/2014/main" id="{29E51DA1-67B0-6CA0-7B2E-3F709E06F35E}"/>
                </a:ext>
              </a:extLst>
            </p:cNvPr>
            <p:cNvSpPr/>
            <p:nvPr/>
          </p:nvSpPr>
          <p:spPr>
            <a:xfrm>
              <a:off x="2199892" y="4036340"/>
              <a:ext cx="270510" cy="270510"/>
            </a:xfrm>
            <a:custGeom>
              <a:avLst/>
              <a:gdLst/>
              <a:ahLst/>
              <a:cxnLst/>
              <a:rect l="l" t="t" r="r" b="b"/>
              <a:pathLst>
                <a:path w="270510" h="270510">
                  <a:moveTo>
                    <a:pt x="135102" y="270217"/>
                  </a:moveTo>
                  <a:lnTo>
                    <a:pt x="177804" y="263328"/>
                  </a:lnTo>
                  <a:lnTo>
                    <a:pt x="214891" y="244145"/>
                  </a:lnTo>
                  <a:lnTo>
                    <a:pt x="244137" y="214895"/>
                  </a:lnTo>
                  <a:lnTo>
                    <a:pt x="263317" y="177805"/>
                  </a:lnTo>
                  <a:lnTo>
                    <a:pt x="270205" y="135102"/>
                  </a:lnTo>
                  <a:lnTo>
                    <a:pt x="263317" y="92400"/>
                  </a:lnTo>
                  <a:lnTo>
                    <a:pt x="244137" y="55313"/>
                  </a:lnTo>
                  <a:lnTo>
                    <a:pt x="214891" y="26067"/>
                  </a:lnTo>
                  <a:lnTo>
                    <a:pt x="177804" y="6887"/>
                  </a:lnTo>
                  <a:lnTo>
                    <a:pt x="135102" y="0"/>
                  </a:lnTo>
                  <a:lnTo>
                    <a:pt x="92400" y="6887"/>
                  </a:lnTo>
                  <a:lnTo>
                    <a:pt x="55313" y="26067"/>
                  </a:lnTo>
                  <a:lnTo>
                    <a:pt x="26067" y="55313"/>
                  </a:lnTo>
                  <a:lnTo>
                    <a:pt x="6887" y="92400"/>
                  </a:lnTo>
                  <a:lnTo>
                    <a:pt x="0" y="135102"/>
                  </a:lnTo>
                  <a:lnTo>
                    <a:pt x="6887" y="177805"/>
                  </a:lnTo>
                  <a:lnTo>
                    <a:pt x="26067" y="214895"/>
                  </a:lnTo>
                  <a:lnTo>
                    <a:pt x="55313" y="244145"/>
                  </a:lnTo>
                  <a:lnTo>
                    <a:pt x="92400" y="263328"/>
                  </a:lnTo>
                  <a:lnTo>
                    <a:pt x="135102" y="270217"/>
                  </a:lnTo>
                  <a:close/>
                </a:path>
              </a:pathLst>
            </a:custGeom>
            <a:ln w="39992">
              <a:solidFill>
                <a:srgbClr val="FFFFFF"/>
              </a:solidFill>
            </a:ln>
          </p:spPr>
          <p:txBody>
            <a:bodyPr wrap="square" lIns="0" tIns="0" rIns="0" bIns="0" rtlCol="0"/>
            <a:lstStyle/>
            <a:p>
              <a:endParaRPr/>
            </a:p>
          </p:txBody>
        </p:sp>
        <p:sp>
          <p:nvSpPr>
            <p:cNvPr id="39" name="object 22">
              <a:extLst>
                <a:ext uri="{FF2B5EF4-FFF2-40B4-BE49-F238E27FC236}">
                  <a16:creationId xmlns:a16="http://schemas.microsoft.com/office/drawing/2014/main" id="{AC9F357A-CA7F-E56D-8FDE-757C17EEF0EF}"/>
                </a:ext>
              </a:extLst>
            </p:cNvPr>
            <p:cNvSpPr/>
            <p:nvPr/>
          </p:nvSpPr>
          <p:spPr>
            <a:xfrm>
              <a:off x="1997534" y="385108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grpSp>
      <p:grpSp>
        <p:nvGrpSpPr>
          <p:cNvPr id="21" name="Group 20">
            <a:extLst>
              <a:ext uri="{FF2B5EF4-FFF2-40B4-BE49-F238E27FC236}">
                <a16:creationId xmlns:a16="http://schemas.microsoft.com/office/drawing/2014/main" id="{8D836FE0-AE00-FFB5-E8FD-C5DF678B223D}"/>
              </a:ext>
            </a:extLst>
          </p:cNvPr>
          <p:cNvGrpSpPr/>
          <p:nvPr/>
        </p:nvGrpSpPr>
        <p:grpSpPr>
          <a:xfrm>
            <a:off x="10863457" y="3899208"/>
            <a:ext cx="488100" cy="516856"/>
            <a:chOff x="8476350" y="3851088"/>
            <a:chExt cx="675005" cy="675005"/>
          </a:xfrm>
        </p:grpSpPr>
        <p:sp>
          <p:nvSpPr>
            <p:cNvPr id="31" name="object 23">
              <a:extLst>
                <a:ext uri="{FF2B5EF4-FFF2-40B4-BE49-F238E27FC236}">
                  <a16:creationId xmlns:a16="http://schemas.microsoft.com/office/drawing/2014/main" id="{9776D8F5-3895-9392-CB68-CC5FFF00C955}"/>
                </a:ext>
              </a:extLst>
            </p:cNvPr>
            <p:cNvSpPr/>
            <p:nvPr/>
          </p:nvSpPr>
          <p:spPr>
            <a:xfrm>
              <a:off x="8476350"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2" name="object 24">
              <a:extLst>
                <a:ext uri="{FF2B5EF4-FFF2-40B4-BE49-F238E27FC236}">
                  <a16:creationId xmlns:a16="http://schemas.microsoft.com/office/drawing/2014/main" id="{13530C5D-4D1E-0CC3-D2FC-B8D94E6D72CC}"/>
                </a:ext>
              </a:extLst>
            </p:cNvPr>
            <p:cNvSpPr/>
            <p:nvPr/>
          </p:nvSpPr>
          <p:spPr>
            <a:xfrm>
              <a:off x="8577684" y="3918938"/>
              <a:ext cx="472440" cy="539750"/>
            </a:xfrm>
            <a:custGeom>
              <a:avLst/>
              <a:gdLst/>
              <a:ahLst/>
              <a:cxnLst/>
              <a:rect l="l" t="t" r="r" b="b"/>
              <a:pathLst>
                <a:path w="472440" h="539750">
                  <a:moveTo>
                    <a:pt x="242709" y="538480"/>
                  </a:moveTo>
                  <a:lnTo>
                    <a:pt x="229539" y="538480"/>
                  </a:lnTo>
                  <a:lnTo>
                    <a:pt x="230454" y="539750"/>
                  </a:lnTo>
                  <a:lnTo>
                    <a:pt x="241719" y="539750"/>
                  </a:lnTo>
                  <a:lnTo>
                    <a:pt x="242709" y="538480"/>
                  </a:lnTo>
                  <a:close/>
                </a:path>
                <a:path w="472440" h="539750">
                  <a:moveTo>
                    <a:pt x="252590" y="504190"/>
                  </a:moveTo>
                  <a:lnTo>
                    <a:pt x="219671" y="504190"/>
                  </a:lnTo>
                  <a:lnTo>
                    <a:pt x="219671" y="528319"/>
                  </a:lnTo>
                  <a:lnTo>
                    <a:pt x="221132" y="532130"/>
                  </a:lnTo>
                  <a:lnTo>
                    <a:pt x="224167" y="534669"/>
                  </a:lnTo>
                  <a:lnTo>
                    <a:pt x="224739" y="535940"/>
                  </a:lnTo>
                  <a:lnTo>
                    <a:pt x="226377" y="537210"/>
                  </a:lnTo>
                  <a:lnTo>
                    <a:pt x="226961" y="537210"/>
                  </a:lnTo>
                  <a:lnTo>
                    <a:pt x="227850" y="538480"/>
                  </a:lnTo>
                  <a:lnTo>
                    <a:pt x="244411" y="538480"/>
                  </a:lnTo>
                  <a:lnTo>
                    <a:pt x="249275" y="534669"/>
                  </a:lnTo>
                  <a:lnTo>
                    <a:pt x="252590" y="529590"/>
                  </a:lnTo>
                  <a:lnTo>
                    <a:pt x="252590" y="504190"/>
                  </a:lnTo>
                  <a:close/>
                </a:path>
                <a:path w="472440" h="539750">
                  <a:moveTo>
                    <a:pt x="252590" y="407669"/>
                  </a:moveTo>
                  <a:lnTo>
                    <a:pt x="219671" y="407669"/>
                  </a:lnTo>
                  <a:lnTo>
                    <a:pt x="219671" y="463550"/>
                  </a:lnTo>
                  <a:lnTo>
                    <a:pt x="186677" y="486409"/>
                  </a:lnTo>
                  <a:lnTo>
                    <a:pt x="182186" y="491489"/>
                  </a:lnTo>
                  <a:lnTo>
                    <a:pt x="179927" y="497840"/>
                  </a:lnTo>
                  <a:lnTo>
                    <a:pt x="180030" y="502919"/>
                  </a:lnTo>
                  <a:lnTo>
                    <a:pt x="182626" y="509269"/>
                  </a:lnTo>
                  <a:lnTo>
                    <a:pt x="187327" y="514350"/>
                  </a:lnTo>
                  <a:lnTo>
                    <a:pt x="193187" y="516889"/>
                  </a:lnTo>
                  <a:lnTo>
                    <a:pt x="199469" y="515619"/>
                  </a:lnTo>
                  <a:lnTo>
                    <a:pt x="205435" y="513080"/>
                  </a:lnTo>
                  <a:lnTo>
                    <a:pt x="219671" y="504190"/>
                  </a:lnTo>
                  <a:lnTo>
                    <a:pt x="292210" y="504190"/>
                  </a:lnTo>
                  <a:lnTo>
                    <a:pt x="292358" y="497840"/>
                  </a:lnTo>
                  <a:lnTo>
                    <a:pt x="290142" y="491489"/>
                  </a:lnTo>
                  <a:lnTo>
                    <a:pt x="285686" y="487680"/>
                  </a:lnTo>
                  <a:lnTo>
                    <a:pt x="252590" y="463550"/>
                  </a:lnTo>
                  <a:lnTo>
                    <a:pt x="252590" y="407669"/>
                  </a:lnTo>
                  <a:close/>
                </a:path>
                <a:path w="472440" h="539750">
                  <a:moveTo>
                    <a:pt x="292210" y="504190"/>
                  </a:moveTo>
                  <a:lnTo>
                    <a:pt x="252590" y="504190"/>
                  </a:lnTo>
                  <a:lnTo>
                    <a:pt x="269608" y="515619"/>
                  </a:lnTo>
                  <a:lnTo>
                    <a:pt x="272910" y="516889"/>
                  </a:lnTo>
                  <a:lnTo>
                    <a:pt x="281317" y="516889"/>
                  </a:lnTo>
                  <a:lnTo>
                    <a:pt x="286372" y="514350"/>
                  </a:lnTo>
                  <a:lnTo>
                    <a:pt x="289572" y="510540"/>
                  </a:lnTo>
                  <a:lnTo>
                    <a:pt x="292210" y="504190"/>
                  </a:lnTo>
                  <a:close/>
                </a:path>
                <a:path w="472440" h="539750">
                  <a:moveTo>
                    <a:pt x="128930" y="71120"/>
                  </a:moveTo>
                  <a:lnTo>
                    <a:pt x="117690" y="77470"/>
                  </a:lnTo>
                  <a:lnTo>
                    <a:pt x="114515" y="83820"/>
                  </a:lnTo>
                  <a:lnTo>
                    <a:pt x="125730" y="187959"/>
                  </a:lnTo>
                  <a:lnTo>
                    <a:pt x="60401" y="187959"/>
                  </a:lnTo>
                  <a:lnTo>
                    <a:pt x="109270" y="215900"/>
                  </a:lnTo>
                  <a:lnTo>
                    <a:pt x="14325" y="257809"/>
                  </a:lnTo>
                  <a:lnTo>
                    <a:pt x="10490" y="264159"/>
                  </a:lnTo>
                  <a:lnTo>
                    <a:pt x="10490" y="276859"/>
                  </a:lnTo>
                  <a:lnTo>
                    <a:pt x="14325" y="283209"/>
                  </a:lnTo>
                  <a:lnTo>
                    <a:pt x="109270" y="323850"/>
                  </a:lnTo>
                  <a:lnTo>
                    <a:pt x="60375" y="353059"/>
                  </a:lnTo>
                  <a:lnTo>
                    <a:pt x="125730" y="353059"/>
                  </a:lnTo>
                  <a:lnTo>
                    <a:pt x="114515" y="455930"/>
                  </a:lnTo>
                  <a:lnTo>
                    <a:pt x="117690" y="462280"/>
                  </a:lnTo>
                  <a:lnTo>
                    <a:pt x="128930" y="468630"/>
                  </a:lnTo>
                  <a:lnTo>
                    <a:pt x="135940" y="468630"/>
                  </a:lnTo>
                  <a:lnTo>
                    <a:pt x="207461" y="416559"/>
                  </a:lnTo>
                  <a:lnTo>
                    <a:pt x="151815" y="416559"/>
                  </a:lnTo>
                  <a:lnTo>
                    <a:pt x="160896" y="332739"/>
                  </a:lnTo>
                  <a:lnTo>
                    <a:pt x="210964" y="303530"/>
                  </a:lnTo>
                  <a:lnTo>
                    <a:pt x="144437" y="303530"/>
                  </a:lnTo>
                  <a:lnTo>
                    <a:pt x="67487" y="270509"/>
                  </a:lnTo>
                  <a:lnTo>
                    <a:pt x="144437" y="236220"/>
                  </a:lnTo>
                  <a:lnTo>
                    <a:pt x="210629" y="236220"/>
                  </a:lnTo>
                  <a:lnTo>
                    <a:pt x="160896" y="208279"/>
                  </a:lnTo>
                  <a:lnTo>
                    <a:pt x="151815" y="124459"/>
                  </a:lnTo>
                  <a:lnTo>
                    <a:pt x="207461" y="124459"/>
                  </a:lnTo>
                  <a:lnTo>
                    <a:pt x="135940" y="72390"/>
                  </a:lnTo>
                  <a:lnTo>
                    <a:pt x="128930" y="71120"/>
                  </a:lnTo>
                  <a:close/>
                </a:path>
                <a:path w="472440" h="539750">
                  <a:moveTo>
                    <a:pt x="308267" y="407669"/>
                  </a:moveTo>
                  <a:lnTo>
                    <a:pt x="252590" y="407669"/>
                  </a:lnTo>
                  <a:lnTo>
                    <a:pt x="333946" y="467359"/>
                  </a:lnTo>
                  <a:lnTo>
                    <a:pt x="346405" y="467359"/>
                  </a:lnTo>
                  <a:lnTo>
                    <a:pt x="354571" y="462280"/>
                  </a:lnTo>
                  <a:lnTo>
                    <a:pt x="357746" y="455930"/>
                  </a:lnTo>
                  <a:lnTo>
                    <a:pt x="353454" y="416559"/>
                  </a:lnTo>
                  <a:lnTo>
                    <a:pt x="320446" y="416559"/>
                  </a:lnTo>
                  <a:lnTo>
                    <a:pt x="308267" y="407669"/>
                  </a:lnTo>
                  <a:close/>
                </a:path>
                <a:path w="472440" h="539750">
                  <a:moveTo>
                    <a:pt x="74992" y="401320"/>
                  </a:moveTo>
                  <a:lnTo>
                    <a:pt x="42075" y="401320"/>
                  </a:lnTo>
                  <a:lnTo>
                    <a:pt x="39611" y="427989"/>
                  </a:lnTo>
                  <a:lnTo>
                    <a:pt x="46228" y="435609"/>
                  </a:lnTo>
                  <a:lnTo>
                    <a:pt x="55765" y="436880"/>
                  </a:lnTo>
                  <a:lnTo>
                    <a:pt x="65151" y="436880"/>
                  </a:lnTo>
                  <a:lnTo>
                    <a:pt x="72288" y="430530"/>
                  </a:lnTo>
                  <a:lnTo>
                    <a:pt x="74992" y="401320"/>
                  </a:lnTo>
                  <a:close/>
                </a:path>
                <a:path w="472440" h="539750">
                  <a:moveTo>
                    <a:pt x="455055" y="334009"/>
                  </a:moveTo>
                  <a:lnTo>
                    <a:pt x="448729" y="335280"/>
                  </a:lnTo>
                  <a:lnTo>
                    <a:pt x="411861" y="353059"/>
                  </a:lnTo>
                  <a:lnTo>
                    <a:pt x="346532" y="353059"/>
                  </a:lnTo>
                  <a:lnTo>
                    <a:pt x="395414" y="381000"/>
                  </a:lnTo>
                  <a:lnTo>
                    <a:pt x="399592" y="429259"/>
                  </a:lnTo>
                  <a:lnTo>
                    <a:pt x="406755" y="436880"/>
                  </a:lnTo>
                  <a:lnTo>
                    <a:pt x="416115" y="436880"/>
                  </a:lnTo>
                  <a:lnTo>
                    <a:pt x="425602" y="435609"/>
                  </a:lnTo>
                  <a:lnTo>
                    <a:pt x="432282" y="427989"/>
                  </a:lnTo>
                  <a:lnTo>
                    <a:pt x="430022" y="401320"/>
                  </a:lnTo>
                  <a:lnTo>
                    <a:pt x="471754" y="401320"/>
                  </a:lnTo>
                  <a:lnTo>
                    <a:pt x="471957" y="400050"/>
                  </a:lnTo>
                  <a:lnTo>
                    <a:pt x="472198" y="398780"/>
                  </a:lnTo>
                  <a:lnTo>
                    <a:pt x="472274" y="397509"/>
                  </a:lnTo>
                  <a:lnTo>
                    <a:pt x="472249" y="396239"/>
                  </a:lnTo>
                  <a:lnTo>
                    <a:pt x="471957" y="393700"/>
                  </a:lnTo>
                  <a:lnTo>
                    <a:pt x="471805" y="393700"/>
                  </a:lnTo>
                  <a:lnTo>
                    <a:pt x="471589" y="392430"/>
                  </a:lnTo>
                  <a:lnTo>
                    <a:pt x="469950" y="387350"/>
                  </a:lnTo>
                  <a:lnTo>
                    <a:pt x="467575" y="384809"/>
                  </a:lnTo>
                  <a:lnTo>
                    <a:pt x="446646" y="373380"/>
                  </a:lnTo>
                  <a:lnTo>
                    <a:pt x="462394" y="365759"/>
                  </a:lnTo>
                  <a:lnTo>
                    <a:pt x="467656" y="361950"/>
                  </a:lnTo>
                  <a:lnTo>
                    <a:pt x="470927" y="356870"/>
                  </a:lnTo>
                  <a:lnTo>
                    <a:pt x="471947" y="350520"/>
                  </a:lnTo>
                  <a:lnTo>
                    <a:pt x="470458" y="344170"/>
                  </a:lnTo>
                  <a:lnTo>
                    <a:pt x="466625" y="339089"/>
                  </a:lnTo>
                  <a:lnTo>
                    <a:pt x="461256" y="335280"/>
                  </a:lnTo>
                  <a:lnTo>
                    <a:pt x="455055" y="334009"/>
                  </a:lnTo>
                  <a:close/>
                </a:path>
                <a:path w="472440" h="539750">
                  <a:moveTo>
                    <a:pt x="252590" y="298450"/>
                  </a:moveTo>
                  <a:lnTo>
                    <a:pt x="219671" y="298450"/>
                  </a:lnTo>
                  <a:lnTo>
                    <a:pt x="219671" y="367030"/>
                  </a:lnTo>
                  <a:lnTo>
                    <a:pt x="151815" y="416559"/>
                  </a:lnTo>
                  <a:lnTo>
                    <a:pt x="207461" y="416559"/>
                  </a:lnTo>
                  <a:lnTo>
                    <a:pt x="219671" y="407669"/>
                  </a:lnTo>
                  <a:lnTo>
                    <a:pt x="308267" y="407669"/>
                  </a:lnTo>
                  <a:lnTo>
                    <a:pt x="252590" y="367030"/>
                  </a:lnTo>
                  <a:lnTo>
                    <a:pt x="252590" y="298450"/>
                  </a:lnTo>
                  <a:close/>
                </a:path>
                <a:path w="472440" h="539750">
                  <a:moveTo>
                    <a:pt x="318784" y="298450"/>
                  </a:moveTo>
                  <a:lnTo>
                    <a:pt x="252590" y="298450"/>
                  </a:lnTo>
                  <a:lnTo>
                    <a:pt x="311353" y="332739"/>
                  </a:lnTo>
                  <a:lnTo>
                    <a:pt x="320446" y="416559"/>
                  </a:lnTo>
                  <a:lnTo>
                    <a:pt x="353454" y="416559"/>
                  </a:lnTo>
                  <a:lnTo>
                    <a:pt x="346532" y="353059"/>
                  </a:lnTo>
                  <a:lnTo>
                    <a:pt x="411861" y="353059"/>
                  </a:lnTo>
                  <a:lnTo>
                    <a:pt x="362991" y="323850"/>
                  </a:lnTo>
                  <a:lnTo>
                    <a:pt x="410457" y="303530"/>
                  </a:lnTo>
                  <a:lnTo>
                    <a:pt x="327825" y="303530"/>
                  </a:lnTo>
                  <a:lnTo>
                    <a:pt x="318784" y="298450"/>
                  </a:lnTo>
                  <a:close/>
                </a:path>
                <a:path w="472440" h="539750">
                  <a:moveTo>
                    <a:pt x="17619" y="334009"/>
                  </a:moveTo>
                  <a:lnTo>
                    <a:pt x="11415" y="335280"/>
                  </a:lnTo>
                  <a:lnTo>
                    <a:pt x="6028" y="337820"/>
                  </a:lnTo>
                  <a:lnTo>
                    <a:pt x="2159" y="342900"/>
                  </a:lnTo>
                  <a:lnTo>
                    <a:pt x="621" y="349250"/>
                  </a:lnTo>
                  <a:lnTo>
                    <a:pt x="1593" y="355600"/>
                  </a:lnTo>
                  <a:lnTo>
                    <a:pt x="4823" y="361950"/>
                  </a:lnTo>
                  <a:lnTo>
                    <a:pt x="10058" y="365759"/>
                  </a:lnTo>
                  <a:lnTo>
                    <a:pt x="25768" y="372109"/>
                  </a:lnTo>
                  <a:lnTo>
                    <a:pt x="2895" y="386080"/>
                  </a:lnTo>
                  <a:lnTo>
                    <a:pt x="25" y="391159"/>
                  </a:lnTo>
                  <a:lnTo>
                    <a:pt x="0" y="397509"/>
                  </a:lnTo>
                  <a:lnTo>
                    <a:pt x="76" y="398780"/>
                  </a:lnTo>
                  <a:lnTo>
                    <a:pt x="254" y="400050"/>
                  </a:lnTo>
                  <a:lnTo>
                    <a:pt x="736" y="402589"/>
                  </a:lnTo>
                  <a:lnTo>
                    <a:pt x="1016" y="402589"/>
                  </a:lnTo>
                  <a:lnTo>
                    <a:pt x="1270" y="403859"/>
                  </a:lnTo>
                  <a:lnTo>
                    <a:pt x="1943" y="405130"/>
                  </a:lnTo>
                  <a:lnTo>
                    <a:pt x="5245" y="410209"/>
                  </a:lnTo>
                  <a:lnTo>
                    <a:pt x="10756" y="414019"/>
                  </a:lnTo>
                  <a:lnTo>
                    <a:pt x="19189" y="414019"/>
                  </a:lnTo>
                  <a:lnTo>
                    <a:pt x="22009" y="412750"/>
                  </a:lnTo>
                  <a:lnTo>
                    <a:pt x="42075" y="401320"/>
                  </a:lnTo>
                  <a:lnTo>
                    <a:pt x="74992" y="401320"/>
                  </a:lnTo>
                  <a:lnTo>
                    <a:pt x="76873" y="381000"/>
                  </a:lnTo>
                  <a:lnTo>
                    <a:pt x="125730" y="353059"/>
                  </a:lnTo>
                  <a:lnTo>
                    <a:pt x="60375" y="353059"/>
                  </a:lnTo>
                  <a:lnTo>
                    <a:pt x="23939" y="335280"/>
                  </a:lnTo>
                  <a:lnTo>
                    <a:pt x="17619" y="334009"/>
                  </a:lnTo>
                  <a:close/>
                </a:path>
                <a:path w="472440" h="539750">
                  <a:moveTo>
                    <a:pt x="471754" y="401320"/>
                  </a:moveTo>
                  <a:lnTo>
                    <a:pt x="430022" y="401320"/>
                  </a:lnTo>
                  <a:lnTo>
                    <a:pt x="450240" y="412750"/>
                  </a:lnTo>
                  <a:lnTo>
                    <a:pt x="453059" y="414019"/>
                  </a:lnTo>
                  <a:lnTo>
                    <a:pt x="461505" y="414019"/>
                  </a:lnTo>
                  <a:lnTo>
                    <a:pt x="467017" y="410209"/>
                  </a:lnTo>
                  <a:lnTo>
                    <a:pt x="470230" y="405130"/>
                  </a:lnTo>
                  <a:lnTo>
                    <a:pt x="471004" y="403859"/>
                  </a:lnTo>
                  <a:lnTo>
                    <a:pt x="471335" y="402589"/>
                  </a:lnTo>
                  <a:lnTo>
                    <a:pt x="471551" y="402589"/>
                  </a:lnTo>
                  <a:lnTo>
                    <a:pt x="471754" y="401320"/>
                  </a:lnTo>
                  <a:close/>
                </a:path>
                <a:path w="472440" h="539750">
                  <a:moveTo>
                    <a:pt x="210629" y="236220"/>
                  </a:moveTo>
                  <a:lnTo>
                    <a:pt x="144437" y="236220"/>
                  </a:lnTo>
                  <a:lnTo>
                    <a:pt x="203200" y="270509"/>
                  </a:lnTo>
                  <a:lnTo>
                    <a:pt x="144437" y="303530"/>
                  </a:lnTo>
                  <a:lnTo>
                    <a:pt x="210964" y="303530"/>
                  </a:lnTo>
                  <a:lnTo>
                    <a:pt x="219671" y="298450"/>
                  </a:lnTo>
                  <a:lnTo>
                    <a:pt x="318784" y="298450"/>
                  </a:lnTo>
                  <a:lnTo>
                    <a:pt x="269062" y="270509"/>
                  </a:lnTo>
                  <a:lnTo>
                    <a:pt x="319119" y="241300"/>
                  </a:lnTo>
                  <a:lnTo>
                    <a:pt x="219671" y="241300"/>
                  </a:lnTo>
                  <a:lnTo>
                    <a:pt x="210629" y="236220"/>
                  </a:lnTo>
                  <a:close/>
                </a:path>
                <a:path w="472440" h="539750">
                  <a:moveTo>
                    <a:pt x="409019" y="236220"/>
                  </a:moveTo>
                  <a:lnTo>
                    <a:pt x="327825" y="236220"/>
                  </a:lnTo>
                  <a:lnTo>
                    <a:pt x="404774" y="270509"/>
                  </a:lnTo>
                  <a:lnTo>
                    <a:pt x="327825" y="303530"/>
                  </a:lnTo>
                  <a:lnTo>
                    <a:pt x="410457" y="303530"/>
                  </a:lnTo>
                  <a:lnTo>
                    <a:pt x="457923" y="283209"/>
                  </a:lnTo>
                  <a:lnTo>
                    <a:pt x="461759" y="276859"/>
                  </a:lnTo>
                  <a:lnTo>
                    <a:pt x="461759" y="264159"/>
                  </a:lnTo>
                  <a:lnTo>
                    <a:pt x="457923" y="257809"/>
                  </a:lnTo>
                  <a:lnTo>
                    <a:pt x="409019" y="236220"/>
                  </a:lnTo>
                  <a:close/>
                </a:path>
                <a:path w="472440" h="539750">
                  <a:moveTo>
                    <a:pt x="207461" y="124459"/>
                  </a:moveTo>
                  <a:lnTo>
                    <a:pt x="151815" y="124459"/>
                  </a:lnTo>
                  <a:lnTo>
                    <a:pt x="219671" y="173989"/>
                  </a:lnTo>
                  <a:lnTo>
                    <a:pt x="219671" y="241300"/>
                  </a:lnTo>
                  <a:lnTo>
                    <a:pt x="252590" y="241300"/>
                  </a:lnTo>
                  <a:lnTo>
                    <a:pt x="252590" y="173989"/>
                  </a:lnTo>
                  <a:lnTo>
                    <a:pt x="308267" y="133350"/>
                  </a:lnTo>
                  <a:lnTo>
                    <a:pt x="219671" y="133350"/>
                  </a:lnTo>
                  <a:lnTo>
                    <a:pt x="207461" y="124459"/>
                  </a:lnTo>
                  <a:close/>
                </a:path>
                <a:path w="472440" h="539750">
                  <a:moveTo>
                    <a:pt x="353370" y="124459"/>
                  </a:moveTo>
                  <a:lnTo>
                    <a:pt x="320446" y="124459"/>
                  </a:lnTo>
                  <a:lnTo>
                    <a:pt x="311353" y="208279"/>
                  </a:lnTo>
                  <a:lnTo>
                    <a:pt x="252590" y="241300"/>
                  </a:lnTo>
                  <a:lnTo>
                    <a:pt x="319119" y="241300"/>
                  </a:lnTo>
                  <a:lnTo>
                    <a:pt x="327825" y="236220"/>
                  </a:lnTo>
                  <a:lnTo>
                    <a:pt x="409019" y="236220"/>
                  </a:lnTo>
                  <a:lnTo>
                    <a:pt x="362991" y="215900"/>
                  </a:lnTo>
                  <a:lnTo>
                    <a:pt x="411873" y="187959"/>
                  </a:lnTo>
                  <a:lnTo>
                    <a:pt x="346532" y="187959"/>
                  </a:lnTo>
                  <a:lnTo>
                    <a:pt x="353370" y="124459"/>
                  </a:lnTo>
                  <a:close/>
                </a:path>
                <a:path w="472440" h="539750">
                  <a:moveTo>
                    <a:pt x="408025" y="102870"/>
                  </a:moveTo>
                  <a:lnTo>
                    <a:pt x="400024" y="110490"/>
                  </a:lnTo>
                  <a:lnTo>
                    <a:pt x="395389" y="158750"/>
                  </a:lnTo>
                  <a:lnTo>
                    <a:pt x="346532" y="187959"/>
                  </a:lnTo>
                  <a:lnTo>
                    <a:pt x="411873" y="187959"/>
                  </a:lnTo>
                  <a:lnTo>
                    <a:pt x="450557" y="205739"/>
                  </a:lnTo>
                  <a:lnTo>
                    <a:pt x="452920" y="207009"/>
                  </a:lnTo>
                  <a:lnTo>
                    <a:pt x="461416" y="207009"/>
                  </a:lnTo>
                  <a:lnTo>
                    <a:pt x="467321" y="203199"/>
                  </a:lnTo>
                  <a:lnTo>
                    <a:pt x="470103" y="196849"/>
                  </a:lnTo>
                  <a:lnTo>
                    <a:pt x="471640" y="190499"/>
                  </a:lnTo>
                  <a:lnTo>
                    <a:pt x="470668" y="184150"/>
                  </a:lnTo>
                  <a:lnTo>
                    <a:pt x="467438" y="179070"/>
                  </a:lnTo>
                  <a:lnTo>
                    <a:pt x="462203" y="175259"/>
                  </a:lnTo>
                  <a:lnTo>
                    <a:pt x="446493" y="167639"/>
                  </a:lnTo>
                  <a:lnTo>
                    <a:pt x="467563" y="156209"/>
                  </a:lnTo>
                  <a:lnTo>
                    <a:pt x="469950" y="152400"/>
                  </a:lnTo>
                  <a:lnTo>
                    <a:pt x="471589" y="148589"/>
                  </a:lnTo>
                  <a:lnTo>
                    <a:pt x="471805" y="147320"/>
                  </a:lnTo>
                  <a:lnTo>
                    <a:pt x="472160" y="144779"/>
                  </a:lnTo>
                  <a:lnTo>
                    <a:pt x="472198" y="140970"/>
                  </a:lnTo>
                  <a:lnTo>
                    <a:pt x="472046" y="140970"/>
                  </a:lnTo>
                  <a:lnTo>
                    <a:pt x="471849" y="139700"/>
                  </a:lnTo>
                  <a:lnTo>
                    <a:pt x="430187" y="139700"/>
                  </a:lnTo>
                  <a:lnTo>
                    <a:pt x="432650" y="113029"/>
                  </a:lnTo>
                  <a:lnTo>
                    <a:pt x="426021" y="105409"/>
                  </a:lnTo>
                  <a:lnTo>
                    <a:pt x="408025" y="102870"/>
                  </a:lnTo>
                  <a:close/>
                </a:path>
                <a:path w="472440" h="539750">
                  <a:moveTo>
                    <a:pt x="21158" y="127000"/>
                  </a:moveTo>
                  <a:lnTo>
                    <a:pt x="11849" y="127000"/>
                  </a:lnTo>
                  <a:lnTo>
                    <a:pt x="9855" y="128270"/>
                  </a:lnTo>
                  <a:lnTo>
                    <a:pt x="9182" y="128270"/>
                  </a:lnTo>
                  <a:lnTo>
                    <a:pt x="8267" y="129540"/>
                  </a:lnTo>
                  <a:lnTo>
                    <a:pt x="6667" y="129540"/>
                  </a:lnTo>
                  <a:lnTo>
                    <a:pt x="5892" y="130809"/>
                  </a:lnTo>
                  <a:lnTo>
                    <a:pt x="5321" y="130809"/>
                  </a:lnTo>
                  <a:lnTo>
                    <a:pt x="4749" y="132079"/>
                  </a:lnTo>
                  <a:lnTo>
                    <a:pt x="4343" y="132079"/>
                  </a:lnTo>
                  <a:lnTo>
                    <a:pt x="3886" y="133350"/>
                  </a:lnTo>
                  <a:lnTo>
                    <a:pt x="3365" y="133350"/>
                  </a:lnTo>
                  <a:lnTo>
                    <a:pt x="2565" y="134620"/>
                  </a:lnTo>
                  <a:lnTo>
                    <a:pt x="2311" y="134620"/>
                  </a:lnTo>
                  <a:lnTo>
                    <a:pt x="2044" y="135889"/>
                  </a:lnTo>
                  <a:lnTo>
                    <a:pt x="1841" y="135889"/>
                  </a:lnTo>
                  <a:lnTo>
                    <a:pt x="1485" y="137159"/>
                  </a:lnTo>
                  <a:lnTo>
                    <a:pt x="1244" y="137159"/>
                  </a:lnTo>
                  <a:lnTo>
                    <a:pt x="698" y="138429"/>
                  </a:lnTo>
                  <a:lnTo>
                    <a:pt x="215" y="140970"/>
                  </a:lnTo>
                  <a:lnTo>
                    <a:pt x="63" y="140970"/>
                  </a:lnTo>
                  <a:lnTo>
                    <a:pt x="12" y="143509"/>
                  </a:lnTo>
                  <a:lnTo>
                    <a:pt x="12" y="144779"/>
                  </a:lnTo>
                  <a:lnTo>
                    <a:pt x="457" y="147320"/>
                  </a:lnTo>
                  <a:lnTo>
                    <a:pt x="673" y="148589"/>
                  </a:lnTo>
                  <a:lnTo>
                    <a:pt x="2324" y="152400"/>
                  </a:lnTo>
                  <a:lnTo>
                    <a:pt x="4699" y="156209"/>
                  </a:lnTo>
                  <a:lnTo>
                    <a:pt x="25603" y="167639"/>
                  </a:lnTo>
                  <a:lnTo>
                    <a:pt x="9867" y="175259"/>
                  </a:lnTo>
                  <a:lnTo>
                    <a:pt x="4605" y="179070"/>
                  </a:lnTo>
                  <a:lnTo>
                    <a:pt x="1335" y="184150"/>
                  </a:lnTo>
                  <a:lnTo>
                    <a:pt x="314" y="190499"/>
                  </a:lnTo>
                  <a:lnTo>
                    <a:pt x="1803" y="196849"/>
                  </a:lnTo>
                  <a:lnTo>
                    <a:pt x="4559" y="203199"/>
                  </a:lnTo>
                  <a:lnTo>
                    <a:pt x="10502" y="205739"/>
                  </a:lnTo>
                  <a:lnTo>
                    <a:pt x="21310" y="205739"/>
                  </a:lnTo>
                  <a:lnTo>
                    <a:pt x="60401" y="187959"/>
                  </a:lnTo>
                  <a:lnTo>
                    <a:pt x="125730" y="187959"/>
                  </a:lnTo>
                  <a:lnTo>
                    <a:pt x="76847" y="158750"/>
                  </a:lnTo>
                  <a:lnTo>
                    <a:pt x="75178" y="139700"/>
                  </a:lnTo>
                  <a:lnTo>
                    <a:pt x="42240" y="139700"/>
                  </a:lnTo>
                  <a:lnTo>
                    <a:pt x="21158" y="127000"/>
                  </a:lnTo>
                  <a:close/>
                </a:path>
                <a:path w="472440" h="539750">
                  <a:moveTo>
                    <a:pt x="64668" y="102870"/>
                  </a:moveTo>
                  <a:lnTo>
                    <a:pt x="46647" y="105409"/>
                  </a:lnTo>
                  <a:lnTo>
                    <a:pt x="39966" y="113029"/>
                  </a:lnTo>
                  <a:lnTo>
                    <a:pt x="42240" y="139700"/>
                  </a:lnTo>
                  <a:lnTo>
                    <a:pt x="75178" y="139700"/>
                  </a:lnTo>
                  <a:lnTo>
                    <a:pt x="72618" y="110490"/>
                  </a:lnTo>
                  <a:lnTo>
                    <a:pt x="64668" y="102870"/>
                  </a:lnTo>
                  <a:close/>
                </a:path>
                <a:path w="472440" h="539750">
                  <a:moveTo>
                    <a:pt x="460400" y="127000"/>
                  </a:moveTo>
                  <a:lnTo>
                    <a:pt x="451104" y="127000"/>
                  </a:lnTo>
                  <a:lnTo>
                    <a:pt x="430187" y="139700"/>
                  </a:lnTo>
                  <a:lnTo>
                    <a:pt x="471849" y="139700"/>
                  </a:lnTo>
                  <a:lnTo>
                    <a:pt x="471652" y="138429"/>
                  </a:lnTo>
                  <a:lnTo>
                    <a:pt x="471335" y="138429"/>
                  </a:lnTo>
                  <a:lnTo>
                    <a:pt x="471195" y="137159"/>
                  </a:lnTo>
                  <a:lnTo>
                    <a:pt x="471017" y="137159"/>
                  </a:lnTo>
                  <a:lnTo>
                    <a:pt x="470293" y="135889"/>
                  </a:lnTo>
                  <a:lnTo>
                    <a:pt x="469976" y="134620"/>
                  </a:lnTo>
                  <a:lnTo>
                    <a:pt x="468896" y="133350"/>
                  </a:lnTo>
                  <a:lnTo>
                    <a:pt x="468363" y="133350"/>
                  </a:lnTo>
                  <a:lnTo>
                    <a:pt x="467918" y="132079"/>
                  </a:lnTo>
                  <a:lnTo>
                    <a:pt x="467537" y="132079"/>
                  </a:lnTo>
                  <a:lnTo>
                    <a:pt x="466940" y="130809"/>
                  </a:lnTo>
                  <a:lnTo>
                    <a:pt x="466356" y="130809"/>
                  </a:lnTo>
                  <a:lnTo>
                    <a:pt x="465594" y="129540"/>
                  </a:lnTo>
                  <a:lnTo>
                    <a:pt x="463994" y="129540"/>
                  </a:lnTo>
                  <a:lnTo>
                    <a:pt x="463080" y="128270"/>
                  </a:lnTo>
                  <a:lnTo>
                    <a:pt x="461175" y="128270"/>
                  </a:lnTo>
                  <a:lnTo>
                    <a:pt x="460400" y="127000"/>
                  </a:lnTo>
                  <a:close/>
                </a:path>
                <a:path w="472440" h="539750">
                  <a:moveTo>
                    <a:pt x="199591" y="24129"/>
                  </a:moveTo>
                  <a:lnTo>
                    <a:pt x="193313" y="24129"/>
                  </a:lnTo>
                  <a:lnTo>
                    <a:pt x="187434" y="26670"/>
                  </a:lnTo>
                  <a:lnTo>
                    <a:pt x="182689" y="30479"/>
                  </a:lnTo>
                  <a:lnTo>
                    <a:pt x="180051" y="36829"/>
                  </a:lnTo>
                  <a:lnTo>
                    <a:pt x="179903" y="43179"/>
                  </a:lnTo>
                  <a:lnTo>
                    <a:pt x="182119" y="48259"/>
                  </a:lnTo>
                  <a:lnTo>
                    <a:pt x="186575" y="53340"/>
                  </a:lnTo>
                  <a:lnTo>
                    <a:pt x="219671" y="76200"/>
                  </a:lnTo>
                  <a:lnTo>
                    <a:pt x="219671" y="133350"/>
                  </a:lnTo>
                  <a:lnTo>
                    <a:pt x="252590" y="133350"/>
                  </a:lnTo>
                  <a:lnTo>
                    <a:pt x="252590" y="76200"/>
                  </a:lnTo>
                  <a:lnTo>
                    <a:pt x="285584" y="53340"/>
                  </a:lnTo>
                  <a:lnTo>
                    <a:pt x="290075" y="49529"/>
                  </a:lnTo>
                  <a:lnTo>
                    <a:pt x="292334" y="43179"/>
                  </a:lnTo>
                  <a:lnTo>
                    <a:pt x="292232" y="36829"/>
                  </a:lnTo>
                  <a:lnTo>
                    <a:pt x="219671" y="36829"/>
                  </a:lnTo>
                  <a:lnTo>
                    <a:pt x="205536" y="26670"/>
                  </a:lnTo>
                  <a:lnTo>
                    <a:pt x="199591" y="24129"/>
                  </a:lnTo>
                  <a:close/>
                </a:path>
                <a:path w="472440" h="539750">
                  <a:moveTo>
                    <a:pt x="343319" y="71120"/>
                  </a:moveTo>
                  <a:lnTo>
                    <a:pt x="336308" y="72390"/>
                  </a:lnTo>
                  <a:lnTo>
                    <a:pt x="252590" y="133350"/>
                  </a:lnTo>
                  <a:lnTo>
                    <a:pt x="308267" y="133350"/>
                  </a:lnTo>
                  <a:lnTo>
                    <a:pt x="320446" y="124459"/>
                  </a:lnTo>
                  <a:lnTo>
                    <a:pt x="353370" y="124459"/>
                  </a:lnTo>
                  <a:lnTo>
                    <a:pt x="357746" y="83820"/>
                  </a:lnTo>
                  <a:lnTo>
                    <a:pt x="354571" y="77470"/>
                  </a:lnTo>
                  <a:lnTo>
                    <a:pt x="343319" y="71120"/>
                  </a:lnTo>
                  <a:close/>
                </a:path>
                <a:path w="472440" h="539750">
                  <a:moveTo>
                    <a:pt x="243446" y="1270"/>
                  </a:moveTo>
                  <a:lnTo>
                    <a:pt x="229539" y="1270"/>
                  </a:lnTo>
                  <a:lnTo>
                    <a:pt x="227584" y="2540"/>
                  </a:lnTo>
                  <a:lnTo>
                    <a:pt x="226961" y="2540"/>
                  </a:lnTo>
                  <a:lnTo>
                    <a:pt x="226377" y="3809"/>
                  </a:lnTo>
                  <a:lnTo>
                    <a:pt x="224739" y="5079"/>
                  </a:lnTo>
                  <a:lnTo>
                    <a:pt x="224167" y="5079"/>
                  </a:lnTo>
                  <a:lnTo>
                    <a:pt x="223481" y="6350"/>
                  </a:lnTo>
                  <a:lnTo>
                    <a:pt x="221132" y="8890"/>
                  </a:lnTo>
                  <a:lnTo>
                    <a:pt x="219671" y="12700"/>
                  </a:lnTo>
                  <a:lnTo>
                    <a:pt x="219671" y="36829"/>
                  </a:lnTo>
                  <a:lnTo>
                    <a:pt x="252590" y="36829"/>
                  </a:lnTo>
                  <a:lnTo>
                    <a:pt x="252590" y="10159"/>
                  </a:lnTo>
                  <a:lnTo>
                    <a:pt x="249288" y="5079"/>
                  </a:lnTo>
                  <a:lnTo>
                    <a:pt x="244157" y="2540"/>
                  </a:lnTo>
                  <a:lnTo>
                    <a:pt x="243446" y="1270"/>
                  </a:lnTo>
                  <a:close/>
                </a:path>
                <a:path w="472440" h="539750">
                  <a:moveTo>
                    <a:pt x="279074" y="24129"/>
                  </a:moveTo>
                  <a:lnTo>
                    <a:pt x="272793" y="24129"/>
                  </a:lnTo>
                  <a:lnTo>
                    <a:pt x="266827" y="26670"/>
                  </a:lnTo>
                  <a:lnTo>
                    <a:pt x="252590" y="36829"/>
                  </a:lnTo>
                  <a:lnTo>
                    <a:pt x="292232" y="36829"/>
                  </a:lnTo>
                  <a:lnTo>
                    <a:pt x="289636" y="30479"/>
                  </a:lnTo>
                  <a:lnTo>
                    <a:pt x="284934" y="26670"/>
                  </a:lnTo>
                  <a:lnTo>
                    <a:pt x="279074" y="24129"/>
                  </a:lnTo>
                  <a:close/>
                </a:path>
                <a:path w="472440" h="539750">
                  <a:moveTo>
                    <a:pt x="239699" y="0"/>
                  </a:moveTo>
                  <a:lnTo>
                    <a:pt x="232486" y="0"/>
                  </a:lnTo>
                  <a:lnTo>
                    <a:pt x="231355" y="1270"/>
                  </a:lnTo>
                  <a:lnTo>
                    <a:pt x="241719" y="1270"/>
                  </a:lnTo>
                  <a:lnTo>
                    <a:pt x="239699" y="0"/>
                  </a:lnTo>
                  <a:close/>
                </a:path>
              </a:pathLst>
            </a:custGeom>
            <a:solidFill>
              <a:srgbClr val="FF711C"/>
            </a:solidFill>
          </p:spPr>
          <p:txBody>
            <a:bodyPr wrap="square" lIns="0" tIns="0" rIns="0" bIns="0" rtlCol="0"/>
            <a:lstStyle/>
            <a:p>
              <a:endParaRPr/>
            </a:p>
          </p:txBody>
        </p:sp>
        <p:sp>
          <p:nvSpPr>
            <p:cNvPr id="33" name="object 25">
              <a:extLst>
                <a:ext uri="{FF2B5EF4-FFF2-40B4-BE49-F238E27FC236}">
                  <a16:creationId xmlns:a16="http://schemas.microsoft.com/office/drawing/2014/main" id="{EEFC4F13-E149-0CCA-53C8-DD60846936E2}"/>
                </a:ext>
              </a:extLst>
            </p:cNvPr>
            <p:cNvSpPr/>
            <p:nvPr/>
          </p:nvSpPr>
          <p:spPr>
            <a:xfrm>
              <a:off x="8476350"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D343B041-5FF6-8F95-71CE-64C354B3CBC0}"/>
              </a:ext>
            </a:extLst>
          </p:cNvPr>
          <p:cNvGrpSpPr/>
          <p:nvPr/>
        </p:nvGrpSpPr>
        <p:grpSpPr>
          <a:xfrm>
            <a:off x="9426292" y="3899208"/>
            <a:ext cx="502477" cy="516855"/>
            <a:chOff x="5194314" y="3851088"/>
            <a:chExt cx="675005" cy="675005"/>
          </a:xfrm>
        </p:grpSpPr>
        <p:sp>
          <p:nvSpPr>
            <p:cNvPr id="25" name="object 26">
              <a:extLst>
                <a:ext uri="{FF2B5EF4-FFF2-40B4-BE49-F238E27FC236}">
                  <a16:creationId xmlns:a16="http://schemas.microsoft.com/office/drawing/2014/main" id="{4CDA72AD-81EA-7312-A7C5-3C290112C004}"/>
                </a:ext>
              </a:extLst>
            </p:cNvPr>
            <p:cNvSpPr/>
            <p:nvPr/>
          </p:nvSpPr>
          <p:spPr>
            <a:xfrm>
              <a:off x="5194314"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26" name="object 27">
              <a:extLst>
                <a:ext uri="{FF2B5EF4-FFF2-40B4-BE49-F238E27FC236}">
                  <a16:creationId xmlns:a16="http://schemas.microsoft.com/office/drawing/2014/main" id="{2789B1C3-3B77-1E8B-B0DA-08528E4265BA}"/>
                </a:ext>
              </a:extLst>
            </p:cNvPr>
            <p:cNvSpPr/>
            <p:nvPr/>
          </p:nvSpPr>
          <p:spPr>
            <a:xfrm>
              <a:off x="5194314"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sp>
          <p:nvSpPr>
            <p:cNvPr id="27" name="object 28">
              <a:extLst>
                <a:ext uri="{FF2B5EF4-FFF2-40B4-BE49-F238E27FC236}">
                  <a16:creationId xmlns:a16="http://schemas.microsoft.com/office/drawing/2014/main" id="{76355D41-78D7-247B-EA1D-EB0F09F8BDBC}"/>
                </a:ext>
              </a:extLst>
            </p:cNvPr>
            <p:cNvSpPr/>
            <p:nvPr/>
          </p:nvSpPr>
          <p:spPr>
            <a:xfrm>
              <a:off x="5249030" y="3946765"/>
              <a:ext cx="554355" cy="517525"/>
            </a:xfrm>
            <a:custGeom>
              <a:avLst/>
              <a:gdLst/>
              <a:ahLst/>
              <a:cxnLst/>
              <a:rect l="l" t="t" r="r" b="b"/>
              <a:pathLst>
                <a:path w="554354" h="517525">
                  <a:moveTo>
                    <a:pt x="276872" y="0"/>
                  </a:moveTo>
                  <a:lnTo>
                    <a:pt x="221074" y="4435"/>
                  </a:lnTo>
                  <a:lnTo>
                    <a:pt x="169103" y="17157"/>
                  </a:lnTo>
                  <a:lnTo>
                    <a:pt x="122072" y="37287"/>
                  </a:lnTo>
                  <a:lnTo>
                    <a:pt x="81095" y="63947"/>
                  </a:lnTo>
                  <a:lnTo>
                    <a:pt x="47286" y="96259"/>
                  </a:lnTo>
                  <a:lnTo>
                    <a:pt x="21758" y="133345"/>
                  </a:lnTo>
                  <a:lnTo>
                    <a:pt x="5625" y="174326"/>
                  </a:lnTo>
                  <a:lnTo>
                    <a:pt x="0" y="218325"/>
                  </a:lnTo>
                  <a:lnTo>
                    <a:pt x="6386" y="265164"/>
                  </a:lnTo>
                  <a:lnTo>
                    <a:pt x="24643" y="308502"/>
                  </a:lnTo>
                  <a:lnTo>
                    <a:pt x="53420" y="347273"/>
                  </a:lnTo>
                  <a:lnTo>
                    <a:pt x="91366" y="380413"/>
                  </a:lnTo>
                  <a:lnTo>
                    <a:pt x="137129" y="406856"/>
                  </a:lnTo>
                  <a:lnTo>
                    <a:pt x="189357" y="425538"/>
                  </a:lnTo>
                  <a:lnTo>
                    <a:pt x="196380" y="516978"/>
                  </a:lnTo>
                  <a:lnTo>
                    <a:pt x="312966" y="434822"/>
                  </a:lnTo>
                  <a:lnTo>
                    <a:pt x="362315" y="426070"/>
                  </a:lnTo>
                  <a:lnTo>
                    <a:pt x="407898" y="410719"/>
                  </a:lnTo>
                  <a:lnTo>
                    <a:pt x="448846" y="389452"/>
                  </a:lnTo>
                  <a:lnTo>
                    <a:pt x="484293" y="362954"/>
                  </a:lnTo>
                  <a:lnTo>
                    <a:pt x="513372" y="331909"/>
                  </a:lnTo>
                  <a:lnTo>
                    <a:pt x="535217" y="297000"/>
                  </a:lnTo>
                  <a:lnTo>
                    <a:pt x="548959" y="258910"/>
                  </a:lnTo>
                  <a:lnTo>
                    <a:pt x="553732" y="218325"/>
                  </a:lnTo>
                  <a:lnTo>
                    <a:pt x="548107" y="174326"/>
                  </a:lnTo>
                  <a:lnTo>
                    <a:pt x="531976" y="133345"/>
                  </a:lnTo>
                  <a:lnTo>
                    <a:pt x="506450" y="96259"/>
                  </a:lnTo>
                  <a:lnTo>
                    <a:pt x="472643" y="63947"/>
                  </a:lnTo>
                  <a:lnTo>
                    <a:pt x="431668" y="37287"/>
                  </a:lnTo>
                  <a:lnTo>
                    <a:pt x="384640" y="17157"/>
                  </a:lnTo>
                  <a:lnTo>
                    <a:pt x="332670" y="4435"/>
                  </a:lnTo>
                  <a:lnTo>
                    <a:pt x="276872" y="0"/>
                  </a:lnTo>
                  <a:close/>
                </a:path>
              </a:pathLst>
            </a:custGeom>
            <a:solidFill>
              <a:srgbClr val="FF711C"/>
            </a:solidFill>
          </p:spPr>
          <p:txBody>
            <a:bodyPr wrap="square" lIns="0" tIns="0" rIns="0" bIns="0" rtlCol="0"/>
            <a:lstStyle/>
            <a:p>
              <a:endParaRPr/>
            </a:p>
          </p:txBody>
        </p:sp>
        <p:pic>
          <p:nvPicPr>
            <p:cNvPr id="28" name="object 29">
              <a:extLst>
                <a:ext uri="{FF2B5EF4-FFF2-40B4-BE49-F238E27FC236}">
                  <a16:creationId xmlns:a16="http://schemas.microsoft.com/office/drawing/2014/main" id="{50D8E989-7E42-8F14-2C27-420B8BF3036F}"/>
                </a:ext>
              </a:extLst>
            </p:cNvPr>
            <p:cNvPicPr/>
            <p:nvPr/>
          </p:nvPicPr>
          <p:blipFill>
            <a:blip r:embed="rId9" cstate="screen">
              <a:extLst>
                <a:ext uri="{28A0092B-C50C-407E-A947-70E740481C1C}">
                  <a14:useLocalDpi xmlns:a14="http://schemas.microsoft.com/office/drawing/2010/main"/>
                </a:ext>
              </a:extLst>
            </a:blip>
            <a:stretch>
              <a:fillRect/>
            </a:stretch>
          </p:blipFill>
          <p:spPr>
            <a:xfrm>
              <a:off x="5377550" y="4131511"/>
              <a:ext cx="86753" cy="86741"/>
            </a:xfrm>
            <a:prstGeom prst="rect">
              <a:avLst/>
            </a:prstGeom>
          </p:spPr>
        </p:pic>
        <p:pic>
          <p:nvPicPr>
            <p:cNvPr id="29" name="object 30">
              <a:extLst>
                <a:ext uri="{FF2B5EF4-FFF2-40B4-BE49-F238E27FC236}">
                  <a16:creationId xmlns:a16="http://schemas.microsoft.com/office/drawing/2014/main" id="{B1C1F495-3DF7-1385-7275-C94FEAA93D15}"/>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91118" y="4131511"/>
              <a:ext cx="86753" cy="86741"/>
            </a:xfrm>
            <a:prstGeom prst="rect">
              <a:avLst/>
            </a:prstGeom>
          </p:spPr>
        </p:pic>
        <p:pic>
          <p:nvPicPr>
            <p:cNvPr id="30" name="object 31">
              <a:extLst>
                <a:ext uri="{FF2B5EF4-FFF2-40B4-BE49-F238E27FC236}">
                  <a16:creationId xmlns:a16="http://schemas.microsoft.com/office/drawing/2014/main" id="{44C15C25-C0A6-4E0F-FFBE-C20171A65F7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5604687" y="4131511"/>
              <a:ext cx="86753" cy="86741"/>
            </a:xfrm>
            <a:prstGeom prst="rect">
              <a:avLst/>
            </a:prstGeom>
          </p:spPr>
        </p:pic>
      </p:grpSp>
      <p:sp>
        <p:nvSpPr>
          <p:cNvPr id="24" name="TextBox 23">
            <a:extLst>
              <a:ext uri="{FF2B5EF4-FFF2-40B4-BE49-F238E27FC236}">
                <a16:creationId xmlns:a16="http://schemas.microsoft.com/office/drawing/2014/main" id="{B98315AE-553F-10E7-91AB-704527C4E4DE}"/>
              </a:ext>
            </a:extLst>
          </p:cNvPr>
          <p:cNvSpPr txBox="1"/>
          <p:nvPr/>
        </p:nvSpPr>
        <p:spPr>
          <a:xfrm>
            <a:off x="10495755"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Winter Ops</a:t>
            </a:r>
            <a:endParaRPr lang="en-US"/>
          </a:p>
        </p:txBody>
      </p:sp>
      <p:sp>
        <p:nvSpPr>
          <p:cNvPr id="2" name="Title 22">
            <a:extLst>
              <a:ext uri="{FF2B5EF4-FFF2-40B4-BE49-F238E27FC236}">
                <a16:creationId xmlns:a16="http://schemas.microsoft.com/office/drawing/2014/main" id="{03CDB2B8-F0C8-8915-434F-B6E4B568CA46}"/>
              </a:ext>
            </a:extLst>
          </p:cNvPr>
          <p:cNvSpPr txBox="1">
            <a:spLocks/>
          </p:cNvSpPr>
          <p:nvPr userDrawn="1"/>
        </p:nvSpPr>
        <p:spPr>
          <a:xfrm>
            <a:off x="1854200" y="1576237"/>
            <a:ext cx="5731211"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pc="-150" baseline="0">
                <a:solidFill>
                  <a:schemeClr val="bg1"/>
                </a:solidFill>
                <a:effectLst>
                  <a:outerShdw blurRad="76200" dist="76200" dir="3600000" algn="tl" rotWithShape="0">
                    <a:prstClr val="black">
                      <a:alpha val="40000"/>
                    </a:prstClr>
                  </a:outerShdw>
                </a:effectLst>
                <a:latin typeface="Arial Black"/>
              </a:rPr>
              <a:t>AIRFIELD DRIVERS</a:t>
            </a:r>
            <a:endParaRPr lang="en-US" spc="-150" baseline="0">
              <a:solidFill>
                <a:schemeClr val="bg1"/>
              </a:solidFill>
              <a:effectLst>
                <a:outerShdw blurRad="76200" dist="76200" dir="3600000" algn="tl" rotWithShape="0">
                  <a:prstClr val="black">
                    <a:alpha val="40000"/>
                  </a:prstClr>
                </a:outerShdw>
              </a:effectLst>
            </a:endParaRPr>
          </a:p>
        </p:txBody>
      </p:sp>
      <p:sp>
        <p:nvSpPr>
          <p:cNvPr id="6" name="Title 22">
            <a:extLst>
              <a:ext uri="{FF2B5EF4-FFF2-40B4-BE49-F238E27FC236}">
                <a16:creationId xmlns:a16="http://schemas.microsoft.com/office/drawing/2014/main" id="{5F39D4F9-F4E3-987B-8CAE-AEDEF73B947A}"/>
              </a:ext>
            </a:extLst>
          </p:cNvPr>
          <p:cNvSpPr txBox="1">
            <a:spLocks/>
          </p:cNvSpPr>
          <p:nvPr userDrawn="1"/>
        </p:nvSpPr>
        <p:spPr>
          <a:xfrm>
            <a:off x="1866900" y="1190210"/>
            <a:ext cx="6195432"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TRAINING AND OPERATIONS</a:t>
            </a:r>
          </a:p>
        </p:txBody>
      </p:sp>
      <p:sp>
        <p:nvSpPr>
          <p:cNvPr id="23" name="object 5">
            <a:extLst>
              <a:ext uri="{FF2B5EF4-FFF2-40B4-BE49-F238E27FC236}">
                <a16:creationId xmlns:a16="http://schemas.microsoft.com/office/drawing/2014/main" id="{D685674E-8E6C-E212-8E0F-6C3AD6D0B42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Rectangle 7">
            <a:hlinkClick r:id="rId11"/>
            <a:extLst>
              <a:ext uri="{FF2B5EF4-FFF2-40B4-BE49-F238E27FC236}">
                <a16:creationId xmlns:a16="http://schemas.microsoft.com/office/drawing/2014/main" id="{DB5ACED3-F125-7B1F-4FA2-7E6FA4DAE004}"/>
              </a:ext>
            </a:extLst>
          </p:cNvPr>
          <p:cNvSpPr/>
          <p:nvPr userDrawn="1"/>
        </p:nvSpPr>
        <p:spPr>
          <a:xfrm>
            <a:off x="7482821" y="3881862"/>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2"/>
            <a:extLst>
              <a:ext uri="{FF2B5EF4-FFF2-40B4-BE49-F238E27FC236}">
                <a16:creationId xmlns:a16="http://schemas.microsoft.com/office/drawing/2014/main" id="{A8D50382-8814-2137-3CCF-29B5B7099D1D}"/>
              </a:ext>
            </a:extLst>
          </p:cNvPr>
          <p:cNvSpPr/>
          <p:nvPr userDrawn="1"/>
        </p:nvSpPr>
        <p:spPr>
          <a:xfrm>
            <a:off x="9012857" y="3881861"/>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3"/>
            <a:extLst>
              <a:ext uri="{FF2B5EF4-FFF2-40B4-BE49-F238E27FC236}">
                <a16:creationId xmlns:a16="http://schemas.microsoft.com/office/drawing/2014/main" id="{624411C9-9271-F668-C86B-06116283D41E}"/>
              </a:ext>
            </a:extLst>
          </p:cNvPr>
          <p:cNvSpPr/>
          <p:nvPr userDrawn="1"/>
        </p:nvSpPr>
        <p:spPr>
          <a:xfrm>
            <a:off x="10488572" y="3881860"/>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DD7EABA-76CD-4248-6E06-927C53B45641}"/>
              </a:ext>
            </a:extLst>
          </p:cNvPr>
          <p:cNvSpPr txBox="1"/>
          <p:nvPr userDrawn="1"/>
        </p:nvSpPr>
        <p:spPr>
          <a:xfrm>
            <a:off x="1870584" y="3967454"/>
            <a:ext cx="4987416" cy="266194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3502675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A88820-9FA9-48C7-AE7C-3EADA3097A75}"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19889278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1347156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39250515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7854670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a:p>
        </p:txBody>
      </p:sp>
    </p:spTree>
    <p:extLst>
      <p:ext uri="{BB962C8B-B14F-4D97-AF65-F5344CB8AC3E}">
        <p14:creationId xmlns:p14="http://schemas.microsoft.com/office/powerpoint/2010/main" val="22154999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18516130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17064486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21237477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22498637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1801640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AST OUTREAC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err="1">
                <a:ln>
                  <a:noFill/>
                </a:ln>
                <a:solidFill>
                  <a:srgbClr val="FF711C"/>
                </a:solidFill>
                <a:effectLst/>
                <a:uLnTx/>
                <a:uFillTx/>
                <a:latin typeface="Arial" panose="020B0604020202020204" pitchFamily="34" charset="0"/>
                <a:ea typeface="+mn-ea"/>
                <a:cs typeface="Arial" panose="020B0604020202020204" pitchFamily="34" charset="0"/>
              </a:rPr>
              <a:t>FAASTeam</a:t>
            </a:r>
            <a:endPar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OUTREACH</a:t>
            </a:r>
          </a:p>
        </p:txBody>
      </p:sp>
      <p:sp>
        <p:nvSpPr>
          <p:cNvPr id="19" name="object 11">
            <a:extLst>
              <a:ext uri="{FF2B5EF4-FFF2-40B4-BE49-F238E27FC236}">
                <a16:creationId xmlns:a16="http://schemas.microsoft.com/office/drawing/2014/main" id="{407A056A-F16B-493E-7DBD-BB61193CE0CB}"/>
              </a:ext>
            </a:extLst>
          </p:cNvPr>
          <p:cNvSpPr txBox="1"/>
          <p:nvPr userDrawn="1"/>
        </p:nvSpPr>
        <p:spPr>
          <a:xfrm>
            <a:off x="1866901" y="2035809"/>
            <a:ext cx="9829799" cy="1069271"/>
          </a:xfrm>
          <a:prstGeom prst="rect">
            <a:avLst/>
          </a:prstGeom>
        </p:spPr>
        <p:txBody>
          <a:bodyPr vert="horz" wrap="square" lIns="0" tIns="182880" rIns="0" bIns="0" rtlCol="0">
            <a:noAutofit/>
          </a:bodyPr>
          <a:lstStyle/>
          <a:p>
            <a:pPr marL="12700">
              <a:lnSpc>
                <a:spcPct val="100000"/>
              </a:lnSpc>
              <a:spcBef>
                <a:spcPts val="110"/>
              </a:spcBef>
            </a:pPr>
            <a:r>
              <a:rPr sz="2800" b="1">
                <a:solidFill>
                  <a:srgbClr val="FF711C"/>
                </a:solidFill>
                <a:latin typeface="Arial"/>
                <a:cs typeface="Arial"/>
              </a:rPr>
              <a:t>A </a:t>
            </a:r>
            <a:r>
              <a:rPr sz="2800" b="1" err="1">
                <a:solidFill>
                  <a:srgbClr val="FF711C"/>
                </a:solidFill>
                <a:latin typeface="Arial"/>
                <a:cs typeface="Arial"/>
              </a:rPr>
              <a:t>FAASTeam</a:t>
            </a:r>
            <a:r>
              <a:rPr sz="2800" b="1">
                <a:solidFill>
                  <a:srgbClr val="FF711C"/>
                </a:solidFill>
                <a:latin typeface="Arial"/>
                <a:cs typeface="Arial"/>
              </a:rPr>
              <a:t> Member is anyone who promote</a:t>
            </a:r>
            <a:r>
              <a:rPr lang="en-US" sz="2800" b="1">
                <a:solidFill>
                  <a:srgbClr val="FF711C"/>
                </a:solidFill>
                <a:latin typeface="Arial"/>
                <a:cs typeface="Arial"/>
              </a:rPr>
              <a:t>s</a:t>
            </a:r>
            <a:r>
              <a:rPr sz="2800" b="1">
                <a:solidFill>
                  <a:srgbClr val="FF711C"/>
                </a:solidFill>
                <a:latin typeface="Arial"/>
                <a:cs typeface="Arial"/>
              </a:rPr>
              <a:t> aviation safety and become</a:t>
            </a:r>
            <a:r>
              <a:rPr lang="en-US" sz="2800" b="1">
                <a:solidFill>
                  <a:srgbClr val="FF711C"/>
                </a:solidFill>
                <a:latin typeface="Arial"/>
                <a:cs typeface="Arial"/>
              </a:rPr>
              <a:t>s</a:t>
            </a:r>
            <a:r>
              <a:rPr sz="2800" b="1">
                <a:solidFill>
                  <a:srgbClr val="FF711C"/>
                </a:solidFill>
                <a:latin typeface="Arial"/>
                <a:cs typeface="Arial"/>
              </a:rPr>
              <a:t> part of the shift in safety culture</a:t>
            </a:r>
            <a:endParaRPr sz="2800">
              <a:solidFill>
                <a:srgbClr val="FF711C"/>
              </a:solidFill>
              <a:latin typeface="Arial"/>
              <a:cs typeface="Arial"/>
            </a:endParaRPr>
          </a:p>
        </p:txBody>
      </p:sp>
      <p:pic>
        <p:nvPicPr>
          <p:cNvPr id="20" name="Picture 19" descr="Qr code&#10;&#10;Description automatically generated">
            <a:extLst>
              <a:ext uri="{FF2B5EF4-FFF2-40B4-BE49-F238E27FC236}">
                <a16:creationId xmlns:a16="http://schemas.microsoft.com/office/drawing/2014/main" id="{206B2A23-0F3B-8594-DB94-F71D959688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7038" y="4269978"/>
            <a:ext cx="1679662" cy="1679662"/>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9D62F88A-42FC-BB14-E3AF-66A70F3E0D6C}"/>
              </a:ext>
            </a:extLst>
          </p:cNvPr>
          <p:cNvSpPr txBox="1"/>
          <p:nvPr userDrawn="1"/>
        </p:nvSpPr>
        <p:spPr>
          <a:xfrm>
            <a:off x="1866901" y="3222643"/>
            <a:ext cx="7905750" cy="2803332"/>
          </a:xfrm>
          <a:prstGeom prst="rect">
            <a:avLst/>
          </a:prstGeom>
          <a:noFill/>
        </p:spPr>
        <p:txBody>
          <a:bodyPr wrap="square" lIns="0" tIns="0" rIns="0" bIns="0" rtlCol="0">
            <a:spAutoFit/>
          </a:bodyPr>
          <a:lstStyle/>
          <a:p>
            <a:pPr marR="0" lvl="0" indent="0" algn="l" defTabSz="914400" rtl="0" eaLnBrk="1" fontAlgn="auto" latinLnBrk="0" hangingPunct="1">
              <a:lnSpc>
                <a:spcPct val="100000"/>
              </a:lnSpc>
              <a:spcBef>
                <a:spcPts val="800"/>
              </a:spcBef>
              <a:spcAft>
                <a:spcPts val="0"/>
              </a:spcAft>
              <a:buClrTx/>
              <a:buSzTx/>
              <a:buFontTx/>
              <a:buNone/>
              <a:tabLst/>
              <a:defRPr/>
            </a:pPr>
            <a:r>
              <a:rPr kumimoji="0" lang="en-US" sz="2550" b="1" i="0" u="none" strike="noStrike" kern="1200" cap="none" spc="0" normalizeH="0" baseline="0" noProof="0">
                <a:ln>
                  <a:noFill/>
                </a:ln>
                <a:solidFill>
                  <a:schemeClr val="accent2"/>
                </a:solidFill>
                <a:effectLst/>
                <a:uLnTx/>
                <a:uFillTx/>
                <a:latin typeface="Arial"/>
                <a:ea typeface="+mn-ea"/>
                <a:cs typeface="Arial"/>
              </a:rPr>
              <a:t>To</a:t>
            </a:r>
            <a:r>
              <a:rPr kumimoji="0" lang="en-US" sz="2550" b="1" i="0" u="none" strike="noStrike" kern="1200" cap="none" spc="85" normalizeH="0" baseline="0" noProof="0">
                <a:ln>
                  <a:noFill/>
                </a:ln>
                <a:solidFill>
                  <a:schemeClr val="accent2"/>
                </a:solidFill>
                <a:effectLst/>
                <a:uLnTx/>
                <a:uFillTx/>
                <a:latin typeface="Arial"/>
                <a:ea typeface="+mn-ea"/>
                <a:cs typeface="Arial"/>
              </a:rPr>
              <a:t> </a:t>
            </a:r>
            <a:r>
              <a:rPr kumimoji="0" lang="en-US" sz="2550" b="1" i="0" u="none" strike="noStrike" kern="1200" cap="none" spc="50" normalizeH="0" baseline="0" noProof="0">
                <a:ln>
                  <a:noFill/>
                </a:ln>
                <a:solidFill>
                  <a:schemeClr val="accent2"/>
                </a:solidFill>
                <a:effectLst/>
                <a:uLnTx/>
                <a:uFillTx/>
                <a:latin typeface="Arial"/>
                <a:ea typeface="+mn-ea"/>
                <a:cs typeface="Arial"/>
              </a:rPr>
              <a:t>become</a:t>
            </a:r>
            <a:r>
              <a:rPr kumimoji="0" lang="en-US" sz="2550" b="1" i="0" u="none" strike="noStrike" kern="1200" cap="none" spc="90" normalizeH="0" baseline="0" noProof="0">
                <a:ln>
                  <a:noFill/>
                </a:ln>
                <a:solidFill>
                  <a:schemeClr val="accent2"/>
                </a:solidFill>
                <a:effectLst/>
                <a:uLnTx/>
                <a:uFillTx/>
                <a:latin typeface="Arial"/>
                <a:ea typeface="+mn-ea"/>
                <a:cs typeface="Arial"/>
              </a:rPr>
              <a:t> </a:t>
            </a:r>
            <a:r>
              <a:rPr kumimoji="0" lang="en-US" sz="2550" b="1" i="0" u="none" strike="noStrike" kern="1200" cap="none" spc="0" normalizeH="0" baseline="0" noProof="0">
                <a:ln>
                  <a:noFill/>
                </a:ln>
                <a:solidFill>
                  <a:schemeClr val="accent2"/>
                </a:solidFill>
                <a:effectLst/>
                <a:uLnTx/>
                <a:uFillTx/>
                <a:latin typeface="Arial"/>
                <a:ea typeface="+mn-ea"/>
                <a:cs typeface="Arial"/>
              </a:rPr>
              <a:t>a</a:t>
            </a:r>
            <a:r>
              <a:rPr kumimoji="0" lang="en-US" sz="2550" b="1" i="0" u="none" strike="noStrike" kern="1200" cap="none" spc="85" normalizeH="0" baseline="0" noProof="0">
                <a:ln>
                  <a:noFill/>
                </a:ln>
                <a:solidFill>
                  <a:schemeClr val="accent2"/>
                </a:solidFill>
                <a:effectLst/>
                <a:uLnTx/>
                <a:uFillTx/>
                <a:latin typeface="Arial"/>
                <a:ea typeface="+mn-ea"/>
                <a:cs typeface="Arial"/>
              </a:rPr>
              <a:t> </a:t>
            </a:r>
            <a:r>
              <a:rPr kumimoji="0" lang="en-US" sz="2550" b="1" i="0" u="none" strike="noStrike" kern="1200" cap="none" spc="50" normalizeH="0" baseline="0" noProof="0">
                <a:ln>
                  <a:noFill/>
                </a:ln>
                <a:solidFill>
                  <a:schemeClr val="accent2"/>
                </a:solidFill>
                <a:effectLst/>
                <a:uLnTx/>
                <a:uFillTx/>
                <a:latin typeface="Arial"/>
                <a:ea typeface="+mn-ea"/>
                <a:cs typeface="Arial"/>
              </a:rPr>
              <a:t>member:</a:t>
            </a:r>
            <a:endParaRPr lang="en-US" sz="2550">
              <a:solidFill>
                <a:schemeClr val="accent2"/>
              </a:solidFill>
              <a:latin typeface="Arial"/>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2C3440"/>
                </a:solidFill>
                <a:effectLst/>
                <a:uLnTx/>
                <a:uFillTx/>
                <a:latin typeface="Arial"/>
                <a:ea typeface="+mn-ea"/>
                <a:cs typeface="Arial"/>
              </a:rPr>
              <a:t>Sign-up</a:t>
            </a:r>
            <a:r>
              <a:rPr kumimoji="0" lang="en-US" sz="2400" i="0" u="none" strike="noStrike" kern="1200" cap="none" spc="280" normalizeH="0" baseline="0" noProof="0">
                <a:ln>
                  <a:noFill/>
                </a:ln>
                <a:solidFill>
                  <a:srgbClr val="2C3440"/>
                </a:solidFill>
                <a:effectLst/>
                <a:uLnTx/>
                <a:uFillTx/>
                <a:latin typeface="Arial"/>
                <a:ea typeface="+mn-ea"/>
                <a:cs typeface="Arial"/>
              </a:rPr>
              <a:t> </a:t>
            </a:r>
            <a:r>
              <a:rPr kumimoji="0" lang="en-US" sz="2400" i="0" u="none" strike="noStrike" kern="1200" cap="none" spc="0" normalizeH="0" baseline="0" noProof="0">
                <a:ln>
                  <a:noFill/>
                </a:ln>
                <a:solidFill>
                  <a:srgbClr val="2C3440"/>
                </a:solidFill>
                <a:effectLst/>
                <a:uLnTx/>
                <a:uFillTx/>
                <a:latin typeface="Arial"/>
                <a:ea typeface="+mn-ea"/>
                <a:cs typeface="Arial"/>
              </a:rPr>
              <a:t>– </a:t>
            </a:r>
            <a:r>
              <a:rPr kumimoji="0" lang="en-US" sz="2400" i="0" u="none" strike="noStrike" kern="1200" cap="none" spc="0" normalizeH="0" baseline="0" noProof="0">
                <a:ln>
                  <a:noFill/>
                </a:ln>
                <a:solidFill>
                  <a:schemeClr val="accent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https://www.faasafety.gov/</a:t>
            </a:r>
            <a:endParaRPr kumimoji="0" lang="en-US" sz="2400" i="0" u="none" strike="noStrike" kern="1200" cap="none" spc="0" normalizeH="0" baseline="0" noProof="0">
              <a:ln>
                <a:noFill/>
              </a:ln>
              <a:solidFill>
                <a:schemeClr val="accent1"/>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303744"/>
                </a:solidFill>
                <a:effectLst/>
                <a:uLnTx/>
                <a:uFillTx/>
                <a:latin typeface="Arial"/>
                <a:ea typeface="+mn-ea"/>
                <a:cs typeface="Arial"/>
              </a:rPr>
              <a:t>Participate</a:t>
            </a:r>
            <a:r>
              <a:rPr kumimoji="0" lang="en-US" sz="2400" i="0" u="none" strike="noStrike" kern="1200" cap="none" spc="26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in</a:t>
            </a:r>
            <a:r>
              <a:rPr kumimoji="0" lang="en-US" sz="2400" i="0" u="none" strike="noStrike" kern="1200" cap="none" spc="28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our</a:t>
            </a:r>
            <a:r>
              <a:rPr kumimoji="0" lang="en-US" sz="2400" i="0" u="none" strike="noStrike" kern="1200" cap="none" spc="27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new</a:t>
            </a:r>
            <a:r>
              <a:rPr kumimoji="0" lang="en-US" sz="2400" i="0" u="none" strike="noStrike" kern="1200" cap="none" spc="28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WINGS</a:t>
            </a:r>
            <a:r>
              <a:rPr kumimoji="0" lang="en-US" sz="2400" i="0" u="none" strike="noStrike" kern="1200" cap="none" spc="27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Program</a:t>
            </a:r>
            <a:r>
              <a:rPr kumimoji="0" lang="en-US" sz="2400" i="0" u="none" strike="noStrike" kern="1200" cap="none" spc="280" normalizeH="0" baseline="0" noProof="0">
                <a:ln>
                  <a:noFill/>
                </a:ln>
                <a:solidFill>
                  <a:srgbClr val="000000"/>
                </a:solidFill>
                <a:effectLst/>
                <a:uLnTx/>
                <a:uFillTx/>
                <a:latin typeface="Arial"/>
                <a:ea typeface="+mn-ea"/>
                <a:cs typeface="Arial"/>
              </a:rPr>
              <a:t> </a:t>
            </a:r>
            <a:r>
              <a:rPr kumimoji="0" lang="en-US" sz="2400" i="0" u="none" strike="noStrike" kern="1200" cap="none" spc="-10" normalizeH="0" baseline="0" noProof="0">
                <a:ln>
                  <a:noFill/>
                </a:ln>
                <a:solidFill>
                  <a:srgbClr val="000000"/>
                </a:solidFill>
                <a:effectLst/>
                <a:uLnTx/>
                <a:uFillTx/>
                <a:latin typeface="Arial"/>
                <a:ea typeface="+mn-ea"/>
                <a:cs typeface="Arial"/>
              </a:rPr>
              <a:t>(Pilots)</a:t>
            </a:r>
            <a:endParaRPr lang="en-US" sz="2400">
              <a:solidFill>
                <a:srgbClr val="000000"/>
              </a:solidFill>
              <a:latin typeface="Arial"/>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303744"/>
                </a:solidFill>
                <a:effectLst/>
                <a:uLnTx/>
                <a:uFillTx/>
                <a:latin typeface="Arial"/>
                <a:ea typeface="+mn-ea"/>
                <a:cs typeface="Arial"/>
              </a:rPr>
              <a:t>Participate</a:t>
            </a:r>
            <a:r>
              <a:rPr kumimoji="0" lang="en-US" sz="2400" i="0" u="none" strike="noStrike" kern="1200" cap="none" spc="30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in</a:t>
            </a:r>
            <a:r>
              <a:rPr kumimoji="0" lang="en-US" sz="2400" i="0" u="none" strike="noStrike" kern="1200" cap="none" spc="30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the</a:t>
            </a:r>
            <a:r>
              <a:rPr kumimoji="0" lang="en-US" sz="2400" i="0" u="none" strike="noStrike" kern="1200" cap="none" spc="30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new</a:t>
            </a:r>
            <a:r>
              <a:rPr kumimoji="0" lang="en-US" sz="2400" i="0" u="none" strike="noStrike" kern="1200" cap="none" spc="30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automated</a:t>
            </a:r>
            <a:r>
              <a:rPr kumimoji="0" lang="en-US" sz="2400" i="0" u="none" strike="noStrike" kern="1200" cap="none" spc="140" normalizeH="0" baseline="0" noProof="0">
                <a:ln>
                  <a:noFill/>
                </a:ln>
                <a:solidFill>
                  <a:srgbClr val="000000"/>
                </a:solidFill>
                <a:effectLst/>
                <a:uLnTx/>
                <a:uFillTx/>
                <a:latin typeface="Arial"/>
                <a:ea typeface="+mn-ea"/>
                <a:cs typeface="Arial"/>
              </a:rPr>
              <a:t> </a:t>
            </a:r>
            <a:r>
              <a:rPr kumimoji="0" lang="en-US" sz="2400" i="0" u="none" strike="noStrike" kern="1200" cap="none" spc="-25" normalizeH="0" baseline="0" noProof="0">
                <a:ln>
                  <a:noFill/>
                </a:ln>
                <a:solidFill>
                  <a:srgbClr val="000000"/>
                </a:solidFill>
                <a:effectLst/>
                <a:uLnTx/>
                <a:uFillTx/>
                <a:latin typeface="Arial"/>
                <a:ea typeface="+mn-ea"/>
                <a:cs typeface="Arial"/>
              </a:rPr>
              <a:t>AMT </a:t>
            </a:r>
            <a:r>
              <a:rPr kumimoji="0" lang="en-US" sz="2400" i="0" u="none" strike="noStrike" kern="1200" cap="none" spc="0" normalizeH="0" baseline="0" noProof="0">
                <a:ln>
                  <a:noFill/>
                </a:ln>
                <a:solidFill>
                  <a:srgbClr val="000000"/>
                </a:solidFill>
                <a:effectLst/>
                <a:uLnTx/>
                <a:uFillTx/>
                <a:latin typeface="Arial"/>
                <a:ea typeface="+mn-ea"/>
                <a:cs typeface="Arial"/>
              </a:rPr>
              <a:t>Awards</a:t>
            </a:r>
            <a:r>
              <a:rPr kumimoji="0" lang="en-US" sz="2400" i="0" u="none" strike="noStrike" kern="1200" cap="none" spc="31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Program</a:t>
            </a:r>
            <a:r>
              <a:rPr kumimoji="0" lang="en-US" sz="2400" i="0" u="none" strike="noStrike" kern="1200" cap="none" spc="315" normalizeH="0" baseline="0" noProof="0">
                <a:ln>
                  <a:noFill/>
                </a:ln>
                <a:solidFill>
                  <a:srgbClr val="000000"/>
                </a:solidFill>
                <a:effectLst/>
                <a:uLnTx/>
                <a:uFillTx/>
                <a:latin typeface="Arial"/>
                <a:ea typeface="+mn-ea"/>
                <a:cs typeface="Arial"/>
              </a:rPr>
              <a:t> </a:t>
            </a:r>
            <a:r>
              <a:rPr kumimoji="0" lang="en-US" sz="2400" i="0" u="none" strike="noStrike" kern="1200" cap="none" spc="-10" normalizeH="0" baseline="0" noProof="0">
                <a:ln>
                  <a:noFill/>
                </a:ln>
                <a:solidFill>
                  <a:srgbClr val="000000"/>
                </a:solidFill>
                <a:effectLst/>
                <a:uLnTx/>
                <a:uFillTx/>
                <a:latin typeface="Arial"/>
                <a:ea typeface="+mn-ea"/>
                <a:cs typeface="Arial"/>
              </a:rPr>
              <a:t>(Mechanics)</a:t>
            </a:r>
            <a:endParaRPr lang="en-US" sz="2400">
              <a:solidFill>
                <a:srgbClr val="000000"/>
              </a:solidFill>
              <a:latin typeface="Arial"/>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303744"/>
                </a:solidFill>
                <a:effectLst/>
                <a:uLnTx/>
                <a:uFillTx/>
                <a:latin typeface="Arial"/>
                <a:ea typeface="+mn-ea"/>
                <a:cs typeface="Arial"/>
              </a:rPr>
              <a:t>Attend</a:t>
            </a:r>
            <a:r>
              <a:rPr kumimoji="0" lang="en-US" sz="2400" i="0" u="none" strike="noStrike" kern="1200" cap="none" spc="21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live</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err="1">
                <a:ln>
                  <a:noFill/>
                </a:ln>
                <a:solidFill>
                  <a:srgbClr val="000000"/>
                </a:solidFill>
                <a:effectLst/>
                <a:uLnTx/>
                <a:uFillTx/>
                <a:latin typeface="Arial"/>
                <a:ea typeface="+mn-ea"/>
                <a:cs typeface="Arial"/>
              </a:rPr>
              <a:t>FAASTeam</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webinars</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or</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10" normalizeH="0" baseline="0" noProof="0">
                <a:ln>
                  <a:noFill/>
                </a:ln>
                <a:solidFill>
                  <a:srgbClr val="000000"/>
                </a:solidFill>
                <a:effectLst/>
                <a:uLnTx/>
                <a:uFillTx/>
                <a:latin typeface="Arial"/>
                <a:ea typeface="+mn-ea"/>
                <a:cs typeface="Arial"/>
              </a:rPr>
              <a:t>events </a:t>
            </a:r>
            <a:r>
              <a:rPr kumimoji="0" lang="en-US" sz="2400" i="0" u="none" strike="noStrike" kern="1200" cap="none" spc="0" normalizeH="0" baseline="0" noProof="0">
                <a:ln>
                  <a:noFill/>
                </a:ln>
                <a:solidFill>
                  <a:srgbClr val="000000"/>
                </a:solidFill>
                <a:effectLst/>
                <a:uLnTx/>
                <a:uFillTx/>
                <a:latin typeface="Arial"/>
                <a:ea typeface="+mn-ea"/>
                <a:cs typeface="Arial"/>
              </a:rPr>
              <a:t>in</a:t>
            </a:r>
            <a:r>
              <a:rPr kumimoji="0" lang="en-US" sz="2400" i="0" u="none" strike="noStrike" kern="1200" cap="none" spc="18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your</a:t>
            </a:r>
            <a:r>
              <a:rPr kumimoji="0" lang="en-US" sz="2400" i="0" u="none" strike="noStrike" kern="1200" cap="none" spc="180" normalizeH="0" baseline="0" noProof="0">
                <a:ln>
                  <a:noFill/>
                </a:ln>
                <a:solidFill>
                  <a:srgbClr val="000000"/>
                </a:solidFill>
                <a:effectLst/>
                <a:uLnTx/>
                <a:uFillTx/>
                <a:latin typeface="Arial"/>
                <a:ea typeface="+mn-ea"/>
                <a:cs typeface="Arial"/>
              </a:rPr>
              <a:t> </a:t>
            </a:r>
            <a:r>
              <a:rPr kumimoji="0" lang="en-US" sz="2400" i="0" u="none" strike="noStrike" kern="1200" cap="none" spc="-20" normalizeH="0" baseline="0" noProof="0">
                <a:ln>
                  <a:noFill/>
                </a:ln>
                <a:solidFill>
                  <a:srgbClr val="000000"/>
                </a:solidFill>
                <a:effectLst/>
                <a:uLnTx/>
                <a:uFillTx/>
                <a:latin typeface="Arial"/>
                <a:ea typeface="+mn-ea"/>
                <a:cs typeface="Arial"/>
              </a:rPr>
              <a:t>area</a:t>
            </a:r>
            <a:endParaRPr kumimoji="0" lang="en-US" sz="240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hlinkClick r:id="rId4"/>
            <a:extLst>
              <a:ext uri="{FF2B5EF4-FFF2-40B4-BE49-F238E27FC236}">
                <a16:creationId xmlns:a16="http://schemas.microsoft.com/office/drawing/2014/main" id="{02B91699-97CA-5299-DB56-F622D8A2EE80}"/>
              </a:ext>
            </a:extLst>
          </p:cNvPr>
          <p:cNvSpPr/>
          <p:nvPr userDrawn="1"/>
        </p:nvSpPr>
        <p:spPr>
          <a:xfrm>
            <a:off x="10019965" y="4280808"/>
            <a:ext cx="1702051" cy="1692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98999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39615398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24488046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31675527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88820-9FA9-48C7-AE7C-3EADA3097A75}" type="datetimeFigureOut">
              <a:rPr lang="en-US" smtClean="0"/>
              <a:t>8/20/2025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258C64-92A7-427D-953C-66C4F67D4F0B}" type="slidenum">
              <a:rPr lang="en-US" smtClean="0"/>
              <a:t>‹#›</a:t>
            </a:fld>
            <a:endParaRPr lang="en-US" dirty="0"/>
          </a:p>
        </p:txBody>
      </p:sp>
    </p:spTree>
    <p:extLst>
      <p:ext uri="{BB962C8B-B14F-4D97-AF65-F5344CB8AC3E}">
        <p14:creationId xmlns:p14="http://schemas.microsoft.com/office/powerpoint/2010/main" val="7779419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2990-B16B-43E7-A325-D999D8E9B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D54DD6-CB86-4A98-B467-B1072A27C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10C3D9-5B68-4394-B367-EE5BEF6D3FAA}"/>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5" name="Footer Placeholder 4">
            <a:extLst>
              <a:ext uri="{FF2B5EF4-FFF2-40B4-BE49-F238E27FC236}">
                <a16:creationId xmlns:a16="http://schemas.microsoft.com/office/drawing/2014/main" id="{24DD3D99-06EA-4858-BDED-AB8275D93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C39CB-BD46-4395-AA30-9E335065A19D}"/>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11901409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17F0-9AF4-4667-A677-B2BB4541E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EFF25-8B08-44D9-971B-A157BFF06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C1211-CB5F-46F6-8651-BB16A0037DF4}"/>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5" name="Footer Placeholder 4">
            <a:extLst>
              <a:ext uri="{FF2B5EF4-FFF2-40B4-BE49-F238E27FC236}">
                <a16:creationId xmlns:a16="http://schemas.microsoft.com/office/drawing/2014/main" id="{77246B04-6B50-4822-846F-BB385EC7D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80EC6-63AD-4701-A7E5-74C890007C02}"/>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28177742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539A-F616-46C4-BA0E-E57DB99D0C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166666-3140-44BE-944D-A32A6EBEC2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4AB37E-DF06-4420-A961-7E82BC73F8A7}"/>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5" name="Footer Placeholder 4">
            <a:extLst>
              <a:ext uri="{FF2B5EF4-FFF2-40B4-BE49-F238E27FC236}">
                <a16:creationId xmlns:a16="http://schemas.microsoft.com/office/drawing/2014/main" id="{43051802-0342-434D-8E74-079F9ECFB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22C6E-B034-47A3-AC5A-93511DBFDB8A}"/>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31605327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2010-5784-4A80-8F9F-A1C08E58B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AE561-E9A5-4BA8-9C23-829A3CECF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D71184-CEA0-4145-801F-219188274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2B57F9-56D6-464C-87A5-FA84052A5955}"/>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6" name="Footer Placeholder 5">
            <a:extLst>
              <a:ext uri="{FF2B5EF4-FFF2-40B4-BE49-F238E27FC236}">
                <a16:creationId xmlns:a16="http://schemas.microsoft.com/office/drawing/2014/main" id="{F9FBF5E9-AE8A-4646-A130-C0F913980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48A9C-B169-42C1-96E0-CC5971AE0C5E}"/>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6520888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9C0E-4AF4-4B98-874E-5184195346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0B2EFB-F2F8-4BEE-A436-87898286D0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811E08-BB28-4034-A1C4-E0F1D6869D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DCDF0A-90C6-408C-A32F-8AF13AAF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81C3C2-3F1A-409A-98B3-DC1B3D5607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D3D6B-FD29-48AA-927D-21CDB2FB4667}"/>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8" name="Footer Placeholder 7">
            <a:extLst>
              <a:ext uri="{FF2B5EF4-FFF2-40B4-BE49-F238E27FC236}">
                <a16:creationId xmlns:a16="http://schemas.microsoft.com/office/drawing/2014/main" id="{BF512238-5CF0-46E3-8C14-A8252282BB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FBA36B-E63B-40E2-B5D5-3E2331074E1A}"/>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20223778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0155F-C1C7-4CED-98F9-A2B29433B7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103355-1347-4CAF-A0C7-FE06F0F0E3F5}"/>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4" name="Footer Placeholder 3">
            <a:extLst>
              <a:ext uri="{FF2B5EF4-FFF2-40B4-BE49-F238E27FC236}">
                <a16:creationId xmlns:a16="http://schemas.microsoft.com/office/drawing/2014/main" id="{D9831AB5-6FF6-487F-9A71-63B6C3BFD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688F85-C670-44E7-AB7F-8E4DACB08AB0}"/>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735406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TIONAL FAASTEA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NATIONAL FAA</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59" y="1520867"/>
            <a:ext cx="9444525"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cs typeface="Arial Black" panose="020B0604020202020204" pitchFamily="34" charset="0"/>
              </a:rPr>
              <a:t>SAFETY TEAM </a:t>
            </a:r>
            <a:r>
              <a:rPr kumimoji="0" lang="en-US" sz="4400" b="1" i="0" u="none" strike="noStrike" kern="1200" cap="none" spc="45" normalizeH="0" baseline="30000" noProof="0">
                <a:ln>
                  <a:noFill/>
                </a:ln>
                <a:solidFill>
                  <a:srgbClr val="FFFFFF"/>
                </a:solidFill>
                <a:effectLst>
                  <a:outerShdw blurRad="76200" dist="38100" dir="3600000" algn="tr" rotWithShape="0">
                    <a:prstClr val="black">
                      <a:alpha val="40000"/>
                    </a:prstClr>
                  </a:outerShdw>
                </a:effectLst>
                <a:uLnTx/>
                <a:uFillTx/>
                <a:latin typeface="Arial"/>
                <a:ea typeface="+mj-ea"/>
                <a:cs typeface="Arial"/>
              </a:rPr>
              <a:t>(</a:t>
            </a:r>
            <a:r>
              <a:rPr kumimoji="0" lang="en-US" sz="4400" b="1" i="0" u="none" strike="noStrike" kern="1200" cap="none" spc="45" normalizeH="0" baseline="30000" noProof="0" err="1">
                <a:ln>
                  <a:noFill/>
                </a:ln>
                <a:solidFill>
                  <a:srgbClr val="FFFFFF"/>
                </a:solidFill>
                <a:effectLst>
                  <a:outerShdw blurRad="76200" dist="38100" dir="3600000" algn="tr" rotWithShape="0">
                    <a:prstClr val="black">
                      <a:alpha val="40000"/>
                    </a:prstClr>
                  </a:outerShdw>
                </a:effectLst>
                <a:uLnTx/>
                <a:uFillTx/>
                <a:latin typeface="Arial"/>
                <a:ea typeface="+mj-ea"/>
                <a:cs typeface="Arial"/>
              </a:rPr>
              <a:t>FAASTeam</a:t>
            </a:r>
            <a:r>
              <a:rPr kumimoji="0" lang="en-US" sz="4400" b="1" i="0" u="none" strike="noStrike" kern="1200" cap="none" spc="45" normalizeH="0" baseline="30000" noProof="0">
                <a:ln>
                  <a:noFill/>
                </a:ln>
                <a:solidFill>
                  <a:srgbClr val="FFFFFF"/>
                </a:solidFill>
                <a:effectLst>
                  <a:outerShdw blurRad="76200" dist="38100" dir="3600000" algn="tr" rotWithShape="0">
                    <a:prstClr val="black">
                      <a:alpha val="40000"/>
                    </a:prstClr>
                  </a:outerShdw>
                </a:effectLst>
                <a:uLnTx/>
                <a:uFillTx/>
                <a:latin typeface="Arial"/>
                <a:ea typeface="+mj-ea"/>
                <a:cs typeface="Arial"/>
              </a:rPr>
              <a:t>)</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2" name="object 11">
            <a:extLst>
              <a:ext uri="{FF2B5EF4-FFF2-40B4-BE49-F238E27FC236}">
                <a16:creationId xmlns:a16="http://schemas.microsoft.com/office/drawing/2014/main" id="{00FBA02D-AA5F-35F7-A1C0-0973F895E028}"/>
              </a:ext>
            </a:extLst>
          </p:cNvPr>
          <p:cNvSpPr txBox="1"/>
          <p:nvPr userDrawn="1"/>
        </p:nvSpPr>
        <p:spPr>
          <a:xfrm>
            <a:off x="1866900" y="2184876"/>
            <a:ext cx="9606025" cy="4207562"/>
          </a:xfrm>
          <a:prstGeom prst="rect">
            <a:avLst/>
          </a:prstGeom>
        </p:spPr>
        <p:txBody>
          <a:bodyPr vert="horz" wrap="square" lIns="0" tIns="13970" rIns="0" bIns="0" rtlCol="0">
            <a:spAutoFit/>
          </a:bodyPr>
          <a:lstStyle/>
          <a:p>
            <a:pPr marL="12700">
              <a:spcBef>
                <a:spcPts val="110"/>
              </a:spcBef>
            </a:pPr>
            <a:r>
              <a:rPr sz="2550" b="1" spc="50">
                <a:solidFill>
                  <a:srgbClr val="FF711C"/>
                </a:solidFill>
                <a:latin typeface="Arial"/>
                <a:cs typeface="Arial"/>
              </a:rPr>
              <a:t>D</a:t>
            </a:r>
            <a:r>
              <a:rPr sz="2550" b="1">
                <a:solidFill>
                  <a:srgbClr val="FF711C"/>
                </a:solidFill>
                <a:latin typeface="Arial"/>
                <a:cs typeface="Arial"/>
              </a:rPr>
              <a:t>evelops standardized safety interventions for General</a:t>
            </a:r>
            <a:endParaRPr sz="2550">
              <a:latin typeface="Arial"/>
              <a:cs typeface="Arial"/>
            </a:endParaRPr>
          </a:p>
          <a:p>
            <a:pPr marL="12700"/>
            <a:r>
              <a:rPr sz="2550" b="1">
                <a:solidFill>
                  <a:srgbClr val="FF711C"/>
                </a:solidFill>
                <a:latin typeface="Arial"/>
                <a:cs typeface="Arial"/>
              </a:rPr>
              <a:t>Aviation, and may support other safety initiatives such as:</a:t>
            </a:r>
            <a:endParaRPr sz="2550">
              <a:latin typeface="Arial"/>
              <a:cs typeface="Arial"/>
            </a:endParaRPr>
          </a:p>
          <a:p>
            <a:pPr marL="12700" marR="532130">
              <a:spcBef>
                <a:spcPts val="330"/>
              </a:spcBef>
            </a:pPr>
            <a:r>
              <a:rPr sz="2300">
                <a:latin typeface="Arial"/>
                <a:cs typeface="Arial"/>
              </a:rPr>
              <a:t>UAS, NextGen, Runway Safety, The General Aviation Joint Steering Committee (GAJSC) Safety Enhancements</a:t>
            </a:r>
          </a:p>
          <a:p>
            <a:pPr marL="12700">
              <a:spcBef>
                <a:spcPts val="509"/>
              </a:spcBef>
            </a:pPr>
            <a:r>
              <a:rPr sz="2550" b="1" err="1">
                <a:solidFill>
                  <a:schemeClr val="accent2"/>
                </a:solidFill>
                <a:latin typeface="Arial"/>
                <a:cs typeface="Arial"/>
              </a:rPr>
              <a:t>FAASTeam</a:t>
            </a:r>
            <a:r>
              <a:rPr sz="2550" b="1">
                <a:solidFill>
                  <a:schemeClr val="accent2"/>
                </a:solidFill>
                <a:latin typeface="Arial"/>
                <a:cs typeface="Arial"/>
              </a:rPr>
              <a:t> responds to localized safety issues through:</a:t>
            </a:r>
            <a:endParaRPr sz="2550">
              <a:solidFill>
                <a:schemeClr val="accent2"/>
              </a:solidFill>
              <a:latin typeface="Arial"/>
              <a:cs typeface="Arial"/>
            </a:endParaRPr>
          </a:p>
          <a:p>
            <a:pPr marL="237744" indent="-237744">
              <a:spcBef>
                <a:spcPts val="1100"/>
              </a:spcBef>
              <a:buChar char="•"/>
              <a:tabLst>
                <a:tab pos="261620" algn="l"/>
              </a:tabLst>
            </a:pPr>
            <a:r>
              <a:rPr sz="2300">
                <a:latin typeface="Arial"/>
                <a:cs typeface="Arial"/>
              </a:rPr>
              <a:t>Accident/incident reports involving airmen from the area</a:t>
            </a:r>
          </a:p>
          <a:p>
            <a:pPr marL="237744" marR="892810" indent="-237744">
              <a:spcBef>
                <a:spcPts val="1100"/>
              </a:spcBef>
              <a:buChar char="•"/>
              <a:tabLst>
                <a:tab pos="261620" algn="l"/>
              </a:tabLst>
            </a:pPr>
            <a:r>
              <a:rPr sz="2300">
                <a:latin typeface="Arial"/>
                <a:cs typeface="Arial"/>
              </a:rPr>
              <a:t>Hazards identified by FAA Inspectors at local Flight Standards District Offices</a:t>
            </a:r>
          </a:p>
          <a:p>
            <a:pPr marL="260985" indent="-223520">
              <a:spcBef>
                <a:spcPts val="580"/>
              </a:spcBef>
              <a:buChar char="•"/>
              <a:tabLst>
                <a:tab pos="261620" algn="l"/>
              </a:tabLst>
            </a:pPr>
            <a:r>
              <a:rPr sz="2300">
                <a:latin typeface="Arial"/>
                <a:cs typeface="Arial"/>
              </a:rPr>
              <a:t>Information from the local aviation community</a:t>
            </a:r>
          </a:p>
          <a:p>
            <a:pPr marL="260985" indent="-223520">
              <a:spcBef>
                <a:spcPts val="640"/>
              </a:spcBef>
              <a:buChar char="•"/>
              <a:tabLst>
                <a:tab pos="261620" algn="l"/>
              </a:tabLst>
            </a:pPr>
            <a:r>
              <a:rPr sz="2300">
                <a:latin typeface="Arial"/>
                <a:cs typeface="Arial"/>
              </a:rPr>
              <a:t>Local Pilot Controller Forums</a:t>
            </a:r>
          </a:p>
        </p:txBody>
      </p:sp>
      <p:pic>
        <p:nvPicPr>
          <p:cNvPr id="7" name="object 7">
            <a:extLst>
              <a:ext uri="{FF2B5EF4-FFF2-40B4-BE49-F238E27FC236}">
                <a16:creationId xmlns:a16="http://schemas.microsoft.com/office/drawing/2014/main" id="{2B4CD6C9-4CED-EB32-1CB4-EA86C9231F9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Tree>
    <p:extLst>
      <p:ext uri="{BB962C8B-B14F-4D97-AF65-F5344CB8AC3E}">
        <p14:creationId xmlns:p14="http://schemas.microsoft.com/office/powerpoint/2010/main" val="4122973431"/>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B9A60-878C-4929-AF98-71A92AF789CE}"/>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3" name="Footer Placeholder 2">
            <a:extLst>
              <a:ext uri="{FF2B5EF4-FFF2-40B4-BE49-F238E27FC236}">
                <a16:creationId xmlns:a16="http://schemas.microsoft.com/office/drawing/2014/main" id="{A0235A23-26C2-4554-8E41-8B9D55DC26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27EFF3-A517-4E4B-87A1-9C70B9AB79F6}"/>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21237863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B2C8-E55A-428A-9A76-119C48188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A90AE0-D245-4E66-96A6-4786A67C9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FBAF03-F8E3-4F29-828A-58394ACC0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4A991-E638-45E3-9479-75874E0887C8}"/>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6" name="Footer Placeholder 5">
            <a:extLst>
              <a:ext uri="{FF2B5EF4-FFF2-40B4-BE49-F238E27FC236}">
                <a16:creationId xmlns:a16="http://schemas.microsoft.com/office/drawing/2014/main" id="{739A60D2-3E72-49F6-B4C5-E4B88D0B1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0E598-F858-4753-A409-9562CC81F814}"/>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35953210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8808-5D5D-421F-AC13-ED2A88EAD0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9AFBC0-EC1A-47D4-96FC-6D840063EB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65A2F-011C-4009-A812-7C6F886B7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61CED-C981-4959-8A42-1531534B625B}"/>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6" name="Footer Placeholder 5">
            <a:extLst>
              <a:ext uri="{FF2B5EF4-FFF2-40B4-BE49-F238E27FC236}">
                <a16:creationId xmlns:a16="http://schemas.microsoft.com/office/drawing/2014/main" id="{63D4EF98-75C9-486A-BA72-F8B2E8E38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2373D-AB17-4209-8A84-7403F5ABB463}"/>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37356586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B46C-31DE-4A82-9D57-60FBF3DD41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7A7893-E87B-40F1-BCEA-8B74CA527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05022-4F7E-4644-971A-E1F96444224D}"/>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5" name="Footer Placeholder 4">
            <a:extLst>
              <a:ext uri="{FF2B5EF4-FFF2-40B4-BE49-F238E27FC236}">
                <a16:creationId xmlns:a16="http://schemas.microsoft.com/office/drawing/2014/main" id="{F9AAD741-53AB-443A-8D87-4E0B09C47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164BB-37E8-40C1-88DD-02EE9E6E4783}"/>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40160162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928789-EEEA-4E38-97F9-94A13D593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08535C-CE5F-4416-9B56-CC8146E171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918AA-D5CC-4ACC-BDB1-3B162BDA4CD4}"/>
              </a:ext>
            </a:extLst>
          </p:cNvPr>
          <p:cNvSpPr>
            <a:spLocks noGrp="1"/>
          </p:cNvSpPr>
          <p:nvPr>
            <p:ph type="dt" sz="half" idx="10"/>
          </p:nvPr>
        </p:nvSpPr>
        <p:spPr/>
        <p:txBody>
          <a:bodyPr/>
          <a:lstStyle/>
          <a:p>
            <a:fld id="{94574987-C411-4A70-996A-23AA165CA2AB}" type="datetimeFigureOut">
              <a:rPr lang="en-US" smtClean="0"/>
              <a:t>8/20/2025</a:t>
            </a:fld>
            <a:endParaRPr lang="en-US"/>
          </a:p>
        </p:txBody>
      </p:sp>
      <p:sp>
        <p:nvSpPr>
          <p:cNvPr id="5" name="Footer Placeholder 4">
            <a:extLst>
              <a:ext uri="{FF2B5EF4-FFF2-40B4-BE49-F238E27FC236}">
                <a16:creationId xmlns:a16="http://schemas.microsoft.com/office/drawing/2014/main" id="{0AD908D0-2061-4236-9906-619AC9FF9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AD676-5735-4D7F-8EEE-19AE79AADD62}"/>
              </a:ext>
            </a:extLst>
          </p:cNvPr>
          <p:cNvSpPr>
            <a:spLocks noGrp="1"/>
          </p:cNvSpPr>
          <p:nvPr>
            <p:ph type="sldNum" sz="quarter" idx="12"/>
          </p:nvPr>
        </p:nvSpPr>
        <p:spPr/>
        <p:txBody>
          <a:bodyPr/>
          <a:lstStyle/>
          <a:p>
            <a:fld id="{3F9CF2D1-5DC7-4928-B87A-98647EAC2536}" type="slidenum">
              <a:rPr lang="en-US" smtClean="0"/>
              <a:t>‹#›</a:t>
            </a:fld>
            <a:endParaRPr lang="en-US"/>
          </a:p>
        </p:txBody>
      </p:sp>
    </p:spTree>
    <p:extLst>
      <p:ext uri="{BB962C8B-B14F-4D97-AF65-F5344CB8AC3E}">
        <p14:creationId xmlns:p14="http://schemas.microsoft.com/office/powerpoint/2010/main" val="13207568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0" y="2"/>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544871058"/>
      </p:ext>
    </p:extLst>
  </p:cSld>
  <p:clrMapOvr>
    <a:masterClrMapping/>
  </p:clrMapOvr>
  <p:extLst>
    <p:ext uri="{DCECCB84-F9BA-43D5-87BE-67443E8EF086}">
      <p15:sldGuideLst xmlns:p15="http://schemas.microsoft.com/office/powerpoint/2012/main">
        <p15:guide id="1" orient="horz" pos="1944">
          <p15:clr>
            <a:srgbClr val="FBAE40"/>
          </p15:clr>
        </p15:guide>
        <p15:guide id="2" orient="horz" pos="2496">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stom Paragraph Sty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5B340A-2F7F-4E4A-BA47-C5C5E32754E8}"/>
              </a:ext>
            </a:extLst>
          </p:cNvPr>
          <p:cNvSpPr>
            <a:spLocks noGrp="1"/>
          </p:cNvSpPr>
          <p:nvPr>
            <p:ph type="title" hasCustomPrompt="1"/>
          </p:nvPr>
        </p:nvSpPr>
        <p:spPr>
          <a:xfrm>
            <a:off x="838200" y="365125"/>
            <a:ext cx="8925560" cy="1325563"/>
          </a:xfrm>
          <a:prstGeom prst="rect">
            <a:avLst/>
          </a:prstGeom>
        </p:spPr>
        <p:txBody>
          <a:bodyPr/>
          <a:lstStyle>
            <a:lvl1pPr>
              <a:defRPr b="1" i="0" spc="30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sp>
        <p:nvSpPr>
          <p:cNvPr id="7" name="Content Placeholder 2">
            <a:extLst>
              <a:ext uri="{FF2B5EF4-FFF2-40B4-BE49-F238E27FC236}">
                <a16:creationId xmlns:a16="http://schemas.microsoft.com/office/drawing/2014/main" id="{E020AEEA-E1DD-8548-9F90-9C7A2843A3C9}"/>
              </a:ext>
            </a:extLst>
          </p:cNvPr>
          <p:cNvSpPr>
            <a:spLocks noGrp="1"/>
          </p:cNvSpPr>
          <p:nvPr>
            <p:ph idx="1" hasCustomPrompt="1"/>
          </p:nvPr>
        </p:nvSpPr>
        <p:spPr>
          <a:xfrm>
            <a:off x="838200" y="1825625"/>
            <a:ext cx="10515600" cy="4351338"/>
          </a:xfrm>
          <a:prstGeom prst="rect">
            <a:avLst/>
          </a:prstGeom>
        </p:spPr>
        <p:txBody>
          <a:bodyPr lIns="0" tIns="0" rIns="0" bIns="0"/>
          <a:lstStyle>
            <a:lvl1pPr marL="0" indent="0">
              <a:buNone/>
              <a:defRPr sz="2800" b="1" i="0" spc="60" baseline="0">
                <a:solidFill>
                  <a:schemeClr val="accent3"/>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20470420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RESENTER NOTES 1">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832E44E-2EAC-2C0B-C7BE-0E40978E9A1F}"/>
              </a:ext>
            </a:extLst>
          </p:cNvPr>
          <p:cNvGrpSpPr/>
          <p:nvPr userDrawn="1"/>
        </p:nvGrpSpPr>
        <p:grpSpPr>
          <a:xfrm>
            <a:off x="0" y="0"/>
            <a:ext cx="12189002" cy="6858000"/>
            <a:chOff x="0" y="0"/>
            <a:chExt cx="12189002" cy="6858000"/>
          </a:xfrm>
        </p:grpSpPr>
        <p:pic>
          <p:nvPicPr>
            <p:cNvPr id="21" name="object 3">
              <a:extLst>
                <a:ext uri="{FF2B5EF4-FFF2-40B4-BE49-F238E27FC236}">
                  <a16:creationId xmlns:a16="http://schemas.microsoft.com/office/drawing/2014/main" id="{49F1B6E5-0E19-A93A-1F49-F69959FD2298}"/>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22" name="object 4">
              <a:extLst>
                <a:ext uri="{FF2B5EF4-FFF2-40B4-BE49-F238E27FC236}">
                  <a16:creationId xmlns:a16="http://schemas.microsoft.com/office/drawing/2014/main" id="{F0BE8E6E-5631-2206-386A-1EC837C8F693}"/>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0"/>
              <a:ext cx="3382670" cy="6858000"/>
            </a:xfrm>
            <a:prstGeom prst="rect">
              <a:avLst/>
            </a:prstGeom>
          </p:spPr>
        </p:pic>
        <p:pic>
          <p:nvPicPr>
            <p:cNvPr id="23" name="object 6">
              <a:extLst>
                <a:ext uri="{FF2B5EF4-FFF2-40B4-BE49-F238E27FC236}">
                  <a16:creationId xmlns:a16="http://schemas.microsoft.com/office/drawing/2014/main" id="{984C25B6-BB81-898D-F549-8325E656EDD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24" name="object 7">
              <a:extLst>
                <a:ext uri="{FF2B5EF4-FFF2-40B4-BE49-F238E27FC236}">
                  <a16:creationId xmlns:a16="http://schemas.microsoft.com/office/drawing/2014/main" id="{3328FC0D-2363-9B80-13B6-72637E5DEE8D}"/>
                </a:ext>
              </a:extLst>
            </p:cNvPr>
            <p:cNvSpPr/>
            <p:nvPr/>
          </p:nvSpPr>
          <p:spPr>
            <a:xfrm>
              <a:off x="1444802" y="0"/>
              <a:ext cx="10744200" cy="1395730"/>
            </a:xfrm>
            <a:custGeom>
              <a:avLst/>
              <a:gdLst/>
              <a:ahLst/>
              <a:cxnLst/>
              <a:rect l="l" t="t" r="r" b="b"/>
              <a:pathLst>
                <a:path w="10744200" h="1395730">
                  <a:moveTo>
                    <a:pt x="0" y="1395183"/>
                  </a:moveTo>
                  <a:lnTo>
                    <a:pt x="10744149" y="1395183"/>
                  </a:lnTo>
                  <a:lnTo>
                    <a:pt x="10744149" y="0"/>
                  </a:lnTo>
                  <a:lnTo>
                    <a:pt x="0" y="0"/>
                  </a:lnTo>
                  <a:lnTo>
                    <a:pt x="0" y="1395183"/>
                  </a:lnTo>
                  <a:close/>
                </a:path>
              </a:pathLst>
            </a:custGeom>
            <a:solidFill>
              <a:srgbClr val="2C3440"/>
            </a:solidFill>
          </p:spPr>
          <p:txBody>
            <a:bodyPr wrap="square" lIns="0" tIns="0" rIns="0" bIns="0" rtlCol="0"/>
            <a:lstStyle/>
            <a:p>
              <a:endParaRPr/>
            </a:p>
          </p:txBody>
        </p:sp>
        <p:sp>
          <p:nvSpPr>
            <p:cNvPr id="25" name="object 10">
              <a:extLst>
                <a:ext uri="{FF2B5EF4-FFF2-40B4-BE49-F238E27FC236}">
                  <a16:creationId xmlns:a16="http://schemas.microsoft.com/office/drawing/2014/main" id="{1507F7E4-D4A9-04B0-40B8-14CA02775C26}"/>
                </a:ext>
              </a:extLst>
            </p:cNvPr>
            <p:cNvSpPr/>
            <p:nvPr/>
          </p:nvSpPr>
          <p:spPr>
            <a:xfrm>
              <a:off x="1444802" y="1366428"/>
              <a:ext cx="10744200" cy="1398905"/>
            </a:xfrm>
            <a:custGeom>
              <a:avLst/>
              <a:gdLst/>
              <a:ahLst/>
              <a:cxnLst/>
              <a:rect l="l" t="t" r="r" b="b"/>
              <a:pathLst>
                <a:path w="10744200" h="1398905">
                  <a:moveTo>
                    <a:pt x="10744149" y="0"/>
                  </a:moveTo>
                  <a:lnTo>
                    <a:pt x="0" y="0"/>
                  </a:lnTo>
                  <a:lnTo>
                    <a:pt x="0" y="1398816"/>
                  </a:lnTo>
                  <a:lnTo>
                    <a:pt x="10744149" y="1398816"/>
                  </a:lnTo>
                  <a:lnTo>
                    <a:pt x="10744149" y="0"/>
                  </a:lnTo>
                  <a:close/>
                </a:path>
              </a:pathLst>
            </a:custGeom>
            <a:solidFill>
              <a:srgbClr val="FF711C"/>
            </a:solidFill>
          </p:spPr>
          <p:txBody>
            <a:bodyPr wrap="square" lIns="0" tIns="0" rIns="0" bIns="0" rtlCol="0" anchor="ctr"/>
            <a:lstStyle/>
            <a:p>
              <a:pPr algn="ctr"/>
              <a:r>
                <a:rPr lang="en-US" sz="3800" b="1" i="1">
                  <a:solidFill>
                    <a:schemeClr val="bg1"/>
                  </a:solidFill>
                  <a:latin typeface="Arial" panose="020B0604020202020204" pitchFamily="34" charset="0"/>
                  <a:cs typeface="Arial" panose="020B0604020202020204" pitchFamily="34" charset="0"/>
                </a:rPr>
                <a:t>DO NOT EDIT </a:t>
              </a:r>
              <a:r>
                <a:rPr lang="en-US" sz="3800" b="1">
                  <a:solidFill>
                    <a:schemeClr val="bg1"/>
                  </a:solidFill>
                  <a:latin typeface="Arial" panose="020B0604020202020204" pitchFamily="34" charset="0"/>
                  <a:cs typeface="Arial" panose="020B0604020202020204" pitchFamily="34" charset="0"/>
                </a:rPr>
                <a:t>this presentation on the KSN!</a:t>
              </a:r>
              <a:endParaRPr lang="en-US" sz="3800">
                <a:solidFill>
                  <a:schemeClr val="bg1"/>
                </a:solidFill>
                <a:latin typeface="Arial" panose="020B0604020202020204" pitchFamily="34" charset="0"/>
                <a:cs typeface="Arial" panose="020B0604020202020204" pitchFamily="34" charset="0"/>
              </a:endParaRPr>
            </a:p>
          </p:txBody>
        </p:sp>
        <p:sp>
          <p:nvSpPr>
            <p:cNvPr id="26" name="object 15">
              <a:extLst>
                <a:ext uri="{FF2B5EF4-FFF2-40B4-BE49-F238E27FC236}">
                  <a16:creationId xmlns:a16="http://schemas.microsoft.com/office/drawing/2014/main" id="{146F9979-AC3F-E918-2D53-FDB9602346B3}"/>
                </a:ext>
              </a:extLst>
            </p:cNvPr>
            <p:cNvSpPr txBox="1"/>
            <p:nvPr/>
          </p:nvSpPr>
          <p:spPr>
            <a:xfrm>
              <a:off x="3634958" y="3021800"/>
              <a:ext cx="8303041" cy="2339102"/>
            </a:xfrm>
            <a:prstGeom prst="rect">
              <a:avLst/>
            </a:prstGeom>
          </p:spPr>
          <p:txBody>
            <a:bodyPr vert="horz" wrap="square" lIns="0" tIns="93980" rIns="0" bIns="0" rtlCol="0" anchor="t">
              <a:spAutoFit/>
            </a:bodyPr>
            <a:lstStyle/>
            <a:p>
              <a:pPr>
                <a:spcBef>
                  <a:spcPts val="700"/>
                </a:spcBef>
                <a:tabLst>
                  <a:tab pos="236220" algn="l"/>
                </a:tabLst>
              </a:pPr>
              <a:r>
                <a:rPr lang="en-US" sz="4000" b="1">
                  <a:solidFill>
                    <a:schemeClr val="accent2"/>
                  </a:solidFill>
                  <a:latin typeface="Arial"/>
                  <a:ea typeface="+mn-lt"/>
                  <a:cs typeface="Arial"/>
                </a:rPr>
                <a:t>You</a:t>
              </a:r>
              <a:r>
                <a:rPr lang="en-US" sz="4000" b="1" i="1">
                  <a:solidFill>
                    <a:schemeClr val="accent2"/>
                  </a:solidFill>
                  <a:latin typeface="Arial"/>
                  <a:ea typeface="+mn-lt"/>
                  <a:cs typeface="Arial"/>
                </a:rPr>
                <a:t> MUST </a:t>
              </a:r>
              <a:r>
                <a:rPr lang="en-US" sz="4000" b="1">
                  <a:solidFill>
                    <a:schemeClr val="accent2"/>
                  </a:solidFill>
                  <a:latin typeface="Arial"/>
                  <a:ea typeface="+mn-lt"/>
                  <a:cs typeface="Arial"/>
                </a:rPr>
                <a:t>download to your computer first … or else </a:t>
              </a:r>
              <a:r>
                <a:rPr lang="en-US" sz="4000" b="1" i="1">
                  <a:solidFill>
                    <a:schemeClr val="accent2"/>
                  </a:solidFill>
                  <a:latin typeface="Arial"/>
                  <a:ea typeface="+mn-lt"/>
                  <a:cs typeface="Arial"/>
                </a:rPr>
                <a:t>EVERYONE </a:t>
              </a:r>
              <a:r>
                <a:rPr lang="en-US" sz="4000" b="1">
                  <a:solidFill>
                    <a:schemeClr val="accent2"/>
                  </a:solidFill>
                  <a:latin typeface="Arial"/>
                  <a:ea typeface="+mn-lt"/>
                  <a:cs typeface="Arial"/>
                </a:rPr>
                <a:t>will know it was </a:t>
              </a:r>
              <a:r>
                <a:rPr lang="en-US" sz="4000" b="1" i="1">
                  <a:solidFill>
                    <a:schemeClr val="accent2"/>
                  </a:solidFill>
                  <a:latin typeface="Arial"/>
                  <a:ea typeface="+mn-lt"/>
                  <a:cs typeface="Arial"/>
                </a:rPr>
                <a:t>YOU!</a:t>
              </a:r>
            </a:p>
            <a:p>
              <a:pPr>
                <a:spcBef>
                  <a:spcPts val="700"/>
                </a:spcBef>
                <a:tabLst>
                  <a:tab pos="236220" algn="l"/>
                </a:tabLst>
              </a:pPr>
              <a:r>
                <a:rPr lang="en-US" sz="2000" b="1" i="1">
                  <a:solidFill>
                    <a:schemeClr val="accent2"/>
                  </a:solidFill>
                  <a:latin typeface="Arial"/>
                  <a:cs typeface="Arial"/>
                </a:rPr>
                <a:t>See download instructions in presenter notes below.</a:t>
              </a:r>
              <a:endParaRPr lang="en-US" sz="2000" b="1" i="1">
                <a:solidFill>
                  <a:schemeClr val="accent2"/>
                </a:solidFill>
                <a:latin typeface="Arial" panose="020B0604020202020204" pitchFamily="34" charset="0"/>
                <a:cs typeface="Arial" panose="020B0604020202020204" pitchFamily="34" charset="0"/>
              </a:endParaRPr>
            </a:p>
          </p:txBody>
        </p:sp>
        <p:sp>
          <p:nvSpPr>
            <p:cNvPr id="27" name="object 5">
              <a:extLst>
                <a:ext uri="{FF2B5EF4-FFF2-40B4-BE49-F238E27FC236}">
                  <a16:creationId xmlns:a16="http://schemas.microsoft.com/office/drawing/2014/main" id="{90D8C37E-F1D7-4340-7AD5-AB4B2A05DC58}"/>
                </a:ext>
              </a:extLst>
            </p:cNvPr>
            <p:cNvSpPr/>
            <p:nvPr/>
          </p:nvSpPr>
          <p:spPr>
            <a:xfrm>
              <a:off x="457200" y="1"/>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spTree>
    <p:extLst>
      <p:ext uri="{BB962C8B-B14F-4D97-AF65-F5344CB8AC3E}">
        <p14:creationId xmlns:p14="http://schemas.microsoft.com/office/powerpoint/2010/main" val="29473209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RESENTER NOTES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0" name="object 3">
            <a:extLst>
              <a:ext uri="{FF2B5EF4-FFF2-40B4-BE49-F238E27FC236}">
                <a16:creationId xmlns:a16="http://schemas.microsoft.com/office/drawing/2014/main" id="{A44CCF75-6083-ED4A-E8C1-8E52DD89CC77}"/>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1950" cy="6926094"/>
          </a:xfrm>
          <a:prstGeom prst="rect">
            <a:avLst/>
          </a:prstGeom>
        </p:spPr>
      </p:pic>
      <p:pic>
        <p:nvPicPr>
          <p:cNvPr id="11" name="object 4">
            <a:extLst>
              <a:ext uri="{FF2B5EF4-FFF2-40B4-BE49-F238E27FC236}">
                <a16:creationId xmlns:a16="http://schemas.microsoft.com/office/drawing/2014/main" id="{17DD8CDA-CA98-2E3A-4E86-5DF6D8DD329D}"/>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383502" cy="6926094"/>
          </a:xfrm>
          <a:prstGeom prst="rect">
            <a:avLst/>
          </a:prstGeom>
        </p:spPr>
      </p:pic>
      <p:pic>
        <p:nvPicPr>
          <p:cNvPr id="12" name="object 6">
            <a:extLst>
              <a:ext uri="{FF2B5EF4-FFF2-40B4-BE49-F238E27FC236}">
                <a16:creationId xmlns:a16="http://schemas.microsoft.com/office/drawing/2014/main" id="{BA12E0AD-A70F-4F82-BAFE-8E67C9314DCD}"/>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3229" y="5543908"/>
            <a:ext cx="911144" cy="920451"/>
          </a:xfrm>
          <a:prstGeom prst="rect">
            <a:avLst/>
          </a:prstGeom>
        </p:spPr>
      </p:pic>
      <p:sp>
        <p:nvSpPr>
          <p:cNvPr id="13" name="object 7">
            <a:extLst>
              <a:ext uri="{FF2B5EF4-FFF2-40B4-BE49-F238E27FC236}">
                <a16:creationId xmlns:a16="http://schemas.microsoft.com/office/drawing/2014/main" id="{2C5A67F6-D7D2-319C-8B29-D2A552E422F5}"/>
              </a:ext>
            </a:extLst>
          </p:cNvPr>
          <p:cNvSpPr/>
          <p:nvPr userDrawn="1"/>
        </p:nvSpPr>
        <p:spPr>
          <a:xfrm>
            <a:off x="1445157" y="0"/>
            <a:ext cx="10746843" cy="1409588"/>
          </a:xfrm>
          <a:custGeom>
            <a:avLst/>
            <a:gdLst/>
            <a:ahLst/>
            <a:cxnLst/>
            <a:rect l="l" t="t" r="r" b="b"/>
            <a:pathLst>
              <a:path w="10744200" h="1395730">
                <a:moveTo>
                  <a:pt x="0" y="1395183"/>
                </a:moveTo>
                <a:lnTo>
                  <a:pt x="10744149" y="1395183"/>
                </a:lnTo>
                <a:lnTo>
                  <a:pt x="10744149" y="0"/>
                </a:lnTo>
                <a:lnTo>
                  <a:pt x="0" y="0"/>
                </a:lnTo>
                <a:lnTo>
                  <a:pt x="0" y="1395183"/>
                </a:lnTo>
                <a:close/>
              </a:path>
            </a:pathLst>
          </a:custGeom>
          <a:solidFill>
            <a:srgbClr val="2C3440"/>
          </a:solidFill>
        </p:spPr>
        <p:txBody>
          <a:bodyPr wrap="square" lIns="0" tIns="0" rIns="0" bIns="0" rtlCol="0"/>
          <a:lstStyle/>
          <a:p>
            <a:endParaRPr/>
          </a:p>
        </p:txBody>
      </p:sp>
      <p:sp>
        <p:nvSpPr>
          <p:cNvPr id="14" name="object 10">
            <a:extLst>
              <a:ext uri="{FF2B5EF4-FFF2-40B4-BE49-F238E27FC236}">
                <a16:creationId xmlns:a16="http://schemas.microsoft.com/office/drawing/2014/main" id="{5DEC2189-688D-6C0C-36CB-9554ED0438F0}"/>
              </a:ext>
            </a:extLst>
          </p:cNvPr>
          <p:cNvSpPr/>
          <p:nvPr userDrawn="1"/>
        </p:nvSpPr>
        <p:spPr>
          <a:xfrm>
            <a:off x="1444802" y="1395183"/>
            <a:ext cx="10744200" cy="1398905"/>
          </a:xfrm>
          <a:custGeom>
            <a:avLst/>
            <a:gdLst/>
            <a:ahLst/>
            <a:cxnLst/>
            <a:rect l="l" t="t" r="r" b="b"/>
            <a:pathLst>
              <a:path w="10744200" h="1398905">
                <a:moveTo>
                  <a:pt x="10744149" y="0"/>
                </a:moveTo>
                <a:lnTo>
                  <a:pt x="0" y="0"/>
                </a:lnTo>
                <a:lnTo>
                  <a:pt x="0" y="1398816"/>
                </a:lnTo>
                <a:lnTo>
                  <a:pt x="10744149" y="1398816"/>
                </a:lnTo>
                <a:lnTo>
                  <a:pt x="10744149" y="0"/>
                </a:lnTo>
                <a:close/>
              </a:path>
            </a:pathLst>
          </a:custGeom>
          <a:solidFill>
            <a:srgbClr val="FF711C"/>
          </a:solidFill>
        </p:spPr>
        <p:txBody>
          <a:bodyPr wrap="square" lIns="0" tIns="0" rIns="0" bIns="0" rtlCol="0"/>
          <a:lstStyle/>
          <a:p>
            <a:endParaRPr/>
          </a:p>
        </p:txBody>
      </p:sp>
      <p:sp>
        <p:nvSpPr>
          <p:cNvPr id="16" name="object 12">
            <a:extLst>
              <a:ext uri="{FF2B5EF4-FFF2-40B4-BE49-F238E27FC236}">
                <a16:creationId xmlns:a16="http://schemas.microsoft.com/office/drawing/2014/main" id="{883770C6-C48B-5FBC-A7E1-140B2F73FBC4}"/>
              </a:ext>
            </a:extLst>
          </p:cNvPr>
          <p:cNvSpPr txBox="1"/>
          <p:nvPr userDrawn="1"/>
        </p:nvSpPr>
        <p:spPr>
          <a:xfrm>
            <a:off x="3478275" y="2790266"/>
            <a:ext cx="8246097" cy="3931209"/>
          </a:xfrm>
          <a:prstGeom prst="rect">
            <a:avLst/>
          </a:prstGeom>
        </p:spPr>
        <p:txBody>
          <a:bodyPr vert="horz" wrap="none" lIns="0" tIns="182880" rIns="0" bIns="0" numCol="2" spcCol="91440" rtlCol="0" anchor="t">
            <a:noAutofit/>
          </a:bodyPr>
          <a:lstStyle/>
          <a:p>
            <a:pPr marL="237744" marR="705485" indent="-237744">
              <a:spcBef>
                <a:spcPts val="500"/>
              </a:spcBef>
              <a:buClr>
                <a:srgbClr val="000000"/>
              </a:buClr>
              <a:buChar char="•"/>
              <a:tabLst>
                <a:tab pos="236220" algn="l"/>
              </a:tabLst>
            </a:pPr>
            <a:r>
              <a:rPr lang="en-US" sz="2400">
                <a:solidFill>
                  <a:schemeClr val="accent2"/>
                </a:solidFill>
                <a:latin typeface="Arial"/>
                <a:cs typeface="Arial"/>
              </a:rPr>
              <a:t>Read Presenter Notes with each slide.</a:t>
            </a:r>
            <a:br>
              <a:rPr lang="en-US" sz="2400">
                <a:solidFill>
                  <a:schemeClr val="accent2"/>
                </a:solidFill>
                <a:latin typeface="Arial"/>
                <a:cs typeface="Arial"/>
              </a:rPr>
            </a:br>
            <a:r>
              <a:rPr lang="en-US" sz="2000">
                <a:solidFill>
                  <a:schemeClr val="accent2"/>
                </a:solidFill>
                <a:latin typeface="Arial"/>
                <a:cs typeface="Arial"/>
              </a:rPr>
              <a:t>(View menu &gt; NOTES) </a:t>
            </a:r>
          </a:p>
          <a:p>
            <a:pPr marL="237744" marR="705485" indent="-237744">
              <a:spcBef>
                <a:spcPts val="500"/>
              </a:spcBef>
              <a:buClr>
                <a:srgbClr val="000000"/>
              </a:buClr>
              <a:buChar char="•"/>
              <a:tabLst>
                <a:tab pos="236220" algn="l"/>
              </a:tabLst>
            </a:pPr>
            <a:r>
              <a:rPr sz="2400">
                <a:solidFill>
                  <a:srgbClr val="2C3440"/>
                </a:solidFill>
                <a:latin typeface="Arial"/>
                <a:cs typeface="Arial"/>
              </a:rPr>
              <a:t>Insert images in the </a:t>
            </a:r>
            <a:r>
              <a:rPr lang="en-US" sz="2400">
                <a:solidFill>
                  <a:srgbClr val="2C3440"/>
                </a:solidFill>
                <a:latin typeface="Arial"/>
                <a:cs typeface="Arial"/>
              </a:rPr>
              <a:t>applicable </a:t>
            </a:r>
            <a:r>
              <a:rPr sz="2400">
                <a:solidFill>
                  <a:srgbClr val="2C3440"/>
                </a:solidFill>
                <a:latin typeface="Arial"/>
                <a:cs typeface="Arial"/>
              </a:rPr>
              <a:t>slides</a:t>
            </a:r>
            <a:endParaRPr lang="en-US" sz="2400">
              <a:latin typeface="Arial"/>
              <a:cs typeface="Arial"/>
            </a:endParaRPr>
          </a:p>
          <a:p>
            <a:pPr marL="237744" marR="5080" indent="-237744">
              <a:spcBef>
                <a:spcPts val="500"/>
              </a:spcBef>
              <a:buClr>
                <a:srgbClr val="000000"/>
              </a:buClr>
              <a:buChar char="•"/>
              <a:tabLst>
                <a:tab pos="236220" algn="l"/>
              </a:tabLst>
            </a:pPr>
            <a:r>
              <a:rPr sz="2400">
                <a:solidFill>
                  <a:srgbClr val="C00000"/>
                </a:solidFill>
                <a:latin typeface="Arial"/>
                <a:cs typeface="Arial"/>
              </a:rPr>
              <a:t>R</a:t>
            </a:r>
            <a:r>
              <a:rPr lang="en-US" sz="2400">
                <a:solidFill>
                  <a:srgbClr val="C00000"/>
                </a:solidFill>
                <a:latin typeface="Arial"/>
                <a:cs typeface="Arial"/>
              </a:rPr>
              <a:t>ed </a:t>
            </a:r>
            <a:r>
              <a:rPr lang="en-US" sz="2400">
                <a:solidFill>
                  <a:srgbClr val="2C3440"/>
                </a:solidFill>
                <a:latin typeface="Arial"/>
                <a:cs typeface="Arial"/>
              </a:rPr>
              <a:t>or XXX text is</a:t>
            </a:r>
            <a:r>
              <a:rPr sz="2400">
                <a:solidFill>
                  <a:srgbClr val="2C3440"/>
                </a:solidFill>
                <a:latin typeface="Arial"/>
                <a:cs typeface="Arial"/>
              </a:rPr>
              <a:t> a </a:t>
            </a:r>
            <a:br>
              <a:rPr lang="en-US" sz="2400">
                <a:solidFill>
                  <a:srgbClr val="2C3440"/>
                </a:solidFill>
                <a:latin typeface="Arial"/>
                <a:cs typeface="Arial"/>
              </a:rPr>
            </a:br>
            <a:r>
              <a:rPr sz="2400">
                <a:solidFill>
                  <a:srgbClr val="2C3440"/>
                </a:solidFill>
                <a:latin typeface="Arial"/>
                <a:cs typeface="Arial"/>
              </a:rPr>
              <a:t>prompt to enter local</a:t>
            </a:r>
            <a:r>
              <a:rPr lang="en-US" sz="2400">
                <a:solidFill>
                  <a:srgbClr val="2C3440"/>
                </a:solidFill>
                <a:latin typeface="Arial"/>
                <a:cs typeface="Arial"/>
              </a:rPr>
              <a:t> information and change color to black or delete</a:t>
            </a:r>
          </a:p>
          <a:p>
            <a:pPr marL="237744" marR="5080" indent="-237744">
              <a:spcBef>
                <a:spcPts val="500"/>
              </a:spcBef>
              <a:buClr>
                <a:srgbClr val="000000"/>
              </a:buClr>
              <a:buChar char="•"/>
              <a:tabLst>
                <a:tab pos="236220" algn="l"/>
              </a:tabLst>
            </a:pPr>
            <a:endParaRPr lang="en-US" sz="2400">
              <a:solidFill>
                <a:srgbClr val="2C3440"/>
              </a:solidFill>
              <a:latin typeface="Arial"/>
              <a:cs typeface="Arial"/>
            </a:endParaRPr>
          </a:p>
          <a:p>
            <a:pPr marL="237744" marR="653415" indent="-237744">
              <a:spcBef>
                <a:spcPts val="500"/>
              </a:spcBef>
              <a:buClr>
                <a:srgbClr val="000000"/>
              </a:buClr>
              <a:buChar char="•"/>
              <a:tabLst>
                <a:tab pos="236220" algn="l"/>
              </a:tabLst>
            </a:pPr>
            <a:r>
              <a:rPr lang="en-US" sz="2400">
                <a:solidFill>
                  <a:srgbClr val="2C3440"/>
                </a:solidFill>
                <a:latin typeface="Arial"/>
                <a:cs typeface="Arial"/>
              </a:rPr>
              <a:t>QR codes are clickable</a:t>
            </a:r>
          </a:p>
          <a:p>
            <a:pPr marL="237744" marR="653415" indent="-237744">
              <a:spcBef>
                <a:spcPts val="500"/>
              </a:spcBef>
              <a:buClr>
                <a:srgbClr val="000000"/>
              </a:buClr>
              <a:buChar char="•"/>
              <a:tabLst>
                <a:tab pos="236220" algn="l"/>
              </a:tabLst>
            </a:pPr>
            <a:r>
              <a:rPr lang="en-US" sz="2400">
                <a:solidFill>
                  <a:srgbClr val="2C3440"/>
                </a:solidFill>
                <a:latin typeface="Arial"/>
                <a:cs typeface="Arial"/>
              </a:rPr>
              <a:t>This presentation fulfills Runway Safety Order requirements</a:t>
            </a:r>
          </a:p>
          <a:p>
            <a:pPr marL="237744" marR="653415" indent="-237744">
              <a:spcBef>
                <a:spcPts val="500"/>
              </a:spcBef>
              <a:buClr>
                <a:srgbClr val="000000"/>
              </a:buClr>
              <a:buFontTx/>
              <a:buChar char="•"/>
              <a:tabLst>
                <a:tab pos="236220" algn="l"/>
              </a:tabLst>
            </a:pPr>
            <a:r>
              <a:rPr lang="en-US" sz="2400">
                <a:solidFill>
                  <a:srgbClr val="2C3440"/>
                </a:solidFill>
                <a:latin typeface="Arial"/>
                <a:cs typeface="Arial"/>
              </a:rPr>
              <a:t>For questions, reach out to your Runway Safety Office</a:t>
            </a:r>
            <a:endParaRPr lang="en-US" sz="2400">
              <a:latin typeface="Arial"/>
              <a:cs typeface="Arial"/>
            </a:endParaRPr>
          </a:p>
          <a:p>
            <a:pPr marL="237744" marR="653415" indent="-237744">
              <a:spcBef>
                <a:spcPts val="500"/>
              </a:spcBef>
              <a:buClr>
                <a:srgbClr val="000000"/>
              </a:buClr>
              <a:buFontTx/>
              <a:buChar char="•"/>
              <a:tabLst>
                <a:tab pos="236220" algn="l"/>
              </a:tabLst>
            </a:pPr>
            <a:r>
              <a:rPr lang="en-US" sz="2400">
                <a:solidFill>
                  <a:srgbClr val="C00000"/>
                </a:solidFill>
                <a:latin typeface="Arial"/>
                <a:cs typeface="Arial"/>
              </a:rPr>
              <a:t>Delete this slide prior to presenting</a:t>
            </a:r>
          </a:p>
        </p:txBody>
      </p:sp>
      <p:sp>
        <p:nvSpPr>
          <p:cNvPr id="17" name="object 14">
            <a:extLst>
              <a:ext uri="{FF2B5EF4-FFF2-40B4-BE49-F238E27FC236}">
                <a16:creationId xmlns:a16="http://schemas.microsoft.com/office/drawing/2014/main" id="{4ED92130-DA81-7C4E-461E-B24CCC487AC6}"/>
              </a:ext>
            </a:extLst>
          </p:cNvPr>
          <p:cNvSpPr txBox="1"/>
          <p:nvPr userDrawn="1"/>
        </p:nvSpPr>
        <p:spPr>
          <a:xfrm>
            <a:off x="1936495" y="890676"/>
            <a:ext cx="3676650" cy="644525"/>
          </a:xfrm>
          <a:prstGeom prst="rect">
            <a:avLst/>
          </a:prstGeom>
        </p:spPr>
        <p:txBody>
          <a:bodyPr vert="horz" wrap="square" lIns="0" tIns="0" rIns="0" bIns="0" rtlCol="0" anchor="b" anchorCtr="0">
            <a:noAutofit/>
          </a:bodyPr>
          <a:lstStyle/>
          <a:p>
            <a:pPr marL="12700">
              <a:lnSpc>
                <a:spcPct val="100000"/>
              </a:lnSpc>
              <a:spcBef>
                <a:spcPts val="110"/>
              </a:spcBef>
            </a:pPr>
            <a:r>
              <a:rPr sz="4050" spc="150">
                <a:solidFill>
                  <a:srgbClr val="FFFFFF"/>
                </a:solidFill>
                <a:effectLst>
                  <a:outerShdw blurRad="76200" dist="76200" dir="3600000" algn="tl" rotWithShape="0">
                    <a:prstClr val="black">
                      <a:alpha val="40000"/>
                    </a:prstClr>
                  </a:outerShdw>
                </a:effectLst>
                <a:latin typeface="Arial Black"/>
                <a:cs typeface="Arial Black"/>
              </a:rPr>
              <a:t>PRESENTER</a:t>
            </a:r>
            <a:endParaRPr sz="4050">
              <a:effectLst>
                <a:outerShdw blurRad="76200" dist="76200" dir="3600000" algn="tl" rotWithShape="0">
                  <a:prstClr val="black">
                    <a:alpha val="40000"/>
                  </a:prstClr>
                </a:outerShdw>
              </a:effectLst>
              <a:latin typeface="Arial Black"/>
              <a:cs typeface="Arial Black"/>
            </a:endParaRPr>
          </a:p>
        </p:txBody>
      </p:sp>
      <p:sp>
        <p:nvSpPr>
          <p:cNvPr id="18" name="object 15">
            <a:extLst>
              <a:ext uri="{FF2B5EF4-FFF2-40B4-BE49-F238E27FC236}">
                <a16:creationId xmlns:a16="http://schemas.microsoft.com/office/drawing/2014/main" id="{50921C2A-A4CE-BCCE-B2CD-7AE4BC7BEC0D}"/>
              </a:ext>
            </a:extLst>
          </p:cNvPr>
          <p:cNvSpPr txBox="1"/>
          <p:nvPr userDrawn="1"/>
        </p:nvSpPr>
        <p:spPr>
          <a:xfrm>
            <a:off x="1995942" y="1411536"/>
            <a:ext cx="9579286" cy="1218282"/>
          </a:xfrm>
          <a:prstGeom prst="rect">
            <a:avLst/>
          </a:prstGeom>
        </p:spPr>
        <p:txBody>
          <a:bodyPr vert="horz" wrap="square" lIns="0" tIns="93980" rIns="0" bIns="0" rtlCol="0">
            <a:spAutoFit/>
          </a:bodyPr>
          <a:lstStyle/>
          <a:p>
            <a:pPr marL="235585" indent="-223520">
              <a:lnSpc>
                <a:spcPct val="100000"/>
              </a:lnSpc>
              <a:spcBef>
                <a:spcPts val="740"/>
              </a:spcBef>
              <a:buChar char="•"/>
              <a:tabLst>
                <a:tab pos="236220" algn="l"/>
              </a:tabLst>
            </a:pPr>
            <a:r>
              <a:rPr lang="en-US" sz="2300" b="1" i="1">
                <a:solidFill>
                  <a:srgbClr val="FFFFFF"/>
                </a:solidFill>
                <a:latin typeface="Arial-BoldItalicMT"/>
                <a:cs typeface="Arial-BoldItalicMT"/>
              </a:rPr>
              <a:t>Please </a:t>
            </a:r>
            <a:r>
              <a:rPr sz="2300" b="1" i="1">
                <a:solidFill>
                  <a:schemeClr val="accent2"/>
                </a:solidFill>
                <a:latin typeface="Arial-BoldItalicMT"/>
                <a:cs typeface="Arial-BoldItalicMT"/>
              </a:rPr>
              <a:t>DO</a:t>
            </a:r>
            <a:r>
              <a:rPr sz="2300" b="1" i="1" spc="195">
                <a:solidFill>
                  <a:schemeClr val="accent2"/>
                </a:solidFill>
                <a:latin typeface="Arial-BoldItalicMT"/>
                <a:cs typeface="Arial-BoldItalicMT"/>
              </a:rPr>
              <a:t> </a:t>
            </a:r>
            <a:r>
              <a:rPr sz="2300" b="1" i="1">
                <a:solidFill>
                  <a:schemeClr val="accent2"/>
                </a:solidFill>
                <a:latin typeface="Arial-BoldItalicMT"/>
                <a:cs typeface="Arial-BoldItalicMT"/>
              </a:rPr>
              <a:t>NOT</a:t>
            </a:r>
            <a:r>
              <a:rPr sz="2300" b="1" i="1" spc="210">
                <a:solidFill>
                  <a:schemeClr val="accent2"/>
                </a:solidFill>
                <a:latin typeface="Arial-BoldItalicMT"/>
                <a:cs typeface="Arial-BoldItalicMT"/>
              </a:rPr>
              <a:t> </a:t>
            </a:r>
            <a:r>
              <a:rPr sz="2300" b="1" i="1">
                <a:solidFill>
                  <a:schemeClr val="accent2"/>
                </a:solidFill>
                <a:latin typeface="Arial-BoldItalicMT"/>
                <a:cs typeface="Arial-BoldItalicMT"/>
              </a:rPr>
              <a:t>EDIT</a:t>
            </a:r>
            <a:r>
              <a:rPr sz="2300" b="1" i="1" spc="110">
                <a:solidFill>
                  <a:schemeClr val="accent2"/>
                </a:solidFill>
                <a:latin typeface="Arial-BoldItalicMT"/>
                <a:cs typeface="Arial-BoldItalicMT"/>
              </a:rPr>
              <a:t> </a:t>
            </a:r>
            <a:r>
              <a:rPr sz="2300" b="1">
                <a:solidFill>
                  <a:srgbClr val="FFFFFF"/>
                </a:solidFill>
                <a:latin typeface="Arial"/>
                <a:cs typeface="Arial"/>
              </a:rPr>
              <a:t>this</a:t>
            </a:r>
            <a:r>
              <a:rPr sz="2300" b="1" spc="210">
                <a:solidFill>
                  <a:srgbClr val="FFFFFF"/>
                </a:solidFill>
                <a:latin typeface="Arial"/>
                <a:cs typeface="Arial"/>
              </a:rPr>
              <a:t> </a:t>
            </a:r>
            <a:r>
              <a:rPr sz="2300" b="1">
                <a:solidFill>
                  <a:srgbClr val="FFFFFF"/>
                </a:solidFill>
                <a:latin typeface="Arial"/>
                <a:cs typeface="Arial"/>
              </a:rPr>
              <a:t>presentation</a:t>
            </a:r>
            <a:r>
              <a:rPr sz="2300" b="1" spc="200">
                <a:solidFill>
                  <a:srgbClr val="FFFFFF"/>
                </a:solidFill>
                <a:latin typeface="Arial"/>
                <a:cs typeface="Arial"/>
              </a:rPr>
              <a:t> </a:t>
            </a:r>
            <a:r>
              <a:rPr sz="2300" b="1" i="1">
                <a:solidFill>
                  <a:schemeClr val="accent2"/>
                </a:solidFill>
                <a:latin typeface="Arial-BoldItalicMT"/>
                <a:cs typeface="Arial-BoldItalicMT"/>
              </a:rPr>
              <a:t>ON</a:t>
            </a:r>
            <a:r>
              <a:rPr sz="2300" b="1" i="1" spc="210">
                <a:solidFill>
                  <a:schemeClr val="accent2"/>
                </a:solidFill>
                <a:latin typeface="Arial-BoldItalicMT"/>
                <a:cs typeface="Arial-BoldItalicMT"/>
              </a:rPr>
              <a:t> </a:t>
            </a:r>
            <a:r>
              <a:rPr sz="2300" b="1" i="1">
                <a:solidFill>
                  <a:schemeClr val="accent2"/>
                </a:solidFill>
                <a:latin typeface="Arial-BoldItalicMT"/>
                <a:cs typeface="Arial-BoldItalicMT"/>
              </a:rPr>
              <a:t>THE</a:t>
            </a:r>
            <a:r>
              <a:rPr sz="2300" b="1" i="1" spc="210">
                <a:solidFill>
                  <a:schemeClr val="accent2"/>
                </a:solidFill>
                <a:latin typeface="Arial-BoldItalicMT"/>
                <a:cs typeface="Arial-BoldItalicMT"/>
              </a:rPr>
              <a:t> </a:t>
            </a:r>
            <a:r>
              <a:rPr sz="2300" b="1" i="1">
                <a:solidFill>
                  <a:schemeClr val="accent2"/>
                </a:solidFill>
                <a:latin typeface="Arial-BoldItalicMT"/>
                <a:cs typeface="Arial-BoldItalicMT"/>
              </a:rPr>
              <a:t>KSN</a:t>
            </a:r>
            <a:endParaRPr sz="2300">
              <a:latin typeface="Arial-BoldItalicMT"/>
              <a:cs typeface="Arial-BoldItalicMT"/>
            </a:endParaRPr>
          </a:p>
          <a:p>
            <a:pPr marL="235585" indent="-223520">
              <a:lnSpc>
                <a:spcPts val="2680"/>
              </a:lnSpc>
              <a:spcBef>
                <a:spcPts val="640"/>
              </a:spcBef>
              <a:buChar char="•"/>
              <a:tabLst>
                <a:tab pos="236220" algn="l"/>
              </a:tabLst>
            </a:pPr>
            <a:r>
              <a:rPr sz="2300" b="1" i="1">
                <a:solidFill>
                  <a:srgbClr val="FFFFFF"/>
                </a:solidFill>
                <a:latin typeface="Arial-BoldItalicMT"/>
                <a:cs typeface="Arial-BoldItalicMT"/>
              </a:rPr>
              <a:t>Instead,</a:t>
            </a:r>
            <a:r>
              <a:rPr sz="2300" b="1" i="1" spc="245">
                <a:solidFill>
                  <a:srgbClr val="FFFFFF"/>
                </a:solidFill>
                <a:latin typeface="Arial-BoldItalicMT"/>
                <a:cs typeface="Arial-BoldItalicMT"/>
              </a:rPr>
              <a:t> </a:t>
            </a:r>
            <a:r>
              <a:rPr sz="2300" b="1" i="1">
                <a:solidFill>
                  <a:schemeClr val="accent2"/>
                </a:solidFill>
                <a:latin typeface="Arial-BoldItalicMT"/>
                <a:cs typeface="Arial-BoldItalicMT"/>
              </a:rPr>
              <a:t>DOWNLOAD</a:t>
            </a:r>
            <a:r>
              <a:rPr sz="2300" b="1" i="1" spc="155">
                <a:solidFill>
                  <a:schemeClr val="accent2"/>
                </a:solidFill>
                <a:latin typeface="Arial-BoldItalicMT"/>
                <a:cs typeface="Arial-BoldItalicMT"/>
              </a:rPr>
              <a:t> </a:t>
            </a:r>
            <a:r>
              <a:rPr lang="en-US" sz="2300" b="1" i="1" spc="155">
                <a:solidFill>
                  <a:schemeClr val="accent2"/>
                </a:solidFill>
                <a:latin typeface="Arial-BoldItalicMT"/>
                <a:cs typeface="Arial-BoldItalicMT"/>
              </a:rPr>
              <a:t>TO YOUR COMPUTER </a:t>
            </a:r>
            <a:r>
              <a:rPr sz="2300" b="1" i="1">
                <a:solidFill>
                  <a:schemeClr val="accent2"/>
                </a:solidFill>
                <a:latin typeface="Arial-BoldItalicMT"/>
                <a:cs typeface="Arial-BoldItalicMT"/>
              </a:rPr>
              <a:t>AND</a:t>
            </a:r>
            <a:r>
              <a:rPr sz="2300" b="1" i="1" spc="260">
                <a:solidFill>
                  <a:schemeClr val="accent2"/>
                </a:solidFill>
                <a:latin typeface="Arial-BoldItalicMT"/>
                <a:cs typeface="Arial-BoldItalicMT"/>
              </a:rPr>
              <a:t> </a:t>
            </a:r>
            <a:r>
              <a:rPr sz="2300" b="1" i="1">
                <a:solidFill>
                  <a:schemeClr val="accent2"/>
                </a:solidFill>
                <a:latin typeface="Arial-BoldItalicMT"/>
                <a:cs typeface="Arial-BoldItalicMT"/>
              </a:rPr>
              <a:t>RENAME</a:t>
            </a:r>
            <a:r>
              <a:rPr lang="en-US" sz="2300" b="1" i="1">
                <a:solidFill>
                  <a:schemeClr val="accent2"/>
                </a:solidFill>
                <a:latin typeface="Arial-BoldItalicMT"/>
                <a:cs typeface="Arial-BoldItalicMT"/>
              </a:rPr>
              <a:t> </a:t>
            </a:r>
            <a:r>
              <a:rPr lang="en-US" sz="2300" b="1">
                <a:solidFill>
                  <a:srgbClr val="FFFFFF"/>
                </a:solidFill>
                <a:latin typeface="Arial-BoldItalicMT"/>
                <a:cs typeface="Arial-BoldItalicMT"/>
              </a:rPr>
              <a:t>before</a:t>
            </a:r>
            <a:r>
              <a:rPr lang="en-US" sz="2300" b="1" spc="160">
                <a:solidFill>
                  <a:srgbClr val="FFFFFF"/>
                </a:solidFill>
                <a:latin typeface="Arial-BoldItalicMT"/>
                <a:cs typeface="Arial-BoldItalicMT"/>
              </a:rPr>
              <a:t> </a:t>
            </a:r>
            <a:r>
              <a:rPr lang="en-US" sz="2300" b="1">
                <a:solidFill>
                  <a:srgbClr val="FFFFFF"/>
                </a:solidFill>
                <a:latin typeface="Arial-BoldItalicMT"/>
                <a:cs typeface="Arial-BoldItalicMT"/>
              </a:rPr>
              <a:t>you</a:t>
            </a:r>
            <a:r>
              <a:rPr lang="en-US" sz="2300" b="1" spc="215">
                <a:solidFill>
                  <a:srgbClr val="FFFFFF"/>
                </a:solidFill>
                <a:latin typeface="Arial-BoldItalicMT"/>
                <a:cs typeface="Arial-BoldItalicMT"/>
              </a:rPr>
              <a:t> </a:t>
            </a:r>
            <a:r>
              <a:rPr lang="en-US" sz="2300" b="1">
                <a:solidFill>
                  <a:srgbClr val="FFFFFF"/>
                </a:solidFill>
                <a:latin typeface="Arial-BoldItalicMT"/>
                <a:cs typeface="Arial-BoldItalicMT"/>
              </a:rPr>
              <a:t>begin</a:t>
            </a:r>
            <a:r>
              <a:rPr lang="en-US" sz="2300" b="1" spc="215">
                <a:solidFill>
                  <a:srgbClr val="FFFFFF"/>
                </a:solidFill>
                <a:latin typeface="Arial-BoldItalicMT"/>
                <a:cs typeface="Arial-BoldItalicMT"/>
              </a:rPr>
              <a:t> </a:t>
            </a:r>
            <a:r>
              <a:rPr lang="en-US" sz="2300" b="1">
                <a:solidFill>
                  <a:srgbClr val="FFFFFF"/>
                </a:solidFill>
                <a:latin typeface="Arial-BoldItalicMT"/>
                <a:cs typeface="Arial-BoldItalicMT"/>
              </a:rPr>
              <a:t>to</a:t>
            </a:r>
            <a:r>
              <a:rPr lang="en-US" sz="2300" b="1" spc="220">
                <a:solidFill>
                  <a:srgbClr val="FFFFFF"/>
                </a:solidFill>
                <a:latin typeface="Arial-BoldItalicMT"/>
                <a:cs typeface="Arial-BoldItalicMT"/>
              </a:rPr>
              <a:t> </a:t>
            </a:r>
            <a:r>
              <a:rPr lang="en-US" sz="2300" b="1" spc="-20">
                <a:solidFill>
                  <a:srgbClr val="FFFFFF"/>
                </a:solidFill>
                <a:latin typeface="Arial-BoldItalicMT"/>
                <a:cs typeface="Arial-BoldItalicMT"/>
              </a:rPr>
              <a:t>edit</a:t>
            </a:r>
            <a:endParaRPr sz="2300">
              <a:latin typeface="Arial-BoldItalicMT"/>
              <a:cs typeface="Arial-BoldItalicMT"/>
            </a:endParaRPr>
          </a:p>
        </p:txBody>
      </p:sp>
      <p:sp>
        <p:nvSpPr>
          <p:cNvPr id="19" name="object 5">
            <a:extLst>
              <a:ext uri="{FF2B5EF4-FFF2-40B4-BE49-F238E27FC236}">
                <a16:creationId xmlns:a16="http://schemas.microsoft.com/office/drawing/2014/main" id="{58224F9F-0C51-B532-5CC1-DC0AAEAF581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7" name="TextBox 6">
            <a:extLst>
              <a:ext uri="{FF2B5EF4-FFF2-40B4-BE49-F238E27FC236}">
                <a16:creationId xmlns:a16="http://schemas.microsoft.com/office/drawing/2014/main" id="{F7F3A638-7210-6E41-94B3-E25E515B3089}"/>
              </a:ext>
            </a:extLst>
          </p:cNvPr>
          <p:cNvSpPr txBox="1"/>
          <p:nvPr userDrawn="1"/>
        </p:nvSpPr>
        <p:spPr>
          <a:xfrm>
            <a:off x="1970543" y="538932"/>
            <a:ext cx="4672584" cy="422303"/>
          </a:xfrm>
          <a:prstGeom prst="rect">
            <a:avLst/>
          </a:prstGeom>
          <a:noFill/>
        </p:spPr>
        <p:txBody>
          <a:bodyPr wrap="square" lIns="0" tIns="0" rIns="0" bIns="0" rtlCol="0">
            <a:noAutofit/>
          </a:bodyPr>
          <a:lstStyle/>
          <a:p>
            <a:r>
              <a:rPr kumimoji="0" lang="en-US" sz="2800" b="1" i="0" u="none" strike="noStrike" kern="1200" cap="none" spc="0" normalizeH="0" baseline="0" noProof="0">
                <a:ln>
                  <a:noFill/>
                </a:ln>
                <a:solidFill>
                  <a:srgbClr val="FF711C"/>
                </a:solidFill>
                <a:effectLst/>
                <a:uLnTx/>
                <a:uFillTx/>
                <a:latin typeface="Arial"/>
                <a:ea typeface="+mj-ea"/>
                <a:cs typeface="Arial"/>
              </a:rPr>
              <a:t>NOTES</a:t>
            </a:r>
            <a:r>
              <a:rPr kumimoji="0" lang="en-US" sz="2800" b="1" i="0" u="none" strike="noStrike" kern="1200" cap="none" spc="220" normalizeH="0" baseline="0" noProof="0">
                <a:ln>
                  <a:noFill/>
                </a:ln>
                <a:solidFill>
                  <a:srgbClr val="FF711C"/>
                </a:solidFill>
                <a:effectLst/>
                <a:uLnTx/>
                <a:uFillTx/>
                <a:latin typeface="Arial"/>
                <a:ea typeface="+mj-ea"/>
                <a:cs typeface="Arial"/>
              </a:rPr>
              <a:t> </a:t>
            </a:r>
            <a:r>
              <a:rPr kumimoji="0" lang="en-US" sz="2800" b="1" i="0" u="none" strike="noStrike" kern="1200" cap="none" spc="0" normalizeH="0" baseline="0" noProof="0">
                <a:ln>
                  <a:noFill/>
                </a:ln>
                <a:solidFill>
                  <a:srgbClr val="FF711C"/>
                </a:solidFill>
                <a:effectLst/>
                <a:uLnTx/>
                <a:uFillTx/>
                <a:latin typeface="Arial"/>
                <a:ea typeface="+mj-ea"/>
                <a:cs typeface="Arial"/>
              </a:rPr>
              <a:t>TO</a:t>
            </a:r>
            <a:r>
              <a:rPr kumimoji="0" lang="en-US" sz="2800" b="1" i="0" u="none" strike="noStrike" kern="1200" cap="none" spc="225" normalizeH="0" baseline="0" noProof="0">
                <a:ln>
                  <a:noFill/>
                </a:ln>
                <a:solidFill>
                  <a:srgbClr val="FF711C"/>
                </a:solidFill>
                <a:effectLst/>
                <a:uLnTx/>
                <a:uFillTx/>
                <a:latin typeface="Arial"/>
                <a:ea typeface="+mj-ea"/>
                <a:cs typeface="Arial"/>
              </a:rPr>
              <a:t> </a:t>
            </a:r>
            <a:r>
              <a:rPr kumimoji="0" lang="en-US" sz="2800" b="1" i="0" u="none" strike="noStrike" kern="1200" cap="none" spc="30" normalizeH="0" baseline="0" noProof="0">
                <a:ln>
                  <a:noFill/>
                </a:ln>
                <a:solidFill>
                  <a:srgbClr val="FF711C"/>
                </a:solidFill>
                <a:effectLst/>
                <a:uLnTx/>
                <a:uFillTx/>
                <a:latin typeface="Arial"/>
                <a:ea typeface="+mj-ea"/>
                <a:cs typeface="Arial"/>
              </a:rPr>
              <a:t>THE</a:t>
            </a:r>
            <a:endParaRPr lang="en-US"/>
          </a:p>
        </p:txBody>
      </p:sp>
    </p:spTree>
    <p:extLst>
      <p:ext uri="{BB962C8B-B14F-4D97-AF65-F5344CB8AC3E}">
        <p14:creationId xmlns:p14="http://schemas.microsoft.com/office/powerpoint/2010/main" val="3977010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5" name="object 6">
            <a:extLst>
              <a:ext uri="{FF2B5EF4-FFF2-40B4-BE49-F238E27FC236}">
                <a16:creationId xmlns:a16="http://schemas.microsoft.com/office/drawing/2014/main" id="{20C88ED8-EF4B-40AF-CA20-E138BCD3E0DC}"/>
              </a:ext>
            </a:extLst>
          </p:cNvPr>
          <p:cNvSpPr txBox="1"/>
          <p:nvPr userDrawn="1"/>
        </p:nvSpPr>
        <p:spPr>
          <a:xfrm>
            <a:off x="1855470" y="2407810"/>
            <a:ext cx="4997059" cy="1392689"/>
          </a:xfrm>
          <a:prstGeom prst="rect">
            <a:avLst/>
          </a:prstGeom>
        </p:spPr>
        <p:txBody>
          <a:bodyPr vert="horz" wrap="square" lIns="0" tIns="274320" rIns="0" bIns="0" rtlCol="0">
            <a:spAutoFit/>
          </a:bodyPr>
          <a:lstStyle/>
          <a:p>
            <a:pPr marL="12700" marR="5080">
              <a:lnSpc>
                <a:spcPts val="2900"/>
              </a:lnSpc>
              <a:spcBef>
                <a:spcPts val="580"/>
              </a:spcBef>
            </a:pPr>
            <a:r>
              <a:rPr sz="2800" b="1">
                <a:solidFill>
                  <a:srgbClr val="FF711C"/>
                </a:solidFill>
                <a:effectLst>
                  <a:outerShdw blurRad="76200" dist="38100" dir="3600000" algn="tl" rotWithShape="0">
                    <a:prstClr val="black">
                      <a:alpha val="19605"/>
                    </a:prstClr>
                  </a:outerShdw>
                </a:effectLst>
                <a:latin typeface="Arial"/>
                <a:cs typeface="Arial"/>
              </a:rPr>
              <a:t>TO</a:t>
            </a:r>
            <a:r>
              <a:rPr sz="2800" b="1" spc="100">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THE</a:t>
            </a:r>
            <a:r>
              <a:rPr sz="2800" b="1" spc="100">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RUNWAY</a:t>
            </a:r>
            <a:r>
              <a:rPr sz="2800" b="1" spc="55">
                <a:solidFill>
                  <a:srgbClr val="FF711C"/>
                </a:solidFill>
                <a:effectLst>
                  <a:outerShdw blurRad="76200" dist="38100" dir="3600000" algn="tl" rotWithShape="0">
                    <a:prstClr val="black">
                      <a:alpha val="19605"/>
                    </a:prstClr>
                  </a:outerShdw>
                </a:effectLst>
                <a:latin typeface="Arial"/>
                <a:cs typeface="Arial"/>
              </a:rPr>
              <a:t> </a:t>
            </a:r>
            <a:r>
              <a:rPr sz="2800" b="1" spc="45">
                <a:solidFill>
                  <a:srgbClr val="FF711C"/>
                </a:solidFill>
                <a:effectLst>
                  <a:outerShdw blurRad="76200" dist="38100" dir="3600000" algn="tl" rotWithShape="0">
                    <a:prstClr val="black">
                      <a:alpha val="19605"/>
                    </a:prstClr>
                  </a:outerShdw>
                </a:effectLst>
                <a:latin typeface="Arial"/>
                <a:cs typeface="Arial"/>
              </a:rPr>
              <a:t>SAFETY ACTION</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TEAM</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spc="-10">
                <a:solidFill>
                  <a:srgbClr val="FF711C"/>
                </a:solidFill>
                <a:effectLst>
                  <a:outerShdw blurRad="76200" dist="38100" dir="3600000" algn="tl" rotWithShape="0">
                    <a:prstClr val="black">
                      <a:alpha val="19605"/>
                    </a:prstClr>
                  </a:outerShdw>
                </a:effectLst>
                <a:latin typeface="Arial"/>
                <a:cs typeface="Arial"/>
              </a:rPr>
              <a:t>(RSAT)</a:t>
            </a:r>
            <a:endParaRPr sz="2800">
              <a:effectLst>
                <a:outerShdw blurRad="76200" dist="38100" dir="3600000" algn="tl" rotWithShape="0">
                  <a:prstClr val="black">
                    <a:alpha val="19605"/>
                  </a:prstClr>
                </a:outerShdw>
              </a:effectLst>
              <a:latin typeface="Arial"/>
              <a:cs typeface="Arial"/>
            </a:endParaRPr>
          </a:p>
          <a:p>
            <a:pPr marL="12700">
              <a:lnSpc>
                <a:spcPts val="2880"/>
              </a:lnSpc>
            </a:pPr>
            <a:r>
              <a:rPr sz="2800" b="1" spc="45">
                <a:solidFill>
                  <a:srgbClr val="FF711C"/>
                </a:solidFill>
                <a:effectLst>
                  <a:outerShdw blurRad="76200" dist="38100" dir="3600000" algn="tl" rotWithShape="0">
                    <a:prstClr val="black">
                      <a:alpha val="19605"/>
                    </a:prstClr>
                  </a:outerShdw>
                </a:effectLst>
                <a:latin typeface="Arial"/>
                <a:cs typeface="Arial"/>
              </a:rPr>
              <a:t>MEETING</a:t>
            </a:r>
            <a:endParaRPr sz="2800">
              <a:effectLst>
                <a:outerShdw blurRad="76200" dist="38100" dir="3600000" algn="tl" rotWithShape="0">
                  <a:prstClr val="black">
                    <a:alpha val="19605"/>
                  </a:prstClr>
                </a:outerShdw>
              </a:effectLst>
              <a:latin typeface="Arial"/>
              <a:cs typeface="Arial"/>
            </a:endParaRPr>
          </a:p>
        </p:txBody>
      </p:sp>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1" name="object 2">
            <a:extLst>
              <a:ext uri="{FF2B5EF4-FFF2-40B4-BE49-F238E27FC236}">
                <a16:creationId xmlns:a16="http://schemas.microsoft.com/office/drawing/2014/main" id="{20C24B5C-11F3-F4E2-79E8-6FFF7A99F474}"/>
              </a:ext>
            </a:extLst>
          </p:cNvPr>
          <p:cNvSpPr txBox="1"/>
          <p:nvPr userDrawn="1"/>
        </p:nvSpPr>
        <p:spPr>
          <a:xfrm>
            <a:off x="1855470" y="1315938"/>
            <a:ext cx="9400039" cy="1363450"/>
          </a:xfrm>
          <a:prstGeom prst="rect">
            <a:avLst/>
          </a:prstGeom>
        </p:spPr>
        <p:txBody>
          <a:bodyPr vert="horz" wrap="square" lIns="0" tIns="9144" rIns="0" bIns="0" rtlCol="0" anchor="b" anchorCtr="0">
            <a:spAutoFit/>
          </a:bodyPr>
          <a:lstStyle/>
          <a:p>
            <a:pPr marL="12700">
              <a:lnSpc>
                <a:spcPct val="100000"/>
              </a:lnSpc>
              <a:spcBef>
                <a:spcPts val="100"/>
              </a:spcBef>
            </a:pPr>
            <a:r>
              <a:rPr sz="8500" kern="1400" spc="300">
                <a:solidFill>
                  <a:srgbClr val="FFFFFF"/>
                </a:solidFill>
                <a:effectLst>
                  <a:outerShdw blurRad="76200" dist="76200" dir="3600000" algn="tl" rotWithShape="0">
                    <a:prstClr val="black">
                      <a:alpha val="40000"/>
                    </a:prstClr>
                  </a:outerShdw>
                </a:effectLst>
                <a:latin typeface="Arial Black"/>
                <a:cs typeface="Arial Black"/>
              </a:rPr>
              <a:t>WELCOME</a:t>
            </a:r>
            <a:endParaRPr sz="8500" kern="1400" spc="300">
              <a:effectLst>
                <a:outerShdw blurRad="76200" dist="76200" dir="3600000" algn="tl" rotWithShape="0">
                  <a:prstClr val="black">
                    <a:alpha val="40000"/>
                  </a:prstClr>
                </a:outerShdw>
              </a:effectLst>
              <a:latin typeface="Arial Black"/>
              <a:cs typeface="Arial Black"/>
            </a:endParaRPr>
          </a:p>
        </p:txBody>
      </p:sp>
      <p:pic>
        <p:nvPicPr>
          <p:cNvPr id="12" name="object 3">
            <a:extLst>
              <a:ext uri="{FF2B5EF4-FFF2-40B4-BE49-F238E27FC236}">
                <a16:creationId xmlns:a16="http://schemas.microsoft.com/office/drawing/2014/main" id="{BE2E5656-2A08-8936-65C8-A6F008282B53}"/>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9" name="Picture Placeholder 7">
            <a:extLst>
              <a:ext uri="{FF2B5EF4-FFF2-40B4-BE49-F238E27FC236}">
                <a16:creationId xmlns:a16="http://schemas.microsoft.com/office/drawing/2014/main" id="{2EA05F5E-4357-2979-1F6C-AD0DB8490729}"/>
              </a:ext>
            </a:extLst>
          </p:cNvPr>
          <p:cNvSpPr>
            <a:spLocks noGrp="1"/>
          </p:cNvSpPr>
          <p:nvPr>
            <p:ph type="pic" sz="quarter" idx="18"/>
          </p:nvPr>
        </p:nvSpPr>
        <p:spPr>
          <a:xfrm>
            <a:off x="7204964" y="2428183"/>
            <a:ext cx="4491736" cy="2985010"/>
          </a:xfrm>
          <a:prstGeom prst="rect">
            <a:avLst/>
          </a:prstGeom>
          <a:solidFill>
            <a:schemeClr val="bg1"/>
          </a:solidFill>
        </p:spPr>
        <p:txBody>
          <a:bodyPr/>
          <a:lstStyle/>
          <a:p>
            <a:endParaRPr lang="en-US"/>
          </a:p>
        </p:txBody>
      </p:sp>
      <p:sp>
        <p:nvSpPr>
          <p:cNvPr id="13" name="TextBox 12">
            <a:extLst>
              <a:ext uri="{FF2B5EF4-FFF2-40B4-BE49-F238E27FC236}">
                <a16:creationId xmlns:a16="http://schemas.microsoft.com/office/drawing/2014/main" id="{74857021-B120-66D0-0A95-2B12723912D8}"/>
              </a:ext>
            </a:extLst>
          </p:cNvPr>
          <p:cNvSpPr txBox="1"/>
          <p:nvPr userDrawn="1"/>
        </p:nvSpPr>
        <p:spPr>
          <a:xfrm>
            <a:off x="8391877" y="3020298"/>
            <a:ext cx="2418693" cy="63683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 name="TextBox 1">
            <a:extLst>
              <a:ext uri="{FF2B5EF4-FFF2-40B4-BE49-F238E27FC236}">
                <a16:creationId xmlns:a16="http://schemas.microsoft.com/office/drawing/2014/main" id="{5AE31846-F698-24A1-4ECF-162B419006CA}"/>
              </a:ext>
            </a:extLst>
          </p:cNvPr>
          <p:cNvSpPr txBox="1"/>
          <p:nvPr userDrawn="1"/>
        </p:nvSpPr>
        <p:spPr>
          <a:xfrm>
            <a:off x="7204963" y="449988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Tree>
    <p:extLst>
      <p:ext uri="{BB962C8B-B14F-4D97-AF65-F5344CB8AC3E}">
        <p14:creationId xmlns:p14="http://schemas.microsoft.com/office/powerpoint/2010/main" val="3835808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SO KNOW B4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WSO</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59" y="1520867"/>
            <a:ext cx="9829799"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WRONG SURFACE OPERATIONS</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grpSp>
        <p:nvGrpSpPr>
          <p:cNvPr id="22" name="Group 21">
            <a:extLst>
              <a:ext uri="{FF2B5EF4-FFF2-40B4-BE49-F238E27FC236}">
                <a16:creationId xmlns:a16="http://schemas.microsoft.com/office/drawing/2014/main" id="{DD2B2E1A-12BF-39B9-D729-9A3CE7F1F504}"/>
              </a:ext>
            </a:extLst>
          </p:cNvPr>
          <p:cNvGrpSpPr/>
          <p:nvPr userDrawn="1"/>
        </p:nvGrpSpPr>
        <p:grpSpPr>
          <a:xfrm>
            <a:off x="1854198" y="4498478"/>
            <a:ext cx="10527272" cy="1963073"/>
            <a:chOff x="1854198" y="4498478"/>
            <a:chExt cx="10527272" cy="1963073"/>
          </a:xfrm>
        </p:grpSpPr>
        <p:pic>
          <p:nvPicPr>
            <p:cNvPr id="23" name="Picture 4" descr="A picture containing text&#10;&#10;Description automatically generated">
              <a:extLst>
                <a:ext uri="{FF2B5EF4-FFF2-40B4-BE49-F238E27FC236}">
                  <a16:creationId xmlns:a16="http://schemas.microsoft.com/office/drawing/2014/main" id="{2E1D1D0C-BB70-7A91-0C56-E7B1F14D56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4200"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5" name="Picture 4" descr="A picture containing text&#10;&#10;Description automatically generated">
              <a:extLst>
                <a:ext uri="{FF2B5EF4-FFF2-40B4-BE49-F238E27FC236}">
                  <a16:creationId xmlns:a16="http://schemas.microsoft.com/office/drawing/2014/main" id="{FAD485DD-5DBF-6772-6447-6D47CB772A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4889"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6" name="Picture 4" descr="A picture containing text&#10;&#10;Description automatically generated">
              <a:extLst>
                <a:ext uri="{FF2B5EF4-FFF2-40B4-BE49-F238E27FC236}">
                  <a16:creationId xmlns:a16="http://schemas.microsoft.com/office/drawing/2014/main" id="{819FDF1D-49A9-24A3-4E15-2592AFE68B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0814"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001E720-CBC2-2DA6-4929-8620AB59A02A}"/>
                </a:ext>
              </a:extLst>
            </p:cNvPr>
            <p:cNvSpPr txBox="1"/>
            <p:nvPr/>
          </p:nvSpPr>
          <p:spPr>
            <a:xfrm>
              <a:off x="18541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Surface Landings</a:t>
              </a:r>
            </a:p>
          </p:txBody>
        </p:sp>
        <p:sp>
          <p:nvSpPr>
            <p:cNvPr id="28" name="TextBox 27">
              <a:extLst>
                <a:ext uri="{FF2B5EF4-FFF2-40B4-BE49-F238E27FC236}">
                  <a16:creationId xmlns:a16="http://schemas.microsoft.com/office/drawing/2014/main" id="{026EACDB-F4CC-BEB2-1A9E-790D1D15AB29}"/>
                </a:ext>
              </a:extLst>
            </p:cNvPr>
            <p:cNvSpPr txBox="1"/>
            <p:nvPr/>
          </p:nvSpPr>
          <p:spPr>
            <a:xfrm>
              <a:off x="51688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Airport Landings</a:t>
              </a:r>
            </a:p>
          </p:txBody>
        </p:sp>
        <p:sp>
          <p:nvSpPr>
            <p:cNvPr id="29" name="TextBox 28">
              <a:extLst>
                <a:ext uri="{FF2B5EF4-FFF2-40B4-BE49-F238E27FC236}">
                  <a16:creationId xmlns:a16="http://schemas.microsoft.com/office/drawing/2014/main" id="{97F43838-7AB5-6039-C198-3186DAF94F2C}"/>
                </a:ext>
              </a:extLst>
            </p:cNvPr>
            <p:cNvSpPr txBox="1"/>
            <p:nvPr/>
          </p:nvSpPr>
          <p:spPr>
            <a:xfrm>
              <a:off x="8520814" y="6215330"/>
              <a:ext cx="386065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Direction Intersection Takeoffs</a:t>
              </a:r>
            </a:p>
          </p:txBody>
        </p:sp>
      </p:grpSp>
      <p:sp>
        <p:nvSpPr>
          <p:cNvPr id="30" name="Content Placeholder 5">
            <a:extLst>
              <a:ext uri="{FF2B5EF4-FFF2-40B4-BE49-F238E27FC236}">
                <a16:creationId xmlns:a16="http://schemas.microsoft.com/office/drawing/2014/main" id="{D8EF1669-8F4D-C61F-63A5-7E46855F4A9B}"/>
              </a:ext>
            </a:extLst>
          </p:cNvPr>
          <p:cNvSpPr txBox="1">
            <a:spLocks/>
          </p:cNvSpPr>
          <p:nvPr userDrawn="1"/>
        </p:nvSpPr>
        <p:spPr>
          <a:xfrm>
            <a:off x="1854199" y="2038757"/>
            <a:ext cx="7481186" cy="555587"/>
          </a:xfrm>
          <a:prstGeom prst="rect">
            <a:avLst/>
          </a:prstGeom>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Know before you go:</a:t>
            </a:r>
          </a:p>
        </p:txBody>
      </p:sp>
      <p:sp>
        <p:nvSpPr>
          <p:cNvPr id="33" name="TextBox 32">
            <a:extLst>
              <a:ext uri="{FF2B5EF4-FFF2-40B4-BE49-F238E27FC236}">
                <a16:creationId xmlns:a16="http://schemas.microsoft.com/office/drawing/2014/main" id="{64318049-61B8-5C55-A11C-DAA7CE6993F0}"/>
              </a:ext>
            </a:extLst>
          </p:cNvPr>
          <p:cNvSpPr txBox="1"/>
          <p:nvPr userDrawn="1"/>
        </p:nvSpPr>
        <p:spPr>
          <a:xfrm>
            <a:off x="1851659" y="2670257"/>
            <a:ext cx="10340340" cy="1710725"/>
          </a:xfrm>
          <a:prstGeom prst="rect">
            <a:avLst/>
          </a:prstGeom>
          <a:noFill/>
        </p:spPr>
        <p:txBody>
          <a:bodyPr wrap="square" numCol="2" spcCol="182880" rtlCol="0">
            <a:spAutoFit/>
          </a:bodyPr>
          <a:lstStyle/>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Be familiar with the airport diagram and keep a copy for reference</a:t>
            </a:r>
          </a:p>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Find a satellite airport image for a realistic view of what to expect</a:t>
            </a:r>
          </a:p>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Confirm your compass heading matches your assigned runway </a:t>
            </a:r>
          </a:p>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See something, say something</a:t>
            </a:r>
          </a:p>
        </p:txBody>
      </p:sp>
      <p:sp>
        <p:nvSpPr>
          <p:cNvPr id="2" name="Rectangle 1">
            <a:hlinkClick r:id="rId6"/>
            <a:extLst>
              <a:ext uri="{FF2B5EF4-FFF2-40B4-BE49-F238E27FC236}">
                <a16:creationId xmlns:a16="http://schemas.microsoft.com/office/drawing/2014/main" id="{2A3D5CC6-27BA-182C-870D-7CFC65D60558}"/>
              </a:ext>
            </a:extLst>
          </p:cNvPr>
          <p:cNvSpPr/>
          <p:nvPr userDrawn="1"/>
        </p:nvSpPr>
        <p:spPr>
          <a:xfrm>
            <a:off x="1837853" y="4490519"/>
            <a:ext cx="3132499" cy="1955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extLst>
              <a:ext uri="{FF2B5EF4-FFF2-40B4-BE49-F238E27FC236}">
                <a16:creationId xmlns:a16="http://schemas.microsoft.com/office/drawing/2014/main" id="{50496499-12D3-CAD2-046A-6D72A43ABA4E}"/>
              </a:ext>
            </a:extLst>
          </p:cNvPr>
          <p:cNvSpPr/>
          <p:nvPr userDrawn="1"/>
        </p:nvSpPr>
        <p:spPr>
          <a:xfrm>
            <a:off x="5187635" y="4490519"/>
            <a:ext cx="3132499" cy="1955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extLst>
              <a:ext uri="{FF2B5EF4-FFF2-40B4-BE49-F238E27FC236}">
                <a16:creationId xmlns:a16="http://schemas.microsoft.com/office/drawing/2014/main" id="{2F5F3C92-A491-353F-12BB-917CA6F0754F}"/>
              </a:ext>
            </a:extLst>
          </p:cNvPr>
          <p:cNvSpPr/>
          <p:nvPr userDrawn="1"/>
        </p:nvSpPr>
        <p:spPr>
          <a:xfrm>
            <a:off x="8510256" y="4490519"/>
            <a:ext cx="3132499" cy="1955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90237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asic_Backgrou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16C79C-9D44-7142-8585-14915D4F25FC}"/>
              </a:ext>
            </a:extLst>
          </p:cNvPr>
          <p:cNvSpPr/>
          <p:nvPr userDrawn="1"/>
        </p:nvSpPr>
        <p:spPr>
          <a:xfrm>
            <a:off x="1435100" y="456280"/>
            <a:ext cx="10756900" cy="1036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 name="Picture Placeholder 7">
            <a:extLst>
              <a:ext uri="{FF2B5EF4-FFF2-40B4-BE49-F238E27FC236}">
                <a16:creationId xmlns:a16="http://schemas.microsoft.com/office/drawing/2014/main" id="{5CEA1178-8A3B-AFA2-C129-3523535B2446}"/>
              </a:ext>
            </a:extLst>
          </p:cNvPr>
          <p:cNvSpPr>
            <a:spLocks noGrp="1"/>
          </p:cNvSpPr>
          <p:nvPr>
            <p:ph type="pic" sz="quarter" idx="18"/>
          </p:nvPr>
        </p:nvSpPr>
        <p:spPr>
          <a:xfrm>
            <a:off x="1810003" y="1629727"/>
            <a:ext cx="6411284" cy="4663008"/>
          </a:xfrm>
          <a:prstGeom prst="rect">
            <a:avLst/>
          </a:prstGeom>
          <a:solidFill>
            <a:schemeClr val="bg1"/>
          </a:solidFill>
        </p:spPr>
        <p:txBody>
          <a:bodyPr/>
          <a:lstStyle/>
          <a:p>
            <a:endParaRPr lang="en-US"/>
          </a:p>
        </p:txBody>
      </p:sp>
    </p:spTree>
    <p:extLst>
      <p:ext uri="{BB962C8B-B14F-4D97-AF65-F5344CB8AC3E}">
        <p14:creationId xmlns:p14="http://schemas.microsoft.com/office/powerpoint/2010/main" val="342998594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ASIC 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7EBDC-C453-E250-24E7-332D6B238F15}"/>
              </a:ext>
            </a:extLst>
          </p:cNvPr>
          <p:cNvSpPr/>
          <p:nvPr userDrawn="1"/>
        </p:nvSpPr>
        <p:spPr>
          <a:xfrm>
            <a:off x="1" y="-106220"/>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68056537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5" name="Picture 4" descr="A small airplane on the runway&#10;&#10;Description automatically generated with low confidence">
            <a:extLst>
              <a:ext uri="{FF2B5EF4-FFF2-40B4-BE49-F238E27FC236}">
                <a16:creationId xmlns:a16="http://schemas.microsoft.com/office/drawing/2014/main" id="{4BE834CF-1FAD-F9BD-ECA9-4CF9982B4709}"/>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sp>
        <p:nvSpPr>
          <p:cNvPr id="2" name="object 2">
            <a:extLst>
              <a:ext uri="{FF2B5EF4-FFF2-40B4-BE49-F238E27FC236}">
                <a16:creationId xmlns:a16="http://schemas.microsoft.com/office/drawing/2014/main" id="{241DC9F7-D4D5-1508-A174-9C96E69A8D6F}"/>
              </a:ext>
            </a:extLst>
          </p:cNvPr>
          <p:cNvSpPr txBox="1"/>
          <p:nvPr userDrawn="1"/>
        </p:nvSpPr>
        <p:spPr>
          <a:xfrm>
            <a:off x="1841201" y="1274278"/>
            <a:ext cx="9400039" cy="1363450"/>
          </a:xfrm>
          <a:prstGeom prst="rect">
            <a:avLst/>
          </a:prstGeom>
        </p:spPr>
        <p:txBody>
          <a:bodyPr vert="horz" wrap="square" lIns="0" tIns="9144" rIns="0" bIns="0" rtlCol="0" anchor="b" anchorCtr="0">
            <a:spAutoFit/>
          </a:bodyPr>
          <a:lstStyle/>
          <a:p>
            <a:pPr marL="12700">
              <a:lnSpc>
                <a:spcPct val="100000"/>
              </a:lnSpc>
              <a:spcBef>
                <a:spcPts val="100"/>
              </a:spcBef>
            </a:pPr>
            <a:r>
              <a:rPr sz="8500" kern="1400" spc="300" dirty="0">
                <a:solidFill>
                  <a:srgbClr val="FFFFFF"/>
                </a:solidFill>
                <a:effectLst>
                  <a:outerShdw blurRad="76200" dist="76200" dir="3600000" algn="tl" rotWithShape="0">
                    <a:prstClr val="black">
                      <a:alpha val="40000"/>
                    </a:prstClr>
                  </a:outerShdw>
                </a:effectLst>
                <a:latin typeface="Arial Black"/>
                <a:cs typeface="Arial Black"/>
              </a:rPr>
              <a:t>WELCOME</a:t>
            </a:r>
            <a:endParaRPr sz="8500" kern="1400" spc="300" dirty="0">
              <a:effectLst>
                <a:outerShdw blurRad="76200" dist="76200" dir="3600000" algn="tl" rotWithShape="0">
                  <a:prstClr val="black">
                    <a:alpha val="40000"/>
                  </a:prstClr>
                </a:outerShdw>
              </a:effectLst>
              <a:latin typeface="Arial Black"/>
              <a:cs typeface="Arial Black"/>
            </a:endParaRPr>
          </a:p>
        </p:txBody>
      </p:sp>
      <p:sp>
        <p:nvSpPr>
          <p:cNvPr id="4" name="object 6">
            <a:extLst>
              <a:ext uri="{FF2B5EF4-FFF2-40B4-BE49-F238E27FC236}">
                <a16:creationId xmlns:a16="http://schemas.microsoft.com/office/drawing/2014/main" id="{CE74C750-32DD-38CF-A48D-6CB363E9787C}"/>
              </a:ext>
            </a:extLst>
          </p:cNvPr>
          <p:cNvSpPr txBox="1">
            <a:spLocks/>
          </p:cNvSpPr>
          <p:nvPr userDrawn="1"/>
        </p:nvSpPr>
        <p:spPr>
          <a:xfrm>
            <a:off x="1855470" y="2292791"/>
            <a:ext cx="4997059" cy="1392689"/>
          </a:xfrm>
          <a:prstGeom prst="rect">
            <a:avLst/>
          </a:prstGeom>
        </p:spPr>
        <p:txBody>
          <a:bodyPr vert="horz" wrap="square" lIns="0" tIns="274320" rIns="0" bIns="0" rtlCol="0">
            <a:spAutoFit/>
          </a:bodyPr>
          <a:lstStyle/>
          <a:p>
            <a:pPr marL="12700" marR="5080">
              <a:lnSpc>
                <a:spcPts val="2900"/>
              </a:lnSpc>
              <a:spcBef>
                <a:spcPts val="580"/>
              </a:spcBef>
            </a:pPr>
            <a:r>
              <a:rPr sz="2800" b="1" dirty="0">
                <a:solidFill>
                  <a:srgbClr val="FF711C"/>
                </a:solidFill>
                <a:effectLst>
                  <a:outerShdw blurRad="76200" dist="38100" dir="3600000" algn="tl" rotWithShape="0">
                    <a:prstClr val="black">
                      <a:alpha val="19605"/>
                    </a:prstClr>
                  </a:outerShdw>
                </a:effectLst>
                <a:latin typeface="Arial"/>
                <a:cs typeface="Arial"/>
              </a:rPr>
              <a:t>TO</a:t>
            </a:r>
            <a:r>
              <a:rPr sz="2800" b="1" spc="100" dirty="0">
                <a:solidFill>
                  <a:srgbClr val="FF711C"/>
                </a:solidFill>
                <a:effectLst>
                  <a:outerShdw blurRad="76200" dist="38100" dir="3600000" algn="tl" rotWithShape="0">
                    <a:prstClr val="black">
                      <a:alpha val="19605"/>
                    </a:prstClr>
                  </a:outerShdw>
                </a:effectLst>
                <a:latin typeface="Arial"/>
                <a:cs typeface="Arial"/>
              </a:rPr>
              <a:t> </a:t>
            </a:r>
            <a:r>
              <a:rPr lang="en-US" sz="2800" b="1" spc="100" dirty="0">
                <a:solidFill>
                  <a:srgbClr val="FF711C"/>
                </a:solidFill>
                <a:effectLst>
                  <a:outerShdw blurRad="76200" dist="38100" dir="3600000" algn="tl" rotWithShape="0">
                    <a:prstClr val="black">
                      <a:alpha val="19605"/>
                    </a:prstClr>
                  </a:outerShdw>
                </a:effectLst>
                <a:latin typeface="Arial"/>
                <a:cs typeface="Arial"/>
              </a:rPr>
              <a:t>THE </a:t>
            </a:r>
            <a:r>
              <a:rPr sz="2800" b="1" dirty="0">
                <a:solidFill>
                  <a:srgbClr val="FF711C"/>
                </a:solidFill>
                <a:effectLst>
                  <a:outerShdw blurRad="76200" dist="38100" dir="3600000" algn="tl" rotWithShape="0">
                    <a:prstClr val="black">
                      <a:alpha val="19605"/>
                    </a:prstClr>
                  </a:outerShdw>
                </a:effectLst>
                <a:latin typeface="Arial"/>
                <a:cs typeface="Arial"/>
              </a:rPr>
              <a:t>RUNWAY</a:t>
            </a:r>
            <a:r>
              <a:rPr sz="2800" b="1" spc="55" dirty="0">
                <a:solidFill>
                  <a:srgbClr val="FF711C"/>
                </a:solidFill>
                <a:effectLst>
                  <a:outerShdw blurRad="76200" dist="38100" dir="3600000" algn="tl" rotWithShape="0">
                    <a:prstClr val="black">
                      <a:alpha val="19605"/>
                    </a:prstClr>
                  </a:outerShdw>
                </a:effectLst>
                <a:latin typeface="Arial"/>
                <a:cs typeface="Arial"/>
              </a:rPr>
              <a:t> </a:t>
            </a:r>
            <a:r>
              <a:rPr sz="2800" b="1" spc="45" dirty="0">
                <a:solidFill>
                  <a:srgbClr val="FF711C"/>
                </a:solidFill>
                <a:effectLst>
                  <a:outerShdw blurRad="76200" dist="38100" dir="3600000" algn="tl" rotWithShape="0">
                    <a:prstClr val="black">
                      <a:alpha val="19605"/>
                    </a:prstClr>
                  </a:outerShdw>
                </a:effectLst>
                <a:latin typeface="Arial"/>
                <a:cs typeface="Arial"/>
              </a:rPr>
              <a:t>SAFETY ACTION</a:t>
            </a:r>
            <a:r>
              <a:rPr sz="2800" b="1" spc="195" dirty="0">
                <a:solidFill>
                  <a:srgbClr val="FF711C"/>
                </a:solidFill>
                <a:effectLst>
                  <a:outerShdw blurRad="76200" dist="38100" dir="3600000" algn="tl" rotWithShape="0">
                    <a:prstClr val="black">
                      <a:alpha val="19605"/>
                    </a:prstClr>
                  </a:outerShdw>
                </a:effectLst>
                <a:latin typeface="Arial"/>
                <a:cs typeface="Arial"/>
              </a:rPr>
              <a:t> </a:t>
            </a:r>
            <a:r>
              <a:rPr sz="2800" b="1" dirty="0">
                <a:solidFill>
                  <a:srgbClr val="FF711C"/>
                </a:solidFill>
                <a:effectLst>
                  <a:outerShdw blurRad="76200" dist="38100" dir="3600000" algn="tl" rotWithShape="0">
                    <a:prstClr val="black">
                      <a:alpha val="19605"/>
                    </a:prstClr>
                  </a:outerShdw>
                </a:effectLst>
                <a:latin typeface="Arial"/>
                <a:cs typeface="Arial"/>
              </a:rPr>
              <a:t>TEAM</a:t>
            </a:r>
            <a:r>
              <a:rPr sz="2800" b="1" spc="195" dirty="0">
                <a:solidFill>
                  <a:srgbClr val="FF711C"/>
                </a:solidFill>
                <a:effectLst>
                  <a:outerShdw blurRad="76200" dist="38100" dir="3600000" algn="tl" rotWithShape="0">
                    <a:prstClr val="black">
                      <a:alpha val="19605"/>
                    </a:prstClr>
                  </a:outerShdw>
                </a:effectLst>
                <a:latin typeface="Arial"/>
                <a:cs typeface="Arial"/>
              </a:rPr>
              <a:t> </a:t>
            </a:r>
            <a:r>
              <a:rPr sz="2800" b="1" spc="-10" dirty="0">
                <a:solidFill>
                  <a:srgbClr val="FF711C"/>
                </a:solidFill>
                <a:effectLst>
                  <a:outerShdw blurRad="76200" dist="38100" dir="3600000" algn="tl" rotWithShape="0">
                    <a:prstClr val="black">
                      <a:alpha val="19605"/>
                    </a:prstClr>
                  </a:outerShdw>
                </a:effectLst>
                <a:latin typeface="Arial"/>
                <a:cs typeface="Arial"/>
              </a:rPr>
              <a:t>(RSAT)</a:t>
            </a:r>
            <a:endParaRPr sz="2800" dirty="0">
              <a:effectLst>
                <a:outerShdw blurRad="76200" dist="38100" dir="3600000" algn="tl" rotWithShape="0">
                  <a:prstClr val="black">
                    <a:alpha val="19605"/>
                  </a:prstClr>
                </a:outerShdw>
              </a:effectLst>
              <a:latin typeface="Arial"/>
              <a:cs typeface="Arial"/>
            </a:endParaRPr>
          </a:p>
          <a:p>
            <a:pPr marL="12700">
              <a:lnSpc>
                <a:spcPts val="2880"/>
              </a:lnSpc>
            </a:pPr>
            <a:r>
              <a:rPr sz="2800" b="1" spc="45" dirty="0">
                <a:solidFill>
                  <a:srgbClr val="FF711C"/>
                </a:solidFill>
                <a:effectLst>
                  <a:outerShdw blurRad="76200" dist="38100" dir="3600000" algn="tl" rotWithShape="0">
                    <a:prstClr val="black">
                      <a:alpha val="19605"/>
                    </a:prstClr>
                  </a:outerShdw>
                </a:effectLst>
                <a:latin typeface="Arial"/>
                <a:cs typeface="Arial"/>
              </a:rPr>
              <a:t>MEETING</a:t>
            </a:r>
            <a:endParaRPr sz="2800" dirty="0">
              <a:effectLst>
                <a:outerShdw blurRad="76200" dist="38100" dir="3600000" algn="tl" rotWithShape="0">
                  <a:prstClr val="black">
                    <a:alpha val="19605"/>
                  </a:prstClr>
                </a:outerShdw>
              </a:effectLst>
              <a:latin typeface="Arial"/>
              <a:cs typeface="Arial"/>
            </a:endParaRPr>
          </a:p>
        </p:txBody>
      </p:sp>
    </p:spTree>
    <p:extLst>
      <p:ext uri="{BB962C8B-B14F-4D97-AF65-F5344CB8AC3E}">
        <p14:creationId xmlns:p14="http://schemas.microsoft.com/office/powerpoint/2010/main" val="2412640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Ins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63482"/>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59152"/>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3" y="2213061"/>
            <a:ext cx="10323766" cy="4351338"/>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310917823"/>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guide id="14" orient="horz" pos="74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1" name="object 11">
            <a:extLst>
              <a:ext uri="{FF2B5EF4-FFF2-40B4-BE49-F238E27FC236}">
                <a16:creationId xmlns:a16="http://schemas.microsoft.com/office/drawing/2014/main" id="{55671C1B-BCA4-2DBD-BBD4-F160EA60BC69}"/>
              </a:ext>
            </a:extLst>
          </p:cNvPr>
          <p:cNvSpPr txBox="1"/>
          <p:nvPr userDrawn="1"/>
        </p:nvSpPr>
        <p:spPr>
          <a:xfrm>
            <a:off x="1883604" y="2019300"/>
            <a:ext cx="5812595" cy="1723549"/>
          </a:xfrm>
          <a:prstGeom prst="rect">
            <a:avLst/>
          </a:prstGeom>
        </p:spPr>
        <p:txBody>
          <a:bodyPr vert="horz" wrap="square" lIns="0" tIns="182880" rIns="0" bIns="0" rtlCol="0" anchor="t">
            <a:spAutoFit/>
          </a:bodyPr>
          <a:lstStyle/>
          <a:p>
            <a:pPr marL="12700">
              <a:lnSpc>
                <a:spcPts val="2980"/>
              </a:lnSpc>
              <a:spcBef>
                <a:spcPts val="110"/>
              </a:spcBef>
            </a:pPr>
            <a:r>
              <a:rPr lang="en-US" sz="2800" b="1" spc="50">
                <a:solidFill>
                  <a:srgbClr val="FF711C"/>
                </a:solidFill>
                <a:latin typeface="Arial"/>
                <a:cs typeface="Arial"/>
              </a:rPr>
              <a:t>WSOs involve landing on or taking off from a taxiway, wrong runway, or landing at a wrong airport. Risk factors include: </a:t>
            </a:r>
          </a:p>
        </p:txBody>
      </p:sp>
      <p:sp>
        <p:nvSpPr>
          <p:cNvPr id="17" name="Content Placeholder 7">
            <a:extLst>
              <a:ext uri="{FF2B5EF4-FFF2-40B4-BE49-F238E27FC236}">
                <a16:creationId xmlns:a16="http://schemas.microsoft.com/office/drawing/2014/main" id="{6F23F87C-CF3B-2E7A-2D15-88AE6A1F34A0}"/>
              </a:ext>
            </a:extLst>
          </p:cNvPr>
          <p:cNvSpPr txBox="1">
            <a:spLocks/>
          </p:cNvSpPr>
          <p:nvPr userDrawn="1"/>
        </p:nvSpPr>
        <p:spPr>
          <a:xfrm>
            <a:off x="1866900" y="1168397"/>
            <a:ext cx="5370241" cy="43788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WSO</a:t>
            </a:r>
          </a:p>
        </p:txBody>
      </p:sp>
      <p:grpSp>
        <p:nvGrpSpPr>
          <p:cNvPr id="19" name="Group 18">
            <a:extLst>
              <a:ext uri="{FF2B5EF4-FFF2-40B4-BE49-F238E27FC236}">
                <a16:creationId xmlns:a16="http://schemas.microsoft.com/office/drawing/2014/main" id="{76E5D118-0976-34D6-9182-A1A9FE6D67DF}"/>
              </a:ext>
            </a:extLst>
          </p:cNvPr>
          <p:cNvGrpSpPr/>
          <p:nvPr userDrawn="1"/>
        </p:nvGrpSpPr>
        <p:grpSpPr>
          <a:xfrm>
            <a:off x="7712858" y="2013857"/>
            <a:ext cx="4479142" cy="4885732"/>
            <a:chOff x="7712858" y="2036065"/>
            <a:chExt cx="4479142" cy="4885732"/>
          </a:xfrm>
        </p:grpSpPr>
        <p:pic>
          <p:nvPicPr>
            <p:cNvPr id="20" name="Picture 19">
              <a:extLst>
                <a:ext uri="{FF2B5EF4-FFF2-40B4-BE49-F238E27FC236}">
                  <a16:creationId xmlns:a16="http://schemas.microsoft.com/office/drawing/2014/main" id="{E4441DF2-4BB1-120A-9439-E542C586A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12858" y="2036065"/>
              <a:ext cx="4479142" cy="4885732"/>
            </a:xfrm>
            <a:prstGeom prst="rect">
              <a:avLst/>
            </a:prstGeom>
          </p:spPr>
        </p:pic>
        <p:cxnSp>
          <p:nvCxnSpPr>
            <p:cNvPr id="21" name="Straight Connector 20">
              <a:extLst>
                <a:ext uri="{FF2B5EF4-FFF2-40B4-BE49-F238E27FC236}">
                  <a16:creationId xmlns:a16="http://schemas.microsoft.com/office/drawing/2014/main" id="{FCE93D33-5F17-E461-FD15-EF1157DA9216}"/>
                </a:ext>
              </a:extLst>
            </p:cNvPr>
            <p:cNvCxnSpPr>
              <a:cxnSpLocks/>
            </p:cNvCxnSpPr>
            <p:nvPr/>
          </p:nvCxnSpPr>
          <p:spPr>
            <a:xfrm>
              <a:off x="8315241" y="2557646"/>
              <a:ext cx="2088256" cy="3227983"/>
            </a:xfrm>
            <a:prstGeom prst="line">
              <a:avLst/>
            </a:prstGeom>
            <a:ln w="200025">
              <a:solidFill>
                <a:srgbClr val="92D050">
                  <a:alpha val="4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304129-09AD-4AF9-284D-0BD7725C0BFA}"/>
                </a:ext>
              </a:extLst>
            </p:cNvPr>
            <p:cNvCxnSpPr>
              <a:cxnSpLocks/>
            </p:cNvCxnSpPr>
            <p:nvPr/>
          </p:nvCxnSpPr>
          <p:spPr>
            <a:xfrm>
              <a:off x="8910801" y="2575747"/>
              <a:ext cx="2694785" cy="4145246"/>
            </a:xfrm>
            <a:prstGeom prst="line">
              <a:avLst/>
            </a:prstGeom>
            <a:ln w="200025">
              <a:solidFill>
                <a:srgbClr val="EC3F36">
                  <a:alpha val="40000"/>
                </a:srgbClr>
              </a:solidFill>
            </a:ln>
          </p:spPr>
          <p:style>
            <a:lnRef idx="1">
              <a:schemeClr val="accent1"/>
            </a:lnRef>
            <a:fillRef idx="0">
              <a:schemeClr val="accent1"/>
            </a:fillRef>
            <a:effectRef idx="0">
              <a:schemeClr val="accent1"/>
            </a:effectRef>
            <a:fontRef idx="minor">
              <a:schemeClr val="tx1"/>
            </a:fontRef>
          </p:style>
        </p:cxnSp>
      </p:grpSp>
      <p:sp>
        <p:nvSpPr>
          <p:cNvPr id="26" name="object 11">
            <a:extLst>
              <a:ext uri="{FF2B5EF4-FFF2-40B4-BE49-F238E27FC236}">
                <a16:creationId xmlns:a16="http://schemas.microsoft.com/office/drawing/2014/main" id="{C3DB53D3-F4EB-E116-FC0F-B977C40E4C41}"/>
              </a:ext>
            </a:extLst>
          </p:cNvPr>
          <p:cNvSpPr txBox="1"/>
          <p:nvPr userDrawn="1"/>
        </p:nvSpPr>
        <p:spPr>
          <a:xfrm>
            <a:off x="1860736" y="3765504"/>
            <a:ext cx="5676900" cy="2719462"/>
          </a:xfrm>
          <a:prstGeom prst="rect">
            <a:avLst/>
          </a:prstGeom>
        </p:spPr>
        <p:txBody>
          <a:bodyPr vert="horz" wrap="square" lIns="0" tIns="13970" rIns="0" bIns="0" rtlCol="0" anchor="t">
            <a:spAutoFit/>
          </a:bodyPr>
          <a:lstStyle/>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Parallel runways, particular offset thresholds, or irregular spacing</a:t>
            </a:r>
          </a:p>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Closely aligned runway ends</a:t>
            </a:r>
          </a:p>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Parallel taxiways </a:t>
            </a:r>
          </a:p>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Close airports with similar configurations</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98122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WRONG SURFACE OPERATIONS</a:t>
            </a:r>
          </a:p>
        </p:txBody>
      </p:sp>
    </p:spTree>
    <p:extLst>
      <p:ext uri="{BB962C8B-B14F-4D97-AF65-F5344CB8AC3E}">
        <p14:creationId xmlns:p14="http://schemas.microsoft.com/office/powerpoint/2010/main" val="73832502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ILOT BOOK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98122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INFORMATION BOOKLETS</a:t>
            </a:r>
          </a:p>
        </p:txBody>
      </p:sp>
      <p:grpSp>
        <p:nvGrpSpPr>
          <p:cNvPr id="8" name="object 9">
            <a:extLst>
              <a:ext uri="{FF2B5EF4-FFF2-40B4-BE49-F238E27FC236}">
                <a16:creationId xmlns:a16="http://schemas.microsoft.com/office/drawing/2014/main" id="{5E942F99-6617-53C1-57E9-F403304CB8B0}"/>
              </a:ext>
            </a:extLst>
          </p:cNvPr>
          <p:cNvGrpSpPr/>
          <p:nvPr userDrawn="1"/>
        </p:nvGrpSpPr>
        <p:grpSpPr>
          <a:xfrm>
            <a:off x="1152946" y="1901362"/>
            <a:ext cx="5229225" cy="5001260"/>
            <a:chOff x="3671316" y="1856740"/>
            <a:chExt cx="5229225" cy="5001260"/>
          </a:xfrm>
        </p:grpSpPr>
        <p:pic>
          <p:nvPicPr>
            <p:cNvPr id="9" name="object 10">
              <a:extLst>
                <a:ext uri="{FF2B5EF4-FFF2-40B4-BE49-F238E27FC236}">
                  <a16:creationId xmlns:a16="http://schemas.microsoft.com/office/drawing/2014/main" id="{8FED136A-07A2-2A9E-14D4-02543C4BB88B}"/>
                </a:ext>
              </a:extLst>
            </p:cNvPr>
            <p:cNvPicPr/>
            <p:nvPr/>
          </p:nvPicPr>
          <p:blipFill>
            <a:blip r:embed="rId4" cstate="screen">
              <a:extLst>
                <a:ext uri="{28A0092B-C50C-407E-A947-70E740481C1C}">
                  <a14:useLocalDpi xmlns:a14="http://schemas.microsoft.com/office/drawing/2010/main"/>
                </a:ext>
              </a:extLst>
            </a:blip>
            <a:stretch>
              <a:fillRect/>
            </a:stretch>
          </p:blipFill>
          <p:spPr>
            <a:xfrm>
              <a:off x="3671316" y="1856740"/>
              <a:ext cx="4267961" cy="5001259"/>
            </a:xfrm>
            <a:prstGeom prst="rect">
              <a:avLst/>
            </a:prstGeom>
          </p:spPr>
        </p:pic>
        <p:pic>
          <p:nvPicPr>
            <p:cNvPr id="10" name="object 11">
              <a:extLst>
                <a:ext uri="{FF2B5EF4-FFF2-40B4-BE49-F238E27FC236}">
                  <a16:creationId xmlns:a16="http://schemas.microsoft.com/office/drawing/2014/main" id="{6EAC6279-E284-B869-46BD-584AE66BD467}"/>
                </a:ext>
              </a:extLst>
            </p:cNvPr>
            <p:cNvPicPr/>
            <p:nvPr/>
          </p:nvPicPr>
          <p:blipFill>
            <a:blip r:embed="rId5" cstate="screen">
              <a:extLst>
                <a:ext uri="{28A0092B-C50C-407E-A947-70E740481C1C}">
                  <a14:useLocalDpi xmlns:a14="http://schemas.microsoft.com/office/drawing/2010/main"/>
                </a:ext>
              </a:extLst>
            </a:blip>
            <a:stretch>
              <a:fillRect/>
            </a:stretch>
          </p:blipFill>
          <p:spPr>
            <a:xfrm>
              <a:off x="5176407" y="2019427"/>
              <a:ext cx="3723752" cy="4757547"/>
            </a:xfrm>
            <a:prstGeom prst="rect">
              <a:avLst/>
            </a:prstGeom>
          </p:spPr>
        </p:pic>
      </p:grpSp>
      <p:sp>
        <p:nvSpPr>
          <p:cNvPr id="11" name="object 11">
            <a:extLst>
              <a:ext uri="{FF2B5EF4-FFF2-40B4-BE49-F238E27FC236}">
                <a16:creationId xmlns:a16="http://schemas.microsoft.com/office/drawing/2014/main" id="{55671C1B-BCA4-2DBD-BBD4-F160EA60BC69}"/>
              </a:ext>
            </a:extLst>
          </p:cNvPr>
          <p:cNvSpPr txBox="1"/>
          <p:nvPr userDrawn="1"/>
        </p:nvSpPr>
        <p:spPr>
          <a:xfrm>
            <a:off x="6709144" y="2184876"/>
            <a:ext cx="5388368" cy="398827"/>
          </a:xfrm>
          <a:prstGeom prst="rect">
            <a:avLst/>
          </a:prstGeom>
        </p:spPr>
        <p:txBody>
          <a:bodyPr vert="horz" wrap="square" lIns="0" tIns="13970" rIns="0" bIns="0" rtlCol="0" anchor="t">
            <a:spAutoFit/>
          </a:bodyPr>
          <a:lstStyle/>
          <a:p>
            <a:pPr marL="12700">
              <a:lnSpc>
                <a:spcPts val="2980"/>
              </a:lnSpc>
              <a:spcBef>
                <a:spcPts val="110"/>
              </a:spcBef>
            </a:pPr>
            <a:r>
              <a:rPr lang="en-US" sz="2550" b="1" spc="50">
                <a:solidFill>
                  <a:srgbClr val="FF711C"/>
                </a:solidFill>
                <a:latin typeface="Arial"/>
                <a:cs typeface="Arial"/>
              </a:rPr>
              <a:t>Available at these facilities: </a:t>
            </a:r>
          </a:p>
        </p:txBody>
      </p:sp>
      <p:sp>
        <p:nvSpPr>
          <p:cNvPr id="15" name="TextBox 14">
            <a:extLst>
              <a:ext uri="{FF2B5EF4-FFF2-40B4-BE49-F238E27FC236}">
                <a16:creationId xmlns:a16="http://schemas.microsoft.com/office/drawing/2014/main" id="{1143278C-82DB-16DE-DAE4-02CDD2553E19}"/>
              </a:ext>
            </a:extLst>
          </p:cNvPr>
          <p:cNvSpPr txBox="1"/>
          <p:nvPr userDrawn="1"/>
        </p:nvSpPr>
        <p:spPr>
          <a:xfrm>
            <a:off x="6709144" y="2591773"/>
            <a:ext cx="5482856" cy="1581954"/>
          </a:xfrm>
          <a:prstGeom prst="rect">
            <a:avLst/>
          </a:prstGeom>
          <a:noFill/>
        </p:spPr>
        <p:txBody>
          <a:bodyPr wrap="square" numCol="3" rtlCol="0">
            <a:noAutofit/>
          </a:bodyPr>
          <a:lstStyle/>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ISP </a:t>
            </a:r>
            <a:endParaRPr lang="en-US" sz="2400" spc="5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POU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BFI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FTW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LNK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MKC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BED </a:t>
            </a:r>
            <a:endParaRPr lang="en-US" sz="2400">
              <a:solidFill>
                <a:schemeClr val="accent2"/>
              </a:solidFill>
              <a:latin typeface="Arial" panose="020B0604020202020204" pitchFamily="34" charset="0"/>
              <a:cs typeface="Arial" panose="020B0604020202020204" pitchFamily="34" charset="0"/>
            </a:endParaRPr>
          </a:p>
          <a:p>
            <a:pPr marL="237744" indent="-237744">
              <a:spcBef>
                <a:spcPts val="1100"/>
              </a:spcBef>
              <a:buFont typeface="Arial" panose="020B0604020202020204" pitchFamily="34" charset="0"/>
              <a:buChar char="•"/>
            </a:pPr>
            <a:r>
              <a:rPr lang="en-US" sz="2400" spc="50">
                <a:solidFill>
                  <a:schemeClr val="accent2"/>
                </a:solidFill>
                <a:latin typeface="Arial" panose="020B0604020202020204" pitchFamily="34" charset="0"/>
                <a:ea typeface="+mn-lt"/>
                <a:cs typeface="Arial" panose="020B0604020202020204" pitchFamily="34" charset="0"/>
              </a:rPr>
              <a:t>TEB </a:t>
            </a:r>
            <a:endParaRPr lang="en-US" sz="2400" spc="50">
              <a:solidFill>
                <a:schemeClr val="accent2"/>
              </a:solidFill>
              <a:latin typeface="Arial" panose="020B0604020202020204" pitchFamily="34" charset="0"/>
              <a:cs typeface="Arial" panose="020B0604020202020204" pitchFamily="34" charset="0"/>
            </a:endParaRPr>
          </a:p>
        </p:txBody>
      </p:sp>
      <p:sp>
        <p:nvSpPr>
          <p:cNvPr id="16" name="object 11">
            <a:extLst>
              <a:ext uri="{FF2B5EF4-FFF2-40B4-BE49-F238E27FC236}">
                <a16:creationId xmlns:a16="http://schemas.microsoft.com/office/drawing/2014/main" id="{09659309-C11A-2A16-C0FD-19C77A71F8EF}"/>
              </a:ext>
            </a:extLst>
          </p:cNvPr>
          <p:cNvSpPr txBox="1"/>
          <p:nvPr userDrawn="1"/>
        </p:nvSpPr>
        <p:spPr>
          <a:xfrm>
            <a:off x="6709144" y="4243408"/>
            <a:ext cx="4954772" cy="770211"/>
          </a:xfrm>
          <a:prstGeom prst="rect">
            <a:avLst/>
          </a:prstGeom>
        </p:spPr>
        <p:txBody>
          <a:bodyPr vert="horz" wrap="square" lIns="0" tIns="13970" rIns="0" bIns="0" rtlCol="0" anchor="t">
            <a:spAutoFit/>
          </a:bodyPr>
          <a:lstStyle/>
          <a:p>
            <a:pPr marL="12700">
              <a:lnSpc>
                <a:spcPts val="2980"/>
              </a:lnSpc>
              <a:spcBef>
                <a:spcPts val="110"/>
              </a:spcBef>
            </a:pPr>
            <a:r>
              <a:rPr lang="en-US" sz="2550" spc="50">
                <a:solidFill>
                  <a:schemeClr val="accent2"/>
                </a:solidFill>
                <a:latin typeface="Arial"/>
                <a:cs typeface="Arial"/>
              </a:rPr>
              <a:t>Future facilities can be found at:</a:t>
            </a:r>
          </a:p>
          <a:p>
            <a:pPr marL="12700" marR="0" lvl="0" indent="0" algn="l" defTabSz="914400" rtl="0" eaLnBrk="1" fontAlgn="auto" latinLnBrk="0" hangingPunct="1">
              <a:lnSpc>
                <a:spcPts val="2980"/>
              </a:lnSpc>
              <a:spcBef>
                <a:spcPts val="110"/>
              </a:spcBef>
              <a:spcAft>
                <a:spcPts val="0"/>
              </a:spcAft>
              <a:buClrTx/>
              <a:buSzTx/>
              <a:buFontTx/>
              <a:buNone/>
              <a:tabLst/>
              <a:defRPr/>
            </a:pPr>
            <a:r>
              <a:rPr kumimoji="0" lang="en-US" sz="2400" b="0" i="0" u="none" strike="noStrike" kern="1200" cap="none" spc="50" normalizeH="0" baseline="0" noProof="0">
                <a:ln>
                  <a:noFill/>
                </a:ln>
                <a:solidFill>
                  <a:srgbClr val="303744"/>
                </a:solidFill>
                <a:effectLst/>
                <a:uLnTx/>
                <a:uFillTx/>
                <a:latin typeface="Arial"/>
                <a:ea typeface="+mn-ea"/>
                <a:cs typeface="Arial"/>
              </a:rPr>
              <a:t>Primary link: </a:t>
            </a:r>
            <a:r>
              <a:rPr kumimoji="0" lang="en-US" sz="2400" b="0" i="0" u="none" strike="noStrike" kern="1200" cap="none" spc="50" normalizeH="0" baseline="0" noProof="0" err="1">
                <a:ln>
                  <a:noFill/>
                </a:ln>
                <a:solidFill>
                  <a:srgbClr val="303744"/>
                </a:solidFill>
                <a:effectLst/>
                <a:uLnTx/>
                <a:uFillTx/>
                <a:latin typeface="Arial"/>
                <a:ea typeface="+mn-ea"/>
                <a:cs typeface="Arial"/>
              </a:rPr>
              <a:t>www.faa.gov</a:t>
            </a:r>
            <a:r>
              <a:rPr kumimoji="0" lang="en-US" sz="2400" b="0" i="0" u="none" strike="noStrike" kern="1200" cap="none" spc="50" normalizeH="0" baseline="0" noProof="0">
                <a:ln>
                  <a:noFill/>
                </a:ln>
                <a:solidFill>
                  <a:srgbClr val="303744"/>
                </a:solidFill>
                <a:effectLst/>
                <a:uLnTx/>
                <a:uFillTx/>
                <a:latin typeface="Arial"/>
                <a:ea typeface="+mn-ea"/>
                <a:cs typeface="Arial"/>
              </a:rPr>
              <a:t>/XXX</a:t>
            </a:r>
          </a:p>
        </p:txBody>
      </p:sp>
      <p:sp>
        <p:nvSpPr>
          <p:cNvPr id="17" name="Content Placeholder 7">
            <a:extLst>
              <a:ext uri="{FF2B5EF4-FFF2-40B4-BE49-F238E27FC236}">
                <a16:creationId xmlns:a16="http://schemas.microsoft.com/office/drawing/2014/main" id="{6F23F87C-CF3B-2E7A-2D15-88AE6A1F34A0}"/>
              </a:ext>
            </a:extLst>
          </p:cNvPr>
          <p:cNvSpPr txBox="1">
            <a:spLocks/>
          </p:cNvSpPr>
          <p:nvPr userDrawn="1"/>
        </p:nvSpPr>
        <p:spPr>
          <a:xfrm>
            <a:off x="1866900" y="1168397"/>
            <a:ext cx="5370241" cy="43788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PILOT</a:t>
            </a:r>
          </a:p>
        </p:txBody>
      </p:sp>
      <p:sp>
        <p:nvSpPr>
          <p:cNvPr id="18" name="TextBox 17">
            <a:extLst>
              <a:ext uri="{FF2B5EF4-FFF2-40B4-BE49-F238E27FC236}">
                <a16:creationId xmlns:a16="http://schemas.microsoft.com/office/drawing/2014/main" id="{28312370-A48A-F6CA-7BD9-A3F77630CE63}"/>
              </a:ext>
            </a:extLst>
          </p:cNvPr>
          <p:cNvSpPr txBox="1"/>
          <p:nvPr userDrawn="1"/>
        </p:nvSpPr>
        <p:spPr>
          <a:xfrm>
            <a:off x="6709144" y="5083300"/>
            <a:ext cx="4061637" cy="276999"/>
          </a:xfrm>
          <a:prstGeom prst="rect">
            <a:avLst/>
          </a:prstGeom>
          <a:noFill/>
        </p:spPr>
        <p:txBody>
          <a:bodyPr wrap="square" lIns="0" tIns="0" rIns="0" bIns="0" rtlCol="0">
            <a:spAutoFit/>
          </a:bodyPr>
          <a:lstStyle/>
          <a:p>
            <a:r>
              <a:rPr lang="en-US">
                <a:solidFill>
                  <a:schemeClr val="accent2"/>
                </a:solidFill>
                <a:latin typeface="Arial" panose="020B0604020202020204" pitchFamily="34" charset="0"/>
                <a:cs typeface="Arial" panose="020B0604020202020204" pitchFamily="34" charset="0"/>
              </a:rPr>
              <a:t>(Replace XXX with 3-letter airport ID)</a:t>
            </a:r>
          </a:p>
        </p:txBody>
      </p:sp>
    </p:spTree>
    <p:extLst>
      <p:ext uri="{BB962C8B-B14F-4D97-AF65-F5344CB8AC3E}">
        <p14:creationId xmlns:p14="http://schemas.microsoft.com/office/powerpoint/2010/main" val="43515578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MPLEX GEOMET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1535DF3-0F29-9204-E11E-63E0C91B7784}"/>
              </a:ext>
            </a:extLst>
          </p:cNvPr>
          <p:cNvSpPr txBox="1"/>
          <p:nvPr userDrawn="1"/>
        </p:nvSpPr>
        <p:spPr>
          <a:xfrm>
            <a:off x="1868233" y="1155712"/>
            <a:ext cx="3941552"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SINGLE TOPIC</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7515364"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COMPLEX GEOMETRY</a:t>
            </a:r>
          </a:p>
        </p:txBody>
      </p:sp>
      <p:sp>
        <p:nvSpPr>
          <p:cNvPr id="2" name="object 18">
            <a:extLst>
              <a:ext uri="{FF2B5EF4-FFF2-40B4-BE49-F238E27FC236}">
                <a16:creationId xmlns:a16="http://schemas.microsoft.com/office/drawing/2014/main" id="{F0BD6323-9B7E-2AEA-2F48-1569A0A2945D}"/>
              </a:ext>
            </a:extLst>
          </p:cNvPr>
          <p:cNvSpPr txBox="1"/>
          <p:nvPr userDrawn="1"/>
        </p:nvSpPr>
        <p:spPr>
          <a:xfrm>
            <a:off x="1854201" y="2044731"/>
            <a:ext cx="9880600" cy="1015214"/>
          </a:xfrm>
          <a:prstGeom prst="rect">
            <a:avLst/>
          </a:prstGeom>
        </p:spPr>
        <p:txBody>
          <a:bodyPr vert="horz" wrap="square" lIns="0" tIns="182880" rIns="0" bIns="0" rtlCol="0">
            <a:spAutoFit/>
          </a:bodyPr>
          <a:lstStyle/>
          <a:p>
            <a:pPr marL="12700" marR="5080">
              <a:lnSpc>
                <a:spcPct val="102000"/>
              </a:lnSpc>
              <a:spcBef>
                <a:spcPts val="254"/>
              </a:spcBef>
            </a:pPr>
            <a:r>
              <a:rPr sz="2800" b="1">
                <a:solidFill>
                  <a:srgbClr val="FF711C"/>
                </a:solidFill>
                <a:latin typeface="Arial"/>
                <a:cs typeface="Arial"/>
              </a:rPr>
              <a:t>From</a:t>
            </a:r>
            <a:r>
              <a:rPr sz="2800" b="1" spc="190">
                <a:solidFill>
                  <a:srgbClr val="FF711C"/>
                </a:solidFill>
                <a:latin typeface="Arial"/>
                <a:cs typeface="Arial"/>
              </a:rPr>
              <a:t> </a:t>
            </a:r>
            <a:r>
              <a:rPr sz="2800" b="1">
                <a:solidFill>
                  <a:srgbClr val="FF711C"/>
                </a:solidFill>
                <a:latin typeface="Arial"/>
                <a:cs typeface="Arial"/>
              </a:rPr>
              <a:t>the</a:t>
            </a:r>
            <a:r>
              <a:rPr sz="2800" b="1" spc="185">
                <a:solidFill>
                  <a:srgbClr val="FF711C"/>
                </a:solidFill>
                <a:latin typeface="Arial"/>
                <a:cs typeface="Arial"/>
              </a:rPr>
              <a:t> </a:t>
            </a:r>
            <a:r>
              <a:rPr sz="2800" b="1" spc="50">
                <a:solidFill>
                  <a:srgbClr val="FF711C"/>
                </a:solidFill>
                <a:latin typeface="Arial"/>
                <a:cs typeface="Arial"/>
              </a:rPr>
              <a:t>Flight</a:t>
            </a:r>
            <a:r>
              <a:rPr sz="2800" b="1" spc="190">
                <a:solidFill>
                  <a:srgbClr val="FF711C"/>
                </a:solidFill>
                <a:latin typeface="Arial"/>
                <a:cs typeface="Arial"/>
              </a:rPr>
              <a:t> </a:t>
            </a:r>
            <a:r>
              <a:rPr sz="2800" b="1" spc="45">
                <a:solidFill>
                  <a:srgbClr val="FF711C"/>
                </a:solidFill>
                <a:latin typeface="Arial"/>
                <a:cs typeface="Arial"/>
              </a:rPr>
              <a:t>Deck:</a:t>
            </a:r>
            <a:r>
              <a:rPr sz="2800" b="1" spc="190">
                <a:solidFill>
                  <a:srgbClr val="FF711C"/>
                </a:solidFill>
                <a:latin typeface="Arial"/>
                <a:cs typeface="Arial"/>
              </a:rPr>
              <a:t> </a:t>
            </a:r>
            <a:r>
              <a:rPr sz="2800" b="1" spc="50">
                <a:solidFill>
                  <a:srgbClr val="FF711C"/>
                </a:solidFill>
                <a:latin typeface="Arial"/>
                <a:cs typeface="Arial"/>
              </a:rPr>
              <a:t>Complex</a:t>
            </a:r>
            <a:r>
              <a:rPr sz="2800" b="1" spc="80">
                <a:solidFill>
                  <a:srgbClr val="FF711C"/>
                </a:solidFill>
                <a:latin typeface="Arial"/>
                <a:cs typeface="Arial"/>
              </a:rPr>
              <a:t> </a:t>
            </a:r>
            <a:r>
              <a:rPr sz="2800" b="1" spc="50">
                <a:solidFill>
                  <a:srgbClr val="FF711C"/>
                </a:solidFill>
                <a:latin typeface="Arial"/>
                <a:cs typeface="Arial"/>
              </a:rPr>
              <a:t>Airfield</a:t>
            </a:r>
            <a:r>
              <a:rPr sz="2800" b="1" spc="190">
                <a:solidFill>
                  <a:srgbClr val="FF711C"/>
                </a:solidFill>
                <a:latin typeface="Arial"/>
                <a:cs typeface="Arial"/>
              </a:rPr>
              <a:t> </a:t>
            </a:r>
            <a:r>
              <a:rPr sz="2800" b="1" spc="50">
                <a:solidFill>
                  <a:srgbClr val="FF711C"/>
                </a:solidFill>
                <a:latin typeface="Arial"/>
                <a:cs typeface="Arial"/>
              </a:rPr>
              <a:t>Geometry </a:t>
            </a:r>
            <a:endParaRPr lang="en-US" sz="2800" b="1" spc="50">
              <a:solidFill>
                <a:srgbClr val="FF711C"/>
              </a:solidFill>
              <a:latin typeface="Arial"/>
              <a:cs typeface="Arial"/>
            </a:endParaRPr>
          </a:p>
          <a:p>
            <a:pPr marL="12700" marR="5080">
              <a:lnSpc>
                <a:spcPct val="102000"/>
              </a:lnSpc>
              <a:spcBef>
                <a:spcPts val="254"/>
              </a:spcBef>
            </a:pPr>
            <a:r>
              <a:rPr lang="en-US" sz="2400">
                <a:latin typeface="Arial"/>
                <a:cs typeface="Arial"/>
              </a:rPr>
              <a:t>7 V</a:t>
            </a:r>
            <a:r>
              <a:rPr sz="2400">
                <a:latin typeface="Arial"/>
                <a:cs typeface="Arial"/>
              </a:rPr>
              <a:t>ideos</a:t>
            </a:r>
            <a:r>
              <a:rPr sz="2400" spc="160">
                <a:latin typeface="Arial"/>
                <a:cs typeface="Arial"/>
              </a:rPr>
              <a:t> </a:t>
            </a:r>
            <a:r>
              <a:rPr sz="2400">
                <a:latin typeface="Arial"/>
                <a:cs typeface="Arial"/>
              </a:rPr>
              <a:t>on</a:t>
            </a:r>
            <a:r>
              <a:rPr sz="2400" spc="165">
                <a:latin typeface="Arial"/>
                <a:cs typeface="Arial"/>
              </a:rPr>
              <a:t> </a:t>
            </a:r>
            <a:r>
              <a:rPr sz="2400">
                <a:latin typeface="Arial"/>
                <a:cs typeface="Arial"/>
              </a:rPr>
              <a:t>airfield</a:t>
            </a:r>
            <a:r>
              <a:rPr sz="2400" spc="165">
                <a:latin typeface="Arial"/>
                <a:cs typeface="Arial"/>
              </a:rPr>
              <a:t> </a:t>
            </a:r>
            <a:r>
              <a:rPr sz="2400">
                <a:latin typeface="Arial"/>
                <a:cs typeface="Arial"/>
              </a:rPr>
              <a:t>geometry</a:t>
            </a:r>
            <a:r>
              <a:rPr sz="2400" spc="160">
                <a:latin typeface="Arial"/>
                <a:cs typeface="Arial"/>
              </a:rPr>
              <a:t> </a:t>
            </a:r>
            <a:r>
              <a:rPr sz="2400" spc="-20">
                <a:latin typeface="Arial"/>
                <a:cs typeface="Arial"/>
              </a:rPr>
              <a:t>that </a:t>
            </a:r>
            <a:r>
              <a:rPr sz="2400">
                <a:latin typeface="Arial"/>
                <a:cs typeface="Arial"/>
              </a:rPr>
              <a:t>frequently</a:t>
            </a:r>
            <a:r>
              <a:rPr sz="2400" spc="135">
                <a:latin typeface="Arial"/>
                <a:cs typeface="Arial"/>
              </a:rPr>
              <a:t> </a:t>
            </a:r>
            <a:r>
              <a:rPr sz="2400">
                <a:latin typeface="Arial"/>
                <a:cs typeface="Arial"/>
              </a:rPr>
              <a:t>lead</a:t>
            </a:r>
            <a:r>
              <a:rPr sz="2400" spc="135">
                <a:latin typeface="Arial"/>
                <a:cs typeface="Arial"/>
              </a:rPr>
              <a:t> </a:t>
            </a:r>
            <a:r>
              <a:rPr sz="2400">
                <a:latin typeface="Arial"/>
                <a:cs typeface="Arial"/>
              </a:rPr>
              <a:t>to</a:t>
            </a:r>
            <a:r>
              <a:rPr sz="2400" spc="135">
                <a:latin typeface="Arial"/>
                <a:cs typeface="Arial"/>
              </a:rPr>
              <a:t> </a:t>
            </a:r>
            <a:r>
              <a:rPr sz="2400">
                <a:latin typeface="Arial"/>
                <a:cs typeface="Arial"/>
              </a:rPr>
              <a:t>runway</a:t>
            </a:r>
            <a:r>
              <a:rPr sz="2400" spc="135">
                <a:latin typeface="Arial"/>
                <a:cs typeface="Arial"/>
              </a:rPr>
              <a:t> </a:t>
            </a:r>
            <a:r>
              <a:rPr sz="2400" spc="-10">
                <a:latin typeface="Arial"/>
                <a:cs typeface="Arial"/>
              </a:rPr>
              <a:t>incursions</a:t>
            </a:r>
            <a:r>
              <a:rPr lang="en-US" sz="2400" spc="-10">
                <a:latin typeface="Arial"/>
                <a:cs typeface="Arial"/>
              </a:rPr>
              <a:t>:</a:t>
            </a:r>
            <a:endParaRPr sz="2400">
              <a:latin typeface="Arial"/>
              <a:cs typeface="Arial"/>
            </a:endParaRPr>
          </a:p>
        </p:txBody>
      </p:sp>
      <p:sp>
        <p:nvSpPr>
          <p:cNvPr id="8" name="object 23">
            <a:extLst>
              <a:ext uri="{FF2B5EF4-FFF2-40B4-BE49-F238E27FC236}">
                <a16:creationId xmlns:a16="http://schemas.microsoft.com/office/drawing/2014/main" id="{89E896B9-E892-73C1-F12C-900A9CCE371E}"/>
              </a:ext>
            </a:extLst>
          </p:cNvPr>
          <p:cNvSpPr txBox="1"/>
          <p:nvPr userDrawn="1"/>
        </p:nvSpPr>
        <p:spPr>
          <a:xfrm>
            <a:off x="1920898" y="3168217"/>
            <a:ext cx="7889738" cy="3427655"/>
          </a:xfrm>
          <a:prstGeom prst="rect">
            <a:avLst/>
          </a:prstGeom>
        </p:spPr>
        <p:txBody>
          <a:bodyPr vert="horz" wrap="square" lIns="0" tIns="40640" rIns="0" bIns="0" numCol="3" spcCol="91440" rtlCol="0">
            <a:noAutofit/>
          </a:bodyPr>
          <a:lstStyle/>
          <a:p>
            <a:pPr marL="219456" marR="168275" indent="-228600">
              <a:lnSpc>
                <a:spcPts val="2600"/>
              </a:lnSpc>
              <a:spcBef>
                <a:spcPts val="1100"/>
              </a:spcBef>
              <a:buChar char="•"/>
              <a:tabLst>
                <a:tab pos="212725" algn="l"/>
              </a:tabLst>
            </a:pPr>
            <a:r>
              <a:rPr sz="2400">
                <a:latin typeface="Arial"/>
                <a:cs typeface="Arial"/>
              </a:rPr>
              <a:t>Direct</a:t>
            </a:r>
            <a:r>
              <a:rPr sz="2400" spc="-155">
                <a:latin typeface="Arial"/>
                <a:cs typeface="Arial"/>
              </a:rPr>
              <a:t> </a:t>
            </a:r>
            <a:r>
              <a:rPr sz="2400">
                <a:latin typeface="Arial"/>
                <a:cs typeface="Arial"/>
              </a:rPr>
              <a:t>Access</a:t>
            </a:r>
            <a:r>
              <a:rPr sz="2400" spc="-10">
                <a:latin typeface="Arial"/>
                <a:cs typeface="Arial"/>
              </a:rPr>
              <a:t> </a:t>
            </a:r>
            <a:br>
              <a:rPr lang="en-US" sz="2400" spc="-10">
                <a:latin typeface="Arial"/>
                <a:cs typeface="Arial"/>
              </a:rPr>
            </a:br>
            <a:r>
              <a:rPr sz="2400" spc="-25">
                <a:latin typeface="Arial"/>
                <a:cs typeface="Arial"/>
              </a:rPr>
              <a:t>to </a:t>
            </a:r>
            <a:r>
              <a:rPr sz="2400">
                <a:latin typeface="Arial"/>
                <a:cs typeface="Arial"/>
              </a:rPr>
              <a:t>Runways</a:t>
            </a:r>
            <a:r>
              <a:rPr sz="2400" spc="-45">
                <a:latin typeface="Arial"/>
                <a:cs typeface="Arial"/>
              </a:rPr>
              <a:t> </a:t>
            </a:r>
            <a:r>
              <a:rPr sz="2400" spc="-20">
                <a:latin typeface="Arial"/>
                <a:cs typeface="Arial"/>
              </a:rPr>
              <a:t>From </a:t>
            </a:r>
            <a:r>
              <a:rPr sz="2400">
                <a:latin typeface="Arial"/>
                <a:cs typeface="Arial"/>
              </a:rPr>
              <a:t>Ramp</a:t>
            </a:r>
            <a:r>
              <a:rPr sz="2400" spc="-145">
                <a:latin typeface="Arial"/>
                <a:cs typeface="Arial"/>
              </a:rPr>
              <a:t> </a:t>
            </a:r>
            <a:r>
              <a:rPr sz="2400" spc="-10">
                <a:latin typeface="Arial"/>
                <a:cs typeface="Arial"/>
              </a:rPr>
              <a:t>Areas</a:t>
            </a:r>
            <a:endParaRPr sz="2400">
              <a:latin typeface="Arial"/>
              <a:cs typeface="Arial"/>
            </a:endParaRPr>
          </a:p>
          <a:p>
            <a:pPr marL="219456" marR="5080" indent="-228600">
              <a:lnSpc>
                <a:spcPts val="2600"/>
              </a:lnSpc>
              <a:spcBef>
                <a:spcPts val="1100"/>
              </a:spcBef>
              <a:buChar char="•"/>
              <a:tabLst>
                <a:tab pos="212725" algn="l"/>
              </a:tabLst>
            </a:pPr>
            <a:r>
              <a:rPr sz="2400" spc="-10">
                <a:latin typeface="Arial"/>
                <a:cs typeface="Arial"/>
              </a:rPr>
              <a:t>Taxiway </a:t>
            </a:r>
            <a:r>
              <a:rPr sz="2400">
                <a:latin typeface="Arial"/>
                <a:cs typeface="Arial"/>
              </a:rPr>
              <a:t>Intersecting </a:t>
            </a:r>
            <a:r>
              <a:rPr sz="2400" spc="-50">
                <a:latin typeface="Arial"/>
                <a:cs typeface="Arial"/>
              </a:rPr>
              <a:t>a </a:t>
            </a:r>
            <a:r>
              <a:rPr sz="2400">
                <a:latin typeface="Arial"/>
                <a:cs typeface="Arial"/>
              </a:rPr>
              <a:t>Runway</a:t>
            </a:r>
            <a:r>
              <a:rPr sz="2400" spc="-20">
                <a:latin typeface="Arial"/>
                <a:cs typeface="Arial"/>
              </a:rPr>
              <a:t> </a:t>
            </a:r>
            <a:r>
              <a:rPr sz="2400">
                <a:latin typeface="Arial"/>
                <a:cs typeface="Arial"/>
              </a:rPr>
              <a:t>at</a:t>
            </a:r>
            <a:r>
              <a:rPr sz="2400" spc="-20">
                <a:latin typeface="Arial"/>
                <a:cs typeface="Arial"/>
              </a:rPr>
              <a:t> </a:t>
            </a:r>
            <a:r>
              <a:rPr sz="2400" spc="-10">
                <a:latin typeface="Arial"/>
                <a:cs typeface="Arial"/>
              </a:rPr>
              <a:t>Other </a:t>
            </a:r>
            <a:r>
              <a:rPr sz="2400">
                <a:latin typeface="Arial"/>
                <a:cs typeface="Arial"/>
              </a:rPr>
              <a:t>Than</a:t>
            </a:r>
            <a:r>
              <a:rPr sz="2400" spc="-15">
                <a:latin typeface="Arial"/>
                <a:cs typeface="Arial"/>
              </a:rPr>
              <a:t> </a:t>
            </a:r>
            <a:r>
              <a:rPr sz="2400">
                <a:latin typeface="Arial"/>
                <a:cs typeface="Arial"/>
              </a:rPr>
              <a:t>Right</a:t>
            </a:r>
            <a:r>
              <a:rPr sz="2400" spc="-135">
                <a:latin typeface="Arial"/>
                <a:cs typeface="Arial"/>
              </a:rPr>
              <a:t> </a:t>
            </a:r>
            <a:r>
              <a:rPr sz="2400" spc="-10">
                <a:latin typeface="Arial"/>
                <a:cs typeface="Arial"/>
              </a:rPr>
              <a:t>Angle</a:t>
            </a:r>
            <a:endParaRPr lang="en-US" sz="2400" spc="-10">
              <a:latin typeface="Arial"/>
              <a:cs typeface="Arial"/>
            </a:endParaRPr>
          </a:p>
          <a:p>
            <a:pPr marL="219456" marR="5080" indent="-228600">
              <a:lnSpc>
                <a:spcPts val="2600"/>
              </a:lnSpc>
              <a:spcBef>
                <a:spcPts val="1100"/>
              </a:spcBef>
              <a:buChar char="•"/>
              <a:tabLst>
                <a:tab pos="212725" algn="l"/>
              </a:tabLst>
            </a:pPr>
            <a:endParaRPr lang="en-US" sz="2400" spc="-10">
              <a:latin typeface="Arial"/>
              <a:cs typeface="Arial"/>
            </a:endParaRPr>
          </a:p>
          <a:p>
            <a:pPr marL="219456" marR="233679" indent="-228600">
              <a:lnSpc>
                <a:spcPts val="2600"/>
              </a:lnSpc>
              <a:spcBef>
                <a:spcPts val="1100"/>
              </a:spcBef>
              <a:buChar char="•"/>
              <a:tabLst>
                <a:tab pos="212725" algn="l"/>
              </a:tabLst>
            </a:pPr>
            <a:r>
              <a:rPr lang="en-US" sz="2400">
                <a:latin typeface="Arial"/>
                <a:cs typeface="Arial"/>
              </a:rPr>
              <a:t>Short </a:t>
            </a:r>
            <a:r>
              <a:rPr lang="en-US" sz="2400" spc="-10">
                <a:latin typeface="Arial"/>
                <a:cs typeface="Arial"/>
              </a:rPr>
              <a:t>Distance </a:t>
            </a:r>
            <a:r>
              <a:rPr lang="en-US" sz="2400">
                <a:latin typeface="Arial"/>
                <a:cs typeface="Arial"/>
              </a:rPr>
              <a:t>from </a:t>
            </a:r>
            <a:r>
              <a:rPr lang="en-US" sz="2400" spc="-10">
                <a:latin typeface="Arial"/>
                <a:cs typeface="Arial"/>
              </a:rPr>
              <a:t>Ramp/ </a:t>
            </a:r>
            <a:r>
              <a:rPr lang="en-US" sz="2400">
                <a:latin typeface="Arial"/>
                <a:cs typeface="Arial"/>
              </a:rPr>
              <a:t>Apron to </a:t>
            </a:r>
            <a:r>
              <a:rPr lang="en-US" sz="2400" spc="-50">
                <a:latin typeface="Arial"/>
                <a:cs typeface="Arial"/>
              </a:rPr>
              <a:t>a </a:t>
            </a:r>
            <a:r>
              <a:rPr lang="en-US" sz="2400" spc="-10">
                <a:latin typeface="Arial"/>
                <a:cs typeface="Arial"/>
              </a:rPr>
              <a:t>Runway</a:t>
            </a:r>
            <a:endParaRPr lang="en-US" sz="2400">
              <a:latin typeface="Arial"/>
              <a:cs typeface="Arial"/>
            </a:endParaRPr>
          </a:p>
          <a:p>
            <a:pPr marL="219456" marR="5080" indent="-228600">
              <a:lnSpc>
                <a:spcPts val="2600"/>
              </a:lnSpc>
              <a:spcBef>
                <a:spcPts val="1100"/>
              </a:spcBef>
              <a:buChar char="•"/>
              <a:tabLst>
                <a:tab pos="212725" algn="l"/>
              </a:tabLst>
            </a:pPr>
            <a:r>
              <a:rPr lang="en-US" sz="2400">
                <a:latin typeface="Arial"/>
                <a:cs typeface="Arial"/>
              </a:rPr>
              <a:t>Wide </a:t>
            </a:r>
            <a:r>
              <a:rPr lang="en-US" sz="2400" spc="-10">
                <a:latin typeface="Arial"/>
                <a:cs typeface="Arial"/>
              </a:rPr>
              <a:t>Expanses </a:t>
            </a:r>
            <a:r>
              <a:rPr lang="en-US" sz="2400">
                <a:latin typeface="Arial"/>
                <a:cs typeface="Arial"/>
              </a:rPr>
              <a:t>of</a:t>
            </a:r>
            <a:r>
              <a:rPr lang="en-US" sz="2400" spc="-50">
                <a:latin typeface="Arial"/>
                <a:cs typeface="Arial"/>
              </a:rPr>
              <a:t> </a:t>
            </a:r>
            <a:r>
              <a:rPr lang="en-US" sz="2400" spc="-10">
                <a:latin typeface="Arial"/>
                <a:cs typeface="Arial"/>
              </a:rPr>
              <a:t>Taxiway </a:t>
            </a:r>
            <a:r>
              <a:rPr lang="en-US" sz="2400">
                <a:latin typeface="Arial"/>
                <a:cs typeface="Arial"/>
              </a:rPr>
              <a:t>Pavement</a:t>
            </a:r>
            <a:r>
              <a:rPr lang="en-US" sz="2400" spc="-130">
                <a:latin typeface="Arial"/>
                <a:cs typeface="Arial"/>
              </a:rPr>
              <a:t> </a:t>
            </a:r>
            <a:br>
              <a:rPr lang="en-US" sz="2400" spc="-130">
                <a:latin typeface="Arial"/>
                <a:cs typeface="Arial"/>
              </a:rPr>
            </a:br>
            <a:r>
              <a:rPr lang="en-US" sz="2400" spc="-10">
                <a:latin typeface="Arial"/>
                <a:cs typeface="Arial"/>
              </a:rPr>
              <a:t>Along Runway</a:t>
            </a:r>
          </a:p>
          <a:p>
            <a:pPr marL="219456" marR="5080" indent="-228600">
              <a:lnSpc>
                <a:spcPts val="2600"/>
              </a:lnSpc>
              <a:spcBef>
                <a:spcPts val="1100"/>
              </a:spcBef>
              <a:buChar char="•"/>
              <a:tabLst>
                <a:tab pos="212725" algn="l"/>
              </a:tabLst>
            </a:pPr>
            <a:endParaRPr lang="en-US" sz="2400" spc="-10">
              <a:latin typeface="Arial"/>
              <a:cs typeface="Arial"/>
            </a:endParaRPr>
          </a:p>
          <a:p>
            <a:pPr marL="219456" marR="5080" indent="-228600">
              <a:lnSpc>
                <a:spcPts val="2600"/>
              </a:lnSpc>
              <a:spcBef>
                <a:spcPts val="1100"/>
              </a:spcBef>
              <a:buChar char="•"/>
              <a:tabLst>
                <a:tab pos="212725" algn="l"/>
              </a:tabLst>
            </a:pPr>
            <a:r>
              <a:rPr lang="en-US" sz="2400">
                <a:latin typeface="Arial"/>
                <a:cs typeface="Arial"/>
              </a:rPr>
              <a:t>Short </a:t>
            </a:r>
            <a:r>
              <a:rPr lang="en-US" sz="2400" spc="-10">
                <a:latin typeface="Arial"/>
                <a:cs typeface="Arial"/>
              </a:rPr>
              <a:t>Distance </a:t>
            </a:r>
            <a:r>
              <a:rPr lang="en-US" sz="2400">
                <a:latin typeface="Arial"/>
                <a:cs typeface="Arial"/>
              </a:rPr>
              <a:t>Between </a:t>
            </a:r>
            <a:r>
              <a:rPr lang="en-US" sz="2400" spc="-10">
                <a:latin typeface="Arial"/>
                <a:cs typeface="Arial"/>
              </a:rPr>
              <a:t>Parallel Runways</a:t>
            </a:r>
            <a:endParaRPr lang="en-US" sz="2400">
              <a:latin typeface="Arial"/>
              <a:cs typeface="Arial"/>
            </a:endParaRPr>
          </a:p>
          <a:p>
            <a:pPr marL="219456" marR="168275" indent="-228600">
              <a:lnSpc>
                <a:spcPts val="2600"/>
              </a:lnSpc>
              <a:spcBef>
                <a:spcPts val="1100"/>
              </a:spcBef>
              <a:buChar char="•"/>
              <a:tabLst>
                <a:tab pos="212725" algn="l"/>
              </a:tabLst>
            </a:pPr>
            <a:r>
              <a:rPr lang="en-US" sz="2400" spc="-10">
                <a:latin typeface="Arial"/>
                <a:cs typeface="Arial"/>
              </a:rPr>
              <a:t>Runway </a:t>
            </a:r>
            <a:r>
              <a:rPr lang="en-US" sz="2400">
                <a:latin typeface="Arial"/>
                <a:cs typeface="Arial"/>
              </a:rPr>
              <a:t>Thresholds </a:t>
            </a:r>
            <a:r>
              <a:rPr lang="en-US" sz="2400" spc="-25">
                <a:latin typeface="Arial"/>
                <a:cs typeface="Arial"/>
              </a:rPr>
              <a:t>in </a:t>
            </a:r>
            <a:r>
              <a:rPr lang="en-US" sz="2400">
                <a:latin typeface="Arial"/>
                <a:cs typeface="Arial"/>
              </a:rPr>
              <a:t>Close</a:t>
            </a:r>
            <a:r>
              <a:rPr lang="en-US" sz="2400" spc="-25">
                <a:latin typeface="Arial"/>
                <a:cs typeface="Arial"/>
              </a:rPr>
              <a:t> </a:t>
            </a:r>
            <a:r>
              <a:rPr lang="en-US" sz="2400" spc="-10">
                <a:latin typeface="Arial"/>
                <a:cs typeface="Arial"/>
              </a:rPr>
              <a:t>Proximity</a:t>
            </a:r>
            <a:endParaRPr lang="en-US" sz="2400">
              <a:latin typeface="Arial"/>
              <a:cs typeface="Arial"/>
            </a:endParaRPr>
          </a:p>
          <a:p>
            <a:pPr marL="219456" marR="54610" indent="-228600">
              <a:lnSpc>
                <a:spcPts val="2600"/>
              </a:lnSpc>
              <a:spcBef>
                <a:spcPts val="1100"/>
              </a:spcBef>
              <a:buChar char="•"/>
              <a:tabLst>
                <a:tab pos="212725" algn="l"/>
              </a:tabLst>
            </a:pPr>
            <a:r>
              <a:rPr lang="en-US" sz="2400">
                <a:latin typeface="Arial"/>
                <a:cs typeface="Arial"/>
              </a:rPr>
              <a:t>Hold</a:t>
            </a:r>
            <a:r>
              <a:rPr lang="en-US" sz="2400" spc="-15">
                <a:latin typeface="Arial"/>
                <a:cs typeface="Arial"/>
              </a:rPr>
              <a:t> </a:t>
            </a:r>
            <a:r>
              <a:rPr lang="en-US" sz="2400">
                <a:latin typeface="Arial"/>
                <a:cs typeface="Arial"/>
              </a:rPr>
              <a:t>Short</a:t>
            </a:r>
            <a:r>
              <a:rPr lang="en-US" sz="2400" spc="-5">
                <a:latin typeface="Arial"/>
                <a:cs typeface="Arial"/>
              </a:rPr>
              <a:t> </a:t>
            </a:r>
            <a:r>
              <a:rPr lang="en-US" sz="2400" spc="-10">
                <a:latin typeface="Arial"/>
                <a:cs typeface="Arial"/>
              </a:rPr>
              <a:t>Lines </a:t>
            </a:r>
            <a:r>
              <a:rPr lang="en-US" sz="2400">
                <a:latin typeface="Arial"/>
                <a:cs typeface="Arial"/>
              </a:rPr>
              <a:t>in</a:t>
            </a:r>
            <a:r>
              <a:rPr lang="en-US" sz="2400" spc="-10">
                <a:latin typeface="Arial"/>
                <a:cs typeface="Arial"/>
              </a:rPr>
              <a:t> Unexpected Places</a:t>
            </a:r>
            <a:endParaRPr lang="en-US" sz="2400">
              <a:latin typeface="Arial"/>
              <a:cs typeface="Arial"/>
            </a:endParaRPr>
          </a:p>
        </p:txBody>
      </p:sp>
      <p:pic>
        <p:nvPicPr>
          <p:cNvPr id="9" name="Picture 8">
            <a:extLst>
              <a:ext uri="{FF2B5EF4-FFF2-40B4-BE49-F238E27FC236}">
                <a16:creationId xmlns:a16="http://schemas.microsoft.com/office/drawing/2014/main" id="{2C1EE638-F53B-B45F-0ECA-C0B3F03757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77587" y="3231865"/>
            <a:ext cx="1634911" cy="1701642"/>
          </a:xfrm>
          <a:prstGeom prst="rect">
            <a:avLst/>
          </a:prstGeom>
          <a:effectLst>
            <a:outerShdw blurRad="50800" dist="38100" dir="2700000" algn="tl" rotWithShape="0">
              <a:prstClr val="black">
                <a:alpha val="40000"/>
              </a:prstClr>
            </a:outerShdw>
          </a:effectLst>
        </p:spPr>
      </p:pic>
      <p:sp>
        <p:nvSpPr>
          <p:cNvPr id="10" name="Rectangle 9">
            <a:hlinkClick r:id="rId5"/>
            <a:extLst>
              <a:ext uri="{FF2B5EF4-FFF2-40B4-BE49-F238E27FC236}">
                <a16:creationId xmlns:a16="http://schemas.microsoft.com/office/drawing/2014/main" id="{5739802F-31F6-2DEE-2E9A-5C7C94EF5B4A}"/>
              </a:ext>
            </a:extLst>
          </p:cNvPr>
          <p:cNvSpPr/>
          <p:nvPr userDrawn="1"/>
        </p:nvSpPr>
        <p:spPr>
          <a:xfrm>
            <a:off x="10085560" y="3249454"/>
            <a:ext cx="1629624" cy="1683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2756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ILOT SAFETY AWARENE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TextBox 11">
            <a:extLst>
              <a:ext uri="{FF2B5EF4-FFF2-40B4-BE49-F238E27FC236}">
                <a16:creationId xmlns:a16="http://schemas.microsoft.com/office/drawing/2014/main" id="{B1535DF3-0F29-9204-E11E-63E0C91B7784}"/>
              </a:ext>
            </a:extLst>
          </p:cNvPr>
          <p:cNvSpPr txBox="1"/>
          <p:nvPr userDrawn="1"/>
        </p:nvSpPr>
        <p:spPr>
          <a:xfrm>
            <a:off x="1868233" y="1155712"/>
            <a:ext cx="3941552"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PILOT SAFETY</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7515364"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 VIDEOS</a:t>
            </a:r>
          </a:p>
        </p:txBody>
      </p:sp>
      <p:sp>
        <p:nvSpPr>
          <p:cNvPr id="10" name="object 7">
            <a:extLst>
              <a:ext uri="{FF2B5EF4-FFF2-40B4-BE49-F238E27FC236}">
                <a16:creationId xmlns:a16="http://schemas.microsoft.com/office/drawing/2014/main" id="{679DC177-A4EC-D8E7-6507-C6319E9A5C57}"/>
              </a:ext>
            </a:extLst>
          </p:cNvPr>
          <p:cNvSpPr txBox="1"/>
          <p:nvPr userDrawn="1"/>
        </p:nvSpPr>
        <p:spPr>
          <a:xfrm>
            <a:off x="1854200" y="2060041"/>
            <a:ext cx="9747249" cy="1046440"/>
          </a:xfrm>
          <a:prstGeom prst="rect">
            <a:avLst/>
          </a:prstGeom>
        </p:spPr>
        <p:txBody>
          <a:bodyPr vert="horz" wrap="square" lIns="0" tIns="182880" rIns="0" bIns="0" rtlCol="0" anchor="t">
            <a:spAutoFit/>
          </a:bodyPr>
          <a:lstStyle/>
          <a:p>
            <a:pPr marL="12700" marR="1228725">
              <a:spcBef>
                <a:spcPts val="340"/>
              </a:spcBef>
            </a:pPr>
            <a:r>
              <a:rPr sz="2800" b="1">
                <a:solidFill>
                  <a:srgbClr val="FF711C"/>
                </a:solidFill>
                <a:latin typeface="Arial"/>
                <a:cs typeface="Arial"/>
              </a:rPr>
              <a:t>From the Flight Deck: </a:t>
            </a:r>
            <a:br>
              <a:rPr lang="en-US" sz="2800" b="1">
                <a:solidFill>
                  <a:srgbClr val="FF711C"/>
                </a:solidFill>
                <a:latin typeface="Arial"/>
                <a:cs typeface="Arial"/>
              </a:rPr>
            </a:br>
            <a:r>
              <a:rPr sz="2800" b="1">
                <a:solidFill>
                  <a:srgbClr val="FF711C"/>
                </a:solidFill>
                <a:latin typeface="Arial"/>
                <a:cs typeface="Arial"/>
              </a:rPr>
              <a:t>Hazards and Hot Spots</a:t>
            </a:r>
            <a:endParaRPr sz="2800">
              <a:latin typeface="Arial"/>
              <a:cs typeface="Arial"/>
            </a:endParaRPr>
          </a:p>
        </p:txBody>
      </p:sp>
      <p:pic>
        <p:nvPicPr>
          <p:cNvPr id="11" name="object 10">
            <a:extLst>
              <a:ext uri="{FF2B5EF4-FFF2-40B4-BE49-F238E27FC236}">
                <a16:creationId xmlns:a16="http://schemas.microsoft.com/office/drawing/2014/main" id="{F31C56B2-B561-F564-DF77-4836C7B5496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4598632" y="211939"/>
            <a:ext cx="7582663" cy="6708138"/>
          </a:xfrm>
          <a:prstGeom prst="rect">
            <a:avLst/>
          </a:prstGeom>
        </p:spPr>
      </p:pic>
      <p:grpSp>
        <p:nvGrpSpPr>
          <p:cNvPr id="15" name="Group 14">
            <a:extLst>
              <a:ext uri="{FF2B5EF4-FFF2-40B4-BE49-F238E27FC236}">
                <a16:creationId xmlns:a16="http://schemas.microsoft.com/office/drawing/2014/main" id="{7F70CD85-85AE-B371-872C-E4143DF21D63}"/>
              </a:ext>
            </a:extLst>
          </p:cNvPr>
          <p:cNvGrpSpPr/>
          <p:nvPr userDrawn="1"/>
        </p:nvGrpSpPr>
        <p:grpSpPr>
          <a:xfrm>
            <a:off x="1883416" y="3244029"/>
            <a:ext cx="1055184" cy="1055184"/>
            <a:chOff x="7123075" y="2618103"/>
            <a:chExt cx="1828800" cy="1828800"/>
          </a:xfrm>
          <a:effectLst>
            <a:outerShdw blurRad="50800" dist="38100" dir="2700000" algn="tl" rotWithShape="0">
              <a:prstClr val="black">
                <a:alpha val="40000"/>
              </a:prstClr>
            </a:outerShdw>
          </a:effectLst>
        </p:grpSpPr>
        <p:sp>
          <p:nvSpPr>
            <p:cNvPr id="16" name="object 15">
              <a:extLst>
                <a:ext uri="{FF2B5EF4-FFF2-40B4-BE49-F238E27FC236}">
                  <a16:creationId xmlns:a16="http://schemas.microsoft.com/office/drawing/2014/main" id="{E46CEA5F-1C0D-F1A4-ACA9-77DF52135431}"/>
                </a:ext>
              </a:extLst>
            </p:cNvPr>
            <p:cNvSpPr/>
            <p:nvPr/>
          </p:nvSpPr>
          <p:spPr>
            <a:xfrm>
              <a:off x="7123075" y="2618103"/>
              <a:ext cx="1828800" cy="1828800"/>
            </a:xfrm>
            <a:custGeom>
              <a:avLst/>
              <a:gdLst/>
              <a:ahLst/>
              <a:cxnLst/>
              <a:rect l="l" t="t" r="r" b="b"/>
              <a:pathLst>
                <a:path w="1828800" h="1828800">
                  <a:moveTo>
                    <a:pt x="1828800" y="0"/>
                  </a:moveTo>
                  <a:lnTo>
                    <a:pt x="0" y="0"/>
                  </a:lnTo>
                  <a:lnTo>
                    <a:pt x="0" y="1828800"/>
                  </a:lnTo>
                  <a:lnTo>
                    <a:pt x="1828800" y="1828800"/>
                  </a:lnTo>
                  <a:lnTo>
                    <a:pt x="1828800" y="0"/>
                  </a:lnTo>
                  <a:close/>
                </a:path>
              </a:pathLst>
            </a:custGeom>
            <a:solidFill>
              <a:srgbClr val="FFFFFF"/>
            </a:solidFill>
          </p:spPr>
          <p:txBody>
            <a:bodyPr wrap="square" lIns="0" tIns="0" rIns="0" bIns="0" rtlCol="0"/>
            <a:lstStyle/>
            <a:p>
              <a:endParaRPr/>
            </a:p>
          </p:txBody>
        </p:sp>
        <p:grpSp>
          <p:nvGrpSpPr>
            <p:cNvPr id="17" name="Group 16">
              <a:extLst>
                <a:ext uri="{FF2B5EF4-FFF2-40B4-BE49-F238E27FC236}">
                  <a16:creationId xmlns:a16="http://schemas.microsoft.com/office/drawing/2014/main" id="{7E708B3C-510F-F529-8BA3-79370D0B1DE9}"/>
                </a:ext>
              </a:extLst>
            </p:cNvPr>
            <p:cNvGrpSpPr/>
            <p:nvPr/>
          </p:nvGrpSpPr>
          <p:grpSpPr>
            <a:xfrm>
              <a:off x="7318909" y="2796221"/>
              <a:ext cx="1472134" cy="1472565"/>
              <a:chOff x="6638576" y="2478863"/>
              <a:chExt cx="1472134" cy="1472565"/>
            </a:xfrm>
          </p:grpSpPr>
          <p:sp>
            <p:nvSpPr>
              <p:cNvPr id="18" name="object 16">
                <a:extLst>
                  <a:ext uri="{FF2B5EF4-FFF2-40B4-BE49-F238E27FC236}">
                    <a16:creationId xmlns:a16="http://schemas.microsoft.com/office/drawing/2014/main" id="{A2D44D5D-2408-16A2-827B-AC48889F30A8}"/>
                  </a:ext>
                </a:extLst>
              </p:cNvPr>
              <p:cNvSpPr/>
              <p:nvPr/>
            </p:nvSpPr>
            <p:spPr>
              <a:xfrm>
                <a:off x="6638576" y="2478863"/>
                <a:ext cx="312420" cy="1472565"/>
              </a:xfrm>
              <a:custGeom>
                <a:avLst/>
                <a:gdLst/>
                <a:ahLst/>
                <a:cxnLst/>
                <a:rect l="l" t="t" r="r" b="b"/>
                <a:pathLst>
                  <a:path w="312420" h="1472564">
                    <a:moveTo>
                      <a:pt x="44589" y="1159725"/>
                    </a:moveTo>
                    <a:lnTo>
                      <a:pt x="0" y="1159725"/>
                    </a:lnTo>
                    <a:lnTo>
                      <a:pt x="0" y="1382750"/>
                    </a:lnTo>
                    <a:lnTo>
                      <a:pt x="0" y="1471955"/>
                    </a:lnTo>
                    <a:lnTo>
                      <a:pt x="44589" y="1471955"/>
                    </a:lnTo>
                    <a:lnTo>
                      <a:pt x="44589" y="1382763"/>
                    </a:lnTo>
                    <a:lnTo>
                      <a:pt x="44589" y="1159725"/>
                    </a:lnTo>
                    <a:close/>
                  </a:path>
                  <a:path w="312420" h="1472564">
                    <a:moveTo>
                      <a:pt x="44589" y="1070508"/>
                    </a:moveTo>
                    <a:lnTo>
                      <a:pt x="0" y="1070508"/>
                    </a:lnTo>
                    <a:lnTo>
                      <a:pt x="0" y="1115110"/>
                    </a:lnTo>
                    <a:lnTo>
                      <a:pt x="44589" y="1115110"/>
                    </a:lnTo>
                    <a:lnTo>
                      <a:pt x="44589" y="1070508"/>
                    </a:lnTo>
                    <a:close/>
                  </a:path>
                  <a:path w="312420" h="1472564">
                    <a:moveTo>
                      <a:pt x="44589" y="936701"/>
                    </a:moveTo>
                    <a:lnTo>
                      <a:pt x="0" y="936701"/>
                    </a:lnTo>
                    <a:lnTo>
                      <a:pt x="0" y="981303"/>
                    </a:lnTo>
                    <a:lnTo>
                      <a:pt x="44589" y="981303"/>
                    </a:lnTo>
                    <a:lnTo>
                      <a:pt x="44589" y="936701"/>
                    </a:lnTo>
                    <a:close/>
                  </a:path>
                  <a:path w="312420" h="1472564">
                    <a:moveTo>
                      <a:pt x="44589" y="535254"/>
                    </a:moveTo>
                    <a:lnTo>
                      <a:pt x="0" y="535254"/>
                    </a:lnTo>
                    <a:lnTo>
                      <a:pt x="0" y="624459"/>
                    </a:lnTo>
                    <a:lnTo>
                      <a:pt x="44589" y="624459"/>
                    </a:lnTo>
                    <a:lnTo>
                      <a:pt x="44589" y="535254"/>
                    </a:lnTo>
                    <a:close/>
                  </a:path>
                  <a:path w="312420" h="1472564">
                    <a:moveTo>
                      <a:pt x="44589" y="356831"/>
                    </a:moveTo>
                    <a:lnTo>
                      <a:pt x="0" y="356831"/>
                    </a:lnTo>
                    <a:lnTo>
                      <a:pt x="0" y="490651"/>
                    </a:lnTo>
                    <a:lnTo>
                      <a:pt x="44589" y="490651"/>
                    </a:lnTo>
                    <a:lnTo>
                      <a:pt x="44589" y="356831"/>
                    </a:lnTo>
                    <a:close/>
                  </a:path>
                  <a:path w="312420" h="1472564">
                    <a:moveTo>
                      <a:pt x="44589" y="0"/>
                    </a:moveTo>
                    <a:lnTo>
                      <a:pt x="0" y="0"/>
                    </a:lnTo>
                    <a:lnTo>
                      <a:pt x="0" y="133807"/>
                    </a:lnTo>
                    <a:lnTo>
                      <a:pt x="0" y="312229"/>
                    </a:lnTo>
                    <a:lnTo>
                      <a:pt x="44589" y="312229"/>
                    </a:lnTo>
                    <a:lnTo>
                      <a:pt x="44589" y="133819"/>
                    </a:lnTo>
                    <a:lnTo>
                      <a:pt x="44589" y="0"/>
                    </a:lnTo>
                    <a:close/>
                  </a:path>
                  <a:path w="312420" h="1472564">
                    <a:moveTo>
                      <a:pt x="89204" y="401447"/>
                    </a:moveTo>
                    <a:lnTo>
                      <a:pt x="44602" y="401447"/>
                    </a:lnTo>
                    <a:lnTo>
                      <a:pt x="44602" y="446049"/>
                    </a:lnTo>
                    <a:lnTo>
                      <a:pt x="89204" y="446049"/>
                    </a:lnTo>
                    <a:lnTo>
                      <a:pt x="89204" y="401447"/>
                    </a:lnTo>
                    <a:close/>
                  </a:path>
                  <a:path w="312420" h="1472564">
                    <a:moveTo>
                      <a:pt x="133794" y="1427353"/>
                    </a:moveTo>
                    <a:lnTo>
                      <a:pt x="89204" y="1427353"/>
                    </a:lnTo>
                    <a:lnTo>
                      <a:pt x="44602" y="1427353"/>
                    </a:lnTo>
                    <a:lnTo>
                      <a:pt x="44602" y="1471955"/>
                    </a:lnTo>
                    <a:lnTo>
                      <a:pt x="89204" y="1471955"/>
                    </a:lnTo>
                    <a:lnTo>
                      <a:pt x="133794" y="1471955"/>
                    </a:lnTo>
                    <a:lnTo>
                      <a:pt x="133794" y="1427353"/>
                    </a:lnTo>
                    <a:close/>
                  </a:path>
                  <a:path w="312420" h="1472564">
                    <a:moveTo>
                      <a:pt x="133794" y="1248943"/>
                    </a:moveTo>
                    <a:lnTo>
                      <a:pt x="89204" y="1248943"/>
                    </a:lnTo>
                    <a:lnTo>
                      <a:pt x="89204" y="1382763"/>
                    </a:lnTo>
                    <a:lnTo>
                      <a:pt x="133794" y="1382763"/>
                    </a:lnTo>
                    <a:lnTo>
                      <a:pt x="133794" y="1248943"/>
                    </a:lnTo>
                    <a:close/>
                  </a:path>
                  <a:path w="312420" h="1472564">
                    <a:moveTo>
                      <a:pt x="133794" y="1159725"/>
                    </a:moveTo>
                    <a:lnTo>
                      <a:pt x="89204" y="1159725"/>
                    </a:lnTo>
                    <a:lnTo>
                      <a:pt x="44602" y="1159725"/>
                    </a:lnTo>
                    <a:lnTo>
                      <a:pt x="44602" y="1204341"/>
                    </a:lnTo>
                    <a:lnTo>
                      <a:pt x="89204" y="1204341"/>
                    </a:lnTo>
                    <a:lnTo>
                      <a:pt x="133794" y="1204341"/>
                    </a:lnTo>
                    <a:lnTo>
                      <a:pt x="133794" y="1159725"/>
                    </a:lnTo>
                    <a:close/>
                  </a:path>
                  <a:path w="312420" h="1472564">
                    <a:moveTo>
                      <a:pt x="133794" y="1070508"/>
                    </a:moveTo>
                    <a:lnTo>
                      <a:pt x="89204" y="1070508"/>
                    </a:lnTo>
                    <a:lnTo>
                      <a:pt x="44602" y="1070508"/>
                    </a:lnTo>
                    <a:lnTo>
                      <a:pt x="44602" y="1115110"/>
                    </a:lnTo>
                    <a:lnTo>
                      <a:pt x="89204" y="1115110"/>
                    </a:lnTo>
                    <a:lnTo>
                      <a:pt x="133794" y="1115110"/>
                    </a:lnTo>
                    <a:lnTo>
                      <a:pt x="133794" y="1070508"/>
                    </a:lnTo>
                    <a:close/>
                  </a:path>
                  <a:path w="312420" h="1472564">
                    <a:moveTo>
                      <a:pt x="133794" y="981303"/>
                    </a:moveTo>
                    <a:lnTo>
                      <a:pt x="89204" y="981303"/>
                    </a:lnTo>
                    <a:lnTo>
                      <a:pt x="89204" y="1025906"/>
                    </a:lnTo>
                    <a:lnTo>
                      <a:pt x="133794" y="1025906"/>
                    </a:lnTo>
                    <a:lnTo>
                      <a:pt x="133794" y="981303"/>
                    </a:lnTo>
                    <a:close/>
                  </a:path>
                  <a:path w="312420" h="1472564">
                    <a:moveTo>
                      <a:pt x="133794" y="802881"/>
                    </a:moveTo>
                    <a:lnTo>
                      <a:pt x="89204" y="802881"/>
                    </a:lnTo>
                    <a:lnTo>
                      <a:pt x="89204" y="758278"/>
                    </a:lnTo>
                    <a:lnTo>
                      <a:pt x="44602" y="758278"/>
                    </a:lnTo>
                    <a:lnTo>
                      <a:pt x="44602" y="847483"/>
                    </a:lnTo>
                    <a:lnTo>
                      <a:pt x="89204" y="847483"/>
                    </a:lnTo>
                    <a:lnTo>
                      <a:pt x="89204" y="892086"/>
                    </a:lnTo>
                    <a:lnTo>
                      <a:pt x="133794" y="892086"/>
                    </a:lnTo>
                    <a:lnTo>
                      <a:pt x="133794" y="802881"/>
                    </a:lnTo>
                    <a:close/>
                  </a:path>
                  <a:path w="312420" h="1472564">
                    <a:moveTo>
                      <a:pt x="133794" y="579856"/>
                    </a:moveTo>
                    <a:lnTo>
                      <a:pt x="89204" y="579856"/>
                    </a:lnTo>
                    <a:lnTo>
                      <a:pt x="44602" y="579856"/>
                    </a:lnTo>
                    <a:lnTo>
                      <a:pt x="44602" y="713676"/>
                    </a:lnTo>
                    <a:lnTo>
                      <a:pt x="89204" y="713676"/>
                    </a:lnTo>
                    <a:lnTo>
                      <a:pt x="89204" y="758278"/>
                    </a:lnTo>
                    <a:lnTo>
                      <a:pt x="133794" y="758278"/>
                    </a:lnTo>
                    <a:lnTo>
                      <a:pt x="133794" y="669074"/>
                    </a:lnTo>
                    <a:lnTo>
                      <a:pt x="89204" y="669074"/>
                    </a:lnTo>
                    <a:lnTo>
                      <a:pt x="89204" y="624459"/>
                    </a:lnTo>
                    <a:lnTo>
                      <a:pt x="133794" y="624459"/>
                    </a:lnTo>
                    <a:lnTo>
                      <a:pt x="133794" y="579856"/>
                    </a:lnTo>
                    <a:close/>
                  </a:path>
                  <a:path w="312420" h="1472564">
                    <a:moveTo>
                      <a:pt x="133794" y="446049"/>
                    </a:moveTo>
                    <a:lnTo>
                      <a:pt x="89204" y="446049"/>
                    </a:lnTo>
                    <a:lnTo>
                      <a:pt x="89204" y="535254"/>
                    </a:lnTo>
                    <a:lnTo>
                      <a:pt x="133794" y="535254"/>
                    </a:lnTo>
                    <a:lnTo>
                      <a:pt x="133794" y="446049"/>
                    </a:lnTo>
                    <a:close/>
                  </a:path>
                  <a:path w="312420" h="1472564">
                    <a:moveTo>
                      <a:pt x="133794" y="267627"/>
                    </a:moveTo>
                    <a:lnTo>
                      <a:pt x="89204" y="267627"/>
                    </a:lnTo>
                    <a:lnTo>
                      <a:pt x="44602" y="267627"/>
                    </a:lnTo>
                    <a:lnTo>
                      <a:pt x="44602" y="312229"/>
                    </a:lnTo>
                    <a:lnTo>
                      <a:pt x="89204" y="312229"/>
                    </a:lnTo>
                    <a:lnTo>
                      <a:pt x="133794" y="312229"/>
                    </a:lnTo>
                    <a:lnTo>
                      <a:pt x="133794" y="267627"/>
                    </a:lnTo>
                    <a:close/>
                  </a:path>
                  <a:path w="312420" h="1472564">
                    <a:moveTo>
                      <a:pt x="133794" y="89204"/>
                    </a:moveTo>
                    <a:lnTo>
                      <a:pt x="89204" y="89204"/>
                    </a:lnTo>
                    <a:lnTo>
                      <a:pt x="89204" y="133807"/>
                    </a:lnTo>
                    <a:lnTo>
                      <a:pt x="89204" y="223012"/>
                    </a:lnTo>
                    <a:lnTo>
                      <a:pt x="133794" y="223012"/>
                    </a:lnTo>
                    <a:lnTo>
                      <a:pt x="133794" y="133807"/>
                    </a:lnTo>
                    <a:lnTo>
                      <a:pt x="133794" y="89204"/>
                    </a:lnTo>
                    <a:close/>
                  </a:path>
                  <a:path w="312420" h="1472564">
                    <a:moveTo>
                      <a:pt x="133794" y="0"/>
                    </a:moveTo>
                    <a:lnTo>
                      <a:pt x="89204" y="0"/>
                    </a:lnTo>
                    <a:lnTo>
                      <a:pt x="44602" y="0"/>
                    </a:lnTo>
                    <a:lnTo>
                      <a:pt x="44602" y="44602"/>
                    </a:lnTo>
                    <a:lnTo>
                      <a:pt x="89204" y="44602"/>
                    </a:lnTo>
                    <a:lnTo>
                      <a:pt x="133794" y="44602"/>
                    </a:lnTo>
                    <a:lnTo>
                      <a:pt x="133794" y="0"/>
                    </a:lnTo>
                    <a:close/>
                  </a:path>
                  <a:path w="312420" h="1472564">
                    <a:moveTo>
                      <a:pt x="178409" y="1427353"/>
                    </a:moveTo>
                    <a:lnTo>
                      <a:pt x="133807" y="1427353"/>
                    </a:lnTo>
                    <a:lnTo>
                      <a:pt x="133807" y="1471955"/>
                    </a:lnTo>
                    <a:lnTo>
                      <a:pt x="178409" y="1471955"/>
                    </a:lnTo>
                    <a:lnTo>
                      <a:pt x="178409" y="1427353"/>
                    </a:lnTo>
                    <a:close/>
                  </a:path>
                  <a:path w="312420" h="1472564">
                    <a:moveTo>
                      <a:pt x="178409" y="1248943"/>
                    </a:moveTo>
                    <a:lnTo>
                      <a:pt x="133807" y="1248943"/>
                    </a:lnTo>
                    <a:lnTo>
                      <a:pt x="133807" y="1382763"/>
                    </a:lnTo>
                    <a:lnTo>
                      <a:pt x="178409" y="1382763"/>
                    </a:lnTo>
                    <a:lnTo>
                      <a:pt x="178409" y="1248943"/>
                    </a:lnTo>
                    <a:close/>
                  </a:path>
                  <a:path w="312420" h="1472564">
                    <a:moveTo>
                      <a:pt x="178409" y="1159725"/>
                    </a:moveTo>
                    <a:lnTo>
                      <a:pt x="133807" y="1159725"/>
                    </a:lnTo>
                    <a:lnTo>
                      <a:pt x="133807" y="1204341"/>
                    </a:lnTo>
                    <a:lnTo>
                      <a:pt x="178409" y="1204341"/>
                    </a:lnTo>
                    <a:lnTo>
                      <a:pt x="178409" y="1159725"/>
                    </a:lnTo>
                    <a:close/>
                  </a:path>
                  <a:path w="312420" h="1472564">
                    <a:moveTo>
                      <a:pt x="178409" y="1070508"/>
                    </a:moveTo>
                    <a:lnTo>
                      <a:pt x="133807" y="1070508"/>
                    </a:lnTo>
                    <a:lnTo>
                      <a:pt x="133807" y="1115110"/>
                    </a:lnTo>
                    <a:lnTo>
                      <a:pt x="178409" y="1115110"/>
                    </a:lnTo>
                    <a:lnTo>
                      <a:pt x="178409" y="1070508"/>
                    </a:lnTo>
                    <a:close/>
                  </a:path>
                  <a:path w="312420" h="1472564">
                    <a:moveTo>
                      <a:pt x="178409" y="892098"/>
                    </a:moveTo>
                    <a:lnTo>
                      <a:pt x="133807" y="892098"/>
                    </a:lnTo>
                    <a:lnTo>
                      <a:pt x="133807" y="981303"/>
                    </a:lnTo>
                    <a:lnTo>
                      <a:pt x="178409" y="981303"/>
                    </a:lnTo>
                    <a:lnTo>
                      <a:pt x="178409" y="892098"/>
                    </a:lnTo>
                    <a:close/>
                  </a:path>
                  <a:path w="312420" h="1472564">
                    <a:moveTo>
                      <a:pt x="178409" y="758278"/>
                    </a:moveTo>
                    <a:lnTo>
                      <a:pt x="133807" y="758278"/>
                    </a:lnTo>
                    <a:lnTo>
                      <a:pt x="133807" y="802881"/>
                    </a:lnTo>
                    <a:lnTo>
                      <a:pt x="178409" y="802881"/>
                    </a:lnTo>
                    <a:lnTo>
                      <a:pt x="178409" y="758278"/>
                    </a:lnTo>
                    <a:close/>
                  </a:path>
                  <a:path w="312420" h="1472564">
                    <a:moveTo>
                      <a:pt x="178409" y="579856"/>
                    </a:moveTo>
                    <a:lnTo>
                      <a:pt x="133807" y="579856"/>
                    </a:lnTo>
                    <a:lnTo>
                      <a:pt x="133807" y="713676"/>
                    </a:lnTo>
                    <a:lnTo>
                      <a:pt x="178409" y="713676"/>
                    </a:lnTo>
                    <a:lnTo>
                      <a:pt x="178409" y="579856"/>
                    </a:lnTo>
                    <a:close/>
                  </a:path>
                  <a:path w="312420" h="1472564">
                    <a:moveTo>
                      <a:pt x="178409" y="446049"/>
                    </a:moveTo>
                    <a:lnTo>
                      <a:pt x="133807" y="446049"/>
                    </a:lnTo>
                    <a:lnTo>
                      <a:pt x="133807" y="490651"/>
                    </a:lnTo>
                    <a:lnTo>
                      <a:pt x="178409" y="490651"/>
                    </a:lnTo>
                    <a:lnTo>
                      <a:pt x="178409" y="446049"/>
                    </a:lnTo>
                    <a:close/>
                  </a:path>
                  <a:path w="312420" h="1472564">
                    <a:moveTo>
                      <a:pt x="178409" y="267627"/>
                    </a:moveTo>
                    <a:lnTo>
                      <a:pt x="133807" y="267627"/>
                    </a:lnTo>
                    <a:lnTo>
                      <a:pt x="133807" y="312229"/>
                    </a:lnTo>
                    <a:lnTo>
                      <a:pt x="178409" y="312229"/>
                    </a:lnTo>
                    <a:lnTo>
                      <a:pt x="178409" y="267627"/>
                    </a:lnTo>
                    <a:close/>
                  </a:path>
                  <a:path w="312420" h="1472564">
                    <a:moveTo>
                      <a:pt x="178409" y="89204"/>
                    </a:moveTo>
                    <a:lnTo>
                      <a:pt x="133807" y="89204"/>
                    </a:lnTo>
                    <a:lnTo>
                      <a:pt x="133807" y="133807"/>
                    </a:lnTo>
                    <a:lnTo>
                      <a:pt x="133807" y="223012"/>
                    </a:lnTo>
                    <a:lnTo>
                      <a:pt x="178409" y="223012"/>
                    </a:lnTo>
                    <a:lnTo>
                      <a:pt x="178409" y="133807"/>
                    </a:lnTo>
                    <a:lnTo>
                      <a:pt x="178409" y="89204"/>
                    </a:lnTo>
                    <a:close/>
                  </a:path>
                  <a:path w="312420" h="1472564">
                    <a:moveTo>
                      <a:pt x="178409" y="0"/>
                    </a:moveTo>
                    <a:lnTo>
                      <a:pt x="133807" y="0"/>
                    </a:lnTo>
                    <a:lnTo>
                      <a:pt x="133807" y="44602"/>
                    </a:lnTo>
                    <a:lnTo>
                      <a:pt x="178409" y="44602"/>
                    </a:lnTo>
                    <a:lnTo>
                      <a:pt x="178409" y="0"/>
                    </a:lnTo>
                    <a:close/>
                  </a:path>
                  <a:path w="312420" h="1472564">
                    <a:moveTo>
                      <a:pt x="223012" y="1427353"/>
                    </a:moveTo>
                    <a:lnTo>
                      <a:pt x="178422" y="1427353"/>
                    </a:lnTo>
                    <a:lnTo>
                      <a:pt x="178422" y="1471955"/>
                    </a:lnTo>
                    <a:lnTo>
                      <a:pt x="223012" y="1471955"/>
                    </a:lnTo>
                    <a:lnTo>
                      <a:pt x="223012" y="1427353"/>
                    </a:lnTo>
                    <a:close/>
                  </a:path>
                  <a:path w="312420" h="1472564">
                    <a:moveTo>
                      <a:pt x="223012" y="1248943"/>
                    </a:moveTo>
                    <a:lnTo>
                      <a:pt x="178422" y="1248943"/>
                    </a:lnTo>
                    <a:lnTo>
                      <a:pt x="178422" y="1382763"/>
                    </a:lnTo>
                    <a:lnTo>
                      <a:pt x="223012" y="1382763"/>
                    </a:lnTo>
                    <a:lnTo>
                      <a:pt x="223012" y="1248943"/>
                    </a:lnTo>
                    <a:close/>
                  </a:path>
                  <a:path w="312420" h="1472564">
                    <a:moveTo>
                      <a:pt x="223012" y="1159725"/>
                    </a:moveTo>
                    <a:lnTo>
                      <a:pt x="178422" y="1159725"/>
                    </a:lnTo>
                    <a:lnTo>
                      <a:pt x="178422" y="1204341"/>
                    </a:lnTo>
                    <a:lnTo>
                      <a:pt x="223012" y="1204341"/>
                    </a:lnTo>
                    <a:lnTo>
                      <a:pt x="223012" y="1159725"/>
                    </a:lnTo>
                    <a:close/>
                  </a:path>
                  <a:path w="312420" h="1472564">
                    <a:moveTo>
                      <a:pt x="223012" y="981303"/>
                    </a:moveTo>
                    <a:lnTo>
                      <a:pt x="178422" y="981303"/>
                    </a:lnTo>
                    <a:lnTo>
                      <a:pt x="178422" y="1070508"/>
                    </a:lnTo>
                    <a:lnTo>
                      <a:pt x="223012" y="1070508"/>
                    </a:lnTo>
                    <a:lnTo>
                      <a:pt x="223012" y="981303"/>
                    </a:lnTo>
                    <a:close/>
                  </a:path>
                  <a:path w="312420" h="1472564">
                    <a:moveTo>
                      <a:pt x="223012" y="847483"/>
                    </a:moveTo>
                    <a:lnTo>
                      <a:pt x="178422" y="847483"/>
                    </a:lnTo>
                    <a:lnTo>
                      <a:pt x="178422" y="892086"/>
                    </a:lnTo>
                    <a:lnTo>
                      <a:pt x="223012" y="892086"/>
                    </a:lnTo>
                    <a:lnTo>
                      <a:pt x="223012" y="847483"/>
                    </a:lnTo>
                    <a:close/>
                  </a:path>
                  <a:path w="312420" h="1472564">
                    <a:moveTo>
                      <a:pt x="223012" y="713676"/>
                    </a:moveTo>
                    <a:lnTo>
                      <a:pt x="178422" y="713676"/>
                    </a:lnTo>
                    <a:lnTo>
                      <a:pt x="178422" y="802881"/>
                    </a:lnTo>
                    <a:lnTo>
                      <a:pt x="223012" y="802881"/>
                    </a:lnTo>
                    <a:lnTo>
                      <a:pt x="223012" y="713676"/>
                    </a:lnTo>
                    <a:close/>
                  </a:path>
                  <a:path w="312420" h="1472564">
                    <a:moveTo>
                      <a:pt x="223012" y="446049"/>
                    </a:moveTo>
                    <a:lnTo>
                      <a:pt x="178422" y="446049"/>
                    </a:lnTo>
                    <a:lnTo>
                      <a:pt x="178422" y="535254"/>
                    </a:lnTo>
                    <a:lnTo>
                      <a:pt x="223012" y="535254"/>
                    </a:lnTo>
                    <a:lnTo>
                      <a:pt x="223012" y="446049"/>
                    </a:lnTo>
                    <a:close/>
                  </a:path>
                  <a:path w="312420" h="1472564">
                    <a:moveTo>
                      <a:pt x="223012" y="356831"/>
                    </a:moveTo>
                    <a:lnTo>
                      <a:pt x="178422" y="356831"/>
                    </a:lnTo>
                    <a:lnTo>
                      <a:pt x="178422" y="401434"/>
                    </a:lnTo>
                    <a:lnTo>
                      <a:pt x="223012" y="401434"/>
                    </a:lnTo>
                    <a:lnTo>
                      <a:pt x="223012" y="356831"/>
                    </a:lnTo>
                    <a:close/>
                  </a:path>
                  <a:path w="312420" h="1472564">
                    <a:moveTo>
                      <a:pt x="223012" y="267627"/>
                    </a:moveTo>
                    <a:lnTo>
                      <a:pt x="178422" y="267627"/>
                    </a:lnTo>
                    <a:lnTo>
                      <a:pt x="178422" y="312229"/>
                    </a:lnTo>
                    <a:lnTo>
                      <a:pt x="223012" y="312229"/>
                    </a:lnTo>
                    <a:lnTo>
                      <a:pt x="223012" y="267627"/>
                    </a:lnTo>
                    <a:close/>
                  </a:path>
                  <a:path w="312420" h="1472564">
                    <a:moveTo>
                      <a:pt x="223012" y="89204"/>
                    </a:moveTo>
                    <a:lnTo>
                      <a:pt x="178422" y="89204"/>
                    </a:lnTo>
                    <a:lnTo>
                      <a:pt x="178422" y="133807"/>
                    </a:lnTo>
                    <a:lnTo>
                      <a:pt x="178422" y="223012"/>
                    </a:lnTo>
                    <a:lnTo>
                      <a:pt x="223012" y="223012"/>
                    </a:lnTo>
                    <a:lnTo>
                      <a:pt x="223012" y="133807"/>
                    </a:lnTo>
                    <a:lnTo>
                      <a:pt x="223012" y="89204"/>
                    </a:lnTo>
                    <a:close/>
                  </a:path>
                  <a:path w="312420" h="1472564">
                    <a:moveTo>
                      <a:pt x="223012" y="0"/>
                    </a:moveTo>
                    <a:lnTo>
                      <a:pt x="178422" y="0"/>
                    </a:lnTo>
                    <a:lnTo>
                      <a:pt x="178422" y="44602"/>
                    </a:lnTo>
                    <a:lnTo>
                      <a:pt x="223012" y="44602"/>
                    </a:lnTo>
                    <a:lnTo>
                      <a:pt x="223012" y="0"/>
                    </a:lnTo>
                    <a:close/>
                  </a:path>
                  <a:path w="312420" h="1472564">
                    <a:moveTo>
                      <a:pt x="267627" y="1427353"/>
                    </a:moveTo>
                    <a:lnTo>
                      <a:pt x="223024" y="1427353"/>
                    </a:lnTo>
                    <a:lnTo>
                      <a:pt x="223024" y="1471955"/>
                    </a:lnTo>
                    <a:lnTo>
                      <a:pt x="267627" y="1471955"/>
                    </a:lnTo>
                    <a:lnTo>
                      <a:pt x="267627" y="1427353"/>
                    </a:lnTo>
                    <a:close/>
                  </a:path>
                  <a:path w="312420" h="1472564">
                    <a:moveTo>
                      <a:pt x="267627" y="1159725"/>
                    </a:moveTo>
                    <a:lnTo>
                      <a:pt x="223024" y="1159725"/>
                    </a:lnTo>
                    <a:lnTo>
                      <a:pt x="223024" y="1204341"/>
                    </a:lnTo>
                    <a:lnTo>
                      <a:pt x="267627" y="1204341"/>
                    </a:lnTo>
                    <a:lnTo>
                      <a:pt x="267627" y="1159725"/>
                    </a:lnTo>
                    <a:close/>
                  </a:path>
                  <a:path w="312420" h="1472564">
                    <a:moveTo>
                      <a:pt x="312216" y="981303"/>
                    </a:moveTo>
                    <a:lnTo>
                      <a:pt x="267627" y="981303"/>
                    </a:lnTo>
                    <a:lnTo>
                      <a:pt x="267627" y="1025906"/>
                    </a:lnTo>
                    <a:lnTo>
                      <a:pt x="312216" y="1025906"/>
                    </a:lnTo>
                    <a:lnTo>
                      <a:pt x="312216" y="981303"/>
                    </a:lnTo>
                    <a:close/>
                  </a:path>
                  <a:path w="312420" h="1472564">
                    <a:moveTo>
                      <a:pt x="312216" y="892098"/>
                    </a:moveTo>
                    <a:lnTo>
                      <a:pt x="267627" y="892098"/>
                    </a:lnTo>
                    <a:lnTo>
                      <a:pt x="223024" y="892098"/>
                    </a:lnTo>
                    <a:lnTo>
                      <a:pt x="223024" y="981303"/>
                    </a:lnTo>
                    <a:lnTo>
                      <a:pt x="267627" y="981303"/>
                    </a:lnTo>
                    <a:lnTo>
                      <a:pt x="267627" y="936701"/>
                    </a:lnTo>
                    <a:lnTo>
                      <a:pt x="312216" y="936701"/>
                    </a:lnTo>
                    <a:lnTo>
                      <a:pt x="312216" y="892098"/>
                    </a:lnTo>
                    <a:close/>
                  </a:path>
                  <a:path w="312420" h="1472564">
                    <a:moveTo>
                      <a:pt x="312216" y="802881"/>
                    </a:moveTo>
                    <a:lnTo>
                      <a:pt x="267627" y="802881"/>
                    </a:lnTo>
                    <a:lnTo>
                      <a:pt x="223024" y="802881"/>
                    </a:lnTo>
                    <a:lnTo>
                      <a:pt x="223024" y="847483"/>
                    </a:lnTo>
                    <a:lnTo>
                      <a:pt x="267627" y="847483"/>
                    </a:lnTo>
                    <a:lnTo>
                      <a:pt x="312216" y="847483"/>
                    </a:lnTo>
                    <a:lnTo>
                      <a:pt x="312216" y="802881"/>
                    </a:lnTo>
                    <a:close/>
                  </a:path>
                  <a:path w="312420" h="1472564">
                    <a:moveTo>
                      <a:pt x="312216" y="624459"/>
                    </a:moveTo>
                    <a:lnTo>
                      <a:pt x="267627" y="624459"/>
                    </a:lnTo>
                    <a:lnTo>
                      <a:pt x="267627" y="579856"/>
                    </a:lnTo>
                    <a:lnTo>
                      <a:pt x="223024" y="579856"/>
                    </a:lnTo>
                    <a:lnTo>
                      <a:pt x="223024" y="758278"/>
                    </a:lnTo>
                    <a:lnTo>
                      <a:pt x="267627" y="758278"/>
                    </a:lnTo>
                    <a:lnTo>
                      <a:pt x="312216" y="758278"/>
                    </a:lnTo>
                    <a:lnTo>
                      <a:pt x="312216" y="713676"/>
                    </a:lnTo>
                    <a:lnTo>
                      <a:pt x="267627" y="713676"/>
                    </a:lnTo>
                    <a:lnTo>
                      <a:pt x="267627" y="669061"/>
                    </a:lnTo>
                    <a:lnTo>
                      <a:pt x="312216" y="669061"/>
                    </a:lnTo>
                    <a:lnTo>
                      <a:pt x="312216" y="624459"/>
                    </a:lnTo>
                    <a:close/>
                  </a:path>
                  <a:path w="312420" h="1472564">
                    <a:moveTo>
                      <a:pt x="312216" y="446049"/>
                    </a:moveTo>
                    <a:lnTo>
                      <a:pt x="267627" y="446049"/>
                    </a:lnTo>
                    <a:lnTo>
                      <a:pt x="267627" y="401447"/>
                    </a:lnTo>
                    <a:lnTo>
                      <a:pt x="223024" y="401447"/>
                    </a:lnTo>
                    <a:lnTo>
                      <a:pt x="223024" y="535266"/>
                    </a:lnTo>
                    <a:lnTo>
                      <a:pt x="267627" y="535266"/>
                    </a:lnTo>
                    <a:lnTo>
                      <a:pt x="267627" y="579856"/>
                    </a:lnTo>
                    <a:lnTo>
                      <a:pt x="312216" y="579856"/>
                    </a:lnTo>
                    <a:lnTo>
                      <a:pt x="312216" y="535254"/>
                    </a:lnTo>
                    <a:lnTo>
                      <a:pt x="267627" y="535254"/>
                    </a:lnTo>
                    <a:lnTo>
                      <a:pt x="267627" y="490651"/>
                    </a:lnTo>
                    <a:lnTo>
                      <a:pt x="312216" y="490651"/>
                    </a:lnTo>
                    <a:lnTo>
                      <a:pt x="312216" y="446049"/>
                    </a:lnTo>
                    <a:close/>
                  </a:path>
                  <a:path w="312420" h="1472564">
                    <a:moveTo>
                      <a:pt x="312216" y="356831"/>
                    </a:moveTo>
                    <a:lnTo>
                      <a:pt x="267627" y="356831"/>
                    </a:lnTo>
                    <a:lnTo>
                      <a:pt x="267627" y="401434"/>
                    </a:lnTo>
                    <a:lnTo>
                      <a:pt x="312216" y="401434"/>
                    </a:lnTo>
                    <a:lnTo>
                      <a:pt x="312216" y="356831"/>
                    </a:lnTo>
                    <a:close/>
                  </a:path>
                  <a:path w="312420" h="1472564">
                    <a:moveTo>
                      <a:pt x="312216" y="0"/>
                    </a:moveTo>
                    <a:lnTo>
                      <a:pt x="267627" y="0"/>
                    </a:lnTo>
                    <a:lnTo>
                      <a:pt x="223024" y="0"/>
                    </a:lnTo>
                    <a:lnTo>
                      <a:pt x="223024" y="44602"/>
                    </a:lnTo>
                    <a:lnTo>
                      <a:pt x="267627" y="44602"/>
                    </a:lnTo>
                    <a:lnTo>
                      <a:pt x="267627" y="133807"/>
                    </a:lnTo>
                    <a:lnTo>
                      <a:pt x="267627" y="267627"/>
                    </a:lnTo>
                    <a:lnTo>
                      <a:pt x="223024" y="267627"/>
                    </a:lnTo>
                    <a:lnTo>
                      <a:pt x="223024" y="312229"/>
                    </a:lnTo>
                    <a:lnTo>
                      <a:pt x="267627" y="312229"/>
                    </a:lnTo>
                    <a:lnTo>
                      <a:pt x="312216" y="312229"/>
                    </a:lnTo>
                    <a:lnTo>
                      <a:pt x="312216" y="133819"/>
                    </a:lnTo>
                    <a:lnTo>
                      <a:pt x="312216" y="0"/>
                    </a:lnTo>
                    <a:close/>
                  </a:path>
                </a:pathLst>
              </a:custGeom>
              <a:solidFill>
                <a:srgbClr val="000000"/>
              </a:solidFill>
            </p:spPr>
            <p:txBody>
              <a:bodyPr wrap="square" lIns="0" tIns="0" rIns="0" bIns="0" rtlCol="0"/>
              <a:lstStyle/>
              <a:p>
                <a:endParaRPr/>
              </a:p>
            </p:txBody>
          </p:sp>
          <p:sp>
            <p:nvSpPr>
              <p:cNvPr id="19" name="object 17">
                <a:extLst>
                  <a:ext uri="{FF2B5EF4-FFF2-40B4-BE49-F238E27FC236}">
                    <a16:creationId xmlns:a16="http://schemas.microsoft.com/office/drawing/2014/main" id="{97E482BB-29B8-CA70-6AB6-AF0613979FEC}"/>
                  </a:ext>
                </a:extLst>
              </p:cNvPr>
              <p:cNvSpPr/>
              <p:nvPr/>
            </p:nvSpPr>
            <p:spPr>
              <a:xfrm>
                <a:off x="6906203" y="2478863"/>
                <a:ext cx="401955" cy="1472565"/>
              </a:xfrm>
              <a:custGeom>
                <a:avLst/>
                <a:gdLst/>
                <a:ahLst/>
                <a:cxnLst/>
                <a:rect l="l" t="t" r="r" b="b"/>
                <a:pathLst>
                  <a:path w="401954" h="1472564">
                    <a:moveTo>
                      <a:pt x="44589" y="1159725"/>
                    </a:moveTo>
                    <a:lnTo>
                      <a:pt x="0" y="1159725"/>
                    </a:lnTo>
                    <a:lnTo>
                      <a:pt x="0" y="1382750"/>
                    </a:lnTo>
                    <a:lnTo>
                      <a:pt x="0" y="1471955"/>
                    </a:lnTo>
                    <a:lnTo>
                      <a:pt x="44589" y="1471955"/>
                    </a:lnTo>
                    <a:lnTo>
                      <a:pt x="44589" y="1382763"/>
                    </a:lnTo>
                    <a:lnTo>
                      <a:pt x="44589" y="1159725"/>
                    </a:lnTo>
                    <a:close/>
                  </a:path>
                  <a:path w="401954" h="1472564">
                    <a:moveTo>
                      <a:pt x="44589" y="1070508"/>
                    </a:moveTo>
                    <a:lnTo>
                      <a:pt x="0" y="1070508"/>
                    </a:lnTo>
                    <a:lnTo>
                      <a:pt x="0" y="1115110"/>
                    </a:lnTo>
                    <a:lnTo>
                      <a:pt x="44589" y="1115110"/>
                    </a:lnTo>
                    <a:lnTo>
                      <a:pt x="44589" y="1070508"/>
                    </a:lnTo>
                    <a:close/>
                  </a:path>
                  <a:path w="401954" h="1472564">
                    <a:moveTo>
                      <a:pt x="44589" y="981303"/>
                    </a:moveTo>
                    <a:lnTo>
                      <a:pt x="0" y="981303"/>
                    </a:lnTo>
                    <a:lnTo>
                      <a:pt x="0" y="1025906"/>
                    </a:lnTo>
                    <a:lnTo>
                      <a:pt x="44589" y="1025906"/>
                    </a:lnTo>
                    <a:lnTo>
                      <a:pt x="44589" y="981303"/>
                    </a:lnTo>
                    <a:close/>
                  </a:path>
                  <a:path w="401954" h="1472564">
                    <a:moveTo>
                      <a:pt x="89204" y="490651"/>
                    </a:moveTo>
                    <a:lnTo>
                      <a:pt x="44602" y="490651"/>
                    </a:lnTo>
                    <a:lnTo>
                      <a:pt x="44602" y="535254"/>
                    </a:lnTo>
                    <a:lnTo>
                      <a:pt x="89204" y="535254"/>
                    </a:lnTo>
                    <a:lnTo>
                      <a:pt x="89204" y="490651"/>
                    </a:lnTo>
                    <a:close/>
                  </a:path>
                  <a:path w="401954" h="1472564">
                    <a:moveTo>
                      <a:pt x="133794" y="1427353"/>
                    </a:moveTo>
                    <a:lnTo>
                      <a:pt x="89204" y="1427353"/>
                    </a:lnTo>
                    <a:lnTo>
                      <a:pt x="89204" y="1471955"/>
                    </a:lnTo>
                    <a:lnTo>
                      <a:pt x="133794" y="1471955"/>
                    </a:lnTo>
                    <a:lnTo>
                      <a:pt x="133794" y="1427353"/>
                    </a:lnTo>
                    <a:close/>
                  </a:path>
                  <a:path w="401954" h="1472564">
                    <a:moveTo>
                      <a:pt x="133794" y="1248943"/>
                    </a:moveTo>
                    <a:lnTo>
                      <a:pt x="89204" y="1248943"/>
                    </a:lnTo>
                    <a:lnTo>
                      <a:pt x="89204" y="1293545"/>
                    </a:lnTo>
                    <a:lnTo>
                      <a:pt x="133794" y="1293545"/>
                    </a:lnTo>
                    <a:lnTo>
                      <a:pt x="133794" y="1248943"/>
                    </a:lnTo>
                    <a:close/>
                  </a:path>
                  <a:path w="401954" h="1472564">
                    <a:moveTo>
                      <a:pt x="133794" y="936701"/>
                    </a:moveTo>
                    <a:lnTo>
                      <a:pt x="89204" y="936701"/>
                    </a:lnTo>
                    <a:lnTo>
                      <a:pt x="89204" y="981303"/>
                    </a:lnTo>
                    <a:lnTo>
                      <a:pt x="44602" y="981303"/>
                    </a:lnTo>
                    <a:lnTo>
                      <a:pt x="44602" y="1025906"/>
                    </a:lnTo>
                    <a:lnTo>
                      <a:pt x="89204" y="1025906"/>
                    </a:lnTo>
                    <a:lnTo>
                      <a:pt x="89204" y="1159725"/>
                    </a:lnTo>
                    <a:lnTo>
                      <a:pt x="89204" y="1204341"/>
                    </a:lnTo>
                    <a:lnTo>
                      <a:pt x="133794" y="1204341"/>
                    </a:lnTo>
                    <a:lnTo>
                      <a:pt x="133794" y="1159725"/>
                    </a:lnTo>
                    <a:lnTo>
                      <a:pt x="133794" y="981303"/>
                    </a:lnTo>
                    <a:lnTo>
                      <a:pt x="133794" y="936701"/>
                    </a:lnTo>
                    <a:close/>
                  </a:path>
                  <a:path w="401954" h="1472564">
                    <a:moveTo>
                      <a:pt x="133794" y="713676"/>
                    </a:moveTo>
                    <a:lnTo>
                      <a:pt x="89204" y="713676"/>
                    </a:lnTo>
                    <a:lnTo>
                      <a:pt x="89204" y="669074"/>
                    </a:lnTo>
                    <a:lnTo>
                      <a:pt x="44602" y="669074"/>
                    </a:lnTo>
                    <a:lnTo>
                      <a:pt x="44602" y="936701"/>
                    </a:lnTo>
                    <a:lnTo>
                      <a:pt x="89204" y="936701"/>
                    </a:lnTo>
                    <a:lnTo>
                      <a:pt x="89204" y="758278"/>
                    </a:lnTo>
                    <a:lnTo>
                      <a:pt x="133794" y="758278"/>
                    </a:lnTo>
                    <a:lnTo>
                      <a:pt x="133794" y="713676"/>
                    </a:lnTo>
                    <a:close/>
                  </a:path>
                  <a:path w="401954" h="1472564">
                    <a:moveTo>
                      <a:pt x="133794" y="624459"/>
                    </a:moveTo>
                    <a:lnTo>
                      <a:pt x="89204" y="624459"/>
                    </a:lnTo>
                    <a:lnTo>
                      <a:pt x="89204" y="669061"/>
                    </a:lnTo>
                    <a:lnTo>
                      <a:pt x="133794" y="669061"/>
                    </a:lnTo>
                    <a:lnTo>
                      <a:pt x="133794" y="624459"/>
                    </a:lnTo>
                    <a:close/>
                  </a:path>
                  <a:path w="401954" h="1472564">
                    <a:moveTo>
                      <a:pt x="133794" y="133807"/>
                    </a:moveTo>
                    <a:lnTo>
                      <a:pt x="89204" y="133807"/>
                    </a:lnTo>
                    <a:lnTo>
                      <a:pt x="89204" y="356831"/>
                    </a:lnTo>
                    <a:lnTo>
                      <a:pt x="44602" y="356831"/>
                    </a:lnTo>
                    <a:lnTo>
                      <a:pt x="44602" y="446036"/>
                    </a:lnTo>
                    <a:lnTo>
                      <a:pt x="89204" y="446036"/>
                    </a:lnTo>
                    <a:lnTo>
                      <a:pt x="89204" y="401434"/>
                    </a:lnTo>
                    <a:lnTo>
                      <a:pt x="133794" y="401434"/>
                    </a:lnTo>
                    <a:lnTo>
                      <a:pt x="133794" y="133807"/>
                    </a:lnTo>
                    <a:close/>
                  </a:path>
                  <a:path w="401954" h="1472564">
                    <a:moveTo>
                      <a:pt x="133794" y="0"/>
                    </a:moveTo>
                    <a:lnTo>
                      <a:pt x="89204" y="0"/>
                    </a:lnTo>
                    <a:lnTo>
                      <a:pt x="89204" y="44602"/>
                    </a:lnTo>
                    <a:lnTo>
                      <a:pt x="133794" y="44602"/>
                    </a:lnTo>
                    <a:lnTo>
                      <a:pt x="133794" y="0"/>
                    </a:lnTo>
                    <a:close/>
                  </a:path>
                  <a:path w="401954" h="1472564">
                    <a:moveTo>
                      <a:pt x="178409" y="1248943"/>
                    </a:moveTo>
                    <a:lnTo>
                      <a:pt x="133819" y="1248943"/>
                    </a:lnTo>
                    <a:lnTo>
                      <a:pt x="133819" y="1293545"/>
                    </a:lnTo>
                    <a:lnTo>
                      <a:pt x="178409" y="1293545"/>
                    </a:lnTo>
                    <a:lnTo>
                      <a:pt x="178409" y="1248943"/>
                    </a:lnTo>
                    <a:close/>
                  </a:path>
                  <a:path w="401954" h="1472564">
                    <a:moveTo>
                      <a:pt x="178409" y="1070508"/>
                    </a:moveTo>
                    <a:lnTo>
                      <a:pt x="133819" y="1070508"/>
                    </a:lnTo>
                    <a:lnTo>
                      <a:pt x="133819" y="1159713"/>
                    </a:lnTo>
                    <a:lnTo>
                      <a:pt x="178409" y="1159713"/>
                    </a:lnTo>
                    <a:lnTo>
                      <a:pt x="178409" y="1070508"/>
                    </a:lnTo>
                    <a:close/>
                  </a:path>
                  <a:path w="401954" h="1472564">
                    <a:moveTo>
                      <a:pt x="178409" y="981303"/>
                    </a:moveTo>
                    <a:lnTo>
                      <a:pt x="133819" y="981303"/>
                    </a:lnTo>
                    <a:lnTo>
                      <a:pt x="133819" y="1025906"/>
                    </a:lnTo>
                    <a:lnTo>
                      <a:pt x="178409" y="1025906"/>
                    </a:lnTo>
                    <a:lnTo>
                      <a:pt x="178409" y="981303"/>
                    </a:lnTo>
                    <a:close/>
                  </a:path>
                  <a:path w="401954" h="1472564">
                    <a:moveTo>
                      <a:pt x="178409" y="802881"/>
                    </a:moveTo>
                    <a:lnTo>
                      <a:pt x="133819" y="802881"/>
                    </a:lnTo>
                    <a:lnTo>
                      <a:pt x="133819" y="892086"/>
                    </a:lnTo>
                    <a:lnTo>
                      <a:pt x="178409" y="892086"/>
                    </a:lnTo>
                    <a:lnTo>
                      <a:pt x="178409" y="802881"/>
                    </a:lnTo>
                    <a:close/>
                  </a:path>
                  <a:path w="401954" h="1472564">
                    <a:moveTo>
                      <a:pt x="178409" y="669074"/>
                    </a:moveTo>
                    <a:lnTo>
                      <a:pt x="133819" y="669074"/>
                    </a:lnTo>
                    <a:lnTo>
                      <a:pt x="133819" y="713676"/>
                    </a:lnTo>
                    <a:lnTo>
                      <a:pt x="178409" y="713676"/>
                    </a:lnTo>
                    <a:lnTo>
                      <a:pt x="178409" y="669074"/>
                    </a:lnTo>
                    <a:close/>
                  </a:path>
                  <a:path w="401954" h="1472564">
                    <a:moveTo>
                      <a:pt x="178409" y="490651"/>
                    </a:moveTo>
                    <a:lnTo>
                      <a:pt x="133819" y="490651"/>
                    </a:lnTo>
                    <a:lnTo>
                      <a:pt x="133819" y="579856"/>
                    </a:lnTo>
                    <a:lnTo>
                      <a:pt x="178409" y="579856"/>
                    </a:lnTo>
                    <a:lnTo>
                      <a:pt x="178409" y="490651"/>
                    </a:lnTo>
                    <a:close/>
                  </a:path>
                  <a:path w="401954" h="1472564">
                    <a:moveTo>
                      <a:pt x="178409" y="401447"/>
                    </a:moveTo>
                    <a:lnTo>
                      <a:pt x="133819" y="401447"/>
                    </a:lnTo>
                    <a:lnTo>
                      <a:pt x="133819" y="446049"/>
                    </a:lnTo>
                    <a:lnTo>
                      <a:pt x="178409" y="446049"/>
                    </a:lnTo>
                    <a:lnTo>
                      <a:pt x="178409" y="401447"/>
                    </a:lnTo>
                    <a:close/>
                  </a:path>
                  <a:path w="401954" h="1472564">
                    <a:moveTo>
                      <a:pt x="178409" y="312229"/>
                    </a:moveTo>
                    <a:lnTo>
                      <a:pt x="133819" y="312229"/>
                    </a:lnTo>
                    <a:lnTo>
                      <a:pt x="133819" y="356831"/>
                    </a:lnTo>
                    <a:lnTo>
                      <a:pt x="178409" y="356831"/>
                    </a:lnTo>
                    <a:lnTo>
                      <a:pt x="178409" y="312229"/>
                    </a:lnTo>
                    <a:close/>
                  </a:path>
                  <a:path w="401954" h="1472564">
                    <a:moveTo>
                      <a:pt x="178409" y="133807"/>
                    </a:moveTo>
                    <a:lnTo>
                      <a:pt x="133819" y="133807"/>
                    </a:lnTo>
                    <a:lnTo>
                      <a:pt x="133819" y="267627"/>
                    </a:lnTo>
                    <a:lnTo>
                      <a:pt x="178409" y="267627"/>
                    </a:lnTo>
                    <a:lnTo>
                      <a:pt x="178409" y="133807"/>
                    </a:lnTo>
                    <a:close/>
                  </a:path>
                  <a:path w="401954" h="1472564">
                    <a:moveTo>
                      <a:pt x="178409" y="0"/>
                    </a:moveTo>
                    <a:lnTo>
                      <a:pt x="133819" y="0"/>
                    </a:lnTo>
                    <a:lnTo>
                      <a:pt x="133819" y="89204"/>
                    </a:lnTo>
                    <a:lnTo>
                      <a:pt x="178409" y="89204"/>
                    </a:lnTo>
                    <a:lnTo>
                      <a:pt x="178409" y="0"/>
                    </a:lnTo>
                    <a:close/>
                  </a:path>
                  <a:path w="401954" h="1472564">
                    <a:moveTo>
                      <a:pt x="267614" y="1382750"/>
                    </a:moveTo>
                    <a:lnTo>
                      <a:pt x="223024" y="1382750"/>
                    </a:lnTo>
                    <a:lnTo>
                      <a:pt x="178422" y="1382750"/>
                    </a:lnTo>
                    <a:lnTo>
                      <a:pt x="178422" y="1427353"/>
                    </a:lnTo>
                    <a:lnTo>
                      <a:pt x="223024" y="1427353"/>
                    </a:lnTo>
                    <a:lnTo>
                      <a:pt x="223024" y="1471955"/>
                    </a:lnTo>
                    <a:lnTo>
                      <a:pt x="267614" y="1471955"/>
                    </a:lnTo>
                    <a:lnTo>
                      <a:pt x="267614" y="1382750"/>
                    </a:lnTo>
                    <a:close/>
                  </a:path>
                  <a:path w="401954" h="1472564">
                    <a:moveTo>
                      <a:pt x="267614" y="1293533"/>
                    </a:moveTo>
                    <a:lnTo>
                      <a:pt x="223024" y="1293533"/>
                    </a:lnTo>
                    <a:lnTo>
                      <a:pt x="223024" y="1159725"/>
                    </a:lnTo>
                    <a:lnTo>
                      <a:pt x="178422" y="1159725"/>
                    </a:lnTo>
                    <a:lnTo>
                      <a:pt x="178422" y="1293558"/>
                    </a:lnTo>
                    <a:lnTo>
                      <a:pt x="223024" y="1293558"/>
                    </a:lnTo>
                    <a:lnTo>
                      <a:pt x="223024" y="1382737"/>
                    </a:lnTo>
                    <a:lnTo>
                      <a:pt x="267614" y="1382737"/>
                    </a:lnTo>
                    <a:lnTo>
                      <a:pt x="267614" y="1293533"/>
                    </a:lnTo>
                    <a:close/>
                  </a:path>
                  <a:path w="401954" h="1472564">
                    <a:moveTo>
                      <a:pt x="267614" y="1070508"/>
                    </a:moveTo>
                    <a:lnTo>
                      <a:pt x="223024" y="1070508"/>
                    </a:lnTo>
                    <a:lnTo>
                      <a:pt x="178422" y="1070508"/>
                    </a:lnTo>
                    <a:lnTo>
                      <a:pt x="178422" y="1115110"/>
                    </a:lnTo>
                    <a:lnTo>
                      <a:pt x="223024" y="1115110"/>
                    </a:lnTo>
                    <a:lnTo>
                      <a:pt x="267614" y="1115110"/>
                    </a:lnTo>
                    <a:lnTo>
                      <a:pt x="267614" y="1070508"/>
                    </a:lnTo>
                    <a:close/>
                  </a:path>
                  <a:path w="401954" h="1472564">
                    <a:moveTo>
                      <a:pt x="267614" y="802881"/>
                    </a:moveTo>
                    <a:lnTo>
                      <a:pt x="223024" y="802881"/>
                    </a:lnTo>
                    <a:lnTo>
                      <a:pt x="223024" y="847483"/>
                    </a:lnTo>
                    <a:lnTo>
                      <a:pt x="178422" y="847483"/>
                    </a:lnTo>
                    <a:lnTo>
                      <a:pt x="178422" y="936688"/>
                    </a:lnTo>
                    <a:lnTo>
                      <a:pt x="223024" y="936688"/>
                    </a:lnTo>
                    <a:lnTo>
                      <a:pt x="267614" y="936701"/>
                    </a:lnTo>
                    <a:lnTo>
                      <a:pt x="267614" y="802881"/>
                    </a:lnTo>
                    <a:close/>
                  </a:path>
                  <a:path w="401954" h="1472564">
                    <a:moveTo>
                      <a:pt x="267614" y="669074"/>
                    </a:moveTo>
                    <a:lnTo>
                      <a:pt x="223024" y="669074"/>
                    </a:lnTo>
                    <a:lnTo>
                      <a:pt x="223024" y="713676"/>
                    </a:lnTo>
                    <a:lnTo>
                      <a:pt x="178422" y="713676"/>
                    </a:lnTo>
                    <a:lnTo>
                      <a:pt x="178422" y="802881"/>
                    </a:lnTo>
                    <a:lnTo>
                      <a:pt x="223024" y="802881"/>
                    </a:lnTo>
                    <a:lnTo>
                      <a:pt x="223024" y="758278"/>
                    </a:lnTo>
                    <a:lnTo>
                      <a:pt x="267614" y="758278"/>
                    </a:lnTo>
                    <a:lnTo>
                      <a:pt x="267614" y="669074"/>
                    </a:lnTo>
                    <a:close/>
                  </a:path>
                  <a:path w="401954" h="1472564">
                    <a:moveTo>
                      <a:pt x="267614" y="535254"/>
                    </a:moveTo>
                    <a:lnTo>
                      <a:pt x="223024" y="535254"/>
                    </a:lnTo>
                    <a:lnTo>
                      <a:pt x="223024" y="579856"/>
                    </a:lnTo>
                    <a:lnTo>
                      <a:pt x="178422" y="579856"/>
                    </a:lnTo>
                    <a:lnTo>
                      <a:pt x="178422" y="669061"/>
                    </a:lnTo>
                    <a:lnTo>
                      <a:pt x="223024" y="669061"/>
                    </a:lnTo>
                    <a:lnTo>
                      <a:pt x="223024" y="624459"/>
                    </a:lnTo>
                    <a:lnTo>
                      <a:pt x="267614" y="624459"/>
                    </a:lnTo>
                    <a:lnTo>
                      <a:pt x="267614" y="535254"/>
                    </a:lnTo>
                    <a:close/>
                  </a:path>
                  <a:path w="401954" h="1472564">
                    <a:moveTo>
                      <a:pt x="267614" y="446049"/>
                    </a:moveTo>
                    <a:lnTo>
                      <a:pt x="223024" y="446049"/>
                    </a:lnTo>
                    <a:lnTo>
                      <a:pt x="223024" y="490651"/>
                    </a:lnTo>
                    <a:lnTo>
                      <a:pt x="267614" y="490651"/>
                    </a:lnTo>
                    <a:lnTo>
                      <a:pt x="267614" y="446049"/>
                    </a:lnTo>
                    <a:close/>
                  </a:path>
                  <a:path w="401954" h="1472564">
                    <a:moveTo>
                      <a:pt x="267614" y="312229"/>
                    </a:moveTo>
                    <a:lnTo>
                      <a:pt x="223024" y="312229"/>
                    </a:lnTo>
                    <a:lnTo>
                      <a:pt x="223024" y="267627"/>
                    </a:lnTo>
                    <a:lnTo>
                      <a:pt x="178422" y="267627"/>
                    </a:lnTo>
                    <a:lnTo>
                      <a:pt x="178422" y="356831"/>
                    </a:lnTo>
                    <a:lnTo>
                      <a:pt x="223024" y="356831"/>
                    </a:lnTo>
                    <a:lnTo>
                      <a:pt x="223024" y="401434"/>
                    </a:lnTo>
                    <a:lnTo>
                      <a:pt x="267614" y="401434"/>
                    </a:lnTo>
                    <a:lnTo>
                      <a:pt x="267614" y="312229"/>
                    </a:lnTo>
                    <a:close/>
                  </a:path>
                  <a:path w="401954" h="1472564">
                    <a:moveTo>
                      <a:pt x="267614" y="178422"/>
                    </a:moveTo>
                    <a:lnTo>
                      <a:pt x="223024" y="178422"/>
                    </a:lnTo>
                    <a:lnTo>
                      <a:pt x="223024" y="267627"/>
                    </a:lnTo>
                    <a:lnTo>
                      <a:pt x="267614" y="267627"/>
                    </a:lnTo>
                    <a:lnTo>
                      <a:pt x="267614" y="178422"/>
                    </a:lnTo>
                    <a:close/>
                  </a:path>
                  <a:path w="401954" h="1472564">
                    <a:moveTo>
                      <a:pt x="267614" y="89204"/>
                    </a:moveTo>
                    <a:lnTo>
                      <a:pt x="223024" y="89204"/>
                    </a:lnTo>
                    <a:lnTo>
                      <a:pt x="178422" y="89204"/>
                    </a:lnTo>
                    <a:lnTo>
                      <a:pt x="178422" y="133807"/>
                    </a:lnTo>
                    <a:lnTo>
                      <a:pt x="178422" y="178409"/>
                    </a:lnTo>
                    <a:lnTo>
                      <a:pt x="223024" y="178409"/>
                    </a:lnTo>
                    <a:lnTo>
                      <a:pt x="223024" y="133807"/>
                    </a:lnTo>
                    <a:lnTo>
                      <a:pt x="267614" y="133807"/>
                    </a:lnTo>
                    <a:lnTo>
                      <a:pt x="267614" y="89204"/>
                    </a:lnTo>
                    <a:close/>
                  </a:path>
                  <a:path w="401954" h="1472564">
                    <a:moveTo>
                      <a:pt x="312229" y="1115123"/>
                    </a:moveTo>
                    <a:lnTo>
                      <a:pt x="267627" y="1115123"/>
                    </a:lnTo>
                    <a:lnTo>
                      <a:pt x="267627" y="1159725"/>
                    </a:lnTo>
                    <a:lnTo>
                      <a:pt x="312229" y="1159725"/>
                    </a:lnTo>
                    <a:lnTo>
                      <a:pt x="312229" y="1115123"/>
                    </a:lnTo>
                    <a:close/>
                  </a:path>
                  <a:path w="401954" h="1472564">
                    <a:moveTo>
                      <a:pt x="312229" y="892098"/>
                    </a:moveTo>
                    <a:lnTo>
                      <a:pt x="267627" y="892098"/>
                    </a:lnTo>
                    <a:lnTo>
                      <a:pt x="267627" y="936701"/>
                    </a:lnTo>
                    <a:lnTo>
                      <a:pt x="312229" y="936701"/>
                    </a:lnTo>
                    <a:lnTo>
                      <a:pt x="312229" y="892098"/>
                    </a:lnTo>
                    <a:close/>
                  </a:path>
                  <a:path w="401954" h="1472564">
                    <a:moveTo>
                      <a:pt x="312229" y="267627"/>
                    </a:moveTo>
                    <a:lnTo>
                      <a:pt x="267627" y="267627"/>
                    </a:lnTo>
                    <a:lnTo>
                      <a:pt x="267627" y="312229"/>
                    </a:lnTo>
                    <a:lnTo>
                      <a:pt x="312229" y="312229"/>
                    </a:lnTo>
                    <a:lnTo>
                      <a:pt x="312229" y="267627"/>
                    </a:lnTo>
                    <a:close/>
                  </a:path>
                  <a:path w="401954" h="1472564">
                    <a:moveTo>
                      <a:pt x="356819" y="1427353"/>
                    </a:moveTo>
                    <a:lnTo>
                      <a:pt x="312229" y="1427353"/>
                    </a:lnTo>
                    <a:lnTo>
                      <a:pt x="267627" y="1427353"/>
                    </a:lnTo>
                    <a:lnTo>
                      <a:pt x="267627" y="1471955"/>
                    </a:lnTo>
                    <a:lnTo>
                      <a:pt x="312229" y="1471955"/>
                    </a:lnTo>
                    <a:lnTo>
                      <a:pt x="356819" y="1471955"/>
                    </a:lnTo>
                    <a:lnTo>
                      <a:pt x="356819" y="1427353"/>
                    </a:lnTo>
                    <a:close/>
                  </a:path>
                  <a:path w="401954" h="1472564">
                    <a:moveTo>
                      <a:pt x="356819" y="1248943"/>
                    </a:moveTo>
                    <a:lnTo>
                      <a:pt x="312229" y="1248943"/>
                    </a:lnTo>
                    <a:lnTo>
                      <a:pt x="312229" y="1293533"/>
                    </a:lnTo>
                    <a:lnTo>
                      <a:pt x="267627" y="1293533"/>
                    </a:lnTo>
                    <a:lnTo>
                      <a:pt x="267627" y="1338135"/>
                    </a:lnTo>
                    <a:lnTo>
                      <a:pt x="312229" y="1338135"/>
                    </a:lnTo>
                    <a:lnTo>
                      <a:pt x="312229" y="1293545"/>
                    </a:lnTo>
                    <a:lnTo>
                      <a:pt x="356819" y="1293545"/>
                    </a:lnTo>
                    <a:lnTo>
                      <a:pt x="356819" y="1248943"/>
                    </a:lnTo>
                    <a:close/>
                  </a:path>
                  <a:path w="401954" h="1472564">
                    <a:moveTo>
                      <a:pt x="356819" y="1159725"/>
                    </a:moveTo>
                    <a:lnTo>
                      <a:pt x="312229" y="1159725"/>
                    </a:lnTo>
                    <a:lnTo>
                      <a:pt x="312229" y="1204341"/>
                    </a:lnTo>
                    <a:lnTo>
                      <a:pt x="356819" y="1204341"/>
                    </a:lnTo>
                    <a:lnTo>
                      <a:pt x="356819" y="1159725"/>
                    </a:lnTo>
                    <a:close/>
                  </a:path>
                  <a:path w="401954" h="1472564">
                    <a:moveTo>
                      <a:pt x="356819" y="1070508"/>
                    </a:moveTo>
                    <a:lnTo>
                      <a:pt x="312229" y="1070508"/>
                    </a:lnTo>
                    <a:lnTo>
                      <a:pt x="312229" y="1115110"/>
                    </a:lnTo>
                    <a:lnTo>
                      <a:pt x="356819" y="1115110"/>
                    </a:lnTo>
                    <a:lnTo>
                      <a:pt x="356819" y="1070508"/>
                    </a:lnTo>
                    <a:close/>
                  </a:path>
                  <a:path w="401954" h="1472564">
                    <a:moveTo>
                      <a:pt x="356819" y="758278"/>
                    </a:moveTo>
                    <a:lnTo>
                      <a:pt x="312229" y="758278"/>
                    </a:lnTo>
                    <a:lnTo>
                      <a:pt x="267627" y="758278"/>
                    </a:lnTo>
                    <a:lnTo>
                      <a:pt x="267627" y="802881"/>
                    </a:lnTo>
                    <a:lnTo>
                      <a:pt x="312229" y="802881"/>
                    </a:lnTo>
                    <a:lnTo>
                      <a:pt x="312229" y="892098"/>
                    </a:lnTo>
                    <a:lnTo>
                      <a:pt x="356819" y="892098"/>
                    </a:lnTo>
                    <a:lnTo>
                      <a:pt x="356819" y="758278"/>
                    </a:lnTo>
                    <a:close/>
                  </a:path>
                  <a:path w="401954" h="1472564">
                    <a:moveTo>
                      <a:pt x="356819" y="446049"/>
                    </a:moveTo>
                    <a:lnTo>
                      <a:pt x="312229" y="446049"/>
                    </a:lnTo>
                    <a:lnTo>
                      <a:pt x="312229" y="356831"/>
                    </a:lnTo>
                    <a:lnTo>
                      <a:pt x="267627" y="356831"/>
                    </a:lnTo>
                    <a:lnTo>
                      <a:pt x="267627" y="490651"/>
                    </a:lnTo>
                    <a:lnTo>
                      <a:pt x="312229" y="490651"/>
                    </a:lnTo>
                    <a:lnTo>
                      <a:pt x="312229" y="579856"/>
                    </a:lnTo>
                    <a:lnTo>
                      <a:pt x="267627" y="579856"/>
                    </a:lnTo>
                    <a:lnTo>
                      <a:pt x="267627" y="624459"/>
                    </a:lnTo>
                    <a:lnTo>
                      <a:pt x="312229" y="624459"/>
                    </a:lnTo>
                    <a:lnTo>
                      <a:pt x="312229" y="669074"/>
                    </a:lnTo>
                    <a:lnTo>
                      <a:pt x="267627" y="669074"/>
                    </a:lnTo>
                    <a:lnTo>
                      <a:pt x="267627" y="713676"/>
                    </a:lnTo>
                    <a:lnTo>
                      <a:pt x="312229" y="713676"/>
                    </a:lnTo>
                    <a:lnTo>
                      <a:pt x="356819" y="713676"/>
                    </a:lnTo>
                    <a:lnTo>
                      <a:pt x="356819" y="446049"/>
                    </a:lnTo>
                    <a:close/>
                  </a:path>
                  <a:path w="401954" h="1472564">
                    <a:moveTo>
                      <a:pt x="356819" y="178422"/>
                    </a:moveTo>
                    <a:lnTo>
                      <a:pt x="312229" y="178422"/>
                    </a:lnTo>
                    <a:lnTo>
                      <a:pt x="312229" y="223024"/>
                    </a:lnTo>
                    <a:lnTo>
                      <a:pt x="356819" y="223024"/>
                    </a:lnTo>
                    <a:lnTo>
                      <a:pt x="356819" y="178422"/>
                    </a:lnTo>
                    <a:close/>
                  </a:path>
                  <a:path w="401954" h="1472564">
                    <a:moveTo>
                      <a:pt x="356819" y="0"/>
                    </a:moveTo>
                    <a:lnTo>
                      <a:pt x="312229" y="0"/>
                    </a:lnTo>
                    <a:lnTo>
                      <a:pt x="312229" y="44602"/>
                    </a:lnTo>
                    <a:lnTo>
                      <a:pt x="267627" y="44602"/>
                    </a:lnTo>
                    <a:lnTo>
                      <a:pt x="267627" y="133807"/>
                    </a:lnTo>
                    <a:lnTo>
                      <a:pt x="312229" y="133807"/>
                    </a:lnTo>
                    <a:lnTo>
                      <a:pt x="312229" y="89204"/>
                    </a:lnTo>
                    <a:lnTo>
                      <a:pt x="356819" y="89204"/>
                    </a:lnTo>
                    <a:lnTo>
                      <a:pt x="356819" y="0"/>
                    </a:lnTo>
                    <a:close/>
                  </a:path>
                  <a:path w="401954" h="1472564">
                    <a:moveTo>
                      <a:pt x="401434" y="936701"/>
                    </a:moveTo>
                    <a:lnTo>
                      <a:pt x="356831" y="936701"/>
                    </a:lnTo>
                    <a:lnTo>
                      <a:pt x="356831" y="981303"/>
                    </a:lnTo>
                    <a:lnTo>
                      <a:pt x="401434" y="981303"/>
                    </a:lnTo>
                    <a:lnTo>
                      <a:pt x="401434" y="936701"/>
                    </a:lnTo>
                    <a:close/>
                  </a:path>
                  <a:path w="401954" h="1472564">
                    <a:moveTo>
                      <a:pt x="401434" y="802881"/>
                    </a:moveTo>
                    <a:lnTo>
                      <a:pt x="356831" y="802881"/>
                    </a:lnTo>
                    <a:lnTo>
                      <a:pt x="356831" y="847483"/>
                    </a:lnTo>
                    <a:lnTo>
                      <a:pt x="401434" y="847483"/>
                    </a:lnTo>
                    <a:lnTo>
                      <a:pt x="401434" y="802881"/>
                    </a:lnTo>
                    <a:close/>
                  </a:path>
                  <a:path w="401954" h="1472564">
                    <a:moveTo>
                      <a:pt x="401434" y="713676"/>
                    </a:moveTo>
                    <a:lnTo>
                      <a:pt x="356831" y="713676"/>
                    </a:lnTo>
                    <a:lnTo>
                      <a:pt x="356831" y="758278"/>
                    </a:lnTo>
                    <a:lnTo>
                      <a:pt x="401434" y="758278"/>
                    </a:lnTo>
                    <a:lnTo>
                      <a:pt x="401434" y="713676"/>
                    </a:lnTo>
                    <a:close/>
                  </a:path>
                  <a:path w="401954" h="1472564">
                    <a:moveTo>
                      <a:pt x="401434" y="579856"/>
                    </a:moveTo>
                    <a:lnTo>
                      <a:pt x="356831" y="579856"/>
                    </a:lnTo>
                    <a:lnTo>
                      <a:pt x="356831" y="669061"/>
                    </a:lnTo>
                    <a:lnTo>
                      <a:pt x="401434" y="669061"/>
                    </a:lnTo>
                    <a:lnTo>
                      <a:pt x="401434" y="579856"/>
                    </a:lnTo>
                    <a:close/>
                  </a:path>
                  <a:path w="401954" h="1472564">
                    <a:moveTo>
                      <a:pt x="401434" y="446049"/>
                    </a:moveTo>
                    <a:lnTo>
                      <a:pt x="356831" y="446049"/>
                    </a:lnTo>
                    <a:lnTo>
                      <a:pt x="356831" y="490651"/>
                    </a:lnTo>
                    <a:lnTo>
                      <a:pt x="401434" y="490651"/>
                    </a:lnTo>
                    <a:lnTo>
                      <a:pt x="401434" y="446049"/>
                    </a:lnTo>
                    <a:close/>
                  </a:path>
                  <a:path w="401954" h="1472564">
                    <a:moveTo>
                      <a:pt x="401434" y="223024"/>
                    </a:moveTo>
                    <a:lnTo>
                      <a:pt x="356831" y="223024"/>
                    </a:lnTo>
                    <a:lnTo>
                      <a:pt x="356831" y="312229"/>
                    </a:lnTo>
                    <a:lnTo>
                      <a:pt x="401434" y="312229"/>
                    </a:lnTo>
                    <a:lnTo>
                      <a:pt x="401434" y="223024"/>
                    </a:lnTo>
                    <a:close/>
                  </a:path>
                  <a:path w="401954" h="1472564">
                    <a:moveTo>
                      <a:pt x="401434" y="44602"/>
                    </a:moveTo>
                    <a:lnTo>
                      <a:pt x="356831" y="44602"/>
                    </a:lnTo>
                    <a:lnTo>
                      <a:pt x="356831" y="133807"/>
                    </a:lnTo>
                    <a:lnTo>
                      <a:pt x="401434" y="133807"/>
                    </a:lnTo>
                    <a:lnTo>
                      <a:pt x="401434" y="44602"/>
                    </a:lnTo>
                    <a:close/>
                  </a:path>
                </a:pathLst>
              </a:custGeom>
              <a:solidFill>
                <a:srgbClr val="000000"/>
              </a:solidFill>
            </p:spPr>
            <p:txBody>
              <a:bodyPr wrap="square" lIns="0" tIns="0" rIns="0" bIns="0" rtlCol="0"/>
              <a:lstStyle/>
              <a:p>
                <a:endParaRPr/>
              </a:p>
            </p:txBody>
          </p:sp>
          <p:sp>
            <p:nvSpPr>
              <p:cNvPr id="20" name="object 18">
                <a:extLst>
                  <a:ext uri="{FF2B5EF4-FFF2-40B4-BE49-F238E27FC236}">
                    <a16:creationId xmlns:a16="http://schemas.microsoft.com/office/drawing/2014/main" id="{944BE796-1200-ACA3-D5B1-B34416B337AF}"/>
                  </a:ext>
                </a:extLst>
              </p:cNvPr>
              <p:cNvSpPr/>
              <p:nvPr/>
            </p:nvSpPr>
            <p:spPr>
              <a:xfrm>
                <a:off x="7263035" y="2478863"/>
                <a:ext cx="401955" cy="1472565"/>
              </a:xfrm>
              <a:custGeom>
                <a:avLst/>
                <a:gdLst/>
                <a:ahLst/>
                <a:cxnLst/>
                <a:rect l="l" t="t" r="r" b="b"/>
                <a:pathLst>
                  <a:path w="401954" h="1472564">
                    <a:moveTo>
                      <a:pt x="44602" y="1427353"/>
                    </a:moveTo>
                    <a:lnTo>
                      <a:pt x="0" y="1427353"/>
                    </a:lnTo>
                    <a:lnTo>
                      <a:pt x="0" y="1471955"/>
                    </a:lnTo>
                    <a:lnTo>
                      <a:pt x="44602" y="1471955"/>
                    </a:lnTo>
                    <a:lnTo>
                      <a:pt x="44602" y="1427353"/>
                    </a:lnTo>
                    <a:close/>
                  </a:path>
                  <a:path w="401954" h="1472564">
                    <a:moveTo>
                      <a:pt x="44602" y="1159725"/>
                    </a:moveTo>
                    <a:lnTo>
                      <a:pt x="0" y="1159725"/>
                    </a:lnTo>
                    <a:lnTo>
                      <a:pt x="0" y="1382763"/>
                    </a:lnTo>
                    <a:lnTo>
                      <a:pt x="44602" y="1382763"/>
                    </a:lnTo>
                    <a:lnTo>
                      <a:pt x="44602" y="1159725"/>
                    </a:lnTo>
                    <a:close/>
                  </a:path>
                  <a:path w="401954" h="1472564">
                    <a:moveTo>
                      <a:pt x="44602" y="936701"/>
                    </a:moveTo>
                    <a:lnTo>
                      <a:pt x="0" y="936701"/>
                    </a:lnTo>
                    <a:lnTo>
                      <a:pt x="0" y="981303"/>
                    </a:lnTo>
                    <a:lnTo>
                      <a:pt x="0" y="1115123"/>
                    </a:lnTo>
                    <a:lnTo>
                      <a:pt x="44602" y="1115123"/>
                    </a:lnTo>
                    <a:lnTo>
                      <a:pt x="44602" y="981303"/>
                    </a:lnTo>
                    <a:lnTo>
                      <a:pt x="44602" y="936701"/>
                    </a:lnTo>
                    <a:close/>
                  </a:path>
                  <a:path w="401954" h="1472564">
                    <a:moveTo>
                      <a:pt x="89204" y="1338148"/>
                    </a:moveTo>
                    <a:lnTo>
                      <a:pt x="44615" y="1338148"/>
                    </a:lnTo>
                    <a:lnTo>
                      <a:pt x="44615" y="1382750"/>
                    </a:lnTo>
                    <a:lnTo>
                      <a:pt x="44615" y="1427353"/>
                    </a:lnTo>
                    <a:lnTo>
                      <a:pt x="89204" y="1427353"/>
                    </a:lnTo>
                    <a:lnTo>
                      <a:pt x="89204" y="1382750"/>
                    </a:lnTo>
                    <a:lnTo>
                      <a:pt x="89204" y="1338148"/>
                    </a:lnTo>
                    <a:close/>
                  </a:path>
                  <a:path w="401954" h="1472564">
                    <a:moveTo>
                      <a:pt x="89204" y="1159725"/>
                    </a:moveTo>
                    <a:lnTo>
                      <a:pt x="44615" y="1159725"/>
                    </a:lnTo>
                    <a:lnTo>
                      <a:pt x="44615" y="1204341"/>
                    </a:lnTo>
                    <a:lnTo>
                      <a:pt x="89204" y="1204341"/>
                    </a:lnTo>
                    <a:lnTo>
                      <a:pt x="89204" y="1159725"/>
                    </a:lnTo>
                    <a:close/>
                  </a:path>
                  <a:path w="401954" h="1472564">
                    <a:moveTo>
                      <a:pt x="89204" y="1070508"/>
                    </a:moveTo>
                    <a:lnTo>
                      <a:pt x="44615" y="1070508"/>
                    </a:lnTo>
                    <a:lnTo>
                      <a:pt x="44615" y="1159713"/>
                    </a:lnTo>
                    <a:lnTo>
                      <a:pt x="89204" y="1159713"/>
                    </a:lnTo>
                    <a:lnTo>
                      <a:pt x="89204" y="1070508"/>
                    </a:lnTo>
                    <a:close/>
                  </a:path>
                  <a:path w="401954" h="1472564">
                    <a:moveTo>
                      <a:pt x="89204" y="758278"/>
                    </a:moveTo>
                    <a:lnTo>
                      <a:pt x="44615" y="758278"/>
                    </a:lnTo>
                    <a:lnTo>
                      <a:pt x="44615" y="892098"/>
                    </a:lnTo>
                    <a:lnTo>
                      <a:pt x="89204" y="892098"/>
                    </a:lnTo>
                    <a:lnTo>
                      <a:pt x="89204" y="758278"/>
                    </a:lnTo>
                    <a:close/>
                  </a:path>
                  <a:path w="401954" h="1472564">
                    <a:moveTo>
                      <a:pt x="89204" y="624459"/>
                    </a:moveTo>
                    <a:lnTo>
                      <a:pt x="44615" y="624459"/>
                    </a:lnTo>
                    <a:lnTo>
                      <a:pt x="44615" y="713663"/>
                    </a:lnTo>
                    <a:lnTo>
                      <a:pt x="89204" y="713663"/>
                    </a:lnTo>
                    <a:lnTo>
                      <a:pt x="89204" y="624459"/>
                    </a:lnTo>
                    <a:close/>
                  </a:path>
                  <a:path w="401954" h="1472564">
                    <a:moveTo>
                      <a:pt x="89204" y="356831"/>
                    </a:moveTo>
                    <a:lnTo>
                      <a:pt x="44615" y="356831"/>
                    </a:lnTo>
                    <a:lnTo>
                      <a:pt x="44615" y="490651"/>
                    </a:lnTo>
                    <a:lnTo>
                      <a:pt x="89204" y="490651"/>
                    </a:lnTo>
                    <a:lnTo>
                      <a:pt x="89204" y="356831"/>
                    </a:lnTo>
                    <a:close/>
                  </a:path>
                  <a:path w="401954" h="1472564">
                    <a:moveTo>
                      <a:pt x="89204" y="223024"/>
                    </a:moveTo>
                    <a:lnTo>
                      <a:pt x="44615" y="223024"/>
                    </a:lnTo>
                    <a:lnTo>
                      <a:pt x="44615" y="267627"/>
                    </a:lnTo>
                    <a:lnTo>
                      <a:pt x="89204" y="267627"/>
                    </a:lnTo>
                    <a:lnTo>
                      <a:pt x="89204" y="223024"/>
                    </a:lnTo>
                    <a:close/>
                  </a:path>
                  <a:path w="401954" h="1472564">
                    <a:moveTo>
                      <a:pt x="89204" y="0"/>
                    </a:moveTo>
                    <a:lnTo>
                      <a:pt x="44615" y="0"/>
                    </a:lnTo>
                    <a:lnTo>
                      <a:pt x="44615" y="44602"/>
                    </a:lnTo>
                    <a:lnTo>
                      <a:pt x="89204" y="44602"/>
                    </a:lnTo>
                    <a:lnTo>
                      <a:pt x="89204" y="0"/>
                    </a:lnTo>
                    <a:close/>
                  </a:path>
                  <a:path w="401954" h="1472564">
                    <a:moveTo>
                      <a:pt x="133819" y="490651"/>
                    </a:moveTo>
                    <a:lnTo>
                      <a:pt x="89217" y="490651"/>
                    </a:lnTo>
                    <a:lnTo>
                      <a:pt x="89217" y="579856"/>
                    </a:lnTo>
                    <a:lnTo>
                      <a:pt x="133819" y="579856"/>
                    </a:lnTo>
                    <a:lnTo>
                      <a:pt x="133819" y="490651"/>
                    </a:lnTo>
                    <a:close/>
                  </a:path>
                  <a:path w="401954" h="1472564">
                    <a:moveTo>
                      <a:pt x="133819" y="267627"/>
                    </a:moveTo>
                    <a:lnTo>
                      <a:pt x="89217" y="267627"/>
                    </a:lnTo>
                    <a:lnTo>
                      <a:pt x="89217" y="312229"/>
                    </a:lnTo>
                    <a:lnTo>
                      <a:pt x="133819" y="312229"/>
                    </a:lnTo>
                    <a:lnTo>
                      <a:pt x="133819" y="267627"/>
                    </a:lnTo>
                    <a:close/>
                  </a:path>
                  <a:path w="401954" h="1472564">
                    <a:moveTo>
                      <a:pt x="133819" y="0"/>
                    </a:moveTo>
                    <a:lnTo>
                      <a:pt x="89217" y="0"/>
                    </a:lnTo>
                    <a:lnTo>
                      <a:pt x="89217" y="89204"/>
                    </a:lnTo>
                    <a:lnTo>
                      <a:pt x="133819" y="89204"/>
                    </a:lnTo>
                    <a:lnTo>
                      <a:pt x="133819" y="0"/>
                    </a:lnTo>
                    <a:close/>
                  </a:path>
                  <a:path w="401954" h="1472564">
                    <a:moveTo>
                      <a:pt x="178409" y="1382750"/>
                    </a:moveTo>
                    <a:lnTo>
                      <a:pt x="133819" y="1382750"/>
                    </a:lnTo>
                    <a:lnTo>
                      <a:pt x="89217" y="1382750"/>
                    </a:lnTo>
                    <a:lnTo>
                      <a:pt x="89217" y="1471955"/>
                    </a:lnTo>
                    <a:lnTo>
                      <a:pt x="133819" y="1471955"/>
                    </a:lnTo>
                    <a:lnTo>
                      <a:pt x="178409" y="1471955"/>
                    </a:lnTo>
                    <a:lnTo>
                      <a:pt x="178409" y="1382750"/>
                    </a:lnTo>
                    <a:close/>
                  </a:path>
                  <a:path w="401954" h="1472564">
                    <a:moveTo>
                      <a:pt x="178409" y="1293533"/>
                    </a:moveTo>
                    <a:lnTo>
                      <a:pt x="133819" y="1293533"/>
                    </a:lnTo>
                    <a:lnTo>
                      <a:pt x="133819" y="1159725"/>
                    </a:lnTo>
                    <a:lnTo>
                      <a:pt x="89217" y="1159725"/>
                    </a:lnTo>
                    <a:lnTo>
                      <a:pt x="89217" y="1293558"/>
                    </a:lnTo>
                    <a:lnTo>
                      <a:pt x="133819" y="1293558"/>
                    </a:lnTo>
                    <a:lnTo>
                      <a:pt x="133819" y="1338135"/>
                    </a:lnTo>
                    <a:lnTo>
                      <a:pt x="178409" y="1338135"/>
                    </a:lnTo>
                    <a:lnTo>
                      <a:pt x="178409" y="1293533"/>
                    </a:lnTo>
                    <a:close/>
                  </a:path>
                  <a:path w="401954" h="1472564">
                    <a:moveTo>
                      <a:pt x="178409" y="981303"/>
                    </a:moveTo>
                    <a:lnTo>
                      <a:pt x="133819" y="981303"/>
                    </a:lnTo>
                    <a:lnTo>
                      <a:pt x="133819" y="936701"/>
                    </a:lnTo>
                    <a:lnTo>
                      <a:pt x="89217" y="936701"/>
                    </a:lnTo>
                    <a:lnTo>
                      <a:pt x="89217" y="981303"/>
                    </a:lnTo>
                    <a:lnTo>
                      <a:pt x="89217" y="1025906"/>
                    </a:lnTo>
                    <a:lnTo>
                      <a:pt x="133819" y="1025906"/>
                    </a:lnTo>
                    <a:lnTo>
                      <a:pt x="133819" y="1070508"/>
                    </a:lnTo>
                    <a:lnTo>
                      <a:pt x="89217" y="1070508"/>
                    </a:lnTo>
                    <a:lnTo>
                      <a:pt x="89217" y="1159713"/>
                    </a:lnTo>
                    <a:lnTo>
                      <a:pt x="133819" y="1159713"/>
                    </a:lnTo>
                    <a:lnTo>
                      <a:pt x="178409" y="1159725"/>
                    </a:lnTo>
                    <a:lnTo>
                      <a:pt x="178409" y="981303"/>
                    </a:lnTo>
                    <a:close/>
                  </a:path>
                  <a:path w="401954" h="1472564">
                    <a:moveTo>
                      <a:pt x="178409" y="669074"/>
                    </a:moveTo>
                    <a:lnTo>
                      <a:pt x="133819" y="669074"/>
                    </a:lnTo>
                    <a:lnTo>
                      <a:pt x="89217" y="669074"/>
                    </a:lnTo>
                    <a:lnTo>
                      <a:pt x="89217" y="847496"/>
                    </a:lnTo>
                    <a:lnTo>
                      <a:pt x="133819" y="847496"/>
                    </a:lnTo>
                    <a:lnTo>
                      <a:pt x="133819" y="892086"/>
                    </a:lnTo>
                    <a:lnTo>
                      <a:pt x="178409" y="892086"/>
                    </a:lnTo>
                    <a:lnTo>
                      <a:pt x="178409" y="802881"/>
                    </a:lnTo>
                    <a:lnTo>
                      <a:pt x="133819" y="802881"/>
                    </a:lnTo>
                    <a:lnTo>
                      <a:pt x="133819" y="758278"/>
                    </a:lnTo>
                    <a:lnTo>
                      <a:pt x="178409" y="758278"/>
                    </a:lnTo>
                    <a:lnTo>
                      <a:pt x="178409" y="669074"/>
                    </a:lnTo>
                    <a:close/>
                  </a:path>
                  <a:path w="401954" h="1472564">
                    <a:moveTo>
                      <a:pt x="178409" y="312229"/>
                    </a:moveTo>
                    <a:lnTo>
                      <a:pt x="133819" y="312229"/>
                    </a:lnTo>
                    <a:lnTo>
                      <a:pt x="133819" y="446049"/>
                    </a:lnTo>
                    <a:lnTo>
                      <a:pt x="178409" y="446049"/>
                    </a:lnTo>
                    <a:lnTo>
                      <a:pt x="178409" y="312229"/>
                    </a:lnTo>
                    <a:close/>
                  </a:path>
                  <a:path w="401954" h="1472564">
                    <a:moveTo>
                      <a:pt x="178409" y="89204"/>
                    </a:moveTo>
                    <a:lnTo>
                      <a:pt x="133819" y="89204"/>
                    </a:lnTo>
                    <a:lnTo>
                      <a:pt x="133819" y="133807"/>
                    </a:lnTo>
                    <a:lnTo>
                      <a:pt x="89217" y="133807"/>
                    </a:lnTo>
                    <a:lnTo>
                      <a:pt x="89217" y="223012"/>
                    </a:lnTo>
                    <a:lnTo>
                      <a:pt x="133819" y="223012"/>
                    </a:lnTo>
                    <a:lnTo>
                      <a:pt x="178409" y="223012"/>
                    </a:lnTo>
                    <a:lnTo>
                      <a:pt x="178409" y="133807"/>
                    </a:lnTo>
                    <a:lnTo>
                      <a:pt x="178409" y="89204"/>
                    </a:lnTo>
                    <a:close/>
                  </a:path>
                  <a:path w="401954" h="1472564">
                    <a:moveTo>
                      <a:pt x="223024" y="1382750"/>
                    </a:moveTo>
                    <a:lnTo>
                      <a:pt x="178422" y="1382750"/>
                    </a:lnTo>
                    <a:lnTo>
                      <a:pt x="178422" y="1427353"/>
                    </a:lnTo>
                    <a:lnTo>
                      <a:pt x="223024" y="1427353"/>
                    </a:lnTo>
                    <a:lnTo>
                      <a:pt x="223024" y="1382750"/>
                    </a:lnTo>
                    <a:close/>
                  </a:path>
                  <a:path w="401954" h="1472564">
                    <a:moveTo>
                      <a:pt x="223024" y="1293533"/>
                    </a:moveTo>
                    <a:lnTo>
                      <a:pt x="178422" y="1293533"/>
                    </a:lnTo>
                    <a:lnTo>
                      <a:pt x="178422" y="1382737"/>
                    </a:lnTo>
                    <a:lnTo>
                      <a:pt x="223024" y="1382737"/>
                    </a:lnTo>
                    <a:lnTo>
                      <a:pt x="223024" y="1293533"/>
                    </a:lnTo>
                    <a:close/>
                  </a:path>
                  <a:path w="401954" h="1472564">
                    <a:moveTo>
                      <a:pt x="223024" y="1115123"/>
                    </a:moveTo>
                    <a:lnTo>
                      <a:pt x="178422" y="1115123"/>
                    </a:lnTo>
                    <a:lnTo>
                      <a:pt x="178422" y="1159725"/>
                    </a:lnTo>
                    <a:lnTo>
                      <a:pt x="178422" y="1204341"/>
                    </a:lnTo>
                    <a:lnTo>
                      <a:pt x="223024" y="1204341"/>
                    </a:lnTo>
                    <a:lnTo>
                      <a:pt x="223024" y="1159725"/>
                    </a:lnTo>
                    <a:lnTo>
                      <a:pt x="223024" y="1115123"/>
                    </a:lnTo>
                    <a:close/>
                  </a:path>
                  <a:path w="401954" h="1472564">
                    <a:moveTo>
                      <a:pt x="223024" y="847483"/>
                    </a:moveTo>
                    <a:lnTo>
                      <a:pt x="178422" y="847483"/>
                    </a:lnTo>
                    <a:lnTo>
                      <a:pt x="178422" y="936688"/>
                    </a:lnTo>
                    <a:lnTo>
                      <a:pt x="223024" y="936688"/>
                    </a:lnTo>
                    <a:lnTo>
                      <a:pt x="223024" y="847483"/>
                    </a:lnTo>
                    <a:close/>
                  </a:path>
                  <a:path w="401954" h="1472564">
                    <a:moveTo>
                      <a:pt x="223024" y="579856"/>
                    </a:moveTo>
                    <a:lnTo>
                      <a:pt x="178422" y="579856"/>
                    </a:lnTo>
                    <a:lnTo>
                      <a:pt x="178422" y="624459"/>
                    </a:lnTo>
                    <a:lnTo>
                      <a:pt x="223024" y="624459"/>
                    </a:lnTo>
                    <a:lnTo>
                      <a:pt x="223024" y="579856"/>
                    </a:lnTo>
                    <a:close/>
                  </a:path>
                  <a:path w="401954" h="1472564">
                    <a:moveTo>
                      <a:pt x="223024" y="446049"/>
                    </a:moveTo>
                    <a:lnTo>
                      <a:pt x="178422" y="446049"/>
                    </a:lnTo>
                    <a:lnTo>
                      <a:pt x="178422" y="490651"/>
                    </a:lnTo>
                    <a:lnTo>
                      <a:pt x="223024" y="490651"/>
                    </a:lnTo>
                    <a:lnTo>
                      <a:pt x="223024" y="446049"/>
                    </a:lnTo>
                    <a:close/>
                  </a:path>
                  <a:path w="401954" h="1472564">
                    <a:moveTo>
                      <a:pt x="223024" y="223024"/>
                    </a:moveTo>
                    <a:lnTo>
                      <a:pt x="178422" y="223024"/>
                    </a:lnTo>
                    <a:lnTo>
                      <a:pt x="178422" y="356844"/>
                    </a:lnTo>
                    <a:lnTo>
                      <a:pt x="223024" y="356844"/>
                    </a:lnTo>
                    <a:lnTo>
                      <a:pt x="223024" y="223024"/>
                    </a:lnTo>
                    <a:close/>
                  </a:path>
                  <a:path w="401954" h="1472564">
                    <a:moveTo>
                      <a:pt x="223024" y="0"/>
                    </a:moveTo>
                    <a:lnTo>
                      <a:pt x="178422" y="0"/>
                    </a:lnTo>
                    <a:lnTo>
                      <a:pt x="178422" y="133819"/>
                    </a:lnTo>
                    <a:lnTo>
                      <a:pt x="223024" y="133819"/>
                    </a:lnTo>
                    <a:lnTo>
                      <a:pt x="223024" y="0"/>
                    </a:lnTo>
                    <a:close/>
                  </a:path>
                  <a:path w="401954" h="1472564">
                    <a:moveTo>
                      <a:pt x="267627" y="1382750"/>
                    </a:moveTo>
                    <a:lnTo>
                      <a:pt x="223037" y="1382750"/>
                    </a:lnTo>
                    <a:lnTo>
                      <a:pt x="223037" y="1471955"/>
                    </a:lnTo>
                    <a:lnTo>
                      <a:pt x="267627" y="1471955"/>
                    </a:lnTo>
                    <a:lnTo>
                      <a:pt x="267627" y="1382750"/>
                    </a:lnTo>
                    <a:close/>
                  </a:path>
                  <a:path w="401954" h="1472564">
                    <a:moveTo>
                      <a:pt x="267627" y="1204341"/>
                    </a:moveTo>
                    <a:lnTo>
                      <a:pt x="223037" y="1204341"/>
                    </a:lnTo>
                    <a:lnTo>
                      <a:pt x="223037" y="1248943"/>
                    </a:lnTo>
                    <a:lnTo>
                      <a:pt x="267627" y="1248943"/>
                    </a:lnTo>
                    <a:lnTo>
                      <a:pt x="267627" y="1204341"/>
                    </a:lnTo>
                    <a:close/>
                  </a:path>
                  <a:path w="401954" h="1472564">
                    <a:moveTo>
                      <a:pt x="267627" y="1025906"/>
                    </a:moveTo>
                    <a:lnTo>
                      <a:pt x="223037" y="1025906"/>
                    </a:lnTo>
                    <a:lnTo>
                      <a:pt x="223037" y="1070508"/>
                    </a:lnTo>
                    <a:lnTo>
                      <a:pt x="267627" y="1070508"/>
                    </a:lnTo>
                    <a:lnTo>
                      <a:pt x="267627" y="1025906"/>
                    </a:lnTo>
                    <a:close/>
                  </a:path>
                  <a:path w="401954" h="1472564">
                    <a:moveTo>
                      <a:pt x="267627" y="847483"/>
                    </a:moveTo>
                    <a:lnTo>
                      <a:pt x="223037" y="847483"/>
                    </a:lnTo>
                    <a:lnTo>
                      <a:pt x="223037" y="981303"/>
                    </a:lnTo>
                    <a:lnTo>
                      <a:pt x="267627" y="981303"/>
                    </a:lnTo>
                    <a:lnTo>
                      <a:pt x="267627" y="847483"/>
                    </a:lnTo>
                    <a:close/>
                  </a:path>
                  <a:path w="401954" h="1472564">
                    <a:moveTo>
                      <a:pt x="267627" y="579856"/>
                    </a:moveTo>
                    <a:lnTo>
                      <a:pt x="223037" y="579856"/>
                    </a:lnTo>
                    <a:lnTo>
                      <a:pt x="223037" y="624459"/>
                    </a:lnTo>
                    <a:lnTo>
                      <a:pt x="267627" y="624459"/>
                    </a:lnTo>
                    <a:lnTo>
                      <a:pt x="267627" y="579856"/>
                    </a:lnTo>
                    <a:close/>
                  </a:path>
                  <a:path w="401954" h="1472564">
                    <a:moveTo>
                      <a:pt x="267627" y="490651"/>
                    </a:moveTo>
                    <a:lnTo>
                      <a:pt x="223037" y="490651"/>
                    </a:lnTo>
                    <a:lnTo>
                      <a:pt x="223037" y="535254"/>
                    </a:lnTo>
                    <a:lnTo>
                      <a:pt x="267627" y="535254"/>
                    </a:lnTo>
                    <a:lnTo>
                      <a:pt x="267627" y="490651"/>
                    </a:lnTo>
                    <a:close/>
                  </a:path>
                  <a:path w="401954" h="1472564">
                    <a:moveTo>
                      <a:pt x="267627" y="312229"/>
                    </a:moveTo>
                    <a:lnTo>
                      <a:pt x="223037" y="312229"/>
                    </a:lnTo>
                    <a:lnTo>
                      <a:pt x="223037" y="356831"/>
                    </a:lnTo>
                    <a:lnTo>
                      <a:pt x="267627" y="356831"/>
                    </a:lnTo>
                    <a:lnTo>
                      <a:pt x="267627" y="312229"/>
                    </a:lnTo>
                    <a:close/>
                  </a:path>
                  <a:path w="401954" h="1472564">
                    <a:moveTo>
                      <a:pt x="267627" y="178422"/>
                    </a:moveTo>
                    <a:lnTo>
                      <a:pt x="223037" y="178422"/>
                    </a:lnTo>
                    <a:lnTo>
                      <a:pt x="223037" y="223024"/>
                    </a:lnTo>
                    <a:lnTo>
                      <a:pt x="267627" y="223024"/>
                    </a:lnTo>
                    <a:lnTo>
                      <a:pt x="267627" y="178422"/>
                    </a:lnTo>
                    <a:close/>
                  </a:path>
                  <a:path w="401954" h="1472564">
                    <a:moveTo>
                      <a:pt x="267627" y="44602"/>
                    </a:moveTo>
                    <a:lnTo>
                      <a:pt x="223037" y="44602"/>
                    </a:lnTo>
                    <a:lnTo>
                      <a:pt x="223037" y="89204"/>
                    </a:lnTo>
                    <a:lnTo>
                      <a:pt x="267627" y="89204"/>
                    </a:lnTo>
                    <a:lnTo>
                      <a:pt x="267627" y="44602"/>
                    </a:lnTo>
                    <a:close/>
                  </a:path>
                  <a:path w="401954" h="1472564">
                    <a:moveTo>
                      <a:pt x="356831" y="1204341"/>
                    </a:moveTo>
                    <a:lnTo>
                      <a:pt x="312242" y="1204341"/>
                    </a:lnTo>
                    <a:lnTo>
                      <a:pt x="312242" y="1159725"/>
                    </a:lnTo>
                    <a:lnTo>
                      <a:pt x="267639" y="1159725"/>
                    </a:lnTo>
                    <a:lnTo>
                      <a:pt x="267639" y="1382763"/>
                    </a:lnTo>
                    <a:lnTo>
                      <a:pt x="312242" y="1382763"/>
                    </a:lnTo>
                    <a:lnTo>
                      <a:pt x="312242" y="1427353"/>
                    </a:lnTo>
                    <a:lnTo>
                      <a:pt x="267639" y="1427353"/>
                    </a:lnTo>
                    <a:lnTo>
                      <a:pt x="267639" y="1471955"/>
                    </a:lnTo>
                    <a:lnTo>
                      <a:pt x="312242" y="1471955"/>
                    </a:lnTo>
                    <a:lnTo>
                      <a:pt x="356831" y="1471955"/>
                    </a:lnTo>
                    <a:lnTo>
                      <a:pt x="356831" y="1382750"/>
                    </a:lnTo>
                    <a:lnTo>
                      <a:pt x="312242" y="1382750"/>
                    </a:lnTo>
                    <a:lnTo>
                      <a:pt x="312242" y="1293545"/>
                    </a:lnTo>
                    <a:lnTo>
                      <a:pt x="356831" y="1293545"/>
                    </a:lnTo>
                    <a:lnTo>
                      <a:pt x="356831" y="1204341"/>
                    </a:lnTo>
                    <a:close/>
                  </a:path>
                  <a:path w="401954" h="1472564">
                    <a:moveTo>
                      <a:pt x="356831" y="446049"/>
                    </a:moveTo>
                    <a:lnTo>
                      <a:pt x="312242" y="446049"/>
                    </a:lnTo>
                    <a:lnTo>
                      <a:pt x="267639" y="446049"/>
                    </a:lnTo>
                    <a:lnTo>
                      <a:pt x="267639" y="802906"/>
                    </a:lnTo>
                    <a:lnTo>
                      <a:pt x="312242" y="802906"/>
                    </a:lnTo>
                    <a:lnTo>
                      <a:pt x="312242" y="847483"/>
                    </a:lnTo>
                    <a:lnTo>
                      <a:pt x="267639" y="847483"/>
                    </a:lnTo>
                    <a:lnTo>
                      <a:pt x="267639" y="981303"/>
                    </a:lnTo>
                    <a:lnTo>
                      <a:pt x="267639" y="1070508"/>
                    </a:lnTo>
                    <a:lnTo>
                      <a:pt x="312242" y="1070508"/>
                    </a:lnTo>
                    <a:lnTo>
                      <a:pt x="312242" y="1159725"/>
                    </a:lnTo>
                    <a:lnTo>
                      <a:pt x="356831" y="1159725"/>
                    </a:lnTo>
                    <a:lnTo>
                      <a:pt x="356831" y="1025906"/>
                    </a:lnTo>
                    <a:lnTo>
                      <a:pt x="312242" y="1025906"/>
                    </a:lnTo>
                    <a:lnTo>
                      <a:pt x="312242" y="981303"/>
                    </a:lnTo>
                    <a:lnTo>
                      <a:pt x="356831" y="981303"/>
                    </a:lnTo>
                    <a:lnTo>
                      <a:pt x="356831" y="802881"/>
                    </a:lnTo>
                    <a:lnTo>
                      <a:pt x="312242" y="802881"/>
                    </a:lnTo>
                    <a:lnTo>
                      <a:pt x="312242" y="758278"/>
                    </a:lnTo>
                    <a:lnTo>
                      <a:pt x="356831" y="758278"/>
                    </a:lnTo>
                    <a:lnTo>
                      <a:pt x="356831" y="624459"/>
                    </a:lnTo>
                    <a:lnTo>
                      <a:pt x="312242" y="624459"/>
                    </a:lnTo>
                    <a:lnTo>
                      <a:pt x="312242" y="579869"/>
                    </a:lnTo>
                    <a:lnTo>
                      <a:pt x="356831" y="579869"/>
                    </a:lnTo>
                    <a:lnTo>
                      <a:pt x="356831" y="446049"/>
                    </a:lnTo>
                    <a:close/>
                  </a:path>
                  <a:path w="401954" h="1472564">
                    <a:moveTo>
                      <a:pt x="356831" y="312229"/>
                    </a:moveTo>
                    <a:lnTo>
                      <a:pt x="312242" y="312229"/>
                    </a:lnTo>
                    <a:lnTo>
                      <a:pt x="312242" y="223024"/>
                    </a:lnTo>
                    <a:lnTo>
                      <a:pt x="267639" y="223024"/>
                    </a:lnTo>
                    <a:lnTo>
                      <a:pt x="267639" y="401447"/>
                    </a:lnTo>
                    <a:lnTo>
                      <a:pt x="312242" y="401447"/>
                    </a:lnTo>
                    <a:lnTo>
                      <a:pt x="356831" y="401434"/>
                    </a:lnTo>
                    <a:lnTo>
                      <a:pt x="356831" y="312229"/>
                    </a:lnTo>
                    <a:close/>
                  </a:path>
                  <a:path w="401954" h="1472564">
                    <a:moveTo>
                      <a:pt x="356831" y="89204"/>
                    </a:moveTo>
                    <a:lnTo>
                      <a:pt x="312242" y="89204"/>
                    </a:lnTo>
                    <a:lnTo>
                      <a:pt x="312242" y="133807"/>
                    </a:lnTo>
                    <a:lnTo>
                      <a:pt x="356831" y="133807"/>
                    </a:lnTo>
                    <a:lnTo>
                      <a:pt x="356831" y="89204"/>
                    </a:lnTo>
                    <a:close/>
                  </a:path>
                  <a:path w="401954" h="1472564">
                    <a:moveTo>
                      <a:pt x="356831" y="0"/>
                    </a:moveTo>
                    <a:lnTo>
                      <a:pt x="312242" y="0"/>
                    </a:lnTo>
                    <a:lnTo>
                      <a:pt x="312242" y="44602"/>
                    </a:lnTo>
                    <a:lnTo>
                      <a:pt x="356831" y="44602"/>
                    </a:lnTo>
                    <a:lnTo>
                      <a:pt x="356831" y="0"/>
                    </a:lnTo>
                    <a:close/>
                  </a:path>
                  <a:path w="401954" h="1472564">
                    <a:moveTo>
                      <a:pt x="401447" y="1248943"/>
                    </a:moveTo>
                    <a:lnTo>
                      <a:pt x="356844" y="1248943"/>
                    </a:lnTo>
                    <a:lnTo>
                      <a:pt x="356844" y="1338148"/>
                    </a:lnTo>
                    <a:lnTo>
                      <a:pt x="401447" y="1338148"/>
                    </a:lnTo>
                    <a:lnTo>
                      <a:pt x="401447" y="1248943"/>
                    </a:lnTo>
                    <a:close/>
                  </a:path>
                  <a:path w="401954" h="1472564">
                    <a:moveTo>
                      <a:pt x="401447" y="1025906"/>
                    </a:moveTo>
                    <a:lnTo>
                      <a:pt x="356844" y="1025906"/>
                    </a:lnTo>
                    <a:lnTo>
                      <a:pt x="356844" y="1115110"/>
                    </a:lnTo>
                    <a:lnTo>
                      <a:pt x="401447" y="1115110"/>
                    </a:lnTo>
                    <a:lnTo>
                      <a:pt x="401447" y="1025906"/>
                    </a:lnTo>
                    <a:close/>
                  </a:path>
                  <a:path w="401954" h="1472564">
                    <a:moveTo>
                      <a:pt x="401447" y="892098"/>
                    </a:moveTo>
                    <a:lnTo>
                      <a:pt x="356844" y="892098"/>
                    </a:lnTo>
                    <a:lnTo>
                      <a:pt x="356844" y="936701"/>
                    </a:lnTo>
                    <a:lnTo>
                      <a:pt x="401447" y="936701"/>
                    </a:lnTo>
                    <a:lnTo>
                      <a:pt x="401447" y="892098"/>
                    </a:lnTo>
                    <a:close/>
                  </a:path>
                  <a:path w="401954" h="1472564">
                    <a:moveTo>
                      <a:pt x="401447" y="624459"/>
                    </a:moveTo>
                    <a:lnTo>
                      <a:pt x="356844" y="624459"/>
                    </a:lnTo>
                    <a:lnTo>
                      <a:pt x="356844" y="669061"/>
                    </a:lnTo>
                    <a:lnTo>
                      <a:pt x="401447" y="669061"/>
                    </a:lnTo>
                    <a:lnTo>
                      <a:pt x="401447" y="624459"/>
                    </a:lnTo>
                    <a:close/>
                  </a:path>
                  <a:path w="401954" h="1472564">
                    <a:moveTo>
                      <a:pt x="401447" y="490651"/>
                    </a:moveTo>
                    <a:lnTo>
                      <a:pt x="356844" y="490651"/>
                    </a:lnTo>
                    <a:lnTo>
                      <a:pt x="356844" y="579856"/>
                    </a:lnTo>
                    <a:lnTo>
                      <a:pt x="401447" y="579856"/>
                    </a:lnTo>
                    <a:lnTo>
                      <a:pt x="401447" y="490651"/>
                    </a:lnTo>
                    <a:close/>
                  </a:path>
                  <a:path w="401954" h="1472564">
                    <a:moveTo>
                      <a:pt x="401447" y="356831"/>
                    </a:moveTo>
                    <a:lnTo>
                      <a:pt x="356844" y="356831"/>
                    </a:lnTo>
                    <a:lnTo>
                      <a:pt x="356844" y="401434"/>
                    </a:lnTo>
                    <a:lnTo>
                      <a:pt x="401447" y="401434"/>
                    </a:lnTo>
                    <a:lnTo>
                      <a:pt x="401447" y="356831"/>
                    </a:lnTo>
                    <a:close/>
                  </a:path>
                  <a:path w="401954" h="1472564">
                    <a:moveTo>
                      <a:pt x="401447" y="267627"/>
                    </a:moveTo>
                    <a:lnTo>
                      <a:pt x="356844" y="267627"/>
                    </a:lnTo>
                    <a:lnTo>
                      <a:pt x="356844" y="312229"/>
                    </a:lnTo>
                    <a:lnTo>
                      <a:pt x="401447" y="312229"/>
                    </a:lnTo>
                    <a:lnTo>
                      <a:pt x="401447" y="267627"/>
                    </a:lnTo>
                    <a:close/>
                  </a:path>
                </a:pathLst>
              </a:custGeom>
              <a:solidFill>
                <a:srgbClr val="000000"/>
              </a:solidFill>
            </p:spPr>
            <p:txBody>
              <a:bodyPr wrap="square" lIns="0" tIns="0" rIns="0" bIns="0" rtlCol="0"/>
              <a:lstStyle/>
              <a:p>
                <a:endParaRPr/>
              </a:p>
            </p:txBody>
          </p:sp>
          <p:sp>
            <p:nvSpPr>
              <p:cNvPr id="21" name="object 19">
                <a:extLst>
                  <a:ext uri="{FF2B5EF4-FFF2-40B4-BE49-F238E27FC236}">
                    <a16:creationId xmlns:a16="http://schemas.microsoft.com/office/drawing/2014/main" id="{5D26992B-220C-7D87-C6E7-973F195694ED}"/>
                  </a:ext>
                </a:extLst>
              </p:cNvPr>
              <p:cNvSpPr/>
              <p:nvPr/>
            </p:nvSpPr>
            <p:spPr>
              <a:xfrm>
                <a:off x="7619880" y="2478863"/>
                <a:ext cx="401955" cy="1472565"/>
              </a:xfrm>
              <a:custGeom>
                <a:avLst/>
                <a:gdLst/>
                <a:ahLst/>
                <a:cxnLst/>
                <a:rect l="l" t="t" r="r" b="b"/>
                <a:pathLst>
                  <a:path w="401954" h="1472564">
                    <a:moveTo>
                      <a:pt x="89192" y="1427353"/>
                    </a:moveTo>
                    <a:lnTo>
                      <a:pt x="44602" y="1427353"/>
                    </a:lnTo>
                    <a:lnTo>
                      <a:pt x="0" y="1427353"/>
                    </a:lnTo>
                    <a:lnTo>
                      <a:pt x="0" y="1471955"/>
                    </a:lnTo>
                    <a:lnTo>
                      <a:pt x="44602" y="1471955"/>
                    </a:lnTo>
                    <a:lnTo>
                      <a:pt x="89192" y="1471955"/>
                    </a:lnTo>
                    <a:lnTo>
                      <a:pt x="89192" y="1427353"/>
                    </a:lnTo>
                    <a:close/>
                  </a:path>
                  <a:path w="401954" h="1472564">
                    <a:moveTo>
                      <a:pt x="89192" y="1293533"/>
                    </a:moveTo>
                    <a:lnTo>
                      <a:pt x="44602" y="1293533"/>
                    </a:lnTo>
                    <a:lnTo>
                      <a:pt x="44602" y="1248943"/>
                    </a:lnTo>
                    <a:lnTo>
                      <a:pt x="0" y="1248943"/>
                    </a:lnTo>
                    <a:lnTo>
                      <a:pt x="0" y="1338148"/>
                    </a:lnTo>
                    <a:lnTo>
                      <a:pt x="44602" y="1338148"/>
                    </a:lnTo>
                    <a:lnTo>
                      <a:pt x="89192" y="1338135"/>
                    </a:lnTo>
                    <a:lnTo>
                      <a:pt x="89192" y="1293533"/>
                    </a:lnTo>
                    <a:close/>
                  </a:path>
                  <a:path w="401954" h="1472564">
                    <a:moveTo>
                      <a:pt x="89192" y="936701"/>
                    </a:moveTo>
                    <a:lnTo>
                      <a:pt x="44602" y="936701"/>
                    </a:lnTo>
                    <a:lnTo>
                      <a:pt x="44602" y="981303"/>
                    </a:lnTo>
                    <a:lnTo>
                      <a:pt x="44602" y="1159725"/>
                    </a:lnTo>
                    <a:lnTo>
                      <a:pt x="89192" y="1159725"/>
                    </a:lnTo>
                    <a:lnTo>
                      <a:pt x="89192" y="981303"/>
                    </a:lnTo>
                    <a:lnTo>
                      <a:pt x="89192" y="936701"/>
                    </a:lnTo>
                    <a:close/>
                  </a:path>
                  <a:path w="401954" h="1472564">
                    <a:moveTo>
                      <a:pt x="89192" y="713676"/>
                    </a:moveTo>
                    <a:lnTo>
                      <a:pt x="44602" y="713676"/>
                    </a:lnTo>
                    <a:lnTo>
                      <a:pt x="44602" y="847496"/>
                    </a:lnTo>
                    <a:lnTo>
                      <a:pt x="89192" y="847496"/>
                    </a:lnTo>
                    <a:lnTo>
                      <a:pt x="89192" y="713676"/>
                    </a:lnTo>
                    <a:close/>
                  </a:path>
                  <a:path w="401954" h="1472564">
                    <a:moveTo>
                      <a:pt x="89192" y="535254"/>
                    </a:moveTo>
                    <a:lnTo>
                      <a:pt x="44602" y="535254"/>
                    </a:lnTo>
                    <a:lnTo>
                      <a:pt x="44602" y="669074"/>
                    </a:lnTo>
                    <a:lnTo>
                      <a:pt x="89192" y="669074"/>
                    </a:lnTo>
                    <a:lnTo>
                      <a:pt x="89192" y="535254"/>
                    </a:lnTo>
                    <a:close/>
                  </a:path>
                  <a:path w="401954" h="1472564">
                    <a:moveTo>
                      <a:pt x="89192" y="401447"/>
                    </a:moveTo>
                    <a:lnTo>
                      <a:pt x="44602" y="401447"/>
                    </a:lnTo>
                    <a:lnTo>
                      <a:pt x="44602" y="490651"/>
                    </a:lnTo>
                    <a:lnTo>
                      <a:pt x="89192" y="490651"/>
                    </a:lnTo>
                    <a:lnTo>
                      <a:pt x="89192" y="401447"/>
                    </a:lnTo>
                    <a:close/>
                  </a:path>
                  <a:path w="401954" h="1472564">
                    <a:moveTo>
                      <a:pt x="89192" y="133807"/>
                    </a:moveTo>
                    <a:lnTo>
                      <a:pt x="44602" y="133807"/>
                    </a:lnTo>
                    <a:lnTo>
                      <a:pt x="44602" y="223012"/>
                    </a:lnTo>
                    <a:lnTo>
                      <a:pt x="89192" y="223012"/>
                    </a:lnTo>
                    <a:lnTo>
                      <a:pt x="89192" y="133807"/>
                    </a:lnTo>
                    <a:close/>
                  </a:path>
                  <a:path w="401954" h="1472564">
                    <a:moveTo>
                      <a:pt x="89192" y="0"/>
                    </a:moveTo>
                    <a:lnTo>
                      <a:pt x="44602" y="0"/>
                    </a:lnTo>
                    <a:lnTo>
                      <a:pt x="44602" y="44602"/>
                    </a:lnTo>
                    <a:lnTo>
                      <a:pt x="89192" y="44602"/>
                    </a:lnTo>
                    <a:lnTo>
                      <a:pt x="89192" y="0"/>
                    </a:lnTo>
                    <a:close/>
                  </a:path>
                  <a:path w="401954" h="1472564">
                    <a:moveTo>
                      <a:pt x="133807" y="1382750"/>
                    </a:moveTo>
                    <a:lnTo>
                      <a:pt x="89204" y="1382750"/>
                    </a:lnTo>
                    <a:lnTo>
                      <a:pt x="89204" y="1471955"/>
                    </a:lnTo>
                    <a:lnTo>
                      <a:pt x="133807" y="1471955"/>
                    </a:lnTo>
                    <a:lnTo>
                      <a:pt x="133807" y="1382750"/>
                    </a:lnTo>
                    <a:close/>
                  </a:path>
                  <a:path w="401954" h="1472564">
                    <a:moveTo>
                      <a:pt x="133807" y="1159725"/>
                    </a:moveTo>
                    <a:lnTo>
                      <a:pt x="89204" y="1159725"/>
                    </a:lnTo>
                    <a:lnTo>
                      <a:pt x="89204" y="1293558"/>
                    </a:lnTo>
                    <a:lnTo>
                      <a:pt x="133807" y="1293558"/>
                    </a:lnTo>
                    <a:lnTo>
                      <a:pt x="133807" y="1159725"/>
                    </a:lnTo>
                    <a:close/>
                  </a:path>
                  <a:path w="401954" h="1472564">
                    <a:moveTo>
                      <a:pt x="133807" y="1070508"/>
                    </a:moveTo>
                    <a:lnTo>
                      <a:pt x="89204" y="1070508"/>
                    </a:lnTo>
                    <a:lnTo>
                      <a:pt x="89204" y="1159713"/>
                    </a:lnTo>
                    <a:lnTo>
                      <a:pt x="133807" y="1159713"/>
                    </a:lnTo>
                    <a:lnTo>
                      <a:pt x="133807" y="1070508"/>
                    </a:lnTo>
                    <a:close/>
                  </a:path>
                  <a:path w="401954" h="1472564">
                    <a:moveTo>
                      <a:pt x="133807" y="624459"/>
                    </a:moveTo>
                    <a:lnTo>
                      <a:pt x="89204" y="624459"/>
                    </a:lnTo>
                    <a:lnTo>
                      <a:pt x="89204" y="981303"/>
                    </a:lnTo>
                    <a:lnTo>
                      <a:pt x="89204" y="1025906"/>
                    </a:lnTo>
                    <a:lnTo>
                      <a:pt x="133807" y="1025906"/>
                    </a:lnTo>
                    <a:lnTo>
                      <a:pt x="133807" y="981316"/>
                    </a:lnTo>
                    <a:lnTo>
                      <a:pt x="133807" y="624459"/>
                    </a:lnTo>
                    <a:close/>
                  </a:path>
                  <a:path w="401954" h="1472564">
                    <a:moveTo>
                      <a:pt x="133807" y="490651"/>
                    </a:moveTo>
                    <a:lnTo>
                      <a:pt x="89204" y="490651"/>
                    </a:lnTo>
                    <a:lnTo>
                      <a:pt x="89204" y="535254"/>
                    </a:lnTo>
                    <a:lnTo>
                      <a:pt x="133807" y="535254"/>
                    </a:lnTo>
                    <a:lnTo>
                      <a:pt x="133807" y="490651"/>
                    </a:lnTo>
                    <a:close/>
                  </a:path>
                  <a:path w="401954" h="1472564">
                    <a:moveTo>
                      <a:pt x="133807" y="223024"/>
                    </a:moveTo>
                    <a:lnTo>
                      <a:pt x="89204" y="223024"/>
                    </a:lnTo>
                    <a:lnTo>
                      <a:pt x="89204" y="401447"/>
                    </a:lnTo>
                    <a:lnTo>
                      <a:pt x="133807" y="401447"/>
                    </a:lnTo>
                    <a:lnTo>
                      <a:pt x="133807" y="223024"/>
                    </a:lnTo>
                    <a:close/>
                  </a:path>
                  <a:path w="401954" h="1472564">
                    <a:moveTo>
                      <a:pt x="133807" y="44602"/>
                    </a:moveTo>
                    <a:lnTo>
                      <a:pt x="89204" y="44602"/>
                    </a:lnTo>
                    <a:lnTo>
                      <a:pt x="89204" y="133807"/>
                    </a:lnTo>
                    <a:lnTo>
                      <a:pt x="133807" y="133807"/>
                    </a:lnTo>
                    <a:lnTo>
                      <a:pt x="133807" y="44602"/>
                    </a:lnTo>
                    <a:close/>
                  </a:path>
                  <a:path w="401954" h="1472564">
                    <a:moveTo>
                      <a:pt x="178422" y="802881"/>
                    </a:moveTo>
                    <a:lnTo>
                      <a:pt x="133819" y="802881"/>
                    </a:lnTo>
                    <a:lnTo>
                      <a:pt x="133819" y="892086"/>
                    </a:lnTo>
                    <a:lnTo>
                      <a:pt x="178422" y="892086"/>
                    </a:lnTo>
                    <a:lnTo>
                      <a:pt x="178422" y="802881"/>
                    </a:lnTo>
                    <a:close/>
                  </a:path>
                  <a:path w="401954" h="1472564">
                    <a:moveTo>
                      <a:pt x="223012" y="1248943"/>
                    </a:moveTo>
                    <a:lnTo>
                      <a:pt x="178422" y="1248943"/>
                    </a:lnTo>
                    <a:lnTo>
                      <a:pt x="133819" y="1248943"/>
                    </a:lnTo>
                    <a:lnTo>
                      <a:pt x="133819" y="1293545"/>
                    </a:lnTo>
                    <a:lnTo>
                      <a:pt x="178422" y="1293545"/>
                    </a:lnTo>
                    <a:lnTo>
                      <a:pt x="178422" y="1338148"/>
                    </a:lnTo>
                    <a:lnTo>
                      <a:pt x="133819" y="1338148"/>
                    </a:lnTo>
                    <a:lnTo>
                      <a:pt x="133819" y="1382750"/>
                    </a:lnTo>
                    <a:lnTo>
                      <a:pt x="133819" y="1471955"/>
                    </a:lnTo>
                    <a:lnTo>
                      <a:pt x="178422" y="1471955"/>
                    </a:lnTo>
                    <a:lnTo>
                      <a:pt x="223012" y="1471955"/>
                    </a:lnTo>
                    <a:lnTo>
                      <a:pt x="223012" y="1427353"/>
                    </a:lnTo>
                    <a:lnTo>
                      <a:pt x="178422" y="1427353"/>
                    </a:lnTo>
                    <a:lnTo>
                      <a:pt x="178422" y="1382763"/>
                    </a:lnTo>
                    <a:lnTo>
                      <a:pt x="223012" y="1382763"/>
                    </a:lnTo>
                    <a:lnTo>
                      <a:pt x="223012" y="1248943"/>
                    </a:lnTo>
                    <a:close/>
                  </a:path>
                  <a:path w="401954" h="1472564">
                    <a:moveTo>
                      <a:pt x="223012" y="1159725"/>
                    </a:moveTo>
                    <a:lnTo>
                      <a:pt x="178422" y="1159725"/>
                    </a:lnTo>
                    <a:lnTo>
                      <a:pt x="178422" y="1204341"/>
                    </a:lnTo>
                    <a:lnTo>
                      <a:pt x="223012" y="1204341"/>
                    </a:lnTo>
                    <a:lnTo>
                      <a:pt x="223012" y="1159725"/>
                    </a:lnTo>
                    <a:close/>
                  </a:path>
                  <a:path w="401954" h="1472564">
                    <a:moveTo>
                      <a:pt x="223012" y="1025906"/>
                    </a:moveTo>
                    <a:lnTo>
                      <a:pt x="178422" y="1025906"/>
                    </a:lnTo>
                    <a:lnTo>
                      <a:pt x="178422" y="981303"/>
                    </a:lnTo>
                    <a:lnTo>
                      <a:pt x="133819" y="981303"/>
                    </a:lnTo>
                    <a:lnTo>
                      <a:pt x="133819" y="1115123"/>
                    </a:lnTo>
                    <a:lnTo>
                      <a:pt x="178422" y="1115123"/>
                    </a:lnTo>
                    <a:lnTo>
                      <a:pt x="223012" y="1115110"/>
                    </a:lnTo>
                    <a:lnTo>
                      <a:pt x="223012" y="1025906"/>
                    </a:lnTo>
                    <a:close/>
                  </a:path>
                  <a:path w="401954" h="1472564">
                    <a:moveTo>
                      <a:pt x="223012" y="892098"/>
                    </a:moveTo>
                    <a:lnTo>
                      <a:pt x="178422" y="892098"/>
                    </a:lnTo>
                    <a:lnTo>
                      <a:pt x="178422" y="936701"/>
                    </a:lnTo>
                    <a:lnTo>
                      <a:pt x="223012" y="936701"/>
                    </a:lnTo>
                    <a:lnTo>
                      <a:pt x="223012" y="892098"/>
                    </a:lnTo>
                    <a:close/>
                  </a:path>
                  <a:path w="401954" h="1472564">
                    <a:moveTo>
                      <a:pt x="223012" y="624459"/>
                    </a:moveTo>
                    <a:lnTo>
                      <a:pt x="178422" y="624459"/>
                    </a:lnTo>
                    <a:lnTo>
                      <a:pt x="178422" y="579856"/>
                    </a:lnTo>
                    <a:lnTo>
                      <a:pt x="133819" y="579856"/>
                    </a:lnTo>
                    <a:lnTo>
                      <a:pt x="133819" y="713676"/>
                    </a:lnTo>
                    <a:lnTo>
                      <a:pt x="178422" y="713676"/>
                    </a:lnTo>
                    <a:lnTo>
                      <a:pt x="178422" y="758278"/>
                    </a:lnTo>
                    <a:lnTo>
                      <a:pt x="223012" y="758278"/>
                    </a:lnTo>
                    <a:lnTo>
                      <a:pt x="223012" y="624459"/>
                    </a:lnTo>
                    <a:close/>
                  </a:path>
                  <a:path w="401954" h="1472564">
                    <a:moveTo>
                      <a:pt x="223012" y="490651"/>
                    </a:moveTo>
                    <a:lnTo>
                      <a:pt x="178422" y="490651"/>
                    </a:lnTo>
                    <a:lnTo>
                      <a:pt x="178422" y="579856"/>
                    </a:lnTo>
                    <a:lnTo>
                      <a:pt x="223012" y="579856"/>
                    </a:lnTo>
                    <a:lnTo>
                      <a:pt x="223012" y="490651"/>
                    </a:lnTo>
                    <a:close/>
                  </a:path>
                  <a:path w="401954" h="1472564">
                    <a:moveTo>
                      <a:pt x="223012" y="356831"/>
                    </a:moveTo>
                    <a:lnTo>
                      <a:pt x="178422" y="356831"/>
                    </a:lnTo>
                    <a:lnTo>
                      <a:pt x="133819" y="356831"/>
                    </a:lnTo>
                    <a:lnTo>
                      <a:pt x="133819" y="490651"/>
                    </a:lnTo>
                    <a:lnTo>
                      <a:pt x="178422" y="490651"/>
                    </a:lnTo>
                    <a:lnTo>
                      <a:pt x="178422" y="401434"/>
                    </a:lnTo>
                    <a:lnTo>
                      <a:pt x="223012" y="401434"/>
                    </a:lnTo>
                    <a:lnTo>
                      <a:pt x="223012" y="356831"/>
                    </a:lnTo>
                    <a:close/>
                  </a:path>
                  <a:path w="401954" h="1472564">
                    <a:moveTo>
                      <a:pt x="223012" y="0"/>
                    </a:moveTo>
                    <a:lnTo>
                      <a:pt x="178422" y="0"/>
                    </a:lnTo>
                    <a:lnTo>
                      <a:pt x="178422" y="133807"/>
                    </a:lnTo>
                    <a:lnTo>
                      <a:pt x="178422" y="312229"/>
                    </a:lnTo>
                    <a:lnTo>
                      <a:pt x="223012" y="312229"/>
                    </a:lnTo>
                    <a:lnTo>
                      <a:pt x="223012" y="133819"/>
                    </a:lnTo>
                    <a:lnTo>
                      <a:pt x="223012" y="0"/>
                    </a:lnTo>
                    <a:close/>
                  </a:path>
                  <a:path w="401954" h="1472564">
                    <a:moveTo>
                      <a:pt x="267627" y="936701"/>
                    </a:moveTo>
                    <a:lnTo>
                      <a:pt x="223024" y="936701"/>
                    </a:lnTo>
                    <a:lnTo>
                      <a:pt x="223024" y="981303"/>
                    </a:lnTo>
                    <a:lnTo>
                      <a:pt x="267627" y="981303"/>
                    </a:lnTo>
                    <a:lnTo>
                      <a:pt x="267627" y="936701"/>
                    </a:lnTo>
                    <a:close/>
                  </a:path>
                  <a:path w="401954" h="1472564">
                    <a:moveTo>
                      <a:pt x="267627" y="802881"/>
                    </a:moveTo>
                    <a:lnTo>
                      <a:pt x="223024" y="802881"/>
                    </a:lnTo>
                    <a:lnTo>
                      <a:pt x="223024" y="892086"/>
                    </a:lnTo>
                    <a:lnTo>
                      <a:pt x="267627" y="892086"/>
                    </a:lnTo>
                    <a:lnTo>
                      <a:pt x="267627" y="802881"/>
                    </a:lnTo>
                    <a:close/>
                  </a:path>
                  <a:path w="401954" h="1472564">
                    <a:moveTo>
                      <a:pt x="267627" y="579856"/>
                    </a:moveTo>
                    <a:lnTo>
                      <a:pt x="223024" y="579856"/>
                    </a:lnTo>
                    <a:lnTo>
                      <a:pt x="223024" y="624459"/>
                    </a:lnTo>
                    <a:lnTo>
                      <a:pt x="267627" y="624459"/>
                    </a:lnTo>
                    <a:lnTo>
                      <a:pt x="267627" y="579856"/>
                    </a:lnTo>
                    <a:close/>
                  </a:path>
                  <a:path w="401954" h="1472564">
                    <a:moveTo>
                      <a:pt x="312216" y="1025906"/>
                    </a:moveTo>
                    <a:lnTo>
                      <a:pt x="267627" y="1025906"/>
                    </a:lnTo>
                    <a:lnTo>
                      <a:pt x="223024" y="1025906"/>
                    </a:lnTo>
                    <a:lnTo>
                      <a:pt x="223024" y="1115110"/>
                    </a:lnTo>
                    <a:lnTo>
                      <a:pt x="267627" y="1115110"/>
                    </a:lnTo>
                    <a:lnTo>
                      <a:pt x="267627" y="1159725"/>
                    </a:lnTo>
                    <a:lnTo>
                      <a:pt x="267627" y="1248943"/>
                    </a:lnTo>
                    <a:lnTo>
                      <a:pt x="223024" y="1248943"/>
                    </a:lnTo>
                    <a:lnTo>
                      <a:pt x="223024" y="1382763"/>
                    </a:lnTo>
                    <a:lnTo>
                      <a:pt x="267627" y="1382763"/>
                    </a:lnTo>
                    <a:lnTo>
                      <a:pt x="312216" y="1382763"/>
                    </a:lnTo>
                    <a:lnTo>
                      <a:pt x="312216" y="1159725"/>
                    </a:lnTo>
                    <a:lnTo>
                      <a:pt x="312216" y="1025906"/>
                    </a:lnTo>
                    <a:close/>
                  </a:path>
                  <a:path w="401954" h="1472564">
                    <a:moveTo>
                      <a:pt x="312216" y="892098"/>
                    </a:moveTo>
                    <a:lnTo>
                      <a:pt x="267627" y="892098"/>
                    </a:lnTo>
                    <a:lnTo>
                      <a:pt x="267627" y="936701"/>
                    </a:lnTo>
                    <a:lnTo>
                      <a:pt x="312216" y="936701"/>
                    </a:lnTo>
                    <a:lnTo>
                      <a:pt x="312216" y="892098"/>
                    </a:lnTo>
                    <a:close/>
                  </a:path>
                  <a:path w="401954" h="1472564">
                    <a:moveTo>
                      <a:pt x="312216" y="624459"/>
                    </a:moveTo>
                    <a:lnTo>
                      <a:pt x="267627" y="624459"/>
                    </a:lnTo>
                    <a:lnTo>
                      <a:pt x="267627" y="669074"/>
                    </a:lnTo>
                    <a:lnTo>
                      <a:pt x="223024" y="669074"/>
                    </a:lnTo>
                    <a:lnTo>
                      <a:pt x="223024" y="713676"/>
                    </a:lnTo>
                    <a:lnTo>
                      <a:pt x="267627" y="713676"/>
                    </a:lnTo>
                    <a:lnTo>
                      <a:pt x="267627" y="758278"/>
                    </a:lnTo>
                    <a:lnTo>
                      <a:pt x="312216" y="758278"/>
                    </a:lnTo>
                    <a:lnTo>
                      <a:pt x="312216" y="624459"/>
                    </a:lnTo>
                    <a:close/>
                  </a:path>
                  <a:path w="401954" h="1472564">
                    <a:moveTo>
                      <a:pt x="312216" y="535254"/>
                    </a:moveTo>
                    <a:lnTo>
                      <a:pt x="267627" y="535254"/>
                    </a:lnTo>
                    <a:lnTo>
                      <a:pt x="267627" y="579856"/>
                    </a:lnTo>
                    <a:lnTo>
                      <a:pt x="312216" y="579856"/>
                    </a:lnTo>
                    <a:lnTo>
                      <a:pt x="312216" y="535254"/>
                    </a:lnTo>
                    <a:close/>
                  </a:path>
                  <a:path w="401954" h="1472564">
                    <a:moveTo>
                      <a:pt x="312216" y="356831"/>
                    </a:moveTo>
                    <a:lnTo>
                      <a:pt x="267627" y="356831"/>
                    </a:lnTo>
                    <a:lnTo>
                      <a:pt x="223024" y="356831"/>
                    </a:lnTo>
                    <a:lnTo>
                      <a:pt x="223024" y="401434"/>
                    </a:lnTo>
                    <a:lnTo>
                      <a:pt x="267627" y="401434"/>
                    </a:lnTo>
                    <a:lnTo>
                      <a:pt x="312216" y="401434"/>
                    </a:lnTo>
                    <a:lnTo>
                      <a:pt x="312216" y="356831"/>
                    </a:lnTo>
                    <a:close/>
                  </a:path>
                  <a:path w="401954" h="1472564">
                    <a:moveTo>
                      <a:pt x="312216" y="267627"/>
                    </a:moveTo>
                    <a:lnTo>
                      <a:pt x="267627" y="267627"/>
                    </a:lnTo>
                    <a:lnTo>
                      <a:pt x="223024" y="267627"/>
                    </a:lnTo>
                    <a:lnTo>
                      <a:pt x="223024" y="312229"/>
                    </a:lnTo>
                    <a:lnTo>
                      <a:pt x="267627" y="312229"/>
                    </a:lnTo>
                    <a:lnTo>
                      <a:pt x="312216" y="312229"/>
                    </a:lnTo>
                    <a:lnTo>
                      <a:pt x="312216" y="267627"/>
                    </a:lnTo>
                    <a:close/>
                  </a:path>
                  <a:path w="401954" h="1472564">
                    <a:moveTo>
                      <a:pt x="312216" y="89204"/>
                    </a:moveTo>
                    <a:lnTo>
                      <a:pt x="267627" y="89204"/>
                    </a:lnTo>
                    <a:lnTo>
                      <a:pt x="267627" y="133807"/>
                    </a:lnTo>
                    <a:lnTo>
                      <a:pt x="267627" y="223012"/>
                    </a:lnTo>
                    <a:lnTo>
                      <a:pt x="312216" y="223012"/>
                    </a:lnTo>
                    <a:lnTo>
                      <a:pt x="312216" y="133807"/>
                    </a:lnTo>
                    <a:lnTo>
                      <a:pt x="312216" y="89204"/>
                    </a:lnTo>
                    <a:close/>
                  </a:path>
                  <a:path w="401954" h="1472564">
                    <a:moveTo>
                      <a:pt x="312216" y="0"/>
                    </a:moveTo>
                    <a:lnTo>
                      <a:pt x="267627" y="0"/>
                    </a:lnTo>
                    <a:lnTo>
                      <a:pt x="223024" y="0"/>
                    </a:lnTo>
                    <a:lnTo>
                      <a:pt x="223024" y="44602"/>
                    </a:lnTo>
                    <a:lnTo>
                      <a:pt x="267627" y="44602"/>
                    </a:lnTo>
                    <a:lnTo>
                      <a:pt x="312216" y="44602"/>
                    </a:lnTo>
                    <a:lnTo>
                      <a:pt x="312216" y="0"/>
                    </a:lnTo>
                    <a:close/>
                  </a:path>
                  <a:path w="401954" h="1472564">
                    <a:moveTo>
                      <a:pt x="356831" y="1427353"/>
                    </a:moveTo>
                    <a:lnTo>
                      <a:pt x="312229" y="1427353"/>
                    </a:lnTo>
                    <a:lnTo>
                      <a:pt x="312229" y="1471955"/>
                    </a:lnTo>
                    <a:lnTo>
                      <a:pt x="356831" y="1471955"/>
                    </a:lnTo>
                    <a:lnTo>
                      <a:pt x="356831" y="1427353"/>
                    </a:lnTo>
                    <a:close/>
                  </a:path>
                  <a:path w="401954" h="1472564">
                    <a:moveTo>
                      <a:pt x="356831" y="1248943"/>
                    </a:moveTo>
                    <a:lnTo>
                      <a:pt x="312229" y="1248943"/>
                    </a:lnTo>
                    <a:lnTo>
                      <a:pt x="312229" y="1338148"/>
                    </a:lnTo>
                    <a:lnTo>
                      <a:pt x="356831" y="1338148"/>
                    </a:lnTo>
                    <a:lnTo>
                      <a:pt x="356831" y="1248943"/>
                    </a:lnTo>
                    <a:close/>
                  </a:path>
                  <a:path w="401954" h="1472564">
                    <a:moveTo>
                      <a:pt x="356831" y="1159725"/>
                    </a:moveTo>
                    <a:lnTo>
                      <a:pt x="312229" y="1159725"/>
                    </a:lnTo>
                    <a:lnTo>
                      <a:pt x="312229" y="1204341"/>
                    </a:lnTo>
                    <a:lnTo>
                      <a:pt x="356831" y="1204341"/>
                    </a:lnTo>
                    <a:lnTo>
                      <a:pt x="356831" y="1159725"/>
                    </a:lnTo>
                    <a:close/>
                  </a:path>
                  <a:path w="401954" h="1472564">
                    <a:moveTo>
                      <a:pt x="356831" y="1070508"/>
                    </a:moveTo>
                    <a:lnTo>
                      <a:pt x="312229" y="1070508"/>
                    </a:lnTo>
                    <a:lnTo>
                      <a:pt x="312229" y="1115110"/>
                    </a:lnTo>
                    <a:lnTo>
                      <a:pt x="356831" y="1115110"/>
                    </a:lnTo>
                    <a:lnTo>
                      <a:pt x="356831" y="1070508"/>
                    </a:lnTo>
                    <a:close/>
                  </a:path>
                  <a:path w="401954" h="1472564">
                    <a:moveTo>
                      <a:pt x="356831" y="892098"/>
                    </a:moveTo>
                    <a:lnTo>
                      <a:pt x="312229" y="892098"/>
                    </a:lnTo>
                    <a:lnTo>
                      <a:pt x="312229" y="936701"/>
                    </a:lnTo>
                    <a:lnTo>
                      <a:pt x="356831" y="936701"/>
                    </a:lnTo>
                    <a:lnTo>
                      <a:pt x="356831" y="892098"/>
                    </a:lnTo>
                    <a:close/>
                  </a:path>
                  <a:path w="401954" h="1472564">
                    <a:moveTo>
                      <a:pt x="356831" y="713676"/>
                    </a:moveTo>
                    <a:lnTo>
                      <a:pt x="312229" y="713676"/>
                    </a:lnTo>
                    <a:lnTo>
                      <a:pt x="312229" y="847496"/>
                    </a:lnTo>
                    <a:lnTo>
                      <a:pt x="356831" y="847496"/>
                    </a:lnTo>
                    <a:lnTo>
                      <a:pt x="356831" y="713676"/>
                    </a:lnTo>
                    <a:close/>
                  </a:path>
                  <a:path w="401954" h="1472564">
                    <a:moveTo>
                      <a:pt x="356831" y="535254"/>
                    </a:moveTo>
                    <a:lnTo>
                      <a:pt x="312229" y="535254"/>
                    </a:lnTo>
                    <a:lnTo>
                      <a:pt x="312229" y="579856"/>
                    </a:lnTo>
                    <a:lnTo>
                      <a:pt x="356831" y="579856"/>
                    </a:lnTo>
                    <a:lnTo>
                      <a:pt x="356831" y="535254"/>
                    </a:lnTo>
                    <a:close/>
                  </a:path>
                  <a:path w="401954" h="1472564">
                    <a:moveTo>
                      <a:pt x="356831" y="356831"/>
                    </a:moveTo>
                    <a:lnTo>
                      <a:pt x="312229" y="356831"/>
                    </a:lnTo>
                    <a:lnTo>
                      <a:pt x="312229" y="490651"/>
                    </a:lnTo>
                    <a:lnTo>
                      <a:pt x="356831" y="490651"/>
                    </a:lnTo>
                    <a:lnTo>
                      <a:pt x="356831" y="356831"/>
                    </a:lnTo>
                    <a:close/>
                  </a:path>
                  <a:path w="401954" h="1472564">
                    <a:moveTo>
                      <a:pt x="356831" y="267627"/>
                    </a:moveTo>
                    <a:lnTo>
                      <a:pt x="312229" y="267627"/>
                    </a:lnTo>
                    <a:lnTo>
                      <a:pt x="312229" y="312229"/>
                    </a:lnTo>
                    <a:lnTo>
                      <a:pt x="356831" y="312229"/>
                    </a:lnTo>
                    <a:lnTo>
                      <a:pt x="356831" y="267627"/>
                    </a:lnTo>
                    <a:close/>
                  </a:path>
                  <a:path w="401954" h="1472564">
                    <a:moveTo>
                      <a:pt x="356831" y="89204"/>
                    </a:moveTo>
                    <a:lnTo>
                      <a:pt x="312229" y="89204"/>
                    </a:lnTo>
                    <a:lnTo>
                      <a:pt x="312229" y="133807"/>
                    </a:lnTo>
                    <a:lnTo>
                      <a:pt x="312229" y="223012"/>
                    </a:lnTo>
                    <a:lnTo>
                      <a:pt x="356831" y="223012"/>
                    </a:lnTo>
                    <a:lnTo>
                      <a:pt x="356831" y="133807"/>
                    </a:lnTo>
                    <a:lnTo>
                      <a:pt x="356831" y="89204"/>
                    </a:lnTo>
                    <a:close/>
                  </a:path>
                  <a:path w="401954" h="1472564">
                    <a:moveTo>
                      <a:pt x="356831" y="0"/>
                    </a:moveTo>
                    <a:lnTo>
                      <a:pt x="312229" y="0"/>
                    </a:lnTo>
                    <a:lnTo>
                      <a:pt x="312229" y="44602"/>
                    </a:lnTo>
                    <a:lnTo>
                      <a:pt x="356831" y="44602"/>
                    </a:lnTo>
                    <a:lnTo>
                      <a:pt x="356831" y="0"/>
                    </a:lnTo>
                    <a:close/>
                  </a:path>
                  <a:path w="401954" h="1472564">
                    <a:moveTo>
                      <a:pt x="401434" y="267627"/>
                    </a:moveTo>
                    <a:lnTo>
                      <a:pt x="356844" y="267627"/>
                    </a:lnTo>
                    <a:lnTo>
                      <a:pt x="356844" y="312229"/>
                    </a:lnTo>
                    <a:lnTo>
                      <a:pt x="401434" y="312229"/>
                    </a:lnTo>
                    <a:lnTo>
                      <a:pt x="401434" y="267627"/>
                    </a:lnTo>
                    <a:close/>
                  </a:path>
                  <a:path w="401954" h="1472564">
                    <a:moveTo>
                      <a:pt x="401434" y="89204"/>
                    </a:moveTo>
                    <a:lnTo>
                      <a:pt x="356844" y="89204"/>
                    </a:lnTo>
                    <a:lnTo>
                      <a:pt x="356844" y="133807"/>
                    </a:lnTo>
                    <a:lnTo>
                      <a:pt x="356844" y="223012"/>
                    </a:lnTo>
                    <a:lnTo>
                      <a:pt x="401434" y="223012"/>
                    </a:lnTo>
                    <a:lnTo>
                      <a:pt x="401434" y="133807"/>
                    </a:lnTo>
                    <a:lnTo>
                      <a:pt x="401434" y="89204"/>
                    </a:lnTo>
                    <a:close/>
                  </a:path>
                  <a:path w="401954" h="1472564">
                    <a:moveTo>
                      <a:pt x="401434" y="0"/>
                    </a:moveTo>
                    <a:lnTo>
                      <a:pt x="356844" y="0"/>
                    </a:lnTo>
                    <a:lnTo>
                      <a:pt x="356844" y="44602"/>
                    </a:lnTo>
                    <a:lnTo>
                      <a:pt x="401434" y="44602"/>
                    </a:lnTo>
                    <a:lnTo>
                      <a:pt x="401434" y="0"/>
                    </a:lnTo>
                    <a:close/>
                  </a:path>
                </a:pathLst>
              </a:custGeom>
              <a:solidFill>
                <a:srgbClr val="000000"/>
              </a:solidFill>
            </p:spPr>
            <p:txBody>
              <a:bodyPr wrap="square" lIns="0" tIns="0" rIns="0" bIns="0" rtlCol="0"/>
              <a:lstStyle/>
              <a:p>
                <a:endParaRPr/>
              </a:p>
            </p:txBody>
          </p:sp>
          <p:sp>
            <p:nvSpPr>
              <p:cNvPr id="22" name="object 20">
                <a:extLst>
                  <a:ext uri="{FF2B5EF4-FFF2-40B4-BE49-F238E27FC236}">
                    <a16:creationId xmlns:a16="http://schemas.microsoft.com/office/drawing/2014/main" id="{C61BA635-A020-668C-F9FA-4C8222DA58B1}"/>
                  </a:ext>
                </a:extLst>
              </p:cNvPr>
              <p:cNvSpPr/>
              <p:nvPr/>
            </p:nvSpPr>
            <p:spPr>
              <a:xfrm>
                <a:off x="7976725" y="2478863"/>
                <a:ext cx="133985" cy="1472565"/>
              </a:xfrm>
              <a:custGeom>
                <a:avLst/>
                <a:gdLst/>
                <a:ahLst/>
                <a:cxnLst/>
                <a:rect l="l" t="t" r="r" b="b"/>
                <a:pathLst>
                  <a:path w="133984" h="1472564">
                    <a:moveTo>
                      <a:pt x="44589" y="1338148"/>
                    </a:moveTo>
                    <a:lnTo>
                      <a:pt x="0" y="1338148"/>
                    </a:lnTo>
                    <a:lnTo>
                      <a:pt x="0" y="1382750"/>
                    </a:lnTo>
                    <a:lnTo>
                      <a:pt x="44589" y="1382750"/>
                    </a:lnTo>
                    <a:lnTo>
                      <a:pt x="44589" y="1338148"/>
                    </a:lnTo>
                    <a:close/>
                  </a:path>
                  <a:path w="133984" h="1472564">
                    <a:moveTo>
                      <a:pt x="44589" y="1070508"/>
                    </a:moveTo>
                    <a:lnTo>
                      <a:pt x="0" y="1070508"/>
                    </a:lnTo>
                    <a:lnTo>
                      <a:pt x="0" y="1159713"/>
                    </a:lnTo>
                    <a:lnTo>
                      <a:pt x="44589" y="1159713"/>
                    </a:lnTo>
                    <a:lnTo>
                      <a:pt x="44589" y="1070508"/>
                    </a:lnTo>
                    <a:close/>
                  </a:path>
                  <a:path w="133984" h="1472564">
                    <a:moveTo>
                      <a:pt x="44589" y="758278"/>
                    </a:moveTo>
                    <a:lnTo>
                      <a:pt x="0" y="758278"/>
                    </a:lnTo>
                    <a:lnTo>
                      <a:pt x="0" y="802881"/>
                    </a:lnTo>
                    <a:lnTo>
                      <a:pt x="44589" y="802881"/>
                    </a:lnTo>
                    <a:lnTo>
                      <a:pt x="44589" y="758278"/>
                    </a:lnTo>
                    <a:close/>
                  </a:path>
                  <a:path w="133984" h="1472564">
                    <a:moveTo>
                      <a:pt x="44589" y="579856"/>
                    </a:moveTo>
                    <a:lnTo>
                      <a:pt x="0" y="579856"/>
                    </a:lnTo>
                    <a:lnTo>
                      <a:pt x="0" y="624459"/>
                    </a:lnTo>
                    <a:lnTo>
                      <a:pt x="44589" y="624459"/>
                    </a:lnTo>
                    <a:lnTo>
                      <a:pt x="44589" y="579856"/>
                    </a:lnTo>
                    <a:close/>
                  </a:path>
                  <a:path w="133984" h="1472564">
                    <a:moveTo>
                      <a:pt x="44589" y="401447"/>
                    </a:moveTo>
                    <a:lnTo>
                      <a:pt x="0" y="401447"/>
                    </a:lnTo>
                    <a:lnTo>
                      <a:pt x="0" y="446049"/>
                    </a:lnTo>
                    <a:lnTo>
                      <a:pt x="44589" y="446049"/>
                    </a:lnTo>
                    <a:lnTo>
                      <a:pt x="44589" y="401447"/>
                    </a:lnTo>
                    <a:close/>
                  </a:path>
                  <a:path w="133984" h="1472564">
                    <a:moveTo>
                      <a:pt x="44589" y="267627"/>
                    </a:moveTo>
                    <a:lnTo>
                      <a:pt x="0" y="267627"/>
                    </a:lnTo>
                    <a:lnTo>
                      <a:pt x="0" y="312229"/>
                    </a:lnTo>
                    <a:lnTo>
                      <a:pt x="44589" y="312229"/>
                    </a:lnTo>
                    <a:lnTo>
                      <a:pt x="44589" y="267627"/>
                    </a:lnTo>
                    <a:close/>
                  </a:path>
                  <a:path w="133984" h="1472564">
                    <a:moveTo>
                      <a:pt x="89204" y="802881"/>
                    </a:moveTo>
                    <a:lnTo>
                      <a:pt x="44602" y="802881"/>
                    </a:lnTo>
                    <a:lnTo>
                      <a:pt x="44602" y="847483"/>
                    </a:lnTo>
                    <a:lnTo>
                      <a:pt x="89204" y="847483"/>
                    </a:lnTo>
                    <a:lnTo>
                      <a:pt x="89204" y="802881"/>
                    </a:lnTo>
                    <a:close/>
                  </a:path>
                  <a:path w="133984" h="1472564">
                    <a:moveTo>
                      <a:pt x="89204" y="713676"/>
                    </a:moveTo>
                    <a:lnTo>
                      <a:pt x="44602" y="713676"/>
                    </a:lnTo>
                    <a:lnTo>
                      <a:pt x="44602" y="758278"/>
                    </a:lnTo>
                    <a:lnTo>
                      <a:pt x="89204" y="758278"/>
                    </a:lnTo>
                    <a:lnTo>
                      <a:pt x="89204" y="713676"/>
                    </a:lnTo>
                    <a:close/>
                  </a:path>
                  <a:path w="133984" h="1472564">
                    <a:moveTo>
                      <a:pt x="89204" y="624459"/>
                    </a:moveTo>
                    <a:lnTo>
                      <a:pt x="44602" y="624459"/>
                    </a:lnTo>
                    <a:lnTo>
                      <a:pt x="44602" y="669061"/>
                    </a:lnTo>
                    <a:lnTo>
                      <a:pt x="89204" y="669061"/>
                    </a:lnTo>
                    <a:lnTo>
                      <a:pt x="89204" y="624459"/>
                    </a:lnTo>
                    <a:close/>
                  </a:path>
                  <a:path w="133984" h="1472564">
                    <a:moveTo>
                      <a:pt x="133794" y="1427353"/>
                    </a:moveTo>
                    <a:lnTo>
                      <a:pt x="89204" y="1427353"/>
                    </a:lnTo>
                    <a:lnTo>
                      <a:pt x="89204" y="1471955"/>
                    </a:lnTo>
                    <a:lnTo>
                      <a:pt x="133794" y="1471955"/>
                    </a:lnTo>
                    <a:lnTo>
                      <a:pt x="133794" y="1427353"/>
                    </a:lnTo>
                    <a:close/>
                  </a:path>
                  <a:path w="133984" h="1472564">
                    <a:moveTo>
                      <a:pt x="133794" y="1248943"/>
                    </a:moveTo>
                    <a:lnTo>
                      <a:pt x="89204" y="1248943"/>
                    </a:lnTo>
                    <a:lnTo>
                      <a:pt x="89204" y="1293545"/>
                    </a:lnTo>
                    <a:lnTo>
                      <a:pt x="133794" y="1293545"/>
                    </a:lnTo>
                    <a:lnTo>
                      <a:pt x="133794" y="1248943"/>
                    </a:lnTo>
                    <a:close/>
                  </a:path>
                  <a:path w="133984" h="1472564">
                    <a:moveTo>
                      <a:pt x="133794" y="1025906"/>
                    </a:moveTo>
                    <a:lnTo>
                      <a:pt x="89204" y="1025906"/>
                    </a:lnTo>
                    <a:lnTo>
                      <a:pt x="89204" y="981303"/>
                    </a:lnTo>
                    <a:lnTo>
                      <a:pt x="89204" y="936701"/>
                    </a:lnTo>
                    <a:lnTo>
                      <a:pt x="44602" y="936701"/>
                    </a:lnTo>
                    <a:lnTo>
                      <a:pt x="44602" y="981303"/>
                    </a:lnTo>
                    <a:lnTo>
                      <a:pt x="44602" y="1159725"/>
                    </a:lnTo>
                    <a:lnTo>
                      <a:pt x="44602" y="1248943"/>
                    </a:lnTo>
                    <a:lnTo>
                      <a:pt x="89204" y="1248943"/>
                    </a:lnTo>
                    <a:lnTo>
                      <a:pt x="89204" y="1159725"/>
                    </a:lnTo>
                    <a:lnTo>
                      <a:pt x="89204" y="1115110"/>
                    </a:lnTo>
                    <a:lnTo>
                      <a:pt x="133794" y="1115110"/>
                    </a:lnTo>
                    <a:lnTo>
                      <a:pt x="133794" y="1025906"/>
                    </a:lnTo>
                    <a:close/>
                  </a:path>
                  <a:path w="133984" h="1472564">
                    <a:moveTo>
                      <a:pt x="133794" y="847483"/>
                    </a:moveTo>
                    <a:lnTo>
                      <a:pt x="89204" y="847483"/>
                    </a:lnTo>
                    <a:lnTo>
                      <a:pt x="89204" y="892086"/>
                    </a:lnTo>
                    <a:lnTo>
                      <a:pt x="133794" y="892086"/>
                    </a:lnTo>
                    <a:lnTo>
                      <a:pt x="133794" y="847483"/>
                    </a:lnTo>
                    <a:close/>
                  </a:path>
                  <a:path w="133984" h="1472564">
                    <a:moveTo>
                      <a:pt x="133794" y="490651"/>
                    </a:moveTo>
                    <a:lnTo>
                      <a:pt x="89204" y="490651"/>
                    </a:lnTo>
                    <a:lnTo>
                      <a:pt x="89204" y="401447"/>
                    </a:lnTo>
                    <a:lnTo>
                      <a:pt x="44602" y="401447"/>
                    </a:lnTo>
                    <a:lnTo>
                      <a:pt x="44602" y="535266"/>
                    </a:lnTo>
                    <a:lnTo>
                      <a:pt x="89204" y="535266"/>
                    </a:lnTo>
                    <a:lnTo>
                      <a:pt x="89204" y="579856"/>
                    </a:lnTo>
                    <a:lnTo>
                      <a:pt x="133794" y="579856"/>
                    </a:lnTo>
                    <a:lnTo>
                      <a:pt x="133794" y="490651"/>
                    </a:lnTo>
                    <a:close/>
                  </a:path>
                  <a:path w="133984" h="1472564">
                    <a:moveTo>
                      <a:pt x="133794" y="356831"/>
                    </a:moveTo>
                    <a:lnTo>
                      <a:pt x="89204" y="356831"/>
                    </a:lnTo>
                    <a:lnTo>
                      <a:pt x="89204" y="401434"/>
                    </a:lnTo>
                    <a:lnTo>
                      <a:pt x="133794" y="401434"/>
                    </a:lnTo>
                    <a:lnTo>
                      <a:pt x="133794" y="356831"/>
                    </a:lnTo>
                    <a:close/>
                  </a:path>
                  <a:path w="133984" h="1472564">
                    <a:moveTo>
                      <a:pt x="133794" y="0"/>
                    </a:moveTo>
                    <a:lnTo>
                      <a:pt x="89204" y="0"/>
                    </a:lnTo>
                    <a:lnTo>
                      <a:pt x="44602" y="0"/>
                    </a:lnTo>
                    <a:lnTo>
                      <a:pt x="44602" y="44602"/>
                    </a:lnTo>
                    <a:lnTo>
                      <a:pt x="89204" y="44602"/>
                    </a:lnTo>
                    <a:lnTo>
                      <a:pt x="89204" y="133807"/>
                    </a:lnTo>
                    <a:lnTo>
                      <a:pt x="89204" y="267627"/>
                    </a:lnTo>
                    <a:lnTo>
                      <a:pt x="44602" y="267627"/>
                    </a:lnTo>
                    <a:lnTo>
                      <a:pt x="44602" y="312229"/>
                    </a:lnTo>
                    <a:lnTo>
                      <a:pt x="89204" y="312229"/>
                    </a:lnTo>
                    <a:lnTo>
                      <a:pt x="133794" y="312229"/>
                    </a:lnTo>
                    <a:lnTo>
                      <a:pt x="133794" y="133819"/>
                    </a:lnTo>
                    <a:lnTo>
                      <a:pt x="133794" y="0"/>
                    </a:lnTo>
                    <a:close/>
                  </a:path>
                </a:pathLst>
              </a:custGeom>
              <a:solidFill>
                <a:srgbClr val="000000"/>
              </a:solidFill>
            </p:spPr>
            <p:txBody>
              <a:bodyPr wrap="square" lIns="0" tIns="0" rIns="0" bIns="0" rtlCol="0"/>
              <a:lstStyle/>
              <a:p>
                <a:endParaRPr/>
              </a:p>
            </p:txBody>
          </p:sp>
        </p:grpSp>
      </p:grpSp>
      <p:grpSp>
        <p:nvGrpSpPr>
          <p:cNvPr id="23" name="Group 22">
            <a:extLst>
              <a:ext uri="{FF2B5EF4-FFF2-40B4-BE49-F238E27FC236}">
                <a16:creationId xmlns:a16="http://schemas.microsoft.com/office/drawing/2014/main" id="{A3045083-F675-A338-6994-F34679F749A2}"/>
              </a:ext>
            </a:extLst>
          </p:cNvPr>
          <p:cNvGrpSpPr/>
          <p:nvPr userDrawn="1"/>
        </p:nvGrpSpPr>
        <p:grpSpPr>
          <a:xfrm>
            <a:off x="1892160" y="4477087"/>
            <a:ext cx="1046440" cy="1046440"/>
            <a:chOff x="3590886" y="4930498"/>
            <a:chExt cx="1385570" cy="1385570"/>
          </a:xfrm>
          <a:effectLst>
            <a:outerShdw blurRad="50800" dist="38100" dir="2700000" algn="tl" rotWithShape="0">
              <a:prstClr val="black">
                <a:alpha val="40000"/>
              </a:prstClr>
            </a:outerShdw>
          </a:effectLst>
        </p:grpSpPr>
        <p:sp>
          <p:nvSpPr>
            <p:cNvPr id="24" name="object 21">
              <a:extLst>
                <a:ext uri="{FF2B5EF4-FFF2-40B4-BE49-F238E27FC236}">
                  <a16:creationId xmlns:a16="http://schemas.microsoft.com/office/drawing/2014/main" id="{EB605F81-0E81-69D5-8DFE-FF22121E2CF9}"/>
                </a:ext>
              </a:extLst>
            </p:cNvPr>
            <p:cNvSpPr/>
            <p:nvPr/>
          </p:nvSpPr>
          <p:spPr>
            <a:xfrm>
              <a:off x="3590886" y="4930498"/>
              <a:ext cx="1385570" cy="1385570"/>
            </a:xfrm>
            <a:custGeom>
              <a:avLst/>
              <a:gdLst/>
              <a:ahLst/>
              <a:cxnLst/>
              <a:rect l="l" t="t" r="r" b="b"/>
              <a:pathLst>
                <a:path w="1385570" h="1385570">
                  <a:moveTo>
                    <a:pt x="1385315" y="0"/>
                  </a:moveTo>
                  <a:lnTo>
                    <a:pt x="0" y="0"/>
                  </a:lnTo>
                  <a:lnTo>
                    <a:pt x="0" y="1385315"/>
                  </a:lnTo>
                  <a:lnTo>
                    <a:pt x="1385315" y="1385315"/>
                  </a:lnTo>
                  <a:lnTo>
                    <a:pt x="1385315" y="0"/>
                  </a:lnTo>
                  <a:close/>
                </a:path>
              </a:pathLst>
            </a:custGeom>
            <a:solidFill>
              <a:srgbClr val="FFFFFF"/>
            </a:solidFill>
          </p:spPr>
          <p:txBody>
            <a:bodyPr wrap="square" lIns="0" tIns="0" rIns="0" bIns="0" rtlCol="0"/>
            <a:lstStyle/>
            <a:p>
              <a:endParaRPr/>
            </a:p>
          </p:txBody>
        </p:sp>
        <p:grpSp>
          <p:nvGrpSpPr>
            <p:cNvPr id="25" name="Group 24">
              <a:extLst>
                <a:ext uri="{FF2B5EF4-FFF2-40B4-BE49-F238E27FC236}">
                  <a16:creationId xmlns:a16="http://schemas.microsoft.com/office/drawing/2014/main" id="{2736A0A5-4045-2AFA-2F78-579AC944169A}"/>
                </a:ext>
              </a:extLst>
            </p:cNvPr>
            <p:cNvGrpSpPr/>
            <p:nvPr/>
          </p:nvGrpSpPr>
          <p:grpSpPr>
            <a:xfrm>
              <a:off x="3740727" y="5078736"/>
              <a:ext cx="1085888" cy="1085850"/>
              <a:chOff x="2082761" y="5461416"/>
              <a:chExt cx="1085888" cy="1085850"/>
            </a:xfrm>
          </p:grpSpPr>
          <p:sp>
            <p:nvSpPr>
              <p:cNvPr id="26" name="object 22">
                <a:extLst>
                  <a:ext uri="{FF2B5EF4-FFF2-40B4-BE49-F238E27FC236}">
                    <a16:creationId xmlns:a16="http://schemas.microsoft.com/office/drawing/2014/main" id="{AD3A49D2-39D5-ACAC-DAC1-AC55A48B83D0}"/>
                  </a:ext>
                </a:extLst>
              </p:cNvPr>
              <p:cNvSpPr/>
              <p:nvPr/>
            </p:nvSpPr>
            <p:spPr>
              <a:xfrm>
                <a:off x="2082761" y="5461416"/>
                <a:ext cx="299720" cy="1085850"/>
              </a:xfrm>
              <a:custGeom>
                <a:avLst/>
                <a:gdLst/>
                <a:ahLst/>
                <a:cxnLst/>
                <a:rect l="l" t="t" r="r" b="b"/>
                <a:pathLst>
                  <a:path w="299719" h="1085850">
                    <a:moveTo>
                      <a:pt x="37439" y="673938"/>
                    </a:moveTo>
                    <a:lnTo>
                      <a:pt x="0" y="673938"/>
                    </a:lnTo>
                    <a:lnTo>
                      <a:pt x="0" y="711377"/>
                    </a:lnTo>
                    <a:lnTo>
                      <a:pt x="37439" y="711377"/>
                    </a:lnTo>
                    <a:lnTo>
                      <a:pt x="37439" y="673938"/>
                    </a:lnTo>
                    <a:close/>
                  </a:path>
                  <a:path w="299719" h="1085850">
                    <a:moveTo>
                      <a:pt x="37439" y="599059"/>
                    </a:moveTo>
                    <a:lnTo>
                      <a:pt x="0" y="599059"/>
                    </a:lnTo>
                    <a:lnTo>
                      <a:pt x="0" y="636498"/>
                    </a:lnTo>
                    <a:lnTo>
                      <a:pt x="37439" y="636498"/>
                    </a:lnTo>
                    <a:lnTo>
                      <a:pt x="37439" y="599059"/>
                    </a:lnTo>
                    <a:close/>
                  </a:path>
                  <a:path w="299719" h="1085850">
                    <a:moveTo>
                      <a:pt x="74879" y="411861"/>
                    </a:moveTo>
                    <a:lnTo>
                      <a:pt x="37439" y="411861"/>
                    </a:lnTo>
                    <a:lnTo>
                      <a:pt x="0" y="411861"/>
                    </a:lnTo>
                    <a:lnTo>
                      <a:pt x="0" y="449300"/>
                    </a:lnTo>
                    <a:lnTo>
                      <a:pt x="37439" y="449300"/>
                    </a:lnTo>
                    <a:lnTo>
                      <a:pt x="74879" y="449300"/>
                    </a:lnTo>
                    <a:lnTo>
                      <a:pt x="74879" y="411861"/>
                    </a:lnTo>
                    <a:close/>
                  </a:path>
                  <a:path w="299719" h="1085850">
                    <a:moveTo>
                      <a:pt x="74879" y="336969"/>
                    </a:moveTo>
                    <a:lnTo>
                      <a:pt x="37439" y="336969"/>
                    </a:lnTo>
                    <a:lnTo>
                      <a:pt x="37439" y="299529"/>
                    </a:lnTo>
                    <a:lnTo>
                      <a:pt x="0" y="299529"/>
                    </a:lnTo>
                    <a:lnTo>
                      <a:pt x="0" y="374408"/>
                    </a:lnTo>
                    <a:lnTo>
                      <a:pt x="37439" y="374408"/>
                    </a:lnTo>
                    <a:lnTo>
                      <a:pt x="74879" y="374408"/>
                    </a:lnTo>
                    <a:lnTo>
                      <a:pt x="74879" y="336969"/>
                    </a:lnTo>
                    <a:close/>
                  </a:path>
                  <a:path w="299719" h="1085850">
                    <a:moveTo>
                      <a:pt x="112318" y="299529"/>
                    </a:moveTo>
                    <a:lnTo>
                      <a:pt x="74879" y="299529"/>
                    </a:lnTo>
                    <a:lnTo>
                      <a:pt x="74879" y="336969"/>
                    </a:lnTo>
                    <a:lnTo>
                      <a:pt x="112318" y="336969"/>
                    </a:lnTo>
                    <a:lnTo>
                      <a:pt x="112318" y="299529"/>
                    </a:lnTo>
                    <a:close/>
                  </a:path>
                  <a:path w="299719" h="1085850">
                    <a:moveTo>
                      <a:pt x="149758" y="898588"/>
                    </a:moveTo>
                    <a:lnTo>
                      <a:pt x="112318" y="898588"/>
                    </a:lnTo>
                    <a:lnTo>
                      <a:pt x="74879" y="898588"/>
                    </a:lnTo>
                    <a:lnTo>
                      <a:pt x="74879" y="1010907"/>
                    </a:lnTo>
                    <a:lnTo>
                      <a:pt x="112318" y="1010907"/>
                    </a:lnTo>
                    <a:lnTo>
                      <a:pt x="149758" y="1010907"/>
                    </a:lnTo>
                    <a:lnTo>
                      <a:pt x="149758" y="898588"/>
                    </a:lnTo>
                    <a:close/>
                  </a:path>
                  <a:path w="299719" h="1085850">
                    <a:moveTo>
                      <a:pt x="149758" y="823709"/>
                    </a:moveTo>
                    <a:lnTo>
                      <a:pt x="112318" y="823709"/>
                    </a:lnTo>
                    <a:lnTo>
                      <a:pt x="74879" y="823709"/>
                    </a:lnTo>
                    <a:lnTo>
                      <a:pt x="37439" y="823709"/>
                    </a:lnTo>
                    <a:lnTo>
                      <a:pt x="0" y="823709"/>
                    </a:lnTo>
                    <a:lnTo>
                      <a:pt x="0" y="1085799"/>
                    </a:lnTo>
                    <a:lnTo>
                      <a:pt x="37439" y="1085799"/>
                    </a:lnTo>
                    <a:lnTo>
                      <a:pt x="74879" y="1085786"/>
                    </a:lnTo>
                    <a:lnTo>
                      <a:pt x="112318" y="1085786"/>
                    </a:lnTo>
                    <a:lnTo>
                      <a:pt x="149758" y="1085786"/>
                    </a:lnTo>
                    <a:lnTo>
                      <a:pt x="149758" y="1048346"/>
                    </a:lnTo>
                    <a:lnTo>
                      <a:pt x="112318" y="1048346"/>
                    </a:lnTo>
                    <a:lnTo>
                      <a:pt x="74879" y="1048346"/>
                    </a:lnTo>
                    <a:lnTo>
                      <a:pt x="37439" y="1048346"/>
                    </a:lnTo>
                    <a:lnTo>
                      <a:pt x="37439" y="861148"/>
                    </a:lnTo>
                    <a:lnTo>
                      <a:pt x="74879" y="861148"/>
                    </a:lnTo>
                    <a:lnTo>
                      <a:pt x="112318" y="861148"/>
                    </a:lnTo>
                    <a:lnTo>
                      <a:pt x="149758" y="861148"/>
                    </a:lnTo>
                    <a:lnTo>
                      <a:pt x="149758" y="823709"/>
                    </a:lnTo>
                    <a:close/>
                  </a:path>
                  <a:path w="299719" h="1085850">
                    <a:moveTo>
                      <a:pt x="149758" y="486740"/>
                    </a:moveTo>
                    <a:lnTo>
                      <a:pt x="112318" y="486740"/>
                    </a:lnTo>
                    <a:lnTo>
                      <a:pt x="74879" y="486740"/>
                    </a:lnTo>
                    <a:lnTo>
                      <a:pt x="74879" y="524179"/>
                    </a:lnTo>
                    <a:lnTo>
                      <a:pt x="37439" y="524179"/>
                    </a:lnTo>
                    <a:lnTo>
                      <a:pt x="37439" y="486740"/>
                    </a:lnTo>
                    <a:lnTo>
                      <a:pt x="0" y="486740"/>
                    </a:lnTo>
                    <a:lnTo>
                      <a:pt x="0" y="561619"/>
                    </a:lnTo>
                    <a:lnTo>
                      <a:pt x="37439" y="561619"/>
                    </a:lnTo>
                    <a:lnTo>
                      <a:pt x="37439" y="599059"/>
                    </a:lnTo>
                    <a:lnTo>
                      <a:pt x="74879" y="599059"/>
                    </a:lnTo>
                    <a:lnTo>
                      <a:pt x="74879" y="636498"/>
                    </a:lnTo>
                    <a:lnTo>
                      <a:pt x="37439" y="636498"/>
                    </a:lnTo>
                    <a:lnTo>
                      <a:pt x="37439" y="673938"/>
                    </a:lnTo>
                    <a:lnTo>
                      <a:pt x="74879" y="673938"/>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112318" y="786269"/>
                    </a:lnTo>
                    <a:lnTo>
                      <a:pt x="112318" y="748842"/>
                    </a:lnTo>
                    <a:lnTo>
                      <a:pt x="149758" y="748842"/>
                    </a:lnTo>
                    <a:lnTo>
                      <a:pt x="149758" y="711403"/>
                    </a:lnTo>
                    <a:lnTo>
                      <a:pt x="112318" y="711403"/>
                    </a:lnTo>
                    <a:lnTo>
                      <a:pt x="112318" y="673938"/>
                    </a:lnTo>
                    <a:lnTo>
                      <a:pt x="149758" y="673938"/>
                    </a:lnTo>
                    <a:lnTo>
                      <a:pt x="149758" y="636498"/>
                    </a:lnTo>
                    <a:lnTo>
                      <a:pt x="112318" y="636498"/>
                    </a:lnTo>
                    <a:lnTo>
                      <a:pt x="112318" y="561619"/>
                    </a:lnTo>
                    <a:lnTo>
                      <a:pt x="149758" y="561619"/>
                    </a:lnTo>
                    <a:lnTo>
                      <a:pt x="149758" y="486740"/>
                    </a:lnTo>
                    <a:close/>
                  </a:path>
                  <a:path w="299719" h="1085850">
                    <a:moveTo>
                      <a:pt x="149758" y="336969"/>
                    </a:moveTo>
                    <a:lnTo>
                      <a:pt x="112318" y="336969"/>
                    </a:lnTo>
                    <a:lnTo>
                      <a:pt x="112318" y="374408"/>
                    </a:lnTo>
                    <a:lnTo>
                      <a:pt x="74879" y="374408"/>
                    </a:lnTo>
                    <a:lnTo>
                      <a:pt x="74879" y="411848"/>
                    </a:lnTo>
                    <a:lnTo>
                      <a:pt x="112318" y="411848"/>
                    </a:lnTo>
                    <a:lnTo>
                      <a:pt x="149758" y="411848"/>
                    </a:lnTo>
                    <a:lnTo>
                      <a:pt x="149758" y="336969"/>
                    </a:lnTo>
                    <a:close/>
                  </a:path>
                  <a:path w="299719" h="1085850">
                    <a:moveTo>
                      <a:pt x="149758" y="224650"/>
                    </a:moveTo>
                    <a:lnTo>
                      <a:pt x="112318" y="224650"/>
                    </a:lnTo>
                    <a:lnTo>
                      <a:pt x="74879" y="224650"/>
                    </a:lnTo>
                    <a:lnTo>
                      <a:pt x="37439" y="224650"/>
                    </a:lnTo>
                    <a:lnTo>
                      <a:pt x="37439" y="149771"/>
                    </a:lnTo>
                    <a:lnTo>
                      <a:pt x="37439" y="74891"/>
                    </a:lnTo>
                    <a:lnTo>
                      <a:pt x="0" y="74891"/>
                    </a:lnTo>
                    <a:lnTo>
                      <a:pt x="0" y="149771"/>
                    </a:lnTo>
                    <a:lnTo>
                      <a:pt x="0" y="262089"/>
                    </a:lnTo>
                    <a:lnTo>
                      <a:pt x="37439" y="262089"/>
                    </a:lnTo>
                    <a:lnTo>
                      <a:pt x="74879" y="262089"/>
                    </a:lnTo>
                    <a:lnTo>
                      <a:pt x="112318" y="262089"/>
                    </a:lnTo>
                    <a:lnTo>
                      <a:pt x="149758" y="262089"/>
                    </a:lnTo>
                    <a:lnTo>
                      <a:pt x="149758" y="224650"/>
                    </a:lnTo>
                    <a:close/>
                  </a:path>
                  <a:path w="299719" h="1085850">
                    <a:moveTo>
                      <a:pt x="149758" y="74891"/>
                    </a:moveTo>
                    <a:lnTo>
                      <a:pt x="112318" y="74891"/>
                    </a:lnTo>
                    <a:lnTo>
                      <a:pt x="74879" y="74891"/>
                    </a:lnTo>
                    <a:lnTo>
                      <a:pt x="74879" y="149771"/>
                    </a:lnTo>
                    <a:lnTo>
                      <a:pt x="74879" y="187210"/>
                    </a:lnTo>
                    <a:lnTo>
                      <a:pt x="112318" y="187210"/>
                    </a:lnTo>
                    <a:lnTo>
                      <a:pt x="149758" y="187210"/>
                    </a:lnTo>
                    <a:lnTo>
                      <a:pt x="149758" y="149771"/>
                    </a:lnTo>
                    <a:lnTo>
                      <a:pt x="149758" y="74891"/>
                    </a:lnTo>
                    <a:close/>
                  </a:path>
                  <a:path w="299719" h="1085850">
                    <a:moveTo>
                      <a:pt x="149758" y="0"/>
                    </a:moveTo>
                    <a:lnTo>
                      <a:pt x="112318" y="0"/>
                    </a:lnTo>
                    <a:lnTo>
                      <a:pt x="74879" y="0"/>
                    </a:lnTo>
                    <a:lnTo>
                      <a:pt x="37439" y="0"/>
                    </a:lnTo>
                    <a:lnTo>
                      <a:pt x="0" y="0"/>
                    </a:lnTo>
                    <a:lnTo>
                      <a:pt x="0" y="74879"/>
                    </a:lnTo>
                    <a:lnTo>
                      <a:pt x="37439" y="74879"/>
                    </a:lnTo>
                    <a:lnTo>
                      <a:pt x="37439" y="37439"/>
                    </a:lnTo>
                    <a:lnTo>
                      <a:pt x="74879" y="37439"/>
                    </a:lnTo>
                    <a:lnTo>
                      <a:pt x="112318" y="37439"/>
                    </a:lnTo>
                    <a:lnTo>
                      <a:pt x="149758" y="37439"/>
                    </a:lnTo>
                    <a:lnTo>
                      <a:pt x="149758" y="0"/>
                    </a:lnTo>
                    <a:close/>
                  </a:path>
                  <a:path w="299719" h="1085850">
                    <a:moveTo>
                      <a:pt x="187210" y="898588"/>
                    </a:moveTo>
                    <a:lnTo>
                      <a:pt x="149771" y="898588"/>
                    </a:lnTo>
                    <a:lnTo>
                      <a:pt x="149771" y="1010907"/>
                    </a:lnTo>
                    <a:lnTo>
                      <a:pt x="187210" y="1010907"/>
                    </a:lnTo>
                    <a:lnTo>
                      <a:pt x="187210" y="898588"/>
                    </a:lnTo>
                    <a:close/>
                  </a:path>
                  <a:path w="299719" h="1085850">
                    <a:moveTo>
                      <a:pt x="187210" y="299529"/>
                    </a:moveTo>
                    <a:lnTo>
                      <a:pt x="149771" y="299529"/>
                    </a:lnTo>
                    <a:lnTo>
                      <a:pt x="149771" y="336969"/>
                    </a:lnTo>
                    <a:lnTo>
                      <a:pt x="187210" y="336969"/>
                    </a:lnTo>
                    <a:lnTo>
                      <a:pt x="187210" y="299529"/>
                    </a:lnTo>
                    <a:close/>
                  </a:path>
                  <a:path w="299719" h="1085850">
                    <a:moveTo>
                      <a:pt x="187210" y="74891"/>
                    </a:moveTo>
                    <a:lnTo>
                      <a:pt x="149771" y="74891"/>
                    </a:lnTo>
                    <a:lnTo>
                      <a:pt x="149771" y="149771"/>
                    </a:lnTo>
                    <a:lnTo>
                      <a:pt x="149771" y="187210"/>
                    </a:lnTo>
                    <a:lnTo>
                      <a:pt x="187210" y="187210"/>
                    </a:lnTo>
                    <a:lnTo>
                      <a:pt x="187210" y="149771"/>
                    </a:lnTo>
                    <a:lnTo>
                      <a:pt x="187210" y="74891"/>
                    </a:lnTo>
                    <a:close/>
                  </a:path>
                  <a:path w="299719" h="1085850">
                    <a:moveTo>
                      <a:pt x="224650" y="411861"/>
                    </a:moveTo>
                    <a:lnTo>
                      <a:pt x="187210" y="411861"/>
                    </a:lnTo>
                    <a:lnTo>
                      <a:pt x="187210" y="374408"/>
                    </a:lnTo>
                    <a:lnTo>
                      <a:pt x="149771" y="374408"/>
                    </a:lnTo>
                    <a:lnTo>
                      <a:pt x="149771" y="486727"/>
                    </a:lnTo>
                    <a:lnTo>
                      <a:pt x="187210" y="486727"/>
                    </a:lnTo>
                    <a:lnTo>
                      <a:pt x="187210" y="449300"/>
                    </a:lnTo>
                    <a:lnTo>
                      <a:pt x="224650" y="449300"/>
                    </a:lnTo>
                    <a:lnTo>
                      <a:pt x="224650" y="411861"/>
                    </a:lnTo>
                    <a:close/>
                  </a:path>
                  <a:path w="299719" h="1085850">
                    <a:moveTo>
                      <a:pt x="262089" y="823709"/>
                    </a:moveTo>
                    <a:lnTo>
                      <a:pt x="224650" y="823709"/>
                    </a:lnTo>
                    <a:lnTo>
                      <a:pt x="187210" y="823709"/>
                    </a:lnTo>
                    <a:lnTo>
                      <a:pt x="149771" y="823709"/>
                    </a:lnTo>
                    <a:lnTo>
                      <a:pt x="149771" y="861148"/>
                    </a:lnTo>
                    <a:lnTo>
                      <a:pt x="187210" y="861148"/>
                    </a:lnTo>
                    <a:lnTo>
                      <a:pt x="224650" y="861148"/>
                    </a:lnTo>
                    <a:lnTo>
                      <a:pt x="224650" y="1048346"/>
                    </a:lnTo>
                    <a:lnTo>
                      <a:pt x="187210" y="1048346"/>
                    </a:lnTo>
                    <a:lnTo>
                      <a:pt x="149771" y="1048346"/>
                    </a:lnTo>
                    <a:lnTo>
                      <a:pt x="149771" y="1085786"/>
                    </a:lnTo>
                    <a:lnTo>
                      <a:pt x="187210" y="1085786"/>
                    </a:lnTo>
                    <a:lnTo>
                      <a:pt x="224650" y="1085786"/>
                    </a:lnTo>
                    <a:lnTo>
                      <a:pt x="262089" y="1085799"/>
                    </a:lnTo>
                    <a:lnTo>
                      <a:pt x="262089" y="823709"/>
                    </a:lnTo>
                    <a:close/>
                  </a:path>
                  <a:path w="299719" h="1085850">
                    <a:moveTo>
                      <a:pt x="262089" y="524179"/>
                    </a:moveTo>
                    <a:lnTo>
                      <a:pt x="224650" y="524179"/>
                    </a:lnTo>
                    <a:lnTo>
                      <a:pt x="187210" y="524179"/>
                    </a:lnTo>
                    <a:lnTo>
                      <a:pt x="187210" y="599059"/>
                    </a:lnTo>
                    <a:lnTo>
                      <a:pt x="149771" y="599059"/>
                    </a:lnTo>
                    <a:lnTo>
                      <a:pt x="149771" y="786282"/>
                    </a:lnTo>
                    <a:lnTo>
                      <a:pt x="187210" y="786282"/>
                    </a:lnTo>
                    <a:lnTo>
                      <a:pt x="187210" y="748830"/>
                    </a:lnTo>
                    <a:lnTo>
                      <a:pt x="224650" y="748830"/>
                    </a:lnTo>
                    <a:lnTo>
                      <a:pt x="224650" y="711377"/>
                    </a:lnTo>
                    <a:lnTo>
                      <a:pt x="262089" y="711377"/>
                    </a:lnTo>
                    <a:lnTo>
                      <a:pt x="262089" y="673938"/>
                    </a:lnTo>
                    <a:lnTo>
                      <a:pt x="224650" y="673938"/>
                    </a:lnTo>
                    <a:lnTo>
                      <a:pt x="187210" y="673938"/>
                    </a:lnTo>
                    <a:lnTo>
                      <a:pt x="187210" y="636498"/>
                    </a:lnTo>
                    <a:lnTo>
                      <a:pt x="224650" y="636498"/>
                    </a:lnTo>
                    <a:lnTo>
                      <a:pt x="262089" y="636498"/>
                    </a:lnTo>
                    <a:lnTo>
                      <a:pt x="262089" y="599059"/>
                    </a:lnTo>
                    <a:lnTo>
                      <a:pt x="224650" y="599059"/>
                    </a:lnTo>
                    <a:lnTo>
                      <a:pt x="224650" y="561619"/>
                    </a:lnTo>
                    <a:lnTo>
                      <a:pt x="262089" y="561619"/>
                    </a:lnTo>
                    <a:lnTo>
                      <a:pt x="262089" y="524179"/>
                    </a:lnTo>
                    <a:close/>
                  </a:path>
                  <a:path w="299719" h="1085850">
                    <a:moveTo>
                      <a:pt x="262089" y="299529"/>
                    </a:moveTo>
                    <a:lnTo>
                      <a:pt x="224650" y="299529"/>
                    </a:lnTo>
                    <a:lnTo>
                      <a:pt x="224650" y="336969"/>
                    </a:lnTo>
                    <a:lnTo>
                      <a:pt x="262089" y="336969"/>
                    </a:lnTo>
                    <a:lnTo>
                      <a:pt x="262089" y="299529"/>
                    </a:lnTo>
                    <a:close/>
                  </a:path>
                  <a:path w="299719" h="1085850">
                    <a:moveTo>
                      <a:pt x="262089" y="74891"/>
                    </a:moveTo>
                    <a:lnTo>
                      <a:pt x="224650" y="74891"/>
                    </a:lnTo>
                    <a:lnTo>
                      <a:pt x="224650" y="149771"/>
                    </a:lnTo>
                    <a:lnTo>
                      <a:pt x="224650" y="224650"/>
                    </a:lnTo>
                    <a:lnTo>
                      <a:pt x="187210" y="224650"/>
                    </a:lnTo>
                    <a:lnTo>
                      <a:pt x="149771" y="224650"/>
                    </a:lnTo>
                    <a:lnTo>
                      <a:pt x="149771" y="262089"/>
                    </a:lnTo>
                    <a:lnTo>
                      <a:pt x="187210" y="262089"/>
                    </a:lnTo>
                    <a:lnTo>
                      <a:pt x="224650" y="262089"/>
                    </a:lnTo>
                    <a:lnTo>
                      <a:pt x="262089" y="262089"/>
                    </a:lnTo>
                    <a:lnTo>
                      <a:pt x="262089" y="149771"/>
                    </a:lnTo>
                    <a:lnTo>
                      <a:pt x="262089" y="74891"/>
                    </a:lnTo>
                    <a:close/>
                  </a:path>
                  <a:path w="299719" h="1085850">
                    <a:moveTo>
                      <a:pt x="262089" y="0"/>
                    </a:moveTo>
                    <a:lnTo>
                      <a:pt x="224650" y="0"/>
                    </a:lnTo>
                    <a:lnTo>
                      <a:pt x="187210" y="0"/>
                    </a:lnTo>
                    <a:lnTo>
                      <a:pt x="149771" y="0"/>
                    </a:lnTo>
                    <a:lnTo>
                      <a:pt x="149771" y="37439"/>
                    </a:lnTo>
                    <a:lnTo>
                      <a:pt x="187210" y="37439"/>
                    </a:lnTo>
                    <a:lnTo>
                      <a:pt x="224650" y="37439"/>
                    </a:lnTo>
                    <a:lnTo>
                      <a:pt x="224650" y="74879"/>
                    </a:lnTo>
                    <a:lnTo>
                      <a:pt x="262089" y="74879"/>
                    </a:lnTo>
                    <a:lnTo>
                      <a:pt x="262089" y="0"/>
                    </a:lnTo>
                    <a:close/>
                  </a:path>
                  <a:path w="299719" h="1085850">
                    <a:moveTo>
                      <a:pt x="299529" y="748830"/>
                    </a:moveTo>
                    <a:lnTo>
                      <a:pt x="262089" y="748830"/>
                    </a:lnTo>
                    <a:lnTo>
                      <a:pt x="224650" y="748830"/>
                    </a:lnTo>
                    <a:lnTo>
                      <a:pt x="224650" y="786269"/>
                    </a:lnTo>
                    <a:lnTo>
                      <a:pt x="262089" y="786269"/>
                    </a:lnTo>
                    <a:lnTo>
                      <a:pt x="299529" y="786269"/>
                    </a:lnTo>
                    <a:lnTo>
                      <a:pt x="299529" y="748830"/>
                    </a:lnTo>
                    <a:close/>
                  </a:path>
                  <a:path w="299719" h="1085850">
                    <a:moveTo>
                      <a:pt x="299529" y="636498"/>
                    </a:moveTo>
                    <a:lnTo>
                      <a:pt x="262089" y="636498"/>
                    </a:lnTo>
                    <a:lnTo>
                      <a:pt x="262089" y="673938"/>
                    </a:lnTo>
                    <a:lnTo>
                      <a:pt x="299529" y="673938"/>
                    </a:lnTo>
                    <a:lnTo>
                      <a:pt x="299529" y="636498"/>
                    </a:lnTo>
                    <a:close/>
                  </a:path>
                  <a:path w="299719" h="1085850">
                    <a:moveTo>
                      <a:pt x="299529" y="336969"/>
                    </a:moveTo>
                    <a:lnTo>
                      <a:pt x="262089" y="336969"/>
                    </a:lnTo>
                    <a:lnTo>
                      <a:pt x="262089" y="374408"/>
                    </a:lnTo>
                    <a:lnTo>
                      <a:pt x="224650" y="374408"/>
                    </a:lnTo>
                    <a:lnTo>
                      <a:pt x="224650" y="411848"/>
                    </a:lnTo>
                    <a:lnTo>
                      <a:pt x="262089" y="411848"/>
                    </a:lnTo>
                    <a:lnTo>
                      <a:pt x="262089" y="449300"/>
                    </a:lnTo>
                    <a:lnTo>
                      <a:pt x="224650" y="449300"/>
                    </a:lnTo>
                    <a:lnTo>
                      <a:pt x="224650" y="486740"/>
                    </a:lnTo>
                    <a:lnTo>
                      <a:pt x="262089" y="486740"/>
                    </a:lnTo>
                    <a:lnTo>
                      <a:pt x="299529" y="486727"/>
                    </a:lnTo>
                    <a:lnTo>
                      <a:pt x="299529" y="336969"/>
                    </a:lnTo>
                    <a:close/>
                  </a:path>
                </a:pathLst>
              </a:custGeom>
              <a:solidFill>
                <a:srgbClr val="000000"/>
              </a:solidFill>
            </p:spPr>
            <p:txBody>
              <a:bodyPr wrap="square" lIns="0" tIns="0" rIns="0" bIns="0" rtlCol="0"/>
              <a:lstStyle/>
              <a:p>
                <a:endParaRPr/>
              </a:p>
            </p:txBody>
          </p:sp>
          <p:sp>
            <p:nvSpPr>
              <p:cNvPr id="27" name="object 23">
                <a:extLst>
                  <a:ext uri="{FF2B5EF4-FFF2-40B4-BE49-F238E27FC236}">
                    <a16:creationId xmlns:a16="http://schemas.microsoft.com/office/drawing/2014/main" id="{6155D0A1-BBD4-F9C7-5161-44B74DC68D73}"/>
                  </a:ext>
                </a:extLst>
              </p:cNvPr>
              <p:cNvSpPr/>
              <p:nvPr/>
            </p:nvSpPr>
            <p:spPr>
              <a:xfrm>
                <a:off x="2344851" y="5461416"/>
                <a:ext cx="374650" cy="1085850"/>
              </a:xfrm>
              <a:custGeom>
                <a:avLst/>
                <a:gdLst/>
                <a:ahLst/>
                <a:cxnLst/>
                <a:rect l="l" t="t" r="r" b="b"/>
                <a:pathLst>
                  <a:path w="374650" h="1085850">
                    <a:moveTo>
                      <a:pt x="74879" y="973467"/>
                    </a:moveTo>
                    <a:lnTo>
                      <a:pt x="37439" y="973467"/>
                    </a:lnTo>
                    <a:lnTo>
                      <a:pt x="37439" y="1010907"/>
                    </a:lnTo>
                    <a:lnTo>
                      <a:pt x="74879" y="1010907"/>
                    </a:lnTo>
                    <a:lnTo>
                      <a:pt x="74879" y="973467"/>
                    </a:lnTo>
                    <a:close/>
                  </a:path>
                  <a:path w="374650" h="1085850">
                    <a:moveTo>
                      <a:pt x="74879" y="224650"/>
                    </a:moveTo>
                    <a:lnTo>
                      <a:pt x="37439" y="224650"/>
                    </a:lnTo>
                    <a:lnTo>
                      <a:pt x="37439" y="262089"/>
                    </a:lnTo>
                    <a:lnTo>
                      <a:pt x="74879" y="262089"/>
                    </a:lnTo>
                    <a:lnTo>
                      <a:pt x="74879" y="224650"/>
                    </a:lnTo>
                    <a:close/>
                  </a:path>
                  <a:path w="374650" h="1085850">
                    <a:moveTo>
                      <a:pt x="74879" y="149771"/>
                    </a:moveTo>
                    <a:lnTo>
                      <a:pt x="37439" y="149771"/>
                    </a:lnTo>
                    <a:lnTo>
                      <a:pt x="37439" y="187210"/>
                    </a:lnTo>
                    <a:lnTo>
                      <a:pt x="74879" y="187210"/>
                    </a:lnTo>
                    <a:lnTo>
                      <a:pt x="74879" y="149771"/>
                    </a:lnTo>
                    <a:close/>
                  </a:path>
                  <a:path w="374650" h="1085850">
                    <a:moveTo>
                      <a:pt x="74879" y="37452"/>
                    </a:moveTo>
                    <a:lnTo>
                      <a:pt x="37439" y="37452"/>
                    </a:lnTo>
                    <a:lnTo>
                      <a:pt x="37439" y="74891"/>
                    </a:lnTo>
                    <a:lnTo>
                      <a:pt x="74879" y="74891"/>
                    </a:lnTo>
                    <a:lnTo>
                      <a:pt x="74879" y="37452"/>
                    </a:lnTo>
                    <a:close/>
                  </a:path>
                  <a:path w="374650" h="1085850">
                    <a:moveTo>
                      <a:pt x="112318" y="299529"/>
                    </a:moveTo>
                    <a:lnTo>
                      <a:pt x="74879" y="299529"/>
                    </a:lnTo>
                    <a:lnTo>
                      <a:pt x="74879" y="336969"/>
                    </a:lnTo>
                    <a:lnTo>
                      <a:pt x="112318" y="336969"/>
                    </a:lnTo>
                    <a:lnTo>
                      <a:pt x="112318" y="299529"/>
                    </a:lnTo>
                    <a:close/>
                  </a:path>
                  <a:path w="374650" h="1085850">
                    <a:moveTo>
                      <a:pt x="149758" y="673938"/>
                    </a:moveTo>
                    <a:lnTo>
                      <a:pt x="112318" y="673938"/>
                    </a:lnTo>
                    <a:lnTo>
                      <a:pt x="112318" y="711377"/>
                    </a:lnTo>
                    <a:lnTo>
                      <a:pt x="149758" y="711377"/>
                    </a:lnTo>
                    <a:lnTo>
                      <a:pt x="149758" y="673938"/>
                    </a:lnTo>
                    <a:close/>
                  </a:path>
                  <a:path w="374650" h="1085850">
                    <a:moveTo>
                      <a:pt x="149758" y="524179"/>
                    </a:moveTo>
                    <a:lnTo>
                      <a:pt x="112318" y="524179"/>
                    </a:lnTo>
                    <a:lnTo>
                      <a:pt x="112318" y="561619"/>
                    </a:lnTo>
                    <a:lnTo>
                      <a:pt x="74879" y="561619"/>
                    </a:lnTo>
                    <a:lnTo>
                      <a:pt x="74879" y="524179"/>
                    </a:lnTo>
                    <a:lnTo>
                      <a:pt x="112318" y="524179"/>
                    </a:lnTo>
                    <a:lnTo>
                      <a:pt x="112318" y="486740"/>
                    </a:lnTo>
                    <a:lnTo>
                      <a:pt x="74879" y="486740"/>
                    </a:lnTo>
                    <a:lnTo>
                      <a:pt x="37439" y="486740"/>
                    </a:lnTo>
                    <a:lnTo>
                      <a:pt x="37439" y="599059"/>
                    </a:lnTo>
                    <a:lnTo>
                      <a:pt x="74879" y="599059"/>
                    </a:lnTo>
                    <a:lnTo>
                      <a:pt x="112318" y="599059"/>
                    </a:lnTo>
                    <a:lnTo>
                      <a:pt x="112318" y="636498"/>
                    </a:lnTo>
                    <a:lnTo>
                      <a:pt x="149758" y="636498"/>
                    </a:lnTo>
                    <a:lnTo>
                      <a:pt x="149758" y="524179"/>
                    </a:lnTo>
                    <a:close/>
                  </a:path>
                  <a:path w="374650" h="1085850">
                    <a:moveTo>
                      <a:pt x="149758" y="374408"/>
                    </a:moveTo>
                    <a:lnTo>
                      <a:pt x="112318" y="374408"/>
                    </a:lnTo>
                    <a:lnTo>
                      <a:pt x="74879" y="374408"/>
                    </a:lnTo>
                    <a:lnTo>
                      <a:pt x="74879" y="449287"/>
                    </a:lnTo>
                    <a:lnTo>
                      <a:pt x="112318" y="449287"/>
                    </a:lnTo>
                    <a:lnTo>
                      <a:pt x="112318" y="411848"/>
                    </a:lnTo>
                    <a:lnTo>
                      <a:pt x="149758" y="411848"/>
                    </a:lnTo>
                    <a:lnTo>
                      <a:pt x="149758" y="374408"/>
                    </a:lnTo>
                    <a:close/>
                  </a:path>
                  <a:path w="374650" h="1085850">
                    <a:moveTo>
                      <a:pt x="187198" y="449300"/>
                    </a:moveTo>
                    <a:lnTo>
                      <a:pt x="149758" y="449300"/>
                    </a:lnTo>
                    <a:lnTo>
                      <a:pt x="112318" y="449300"/>
                    </a:lnTo>
                    <a:lnTo>
                      <a:pt x="112318" y="486740"/>
                    </a:lnTo>
                    <a:lnTo>
                      <a:pt x="149758" y="486740"/>
                    </a:lnTo>
                    <a:lnTo>
                      <a:pt x="187198" y="486740"/>
                    </a:lnTo>
                    <a:lnTo>
                      <a:pt x="187198" y="449300"/>
                    </a:lnTo>
                    <a:close/>
                  </a:path>
                  <a:path w="374650" h="1085850">
                    <a:moveTo>
                      <a:pt x="187198" y="74891"/>
                    </a:moveTo>
                    <a:lnTo>
                      <a:pt x="149758" y="74891"/>
                    </a:lnTo>
                    <a:lnTo>
                      <a:pt x="112318" y="74891"/>
                    </a:lnTo>
                    <a:lnTo>
                      <a:pt x="74879" y="74891"/>
                    </a:lnTo>
                    <a:lnTo>
                      <a:pt x="74879" y="149771"/>
                    </a:lnTo>
                    <a:lnTo>
                      <a:pt x="112318" y="149771"/>
                    </a:lnTo>
                    <a:lnTo>
                      <a:pt x="112318" y="187210"/>
                    </a:lnTo>
                    <a:lnTo>
                      <a:pt x="74879" y="187210"/>
                    </a:lnTo>
                    <a:lnTo>
                      <a:pt x="74879" y="224650"/>
                    </a:lnTo>
                    <a:lnTo>
                      <a:pt x="112318" y="224650"/>
                    </a:lnTo>
                    <a:lnTo>
                      <a:pt x="112318" y="299529"/>
                    </a:lnTo>
                    <a:lnTo>
                      <a:pt x="149758" y="299529"/>
                    </a:lnTo>
                    <a:lnTo>
                      <a:pt x="149758" y="224650"/>
                    </a:lnTo>
                    <a:lnTo>
                      <a:pt x="187198" y="224650"/>
                    </a:lnTo>
                    <a:lnTo>
                      <a:pt x="187198" y="149771"/>
                    </a:lnTo>
                    <a:lnTo>
                      <a:pt x="149758" y="149771"/>
                    </a:lnTo>
                    <a:lnTo>
                      <a:pt x="149758" y="112331"/>
                    </a:lnTo>
                    <a:lnTo>
                      <a:pt x="187198" y="112331"/>
                    </a:lnTo>
                    <a:lnTo>
                      <a:pt x="187198" y="74891"/>
                    </a:lnTo>
                    <a:close/>
                  </a:path>
                  <a:path w="374650" h="1085850">
                    <a:moveTo>
                      <a:pt x="187198" y="0"/>
                    </a:moveTo>
                    <a:lnTo>
                      <a:pt x="149758" y="0"/>
                    </a:lnTo>
                    <a:lnTo>
                      <a:pt x="112318" y="0"/>
                    </a:lnTo>
                    <a:lnTo>
                      <a:pt x="112318" y="74879"/>
                    </a:lnTo>
                    <a:lnTo>
                      <a:pt x="149758" y="74879"/>
                    </a:lnTo>
                    <a:lnTo>
                      <a:pt x="149758" y="37439"/>
                    </a:lnTo>
                    <a:lnTo>
                      <a:pt x="187198" y="37439"/>
                    </a:lnTo>
                    <a:lnTo>
                      <a:pt x="187198" y="0"/>
                    </a:lnTo>
                    <a:close/>
                  </a:path>
                  <a:path w="374650" h="1085850">
                    <a:moveTo>
                      <a:pt x="224637" y="561619"/>
                    </a:moveTo>
                    <a:lnTo>
                      <a:pt x="187198" y="561619"/>
                    </a:lnTo>
                    <a:lnTo>
                      <a:pt x="187198" y="786269"/>
                    </a:lnTo>
                    <a:lnTo>
                      <a:pt x="149758" y="786269"/>
                    </a:lnTo>
                    <a:lnTo>
                      <a:pt x="149758" y="748830"/>
                    </a:lnTo>
                    <a:lnTo>
                      <a:pt x="112318" y="748830"/>
                    </a:lnTo>
                    <a:lnTo>
                      <a:pt x="112318" y="711403"/>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37439" y="786269"/>
                    </a:lnTo>
                    <a:lnTo>
                      <a:pt x="37439" y="823709"/>
                    </a:lnTo>
                    <a:lnTo>
                      <a:pt x="74879" y="823709"/>
                    </a:lnTo>
                    <a:lnTo>
                      <a:pt x="112318" y="823722"/>
                    </a:lnTo>
                    <a:lnTo>
                      <a:pt x="149758" y="823709"/>
                    </a:lnTo>
                    <a:lnTo>
                      <a:pt x="149758" y="861148"/>
                    </a:lnTo>
                    <a:lnTo>
                      <a:pt x="112318" y="861148"/>
                    </a:lnTo>
                    <a:lnTo>
                      <a:pt x="74879" y="861148"/>
                    </a:lnTo>
                    <a:lnTo>
                      <a:pt x="74879" y="898588"/>
                    </a:lnTo>
                    <a:lnTo>
                      <a:pt x="37439" y="898588"/>
                    </a:lnTo>
                    <a:lnTo>
                      <a:pt x="37439" y="936028"/>
                    </a:lnTo>
                    <a:lnTo>
                      <a:pt x="74879" y="936028"/>
                    </a:lnTo>
                    <a:lnTo>
                      <a:pt x="74879" y="973467"/>
                    </a:lnTo>
                    <a:lnTo>
                      <a:pt x="112318" y="973467"/>
                    </a:lnTo>
                    <a:lnTo>
                      <a:pt x="112318" y="898588"/>
                    </a:lnTo>
                    <a:lnTo>
                      <a:pt x="149758" y="898588"/>
                    </a:lnTo>
                    <a:lnTo>
                      <a:pt x="149758" y="973467"/>
                    </a:lnTo>
                    <a:lnTo>
                      <a:pt x="112318" y="973467"/>
                    </a:lnTo>
                    <a:lnTo>
                      <a:pt x="112318" y="1010907"/>
                    </a:lnTo>
                    <a:lnTo>
                      <a:pt x="74879" y="1010907"/>
                    </a:lnTo>
                    <a:lnTo>
                      <a:pt x="74879" y="1048346"/>
                    </a:lnTo>
                    <a:lnTo>
                      <a:pt x="37439" y="1048346"/>
                    </a:lnTo>
                    <a:lnTo>
                      <a:pt x="37439" y="1085786"/>
                    </a:lnTo>
                    <a:lnTo>
                      <a:pt x="74879" y="1085786"/>
                    </a:lnTo>
                    <a:lnTo>
                      <a:pt x="112318" y="1085786"/>
                    </a:lnTo>
                    <a:lnTo>
                      <a:pt x="112318" y="1048346"/>
                    </a:lnTo>
                    <a:lnTo>
                      <a:pt x="149758" y="1048346"/>
                    </a:lnTo>
                    <a:lnTo>
                      <a:pt x="149758" y="1010920"/>
                    </a:lnTo>
                    <a:lnTo>
                      <a:pt x="187198" y="1010920"/>
                    </a:lnTo>
                    <a:lnTo>
                      <a:pt x="187198" y="1048346"/>
                    </a:lnTo>
                    <a:lnTo>
                      <a:pt x="149758" y="1048346"/>
                    </a:lnTo>
                    <a:lnTo>
                      <a:pt x="149758" y="1085786"/>
                    </a:lnTo>
                    <a:lnTo>
                      <a:pt x="187198" y="1085786"/>
                    </a:lnTo>
                    <a:lnTo>
                      <a:pt x="224637" y="1085786"/>
                    </a:lnTo>
                    <a:lnTo>
                      <a:pt x="224637" y="1010907"/>
                    </a:lnTo>
                    <a:lnTo>
                      <a:pt x="187198" y="1010907"/>
                    </a:lnTo>
                    <a:lnTo>
                      <a:pt x="187198" y="973467"/>
                    </a:lnTo>
                    <a:lnTo>
                      <a:pt x="224637" y="973467"/>
                    </a:lnTo>
                    <a:lnTo>
                      <a:pt x="224637" y="936028"/>
                    </a:lnTo>
                    <a:lnTo>
                      <a:pt x="187198" y="936028"/>
                    </a:lnTo>
                    <a:lnTo>
                      <a:pt x="187198" y="898588"/>
                    </a:lnTo>
                    <a:lnTo>
                      <a:pt x="224637" y="898588"/>
                    </a:lnTo>
                    <a:lnTo>
                      <a:pt x="224637" y="561619"/>
                    </a:lnTo>
                    <a:close/>
                  </a:path>
                  <a:path w="374650" h="1085850">
                    <a:moveTo>
                      <a:pt x="224637" y="486740"/>
                    </a:moveTo>
                    <a:lnTo>
                      <a:pt x="187198" y="486740"/>
                    </a:lnTo>
                    <a:lnTo>
                      <a:pt x="187198" y="524179"/>
                    </a:lnTo>
                    <a:lnTo>
                      <a:pt x="224637" y="524179"/>
                    </a:lnTo>
                    <a:lnTo>
                      <a:pt x="224637" y="486740"/>
                    </a:lnTo>
                    <a:close/>
                  </a:path>
                  <a:path w="374650" h="1085850">
                    <a:moveTo>
                      <a:pt x="224637" y="224650"/>
                    </a:moveTo>
                    <a:lnTo>
                      <a:pt x="187198" y="224650"/>
                    </a:lnTo>
                    <a:lnTo>
                      <a:pt x="187198" y="299529"/>
                    </a:lnTo>
                    <a:lnTo>
                      <a:pt x="149758" y="299529"/>
                    </a:lnTo>
                    <a:lnTo>
                      <a:pt x="149758" y="374408"/>
                    </a:lnTo>
                    <a:lnTo>
                      <a:pt x="187198" y="374408"/>
                    </a:lnTo>
                    <a:lnTo>
                      <a:pt x="187198" y="336969"/>
                    </a:lnTo>
                    <a:lnTo>
                      <a:pt x="224637" y="336969"/>
                    </a:lnTo>
                    <a:lnTo>
                      <a:pt x="224637" y="224650"/>
                    </a:lnTo>
                    <a:close/>
                  </a:path>
                  <a:path w="374650" h="1085850">
                    <a:moveTo>
                      <a:pt x="224637" y="37452"/>
                    </a:moveTo>
                    <a:lnTo>
                      <a:pt x="187198" y="37452"/>
                    </a:lnTo>
                    <a:lnTo>
                      <a:pt x="187198" y="74891"/>
                    </a:lnTo>
                    <a:lnTo>
                      <a:pt x="224637" y="74891"/>
                    </a:lnTo>
                    <a:lnTo>
                      <a:pt x="224637" y="37452"/>
                    </a:lnTo>
                    <a:close/>
                  </a:path>
                  <a:path w="374650" h="1085850">
                    <a:moveTo>
                      <a:pt x="262089" y="786269"/>
                    </a:moveTo>
                    <a:lnTo>
                      <a:pt x="224650" y="786269"/>
                    </a:lnTo>
                    <a:lnTo>
                      <a:pt x="224650" y="823709"/>
                    </a:lnTo>
                    <a:lnTo>
                      <a:pt x="262089" y="823709"/>
                    </a:lnTo>
                    <a:lnTo>
                      <a:pt x="262089" y="786269"/>
                    </a:lnTo>
                    <a:close/>
                  </a:path>
                  <a:path w="374650" h="1085850">
                    <a:moveTo>
                      <a:pt x="262089" y="673938"/>
                    </a:moveTo>
                    <a:lnTo>
                      <a:pt x="224650" y="673938"/>
                    </a:lnTo>
                    <a:lnTo>
                      <a:pt x="224650" y="711377"/>
                    </a:lnTo>
                    <a:lnTo>
                      <a:pt x="262089" y="711377"/>
                    </a:lnTo>
                    <a:lnTo>
                      <a:pt x="262089" y="673938"/>
                    </a:lnTo>
                    <a:close/>
                  </a:path>
                  <a:path w="374650" h="1085850">
                    <a:moveTo>
                      <a:pt x="262089" y="486740"/>
                    </a:moveTo>
                    <a:lnTo>
                      <a:pt x="224650" y="486740"/>
                    </a:lnTo>
                    <a:lnTo>
                      <a:pt x="224650" y="524179"/>
                    </a:lnTo>
                    <a:lnTo>
                      <a:pt x="262089" y="524179"/>
                    </a:lnTo>
                    <a:lnTo>
                      <a:pt x="262089" y="486740"/>
                    </a:lnTo>
                    <a:close/>
                  </a:path>
                  <a:path w="374650" h="1085850">
                    <a:moveTo>
                      <a:pt x="262089" y="374408"/>
                    </a:moveTo>
                    <a:lnTo>
                      <a:pt x="224650" y="374408"/>
                    </a:lnTo>
                    <a:lnTo>
                      <a:pt x="224650" y="411848"/>
                    </a:lnTo>
                    <a:lnTo>
                      <a:pt x="262089" y="411848"/>
                    </a:lnTo>
                    <a:lnTo>
                      <a:pt x="262089" y="374408"/>
                    </a:lnTo>
                    <a:close/>
                  </a:path>
                  <a:path w="374650" h="1085850">
                    <a:moveTo>
                      <a:pt x="262089" y="187210"/>
                    </a:moveTo>
                    <a:lnTo>
                      <a:pt x="224650" y="187210"/>
                    </a:lnTo>
                    <a:lnTo>
                      <a:pt x="224650" y="224650"/>
                    </a:lnTo>
                    <a:lnTo>
                      <a:pt x="262089" y="224650"/>
                    </a:lnTo>
                    <a:lnTo>
                      <a:pt x="262089" y="187210"/>
                    </a:lnTo>
                    <a:close/>
                  </a:path>
                  <a:path w="374650" h="1085850">
                    <a:moveTo>
                      <a:pt x="299529" y="1010907"/>
                    </a:moveTo>
                    <a:lnTo>
                      <a:pt x="262089" y="1010907"/>
                    </a:lnTo>
                    <a:lnTo>
                      <a:pt x="224650" y="1010907"/>
                    </a:lnTo>
                    <a:lnTo>
                      <a:pt x="224650" y="1085786"/>
                    </a:lnTo>
                    <a:lnTo>
                      <a:pt x="262089" y="1085786"/>
                    </a:lnTo>
                    <a:lnTo>
                      <a:pt x="299529" y="1085786"/>
                    </a:lnTo>
                    <a:lnTo>
                      <a:pt x="299529" y="1010907"/>
                    </a:lnTo>
                    <a:close/>
                  </a:path>
                  <a:path w="374650" h="1085850">
                    <a:moveTo>
                      <a:pt x="299529" y="224650"/>
                    </a:moveTo>
                    <a:lnTo>
                      <a:pt x="262089" y="224650"/>
                    </a:lnTo>
                    <a:lnTo>
                      <a:pt x="262089" y="262089"/>
                    </a:lnTo>
                    <a:lnTo>
                      <a:pt x="224650" y="262089"/>
                    </a:lnTo>
                    <a:lnTo>
                      <a:pt x="224650" y="299529"/>
                    </a:lnTo>
                    <a:lnTo>
                      <a:pt x="262089" y="299529"/>
                    </a:lnTo>
                    <a:lnTo>
                      <a:pt x="262089" y="374408"/>
                    </a:lnTo>
                    <a:lnTo>
                      <a:pt x="299529" y="374408"/>
                    </a:lnTo>
                    <a:lnTo>
                      <a:pt x="299529" y="224650"/>
                    </a:lnTo>
                    <a:close/>
                  </a:path>
                  <a:path w="374650" h="1085850">
                    <a:moveTo>
                      <a:pt x="336969" y="861148"/>
                    </a:moveTo>
                    <a:lnTo>
                      <a:pt x="299529" y="861148"/>
                    </a:lnTo>
                    <a:lnTo>
                      <a:pt x="299529" y="823709"/>
                    </a:lnTo>
                    <a:lnTo>
                      <a:pt x="262089" y="823709"/>
                    </a:lnTo>
                    <a:lnTo>
                      <a:pt x="262089" y="861148"/>
                    </a:lnTo>
                    <a:lnTo>
                      <a:pt x="224650" y="861148"/>
                    </a:lnTo>
                    <a:lnTo>
                      <a:pt x="224650" y="898588"/>
                    </a:lnTo>
                    <a:lnTo>
                      <a:pt x="262089" y="898588"/>
                    </a:lnTo>
                    <a:lnTo>
                      <a:pt x="262089" y="973467"/>
                    </a:lnTo>
                    <a:lnTo>
                      <a:pt x="299529" y="973467"/>
                    </a:lnTo>
                    <a:lnTo>
                      <a:pt x="299529" y="898588"/>
                    </a:lnTo>
                    <a:lnTo>
                      <a:pt x="336969" y="898588"/>
                    </a:lnTo>
                    <a:lnTo>
                      <a:pt x="336969" y="861148"/>
                    </a:lnTo>
                    <a:close/>
                  </a:path>
                  <a:path w="374650" h="1085850">
                    <a:moveTo>
                      <a:pt x="336969" y="711403"/>
                    </a:moveTo>
                    <a:lnTo>
                      <a:pt x="299529" y="711403"/>
                    </a:lnTo>
                    <a:lnTo>
                      <a:pt x="299529" y="748842"/>
                    </a:lnTo>
                    <a:lnTo>
                      <a:pt x="336969" y="748842"/>
                    </a:lnTo>
                    <a:lnTo>
                      <a:pt x="336969" y="711403"/>
                    </a:lnTo>
                    <a:close/>
                  </a:path>
                  <a:path w="374650" h="1085850">
                    <a:moveTo>
                      <a:pt x="336969" y="599059"/>
                    </a:moveTo>
                    <a:lnTo>
                      <a:pt x="299529" y="599059"/>
                    </a:lnTo>
                    <a:lnTo>
                      <a:pt x="299529" y="524179"/>
                    </a:lnTo>
                    <a:lnTo>
                      <a:pt x="262089" y="524179"/>
                    </a:lnTo>
                    <a:lnTo>
                      <a:pt x="262089" y="561619"/>
                    </a:lnTo>
                    <a:lnTo>
                      <a:pt x="224650" y="561619"/>
                    </a:lnTo>
                    <a:lnTo>
                      <a:pt x="224650" y="599059"/>
                    </a:lnTo>
                    <a:lnTo>
                      <a:pt x="262089" y="599059"/>
                    </a:lnTo>
                    <a:lnTo>
                      <a:pt x="262089" y="673938"/>
                    </a:lnTo>
                    <a:lnTo>
                      <a:pt x="299529" y="673938"/>
                    </a:lnTo>
                    <a:lnTo>
                      <a:pt x="299529" y="636498"/>
                    </a:lnTo>
                    <a:lnTo>
                      <a:pt x="336969" y="636498"/>
                    </a:lnTo>
                    <a:lnTo>
                      <a:pt x="336969" y="599059"/>
                    </a:lnTo>
                    <a:close/>
                  </a:path>
                  <a:path w="374650" h="1085850">
                    <a:moveTo>
                      <a:pt x="336969" y="411861"/>
                    </a:moveTo>
                    <a:lnTo>
                      <a:pt x="299529" y="411861"/>
                    </a:lnTo>
                    <a:lnTo>
                      <a:pt x="299529" y="449300"/>
                    </a:lnTo>
                    <a:lnTo>
                      <a:pt x="336969" y="449300"/>
                    </a:lnTo>
                    <a:lnTo>
                      <a:pt x="336969" y="411861"/>
                    </a:lnTo>
                    <a:close/>
                  </a:path>
                  <a:path w="374650" h="1085850">
                    <a:moveTo>
                      <a:pt x="374408" y="336969"/>
                    </a:moveTo>
                    <a:lnTo>
                      <a:pt x="336969" y="336969"/>
                    </a:lnTo>
                    <a:lnTo>
                      <a:pt x="336969" y="374408"/>
                    </a:lnTo>
                    <a:lnTo>
                      <a:pt x="374408" y="374408"/>
                    </a:lnTo>
                    <a:lnTo>
                      <a:pt x="374408" y="336969"/>
                    </a:lnTo>
                    <a:close/>
                  </a:path>
                  <a:path w="374650" h="1085850">
                    <a:moveTo>
                      <a:pt x="374408" y="0"/>
                    </a:moveTo>
                    <a:lnTo>
                      <a:pt x="336969" y="0"/>
                    </a:lnTo>
                    <a:lnTo>
                      <a:pt x="336969" y="37452"/>
                    </a:lnTo>
                    <a:lnTo>
                      <a:pt x="299529" y="37452"/>
                    </a:lnTo>
                    <a:lnTo>
                      <a:pt x="299529" y="0"/>
                    </a:lnTo>
                    <a:lnTo>
                      <a:pt x="262089" y="0"/>
                    </a:lnTo>
                    <a:lnTo>
                      <a:pt x="224650" y="0"/>
                    </a:lnTo>
                    <a:lnTo>
                      <a:pt x="224650" y="37439"/>
                    </a:lnTo>
                    <a:lnTo>
                      <a:pt x="262089" y="37439"/>
                    </a:lnTo>
                    <a:lnTo>
                      <a:pt x="262089" y="74879"/>
                    </a:lnTo>
                    <a:lnTo>
                      <a:pt x="299529" y="74879"/>
                    </a:lnTo>
                    <a:lnTo>
                      <a:pt x="262089" y="74891"/>
                    </a:lnTo>
                    <a:lnTo>
                      <a:pt x="224650" y="74891"/>
                    </a:lnTo>
                    <a:lnTo>
                      <a:pt x="224650" y="149771"/>
                    </a:lnTo>
                    <a:lnTo>
                      <a:pt x="262089" y="149771"/>
                    </a:lnTo>
                    <a:lnTo>
                      <a:pt x="262089" y="187210"/>
                    </a:lnTo>
                    <a:lnTo>
                      <a:pt x="299529" y="187210"/>
                    </a:lnTo>
                    <a:lnTo>
                      <a:pt x="299529" y="224650"/>
                    </a:lnTo>
                    <a:lnTo>
                      <a:pt x="336969" y="224650"/>
                    </a:lnTo>
                    <a:lnTo>
                      <a:pt x="336969" y="299529"/>
                    </a:lnTo>
                    <a:lnTo>
                      <a:pt x="374408" y="299529"/>
                    </a:lnTo>
                    <a:lnTo>
                      <a:pt x="374408" y="187210"/>
                    </a:lnTo>
                    <a:lnTo>
                      <a:pt x="336969" y="187210"/>
                    </a:lnTo>
                    <a:lnTo>
                      <a:pt x="336969" y="149771"/>
                    </a:lnTo>
                    <a:lnTo>
                      <a:pt x="374408" y="149771"/>
                    </a:lnTo>
                    <a:lnTo>
                      <a:pt x="374408" y="74891"/>
                    </a:lnTo>
                    <a:lnTo>
                      <a:pt x="336969" y="74891"/>
                    </a:lnTo>
                    <a:lnTo>
                      <a:pt x="374408" y="74879"/>
                    </a:lnTo>
                    <a:lnTo>
                      <a:pt x="374408" y="0"/>
                    </a:lnTo>
                    <a:close/>
                  </a:path>
                </a:pathLst>
              </a:custGeom>
              <a:solidFill>
                <a:srgbClr val="000000"/>
              </a:solidFill>
            </p:spPr>
            <p:txBody>
              <a:bodyPr wrap="square" lIns="0" tIns="0" rIns="0" bIns="0" rtlCol="0"/>
              <a:lstStyle/>
              <a:p>
                <a:endParaRPr/>
              </a:p>
            </p:txBody>
          </p:sp>
          <p:sp>
            <p:nvSpPr>
              <p:cNvPr id="28" name="object 24">
                <a:extLst>
                  <a:ext uri="{FF2B5EF4-FFF2-40B4-BE49-F238E27FC236}">
                    <a16:creationId xmlns:a16="http://schemas.microsoft.com/office/drawing/2014/main" id="{FF099760-8B03-826B-F32B-3350C6EA9C71}"/>
                  </a:ext>
                </a:extLst>
              </p:cNvPr>
              <p:cNvSpPr/>
              <p:nvPr/>
            </p:nvSpPr>
            <p:spPr>
              <a:xfrm>
                <a:off x="2681820" y="5461416"/>
                <a:ext cx="374650" cy="1085850"/>
              </a:xfrm>
              <a:custGeom>
                <a:avLst/>
                <a:gdLst/>
                <a:ahLst/>
                <a:cxnLst/>
                <a:rect l="l" t="t" r="r" b="b"/>
                <a:pathLst>
                  <a:path w="374650" h="1085850">
                    <a:moveTo>
                      <a:pt x="149758" y="74891"/>
                    </a:moveTo>
                    <a:lnTo>
                      <a:pt x="112318" y="74891"/>
                    </a:lnTo>
                    <a:lnTo>
                      <a:pt x="112318" y="112331"/>
                    </a:lnTo>
                    <a:lnTo>
                      <a:pt x="149758" y="112331"/>
                    </a:lnTo>
                    <a:lnTo>
                      <a:pt x="149758" y="74891"/>
                    </a:lnTo>
                    <a:close/>
                  </a:path>
                  <a:path w="374650" h="1085850">
                    <a:moveTo>
                      <a:pt x="187198" y="187210"/>
                    </a:moveTo>
                    <a:lnTo>
                      <a:pt x="149758" y="187210"/>
                    </a:lnTo>
                    <a:lnTo>
                      <a:pt x="149758" y="149771"/>
                    </a:lnTo>
                    <a:lnTo>
                      <a:pt x="112318" y="149771"/>
                    </a:lnTo>
                    <a:lnTo>
                      <a:pt x="74879" y="149771"/>
                    </a:lnTo>
                    <a:lnTo>
                      <a:pt x="37439" y="149771"/>
                    </a:lnTo>
                    <a:lnTo>
                      <a:pt x="37439" y="187210"/>
                    </a:lnTo>
                    <a:lnTo>
                      <a:pt x="74879" y="187210"/>
                    </a:lnTo>
                    <a:lnTo>
                      <a:pt x="74879" y="262089"/>
                    </a:lnTo>
                    <a:lnTo>
                      <a:pt x="37439" y="262089"/>
                    </a:lnTo>
                    <a:lnTo>
                      <a:pt x="37439" y="336969"/>
                    </a:lnTo>
                    <a:lnTo>
                      <a:pt x="0" y="336969"/>
                    </a:lnTo>
                    <a:lnTo>
                      <a:pt x="0" y="374408"/>
                    </a:lnTo>
                    <a:lnTo>
                      <a:pt x="37439" y="374408"/>
                    </a:lnTo>
                    <a:lnTo>
                      <a:pt x="74879" y="374408"/>
                    </a:lnTo>
                    <a:lnTo>
                      <a:pt x="112318" y="374408"/>
                    </a:lnTo>
                    <a:lnTo>
                      <a:pt x="112318" y="336969"/>
                    </a:lnTo>
                    <a:lnTo>
                      <a:pt x="74879" y="336969"/>
                    </a:lnTo>
                    <a:lnTo>
                      <a:pt x="74879" y="299529"/>
                    </a:lnTo>
                    <a:lnTo>
                      <a:pt x="112318" y="299529"/>
                    </a:lnTo>
                    <a:lnTo>
                      <a:pt x="112318" y="224650"/>
                    </a:lnTo>
                    <a:lnTo>
                      <a:pt x="149758" y="224650"/>
                    </a:lnTo>
                    <a:lnTo>
                      <a:pt x="149758" y="262089"/>
                    </a:lnTo>
                    <a:lnTo>
                      <a:pt x="187198" y="262089"/>
                    </a:lnTo>
                    <a:lnTo>
                      <a:pt x="187198" y="187210"/>
                    </a:lnTo>
                    <a:close/>
                  </a:path>
                  <a:path w="374650" h="1085850">
                    <a:moveTo>
                      <a:pt x="187198" y="37452"/>
                    </a:moveTo>
                    <a:lnTo>
                      <a:pt x="149758" y="37452"/>
                    </a:lnTo>
                    <a:lnTo>
                      <a:pt x="149758" y="0"/>
                    </a:lnTo>
                    <a:lnTo>
                      <a:pt x="112318" y="0"/>
                    </a:lnTo>
                    <a:lnTo>
                      <a:pt x="74879" y="0"/>
                    </a:lnTo>
                    <a:lnTo>
                      <a:pt x="37439" y="0"/>
                    </a:lnTo>
                    <a:lnTo>
                      <a:pt x="37439" y="74879"/>
                    </a:lnTo>
                    <a:lnTo>
                      <a:pt x="74879" y="74879"/>
                    </a:lnTo>
                    <a:lnTo>
                      <a:pt x="112318" y="74879"/>
                    </a:lnTo>
                    <a:lnTo>
                      <a:pt x="149758" y="74879"/>
                    </a:lnTo>
                    <a:lnTo>
                      <a:pt x="187198" y="74891"/>
                    </a:lnTo>
                    <a:lnTo>
                      <a:pt x="187198" y="37452"/>
                    </a:lnTo>
                    <a:close/>
                  </a:path>
                  <a:path w="374650" h="1085850">
                    <a:moveTo>
                      <a:pt x="224637" y="973467"/>
                    </a:moveTo>
                    <a:lnTo>
                      <a:pt x="187198" y="973467"/>
                    </a:lnTo>
                    <a:lnTo>
                      <a:pt x="149758" y="973467"/>
                    </a:lnTo>
                    <a:lnTo>
                      <a:pt x="112318" y="973467"/>
                    </a:lnTo>
                    <a:lnTo>
                      <a:pt x="112318" y="1010907"/>
                    </a:lnTo>
                    <a:lnTo>
                      <a:pt x="149758" y="1010907"/>
                    </a:lnTo>
                    <a:lnTo>
                      <a:pt x="149758" y="1048346"/>
                    </a:lnTo>
                    <a:lnTo>
                      <a:pt x="112318" y="1048346"/>
                    </a:lnTo>
                    <a:lnTo>
                      <a:pt x="112318" y="1085786"/>
                    </a:lnTo>
                    <a:lnTo>
                      <a:pt x="149758" y="1085786"/>
                    </a:lnTo>
                    <a:lnTo>
                      <a:pt x="187198" y="1085786"/>
                    </a:lnTo>
                    <a:lnTo>
                      <a:pt x="187198" y="1010907"/>
                    </a:lnTo>
                    <a:lnTo>
                      <a:pt x="224637" y="1010907"/>
                    </a:lnTo>
                    <a:lnTo>
                      <a:pt x="224637" y="973467"/>
                    </a:lnTo>
                    <a:close/>
                  </a:path>
                  <a:path w="374650" h="1085850">
                    <a:moveTo>
                      <a:pt x="262077" y="1048346"/>
                    </a:moveTo>
                    <a:lnTo>
                      <a:pt x="224637" y="1048346"/>
                    </a:lnTo>
                    <a:lnTo>
                      <a:pt x="224637" y="1085786"/>
                    </a:lnTo>
                    <a:lnTo>
                      <a:pt x="262077" y="1085786"/>
                    </a:lnTo>
                    <a:lnTo>
                      <a:pt x="262077" y="1048346"/>
                    </a:lnTo>
                    <a:close/>
                  </a:path>
                  <a:path w="374650" h="1085850">
                    <a:moveTo>
                      <a:pt x="262077" y="823709"/>
                    </a:moveTo>
                    <a:lnTo>
                      <a:pt x="224637" y="823709"/>
                    </a:lnTo>
                    <a:lnTo>
                      <a:pt x="224637" y="861148"/>
                    </a:lnTo>
                    <a:lnTo>
                      <a:pt x="262077" y="861148"/>
                    </a:lnTo>
                    <a:lnTo>
                      <a:pt x="262077" y="823709"/>
                    </a:lnTo>
                    <a:close/>
                  </a:path>
                  <a:path w="374650" h="1085850">
                    <a:moveTo>
                      <a:pt x="262077" y="748830"/>
                    </a:moveTo>
                    <a:lnTo>
                      <a:pt x="224637" y="748830"/>
                    </a:lnTo>
                    <a:lnTo>
                      <a:pt x="187198" y="748830"/>
                    </a:lnTo>
                    <a:lnTo>
                      <a:pt x="149758" y="748830"/>
                    </a:lnTo>
                    <a:lnTo>
                      <a:pt x="149758" y="786269"/>
                    </a:lnTo>
                    <a:lnTo>
                      <a:pt x="112318" y="786269"/>
                    </a:lnTo>
                    <a:lnTo>
                      <a:pt x="74879" y="786269"/>
                    </a:lnTo>
                    <a:lnTo>
                      <a:pt x="74879" y="748842"/>
                    </a:lnTo>
                    <a:lnTo>
                      <a:pt x="112318" y="748842"/>
                    </a:lnTo>
                    <a:lnTo>
                      <a:pt x="112318" y="711403"/>
                    </a:lnTo>
                    <a:lnTo>
                      <a:pt x="74879" y="711403"/>
                    </a:lnTo>
                    <a:lnTo>
                      <a:pt x="37439" y="711403"/>
                    </a:lnTo>
                    <a:lnTo>
                      <a:pt x="37439" y="748830"/>
                    </a:lnTo>
                    <a:lnTo>
                      <a:pt x="0" y="748830"/>
                    </a:lnTo>
                    <a:lnTo>
                      <a:pt x="0" y="823709"/>
                    </a:lnTo>
                    <a:lnTo>
                      <a:pt x="37439" y="823709"/>
                    </a:lnTo>
                    <a:lnTo>
                      <a:pt x="37439" y="898588"/>
                    </a:lnTo>
                    <a:lnTo>
                      <a:pt x="0" y="898588"/>
                    </a:lnTo>
                    <a:lnTo>
                      <a:pt x="0" y="1085799"/>
                    </a:lnTo>
                    <a:lnTo>
                      <a:pt x="37439" y="1085799"/>
                    </a:lnTo>
                    <a:lnTo>
                      <a:pt x="74879" y="1085786"/>
                    </a:lnTo>
                    <a:lnTo>
                      <a:pt x="74879" y="1048346"/>
                    </a:lnTo>
                    <a:lnTo>
                      <a:pt x="112318" y="1048346"/>
                    </a:lnTo>
                    <a:lnTo>
                      <a:pt x="112318" y="1010907"/>
                    </a:lnTo>
                    <a:lnTo>
                      <a:pt x="74879" y="1010907"/>
                    </a:lnTo>
                    <a:lnTo>
                      <a:pt x="74879" y="973467"/>
                    </a:lnTo>
                    <a:lnTo>
                      <a:pt x="37439" y="973467"/>
                    </a:lnTo>
                    <a:lnTo>
                      <a:pt x="37439" y="936053"/>
                    </a:lnTo>
                    <a:lnTo>
                      <a:pt x="74879" y="936053"/>
                    </a:lnTo>
                    <a:lnTo>
                      <a:pt x="112318" y="936028"/>
                    </a:lnTo>
                    <a:lnTo>
                      <a:pt x="112318" y="898588"/>
                    </a:lnTo>
                    <a:lnTo>
                      <a:pt x="74879" y="898588"/>
                    </a:lnTo>
                    <a:lnTo>
                      <a:pt x="74879" y="861148"/>
                    </a:lnTo>
                    <a:lnTo>
                      <a:pt x="112318" y="861148"/>
                    </a:lnTo>
                    <a:lnTo>
                      <a:pt x="149758" y="861148"/>
                    </a:lnTo>
                    <a:lnTo>
                      <a:pt x="149758" y="936040"/>
                    </a:lnTo>
                    <a:lnTo>
                      <a:pt x="187198" y="936040"/>
                    </a:lnTo>
                    <a:lnTo>
                      <a:pt x="224637" y="936028"/>
                    </a:lnTo>
                    <a:lnTo>
                      <a:pt x="262077" y="936028"/>
                    </a:lnTo>
                    <a:lnTo>
                      <a:pt x="262077" y="898588"/>
                    </a:lnTo>
                    <a:lnTo>
                      <a:pt x="224637" y="898588"/>
                    </a:lnTo>
                    <a:lnTo>
                      <a:pt x="187198" y="898588"/>
                    </a:lnTo>
                    <a:lnTo>
                      <a:pt x="187198" y="786269"/>
                    </a:lnTo>
                    <a:lnTo>
                      <a:pt x="224637" y="786269"/>
                    </a:lnTo>
                    <a:lnTo>
                      <a:pt x="262077" y="786269"/>
                    </a:lnTo>
                    <a:lnTo>
                      <a:pt x="262077" y="748830"/>
                    </a:lnTo>
                    <a:close/>
                  </a:path>
                  <a:path w="374650" h="1085850">
                    <a:moveTo>
                      <a:pt x="262077" y="561619"/>
                    </a:moveTo>
                    <a:lnTo>
                      <a:pt x="224637" y="561619"/>
                    </a:lnTo>
                    <a:lnTo>
                      <a:pt x="224637" y="599059"/>
                    </a:lnTo>
                    <a:lnTo>
                      <a:pt x="224637" y="636498"/>
                    </a:lnTo>
                    <a:lnTo>
                      <a:pt x="224637" y="673938"/>
                    </a:lnTo>
                    <a:lnTo>
                      <a:pt x="187198" y="673938"/>
                    </a:lnTo>
                    <a:lnTo>
                      <a:pt x="187198" y="636498"/>
                    </a:lnTo>
                    <a:lnTo>
                      <a:pt x="224637" y="636498"/>
                    </a:lnTo>
                    <a:lnTo>
                      <a:pt x="224637" y="599059"/>
                    </a:lnTo>
                    <a:lnTo>
                      <a:pt x="187198" y="599059"/>
                    </a:lnTo>
                    <a:lnTo>
                      <a:pt x="187198" y="561619"/>
                    </a:lnTo>
                    <a:lnTo>
                      <a:pt x="149758" y="561619"/>
                    </a:lnTo>
                    <a:lnTo>
                      <a:pt x="112318" y="561619"/>
                    </a:lnTo>
                    <a:lnTo>
                      <a:pt x="112318" y="486740"/>
                    </a:lnTo>
                    <a:lnTo>
                      <a:pt x="74879" y="486740"/>
                    </a:lnTo>
                    <a:lnTo>
                      <a:pt x="74879" y="449300"/>
                    </a:lnTo>
                    <a:lnTo>
                      <a:pt x="112318" y="449300"/>
                    </a:lnTo>
                    <a:lnTo>
                      <a:pt x="112318" y="411861"/>
                    </a:lnTo>
                    <a:lnTo>
                      <a:pt x="74879" y="411861"/>
                    </a:lnTo>
                    <a:lnTo>
                      <a:pt x="37439" y="411861"/>
                    </a:lnTo>
                    <a:lnTo>
                      <a:pt x="0" y="411861"/>
                    </a:lnTo>
                    <a:lnTo>
                      <a:pt x="0" y="673950"/>
                    </a:lnTo>
                    <a:lnTo>
                      <a:pt x="37439" y="673950"/>
                    </a:lnTo>
                    <a:lnTo>
                      <a:pt x="74879" y="673950"/>
                    </a:lnTo>
                    <a:lnTo>
                      <a:pt x="74879" y="599059"/>
                    </a:lnTo>
                    <a:lnTo>
                      <a:pt x="112318" y="599059"/>
                    </a:lnTo>
                    <a:lnTo>
                      <a:pt x="149758" y="599059"/>
                    </a:lnTo>
                    <a:lnTo>
                      <a:pt x="149758" y="711377"/>
                    </a:lnTo>
                    <a:lnTo>
                      <a:pt x="187198" y="711377"/>
                    </a:lnTo>
                    <a:lnTo>
                      <a:pt x="224637" y="711377"/>
                    </a:lnTo>
                    <a:lnTo>
                      <a:pt x="262077" y="711377"/>
                    </a:lnTo>
                    <a:lnTo>
                      <a:pt x="262077" y="561619"/>
                    </a:lnTo>
                    <a:close/>
                  </a:path>
                  <a:path w="374650" h="1085850">
                    <a:moveTo>
                      <a:pt x="262077" y="449300"/>
                    </a:moveTo>
                    <a:lnTo>
                      <a:pt x="224637" y="449300"/>
                    </a:lnTo>
                    <a:lnTo>
                      <a:pt x="187198" y="449300"/>
                    </a:lnTo>
                    <a:lnTo>
                      <a:pt x="187198" y="299529"/>
                    </a:lnTo>
                    <a:lnTo>
                      <a:pt x="149758" y="299529"/>
                    </a:lnTo>
                    <a:lnTo>
                      <a:pt x="149758" y="449300"/>
                    </a:lnTo>
                    <a:lnTo>
                      <a:pt x="112318" y="449300"/>
                    </a:lnTo>
                    <a:lnTo>
                      <a:pt x="112318" y="486740"/>
                    </a:lnTo>
                    <a:lnTo>
                      <a:pt x="149758" y="486740"/>
                    </a:lnTo>
                    <a:lnTo>
                      <a:pt x="187198" y="486740"/>
                    </a:lnTo>
                    <a:lnTo>
                      <a:pt x="187198" y="561619"/>
                    </a:lnTo>
                    <a:lnTo>
                      <a:pt x="224637" y="561619"/>
                    </a:lnTo>
                    <a:lnTo>
                      <a:pt x="224637" y="524179"/>
                    </a:lnTo>
                    <a:lnTo>
                      <a:pt x="262077" y="524179"/>
                    </a:lnTo>
                    <a:lnTo>
                      <a:pt x="262077" y="449300"/>
                    </a:lnTo>
                    <a:close/>
                  </a:path>
                  <a:path w="374650" h="1085850">
                    <a:moveTo>
                      <a:pt x="262077" y="336969"/>
                    </a:moveTo>
                    <a:lnTo>
                      <a:pt x="224637" y="336969"/>
                    </a:lnTo>
                    <a:lnTo>
                      <a:pt x="224637" y="374408"/>
                    </a:lnTo>
                    <a:lnTo>
                      <a:pt x="262077" y="374408"/>
                    </a:lnTo>
                    <a:lnTo>
                      <a:pt x="262077" y="336969"/>
                    </a:lnTo>
                    <a:close/>
                  </a:path>
                  <a:path w="374650" h="1085850">
                    <a:moveTo>
                      <a:pt x="262077" y="74891"/>
                    </a:moveTo>
                    <a:lnTo>
                      <a:pt x="224637" y="74891"/>
                    </a:lnTo>
                    <a:lnTo>
                      <a:pt x="224637" y="149771"/>
                    </a:lnTo>
                    <a:lnTo>
                      <a:pt x="224637" y="262089"/>
                    </a:lnTo>
                    <a:lnTo>
                      <a:pt x="262077" y="262089"/>
                    </a:lnTo>
                    <a:lnTo>
                      <a:pt x="262077" y="149771"/>
                    </a:lnTo>
                    <a:lnTo>
                      <a:pt x="262077" y="74891"/>
                    </a:lnTo>
                    <a:close/>
                  </a:path>
                  <a:path w="374650" h="1085850">
                    <a:moveTo>
                      <a:pt x="262077" y="0"/>
                    </a:moveTo>
                    <a:lnTo>
                      <a:pt x="224637" y="0"/>
                    </a:lnTo>
                    <a:lnTo>
                      <a:pt x="224637" y="74879"/>
                    </a:lnTo>
                    <a:lnTo>
                      <a:pt x="262077" y="74879"/>
                    </a:lnTo>
                    <a:lnTo>
                      <a:pt x="262077" y="0"/>
                    </a:lnTo>
                    <a:close/>
                  </a:path>
                  <a:path w="374650" h="1085850">
                    <a:moveTo>
                      <a:pt x="299529" y="673938"/>
                    </a:moveTo>
                    <a:lnTo>
                      <a:pt x="262089" y="673938"/>
                    </a:lnTo>
                    <a:lnTo>
                      <a:pt x="262089" y="711377"/>
                    </a:lnTo>
                    <a:lnTo>
                      <a:pt x="299529" y="711377"/>
                    </a:lnTo>
                    <a:lnTo>
                      <a:pt x="299529" y="673938"/>
                    </a:lnTo>
                    <a:close/>
                  </a:path>
                  <a:path w="374650" h="1085850">
                    <a:moveTo>
                      <a:pt x="299529" y="599059"/>
                    </a:moveTo>
                    <a:lnTo>
                      <a:pt x="262089" y="599059"/>
                    </a:lnTo>
                    <a:lnTo>
                      <a:pt x="262089" y="636498"/>
                    </a:lnTo>
                    <a:lnTo>
                      <a:pt x="299529" y="636498"/>
                    </a:lnTo>
                    <a:lnTo>
                      <a:pt x="299529" y="599059"/>
                    </a:lnTo>
                    <a:close/>
                  </a:path>
                  <a:path w="374650" h="1085850">
                    <a:moveTo>
                      <a:pt x="299529" y="486740"/>
                    </a:moveTo>
                    <a:lnTo>
                      <a:pt x="262089" y="486740"/>
                    </a:lnTo>
                    <a:lnTo>
                      <a:pt x="262089" y="561619"/>
                    </a:lnTo>
                    <a:lnTo>
                      <a:pt x="299529" y="561619"/>
                    </a:lnTo>
                    <a:lnTo>
                      <a:pt x="299529" y="486740"/>
                    </a:lnTo>
                    <a:close/>
                  </a:path>
                  <a:path w="374650" h="1085850">
                    <a:moveTo>
                      <a:pt x="336969" y="748830"/>
                    </a:moveTo>
                    <a:lnTo>
                      <a:pt x="299529" y="748830"/>
                    </a:lnTo>
                    <a:lnTo>
                      <a:pt x="262089" y="748830"/>
                    </a:lnTo>
                    <a:lnTo>
                      <a:pt x="262089" y="786269"/>
                    </a:lnTo>
                    <a:lnTo>
                      <a:pt x="299529" y="786269"/>
                    </a:lnTo>
                    <a:lnTo>
                      <a:pt x="299529" y="898588"/>
                    </a:lnTo>
                    <a:lnTo>
                      <a:pt x="262089" y="898588"/>
                    </a:lnTo>
                    <a:lnTo>
                      <a:pt x="262089" y="936028"/>
                    </a:lnTo>
                    <a:lnTo>
                      <a:pt x="299529" y="936028"/>
                    </a:lnTo>
                    <a:lnTo>
                      <a:pt x="299529" y="973467"/>
                    </a:lnTo>
                    <a:lnTo>
                      <a:pt x="262089" y="973467"/>
                    </a:lnTo>
                    <a:lnTo>
                      <a:pt x="262089" y="1010907"/>
                    </a:lnTo>
                    <a:lnTo>
                      <a:pt x="299529" y="1010907"/>
                    </a:lnTo>
                    <a:lnTo>
                      <a:pt x="299529" y="1048346"/>
                    </a:lnTo>
                    <a:lnTo>
                      <a:pt x="262089" y="1048346"/>
                    </a:lnTo>
                    <a:lnTo>
                      <a:pt x="262089" y="1085786"/>
                    </a:lnTo>
                    <a:lnTo>
                      <a:pt x="299529" y="1085786"/>
                    </a:lnTo>
                    <a:lnTo>
                      <a:pt x="336969" y="1085799"/>
                    </a:lnTo>
                    <a:lnTo>
                      <a:pt x="336969" y="748830"/>
                    </a:lnTo>
                    <a:close/>
                  </a:path>
                  <a:path w="374650" h="1085850">
                    <a:moveTo>
                      <a:pt x="336969" y="411861"/>
                    </a:moveTo>
                    <a:lnTo>
                      <a:pt x="299529" y="411861"/>
                    </a:lnTo>
                    <a:lnTo>
                      <a:pt x="299529" y="449300"/>
                    </a:lnTo>
                    <a:lnTo>
                      <a:pt x="336969" y="449300"/>
                    </a:lnTo>
                    <a:lnTo>
                      <a:pt x="336969" y="411861"/>
                    </a:lnTo>
                    <a:close/>
                  </a:path>
                  <a:path w="374650" h="1085850">
                    <a:moveTo>
                      <a:pt x="336969" y="299529"/>
                    </a:moveTo>
                    <a:lnTo>
                      <a:pt x="299529" y="299529"/>
                    </a:lnTo>
                    <a:lnTo>
                      <a:pt x="299529" y="336969"/>
                    </a:lnTo>
                    <a:lnTo>
                      <a:pt x="336969" y="336969"/>
                    </a:lnTo>
                    <a:lnTo>
                      <a:pt x="336969" y="299529"/>
                    </a:lnTo>
                    <a:close/>
                  </a:path>
                  <a:path w="374650" h="1085850">
                    <a:moveTo>
                      <a:pt x="374408" y="449300"/>
                    </a:moveTo>
                    <a:lnTo>
                      <a:pt x="336969" y="449300"/>
                    </a:lnTo>
                    <a:lnTo>
                      <a:pt x="336969" y="673950"/>
                    </a:lnTo>
                    <a:lnTo>
                      <a:pt x="374408" y="673950"/>
                    </a:lnTo>
                    <a:lnTo>
                      <a:pt x="374408" y="449300"/>
                    </a:lnTo>
                    <a:close/>
                  </a:path>
                  <a:path w="374650" h="1085850">
                    <a:moveTo>
                      <a:pt x="374408" y="336969"/>
                    </a:moveTo>
                    <a:lnTo>
                      <a:pt x="336969" y="336969"/>
                    </a:lnTo>
                    <a:lnTo>
                      <a:pt x="336969" y="374408"/>
                    </a:lnTo>
                    <a:lnTo>
                      <a:pt x="374408" y="374408"/>
                    </a:lnTo>
                    <a:lnTo>
                      <a:pt x="374408" y="336969"/>
                    </a:lnTo>
                    <a:close/>
                  </a:path>
                  <a:path w="374650" h="1085850">
                    <a:moveTo>
                      <a:pt x="374408" y="224650"/>
                    </a:moveTo>
                    <a:lnTo>
                      <a:pt x="336969" y="224650"/>
                    </a:lnTo>
                    <a:lnTo>
                      <a:pt x="299529" y="224650"/>
                    </a:lnTo>
                    <a:lnTo>
                      <a:pt x="262089" y="224650"/>
                    </a:lnTo>
                    <a:lnTo>
                      <a:pt x="262089" y="262089"/>
                    </a:lnTo>
                    <a:lnTo>
                      <a:pt x="299529" y="262089"/>
                    </a:lnTo>
                    <a:lnTo>
                      <a:pt x="336969" y="262089"/>
                    </a:lnTo>
                    <a:lnTo>
                      <a:pt x="374408" y="262089"/>
                    </a:lnTo>
                    <a:lnTo>
                      <a:pt x="374408" y="224650"/>
                    </a:lnTo>
                    <a:close/>
                  </a:path>
                  <a:path w="374650" h="1085850">
                    <a:moveTo>
                      <a:pt x="374408" y="74891"/>
                    </a:moveTo>
                    <a:lnTo>
                      <a:pt x="336969" y="74891"/>
                    </a:lnTo>
                    <a:lnTo>
                      <a:pt x="299529" y="74891"/>
                    </a:lnTo>
                    <a:lnTo>
                      <a:pt x="299529" y="149771"/>
                    </a:lnTo>
                    <a:lnTo>
                      <a:pt x="299529" y="187210"/>
                    </a:lnTo>
                    <a:lnTo>
                      <a:pt x="336969" y="187210"/>
                    </a:lnTo>
                    <a:lnTo>
                      <a:pt x="374408" y="187210"/>
                    </a:lnTo>
                    <a:lnTo>
                      <a:pt x="374408" y="149771"/>
                    </a:lnTo>
                    <a:lnTo>
                      <a:pt x="374408" y="74891"/>
                    </a:lnTo>
                    <a:close/>
                  </a:path>
                  <a:path w="374650" h="1085850">
                    <a:moveTo>
                      <a:pt x="374408" y="0"/>
                    </a:moveTo>
                    <a:lnTo>
                      <a:pt x="336969" y="0"/>
                    </a:lnTo>
                    <a:lnTo>
                      <a:pt x="299529" y="0"/>
                    </a:lnTo>
                    <a:lnTo>
                      <a:pt x="262089" y="0"/>
                    </a:lnTo>
                    <a:lnTo>
                      <a:pt x="262089" y="37439"/>
                    </a:lnTo>
                    <a:lnTo>
                      <a:pt x="299529" y="37439"/>
                    </a:lnTo>
                    <a:lnTo>
                      <a:pt x="336969" y="37439"/>
                    </a:lnTo>
                    <a:lnTo>
                      <a:pt x="374408" y="37439"/>
                    </a:lnTo>
                    <a:lnTo>
                      <a:pt x="374408" y="0"/>
                    </a:lnTo>
                    <a:close/>
                  </a:path>
                </a:pathLst>
              </a:custGeom>
              <a:solidFill>
                <a:srgbClr val="000000"/>
              </a:solidFill>
            </p:spPr>
            <p:txBody>
              <a:bodyPr wrap="square" lIns="0" tIns="0" rIns="0" bIns="0" rtlCol="0"/>
              <a:lstStyle/>
              <a:p>
                <a:endParaRPr/>
              </a:p>
            </p:txBody>
          </p:sp>
          <p:sp>
            <p:nvSpPr>
              <p:cNvPr id="29" name="object 25">
                <a:extLst>
                  <a:ext uri="{FF2B5EF4-FFF2-40B4-BE49-F238E27FC236}">
                    <a16:creationId xmlns:a16="http://schemas.microsoft.com/office/drawing/2014/main" id="{66573A26-9366-5F30-F154-6D40B8BC047C}"/>
                  </a:ext>
                </a:extLst>
              </p:cNvPr>
              <p:cNvSpPr/>
              <p:nvPr/>
            </p:nvSpPr>
            <p:spPr>
              <a:xfrm>
                <a:off x="3018789" y="5461416"/>
                <a:ext cx="149860" cy="1085850"/>
              </a:xfrm>
              <a:custGeom>
                <a:avLst/>
                <a:gdLst/>
                <a:ahLst/>
                <a:cxnLst/>
                <a:rect l="l" t="t" r="r" b="b"/>
                <a:pathLst>
                  <a:path w="149860" h="1085850">
                    <a:moveTo>
                      <a:pt x="37439" y="1048346"/>
                    </a:moveTo>
                    <a:lnTo>
                      <a:pt x="0" y="1048346"/>
                    </a:lnTo>
                    <a:lnTo>
                      <a:pt x="0" y="1085786"/>
                    </a:lnTo>
                    <a:lnTo>
                      <a:pt x="37439" y="1085786"/>
                    </a:lnTo>
                    <a:lnTo>
                      <a:pt x="37439" y="1048346"/>
                    </a:lnTo>
                    <a:close/>
                  </a:path>
                  <a:path w="149860" h="1085850">
                    <a:moveTo>
                      <a:pt x="37439" y="973467"/>
                    </a:moveTo>
                    <a:lnTo>
                      <a:pt x="0" y="973467"/>
                    </a:lnTo>
                    <a:lnTo>
                      <a:pt x="0" y="1010907"/>
                    </a:lnTo>
                    <a:lnTo>
                      <a:pt x="37439" y="1010907"/>
                    </a:lnTo>
                    <a:lnTo>
                      <a:pt x="37439" y="973467"/>
                    </a:lnTo>
                    <a:close/>
                  </a:path>
                  <a:path w="149860" h="1085850">
                    <a:moveTo>
                      <a:pt x="37439" y="823709"/>
                    </a:moveTo>
                    <a:lnTo>
                      <a:pt x="0" y="823709"/>
                    </a:lnTo>
                    <a:lnTo>
                      <a:pt x="0" y="898588"/>
                    </a:lnTo>
                    <a:lnTo>
                      <a:pt x="37439" y="898588"/>
                    </a:lnTo>
                    <a:lnTo>
                      <a:pt x="37439" y="823709"/>
                    </a:lnTo>
                    <a:close/>
                  </a:path>
                  <a:path w="149860" h="1085850">
                    <a:moveTo>
                      <a:pt x="37439" y="711403"/>
                    </a:moveTo>
                    <a:lnTo>
                      <a:pt x="0" y="711403"/>
                    </a:lnTo>
                    <a:lnTo>
                      <a:pt x="0" y="748842"/>
                    </a:lnTo>
                    <a:lnTo>
                      <a:pt x="37439" y="748842"/>
                    </a:lnTo>
                    <a:lnTo>
                      <a:pt x="37439" y="711403"/>
                    </a:lnTo>
                    <a:close/>
                  </a:path>
                  <a:path w="149860" h="1085850">
                    <a:moveTo>
                      <a:pt x="74879" y="636498"/>
                    </a:moveTo>
                    <a:lnTo>
                      <a:pt x="37439" y="636498"/>
                    </a:lnTo>
                    <a:lnTo>
                      <a:pt x="37439" y="449300"/>
                    </a:lnTo>
                    <a:lnTo>
                      <a:pt x="0" y="449300"/>
                    </a:lnTo>
                    <a:lnTo>
                      <a:pt x="0" y="673950"/>
                    </a:lnTo>
                    <a:lnTo>
                      <a:pt x="37439" y="673950"/>
                    </a:lnTo>
                    <a:lnTo>
                      <a:pt x="74879" y="673938"/>
                    </a:lnTo>
                    <a:lnTo>
                      <a:pt x="74879" y="636498"/>
                    </a:lnTo>
                    <a:close/>
                  </a:path>
                  <a:path w="149860" h="1085850">
                    <a:moveTo>
                      <a:pt x="74879" y="74891"/>
                    </a:moveTo>
                    <a:lnTo>
                      <a:pt x="37439" y="74891"/>
                    </a:lnTo>
                    <a:lnTo>
                      <a:pt x="37439" y="149771"/>
                    </a:lnTo>
                    <a:lnTo>
                      <a:pt x="37439" y="187210"/>
                    </a:lnTo>
                    <a:lnTo>
                      <a:pt x="74879" y="187210"/>
                    </a:lnTo>
                    <a:lnTo>
                      <a:pt x="74879" y="149771"/>
                    </a:lnTo>
                    <a:lnTo>
                      <a:pt x="74879" y="74891"/>
                    </a:lnTo>
                    <a:close/>
                  </a:path>
                  <a:path w="149860" h="1085850">
                    <a:moveTo>
                      <a:pt x="112318" y="299529"/>
                    </a:moveTo>
                    <a:lnTo>
                      <a:pt x="74879" y="299529"/>
                    </a:lnTo>
                    <a:lnTo>
                      <a:pt x="74879" y="336969"/>
                    </a:lnTo>
                    <a:lnTo>
                      <a:pt x="112318" y="336969"/>
                    </a:lnTo>
                    <a:lnTo>
                      <a:pt x="112318" y="299529"/>
                    </a:lnTo>
                    <a:close/>
                  </a:path>
                  <a:path w="149860" h="1085850">
                    <a:moveTo>
                      <a:pt x="149758" y="1048346"/>
                    </a:moveTo>
                    <a:lnTo>
                      <a:pt x="112318" y="1048346"/>
                    </a:lnTo>
                    <a:lnTo>
                      <a:pt x="112318" y="1010907"/>
                    </a:lnTo>
                    <a:lnTo>
                      <a:pt x="74879" y="1010907"/>
                    </a:lnTo>
                    <a:lnTo>
                      <a:pt x="74879" y="1085786"/>
                    </a:lnTo>
                    <a:lnTo>
                      <a:pt x="112318" y="1085786"/>
                    </a:lnTo>
                    <a:lnTo>
                      <a:pt x="149758" y="1085786"/>
                    </a:lnTo>
                    <a:lnTo>
                      <a:pt x="149758" y="1048346"/>
                    </a:lnTo>
                    <a:close/>
                  </a:path>
                  <a:path w="149860" h="1085850">
                    <a:moveTo>
                      <a:pt x="149758" y="786269"/>
                    </a:moveTo>
                    <a:lnTo>
                      <a:pt x="112318" y="786269"/>
                    </a:lnTo>
                    <a:lnTo>
                      <a:pt x="74879" y="786269"/>
                    </a:lnTo>
                    <a:lnTo>
                      <a:pt x="37439" y="786269"/>
                    </a:lnTo>
                    <a:lnTo>
                      <a:pt x="37439" y="823709"/>
                    </a:lnTo>
                    <a:lnTo>
                      <a:pt x="74879" y="823709"/>
                    </a:lnTo>
                    <a:lnTo>
                      <a:pt x="74879" y="936028"/>
                    </a:lnTo>
                    <a:lnTo>
                      <a:pt x="37439" y="936028"/>
                    </a:lnTo>
                    <a:lnTo>
                      <a:pt x="37439" y="973467"/>
                    </a:lnTo>
                    <a:lnTo>
                      <a:pt x="74879" y="973467"/>
                    </a:lnTo>
                    <a:lnTo>
                      <a:pt x="112318" y="973480"/>
                    </a:lnTo>
                    <a:lnTo>
                      <a:pt x="112318" y="1010907"/>
                    </a:lnTo>
                    <a:lnTo>
                      <a:pt x="149758" y="1010907"/>
                    </a:lnTo>
                    <a:lnTo>
                      <a:pt x="149758" y="898588"/>
                    </a:lnTo>
                    <a:lnTo>
                      <a:pt x="112318" y="898588"/>
                    </a:lnTo>
                    <a:lnTo>
                      <a:pt x="112318" y="861148"/>
                    </a:lnTo>
                    <a:lnTo>
                      <a:pt x="149758" y="861148"/>
                    </a:lnTo>
                    <a:lnTo>
                      <a:pt x="149758" y="786269"/>
                    </a:lnTo>
                    <a:close/>
                  </a:path>
                  <a:path w="149860" h="1085850">
                    <a:moveTo>
                      <a:pt x="149758" y="336969"/>
                    </a:moveTo>
                    <a:lnTo>
                      <a:pt x="112318" y="336969"/>
                    </a:lnTo>
                    <a:lnTo>
                      <a:pt x="112318" y="374408"/>
                    </a:lnTo>
                    <a:lnTo>
                      <a:pt x="74879" y="374408"/>
                    </a:lnTo>
                    <a:lnTo>
                      <a:pt x="37439" y="374408"/>
                    </a:lnTo>
                    <a:lnTo>
                      <a:pt x="37439" y="411848"/>
                    </a:lnTo>
                    <a:lnTo>
                      <a:pt x="74879" y="411848"/>
                    </a:lnTo>
                    <a:lnTo>
                      <a:pt x="74879" y="486727"/>
                    </a:lnTo>
                    <a:lnTo>
                      <a:pt x="112318" y="486727"/>
                    </a:lnTo>
                    <a:lnTo>
                      <a:pt x="112318" y="524179"/>
                    </a:lnTo>
                    <a:lnTo>
                      <a:pt x="74879" y="524179"/>
                    </a:lnTo>
                    <a:lnTo>
                      <a:pt x="74879" y="636498"/>
                    </a:lnTo>
                    <a:lnTo>
                      <a:pt x="112318" y="636498"/>
                    </a:lnTo>
                    <a:lnTo>
                      <a:pt x="112318" y="673938"/>
                    </a:lnTo>
                    <a:lnTo>
                      <a:pt x="74879" y="673938"/>
                    </a:lnTo>
                    <a:lnTo>
                      <a:pt x="74879" y="748830"/>
                    </a:lnTo>
                    <a:lnTo>
                      <a:pt x="112318" y="748830"/>
                    </a:lnTo>
                    <a:lnTo>
                      <a:pt x="112318" y="711377"/>
                    </a:lnTo>
                    <a:lnTo>
                      <a:pt x="149758" y="711377"/>
                    </a:lnTo>
                    <a:lnTo>
                      <a:pt x="149758" y="599059"/>
                    </a:lnTo>
                    <a:lnTo>
                      <a:pt x="112318" y="599059"/>
                    </a:lnTo>
                    <a:lnTo>
                      <a:pt x="112318" y="561619"/>
                    </a:lnTo>
                    <a:lnTo>
                      <a:pt x="149758" y="561619"/>
                    </a:lnTo>
                    <a:lnTo>
                      <a:pt x="149758" y="449300"/>
                    </a:lnTo>
                    <a:lnTo>
                      <a:pt x="112318" y="449300"/>
                    </a:lnTo>
                    <a:lnTo>
                      <a:pt x="112318" y="411848"/>
                    </a:lnTo>
                    <a:lnTo>
                      <a:pt x="149758" y="411848"/>
                    </a:lnTo>
                    <a:lnTo>
                      <a:pt x="149758" y="336969"/>
                    </a:lnTo>
                    <a:close/>
                  </a:path>
                  <a:path w="149860" h="1085850">
                    <a:moveTo>
                      <a:pt x="149758" y="74891"/>
                    </a:moveTo>
                    <a:lnTo>
                      <a:pt x="112318" y="74891"/>
                    </a:lnTo>
                    <a:lnTo>
                      <a:pt x="112318" y="149771"/>
                    </a:lnTo>
                    <a:lnTo>
                      <a:pt x="112318" y="224650"/>
                    </a:lnTo>
                    <a:lnTo>
                      <a:pt x="74879" y="224650"/>
                    </a:lnTo>
                    <a:lnTo>
                      <a:pt x="37439" y="224650"/>
                    </a:lnTo>
                    <a:lnTo>
                      <a:pt x="37439" y="262089"/>
                    </a:lnTo>
                    <a:lnTo>
                      <a:pt x="74879" y="262089"/>
                    </a:lnTo>
                    <a:lnTo>
                      <a:pt x="112318" y="262089"/>
                    </a:lnTo>
                    <a:lnTo>
                      <a:pt x="149758" y="262089"/>
                    </a:lnTo>
                    <a:lnTo>
                      <a:pt x="149758" y="149771"/>
                    </a:lnTo>
                    <a:lnTo>
                      <a:pt x="149758" y="74891"/>
                    </a:lnTo>
                    <a:close/>
                  </a:path>
                  <a:path w="149860" h="1085850">
                    <a:moveTo>
                      <a:pt x="149758" y="0"/>
                    </a:moveTo>
                    <a:lnTo>
                      <a:pt x="112318" y="0"/>
                    </a:lnTo>
                    <a:lnTo>
                      <a:pt x="74879" y="0"/>
                    </a:lnTo>
                    <a:lnTo>
                      <a:pt x="37439" y="0"/>
                    </a:lnTo>
                    <a:lnTo>
                      <a:pt x="37439" y="37439"/>
                    </a:lnTo>
                    <a:lnTo>
                      <a:pt x="74879" y="37439"/>
                    </a:lnTo>
                    <a:lnTo>
                      <a:pt x="112318" y="37439"/>
                    </a:lnTo>
                    <a:lnTo>
                      <a:pt x="112318" y="74879"/>
                    </a:lnTo>
                    <a:lnTo>
                      <a:pt x="149758" y="74879"/>
                    </a:lnTo>
                    <a:lnTo>
                      <a:pt x="149758" y="0"/>
                    </a:lnTo>
                    <a:close/>
                  </a:path>
                </a:pathLst>
              </a:custGeom>
              <a:solidFill>
                <a:srgbClr val="000000"/>
              </a:solidFill>
            </p:spPr>
            <p:txBody>
              <a:bodyPr wrap="square" lIns="0" tIns="0" rIns="0" bIns="0" rtlCol="0"/>
              <a:lstStyle/>
              <a:p>
                <a:endParaRPr/>
              </a:p>
            </p:txBody>
          </p:sp>
        </p:grpSp>
      </p:grpSp>
      <p:sp>
        <p:nvSpPr>
          <p:cNvPr id="30" name="TextBox 29">
            <a:extLst>
              <a:ext uri="{FF2B5EF4-FFF2-40B4-BE49-F238E27FC236}">
                <a16:creationId xmlns:a16="http://schemas.microsoft.com/office/drawing/2014/main" id="{044F8150-45E2-BC4B-905F-BC42CEFD9782}"/>
              </a:ext>
            </a:extLst>
          </p:cNvPr>
          <p:cNvSpPr txBox="1"/>
          <p:nvPr userDrawn="1"/>
        </p:nvSpPr>
        <p:spPr>
          <a:xfrm>
            <a:off x="3111925" y="3244029"/>
            <a:ext cx="4858261" cy="2618431"/>
          </a:xfrm>
          <a:prstGeom prst="rect">
            <a:avLst/>
          </a:prstGeom>
          <a:noFill/>
        </p:spPr>
        <p:txBody>
          <a:bodyPr wrap="square" lIns="0" tIns="0" rIns="0" bIns="0" rtlCol="0">
            <a:noAutofit/>
          </a:bodyPr>
          <a:lstStyle/>
          <a:p>
            <a:pPr marL="237744" marR="31623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Over 100 specific airport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and single-topic safety videos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are available.</a:t>
            </a:r>
          </a:p>
          <a:p>
            <a:pPr marL="237744" marR="31623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Also available on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the FAA YouTube </a:t>
            </a:r>
            <a:br>
              <a:rPr kumimoji="0" lang="en-US" sz="2400" b="0" i="0" u="none" strike="noStrike" kern="1200" cap="none" spc="0" normalizeH="0" baseline="0" noProof="0">
                <a:ln>
                  <a:noFill/>
                </a:ln>
                <a:solidFill>
                  <a:srgbClr val="000000"/>
                </a:solidFill>
                <a:effectLst/>
                <a:uLnTx/>
                <a:uFillTx/>
                <a:latin typeface="Arial"/>
                <a:ea typeface="+mn-ea"/>
                <a:cs typeface="Arial"/>
              </a:rPr>
            </a:br>
            <a:r>
              <a:rPr kumimoji="0" lang="en-US" sz="2400" b="0" i="0" u="none" strike="noStrike" kern="1200" cap="none" spc="0" normalizeH="0" baseline="0" noProof="0">
                <a:ln>
                  <a:noFill/>
                </a:ln>
                <a:solidFill>
                  <a:srgbClr val="000000"/>
                </a:solidFill>
                <a:effectLst/>
                <a:uLnTx/>
                <a:uFillTx/>
                <a:latin typeface="Arial"/>
                <a:ea typeface="+mn-ea"/>
                <a:cs typeface="Arial"/>
              </a:rPr>
              <a:t>Channel.</a:t>
            </a:r>
          </a:p>
          <a:p>
            <a:endParaRPr lang="en-US"/>
          </a:p>
        </p:txBody>
      </p:sp>
      <p:sp>
        <p:nvSpPr>
          <p:cNvPr id="8" name="Rectangle 7">
            <a:hlinkClick r:id="rId5"/>
            <a:extLst>
              <a:ext uri="{FF2B5EF4-FFF2-40B4-BE49-F238E27FC236}">
                <a16:creationId xmlns:a16="http://schemas.microsoft.com/office/drawing/2014/main" id="{0553CC84-BA71-62BA-0746-2AAA23917155}"/>
              </a:ext>
            </a:extLst>
          </p:cNvPr>
          <p:cNvSpPr/>
          <p:nvPr userDrawn="1"/>
        </p:nvSpPr>
        <p:spPr>
          <a:xfrm>
            <a:off x="1883121" y="3223034"/>
            <a:ext cx="1068309"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6"/>
            <a:extLst>
              <a:ext uri="{FF2B5EF4-FFF2-40B4-BE49-F238E27FC236}">
                <a16:creationId xmlns:a16="http://schemas.microsoft.com/office/drawing/2014/main" id="{85C01E77-8A12-47B4-905B-2CF7A30C15B7}"/>
              </a:ext>
            </a:extLst>
          </p:cNvPr>
          <p:cNvSpPr/>
          <p:nvPr userDrawn="1"/>
        </p:nvSpPr>
        <p:spPr>
          <a:xfrm>
            <a:off x="1883121" y="4481465"/>
            <a:ext cx="1068309"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16302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AIRPORT CONSTRUCTION BEST PRACT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1535DF3-0F29-9204-E11E-63E0C91B7784}"/>
              </a:ext>
            </a:extLst>
          </p:cNvPr>
          <p:cNvSpPr txBox="1"/>
          <p:nvPr userDrawn="1"/>
        </p:nvSpPr>
        <p:spPr>
          <a:xfrm>
            <a:off x="1868232" y="1155712"/>
            <a:ext cx="10323767"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
        <p:nvSpPr>
          <p:cNvPr id="2" name="object 9">
            <a:extLst>
              <a:ext uri="{FF2B5EF4-FFF2-40B4-BE49-F238E27FC236}">
                <a16:creationId xmlns:a16="http://schemas.microsoft.com/office/drawing/2014/main" id="{53B7B7A2-CCA6-7E4D-17E5-E23DF3C46E3D}"/>
              </a:ext>
            </a:extLst>
          </p:cNvPr>
          <p:cNvSpPr txBox="1"/>
          <p:nvPr userDrawn="1"/>
        </p:nvSpPr>
        <p:spPr>
          <a:xfrm>
            <a:off x="1866900" y="2062823"/>
            <a:ext cx="10337800" cy="4216057"/>
          </a:xfrm>
          <a:prstGeom prst="rect">
            <a:avLst/>
          </a:prstGeom>
        </p:spPr>
        <p:txBody>
          <a:bodyPr vert="horz" wrap="square" lIns="0" tIns="182880" rIns="0" bIns="0" numCol="2" spcCol="91440" rtlCol="0" anchor="t">
            <a:noAutofit/>
          </a:bodyPr>
          <a:lstStyle/>
          <a:p>
            <a:pPr marL="237490" marR="728980" indent="-237490">
              <a:spcBef>
                <a:spcPts val="1100"/>
              </a:spcBef>
              <a:buChar char="•"/>
              <a:tabLst>
                <a:tab pos="236220" algn="l"/>
              </a:tabLst>
            </a:pPr>
            <a:r>
              <a:rPr lang="en-US" sz="2400" b="1">
                <a:solidFill>
                  <a:schemeClr val="accent2"/>
                </a:solidFill>
                <a:latin typeface="Arial"/>
                <a:cs typeface="Arial"/>
              </a:rPr>
              <a:t>Coordinate </a:t>
            </a:r>
            <a:r>
              <a:rPr lang="en-US" sz="2000">
                <a:solidFill>
                  <a:schemeClr val="accent2"/>
                </a:solidFill>
                <a:latin typeface="Arial"/>
                <a:cs typeface="Arial"/>
              </a:rPr>
              <a:t>construction plans early among the</a:t>
            </a:r>
            <a:r>
              <a:rPr sz="2000">
                <a:solidFill>
                  <a:schemeClr val="accent2"/>
                </a:solidFill>
                <a:latin typeface="Arial"/>
                <a:cs typeface="Arial"/>
              </a:rPr>
              <a:t> Airport</a:t>
            </a:r>
            <a:r>
              <a:rPr lang="en-US" sz="2000">
                <a:solidFill>
                  <a:schemeClr val="accent2"/>
                </a:solidFill>
                <a:latin typeface="Arial"/>
                <a:cs typeface="Arial"/>
              </a:rPr>
              <a:t> Operator, ATCT and ACAC</a:t>
            </a:r>
            <a:r>
              <a:rPr sz="2000">
                <a:solidFill>
                  <a:schemeClr val="accent2"/>
                </a:solidFill>
                <a:latin typeface="Arial"/>
                <a:cs typeface="Arial"/>
              </a:rPr>
              <a:t>.</a:t>
            </a:r>
            <a:endParaRPr lang="en-US" sz="2000">
              <a:solidFill>
                <a:schemeClr val="accent2"/>
              </a:solidFill>
              <a:latin typeface="Arial"/>
              <a:cs typeface="Arial"/>
            </a:endParaRPr>
          </a:p>
          <a:p>
            <a:pPr marL="237490" indent="-237490">
              <a:spcBef>
                <a:spcPts val="1100"/>
              </a:spcBef>
              <a:buFont typeface="Arial"/>
              <a:buChar char="•"/>
              <a:tabLst>
                <a:tab pos="236220" algn="l"/>
              </a:tabLst>
            </a:pPr>
            <a:r>
              <a:rPr lang="en-US" sz="2400" b="1">
                <a:solidFill>
                  <a:schemeClr val="accent2"/>
                </a:solidFill>
                <a:latin typeface="Arial"/>
                <a:cs typeface="Arial"/>
              </a:rPr>
              <a:t>Email ACAC</a:t>
            </a:r>
            <a:r>
              <a:rPr lang="en-US" sz="2400">
                <a:solidFill>
                  <a:schemeClr val="accent2"/>
                </a:solidFill>
                <a:latin typeface="Arial"/>
                <a:cs typeface="Arial"/>
              </a:rPr>
              <a:t> </a:t>
            </a:r>
            <a:r>
              <a:rPr lang="en-US" sz="2000">
                <a:solidFill>
                  <a:schemeClr val="accent2"/>
                </a:solidFill>
                <a:latin typeface="Arial"/>
                <a:cs typeface="Arial"/>
              </a:rPr>
              <a:t>at: </a:t>
            </a:r>
            <a:br>
              <a:rPr lang="en-US" sz="2000">
                <a:latin typeface="Arial"/>
                <a:cs typeface="Arial"/>
              </a:rPr>
            </a:br>
            <a:r>
              <a:rPr lang="en-US" sz="2000">
                <a:solidFill>
                  <a:schemeClr val="accent2"/>
                </a:solidFill>
                <a:latin typeface="Arial"/>
                <a:cs typeface="Arial"/>
                <a:hlinkClick r:id="rId4">
                  <a:extLst>
                    <a:ext uri="{A12FA001-AC4F-418D-AE19-62706E023703}">
                      <ahyp:hlinkClr xmlns:ahyp="http://schemas.microsoft.com/office/drawing/2018/hyperlinkcolor" val="tx"/>
                    </a:ext>
                  </a:extLst>
                </a:hlinkClick>
              </a:rPr>
              <a:t>ConstructionCouncil@faa.gov</a:t>
            </a:r>
            <a:r>
              <a:rPr lang="en-US" sz="2000">
                <a:solidFill>
                  <a:schemeClr val="accent2"/>
                </a:solidFill>
                <a:latin typeface="Arial"/>
                <a:cs typeface="Arial"/>
              </a:rPr>
              <a:t>.</a:t>
            </a:r>
            <a:endParaRPr lang="en-US" sz="2000" u="sng">
              <a:solidFill>
                <a:schemeClr val="accent2"/>
              </a:solidFill>
              <a:latin typeface="Arial"/>
              <a:cs typeface="Arial"/>
            </a:endParaRPr>
          </a:p>
          <a:p>
            <a:pPr marL="237490" marR="342900" indent="-237490">
              <a:spcBef>
                <a:spcPts val="1100"/>
              </a:spcBef>
              <a:buChar char="•"/>
              <a:tabLst>
                <a:tab pos="236220" algn="l"/>
              </a:tabLst>
            </a:pPr>
            <a:r>
              <a:rPr sz="2400" b="1">
                <a:solidFill>
                  <a:schemeClr val="accent2"/>
                </a:solidFill>
                <a:latin typeface="Arial"/>
                <a:cs typeface="Arial"/>
              </a:rPr>
              <a:t>Provide</a:t>
            </a:r>
            <a:r>
              <a:rPr lang="en-US" sz="2400" b="1">
                <a:solidFill>
                  <a:schemeClr val="accent2"/>
                </a:solidFill>
                <a:latin typeface="Arial"/>
                <a:cs typeface="Arial"/>
              </a:rPr>
              <a:t> </a:t>
            </a:r>
            <a:r>
              <a:rPr lang="en-US" sz="2000">
                <a:solidFill>
                  <a:schemeClr val="accent2"/>
                </a:solidFill>
                <a:latin typeface="Arial"/>
                <a:cs typeface="Arial"/>
              </a:rPr>
              <a:t>briefings</a:t>
            </a:r>
            <a:r>
              <a:rPr sz="2000">
                <a:solidFill>
                  <a:schemeClr val="accent2"/>
                </a:solidFill>
                <a:latin typeface="Arial"/>
                <a:cs typeface="Arial"/>
              </a:rPr>
              <a:t> </a:t>
            </a:r>
            <a:r>
              <a:rPr lang="en-US" sz="2000">
                <a:solidFill>
                  <a:schemeClr val="accent2"/>
                </a:solidFill>
                <a:latin typeface="Arial"/>
                <a:cs typeface="Arial"/>
              </a:rPr>
              <a:t>&amp; training</a:t>
            </a:r>
            <a:r>
              <a:rPr sz="2000" b="1">
                <a:solidFill>
                  <a:schemeClr val="accent2"/>
                </a:solidFill>
                <a:latin typeface="Arial"/>
                <a:cs typeface="Arial"/>
              </a:rPr>
              <a:t> </a:t>
            </a:r>
            <a:r>
              <a:rPr sz="2000">
                <a:solidFill>
                  <a:schemeClr val="accent2"/>
                </a:solidFill>
                <a:latin typeface="Arial"/>
                <a:cs typeface="Arial"/>
              </a:rPr>
              <a:t>for</a:t>
            </a:r>
            <a:r>
              <a:rPr lang="en-US" sz="2000">
                <a:solidFill>
                  <a:schemeClr val="accent2"/>
                </a:solidFill>
                <a:latin typeface="Arial"/>
                <a:cs typeface="Arial"/>
              </a:rPr>
              <a:t> controllers and tenants</a:t>
            </a:r>
            <a:r>
              <a:rPr sz="2000">
                <a:solidFill>
                  <a:schemeClr val="accent2"/>
                </a:solidFill>
                <a:latin typeface="Arial"/>
                <a:cs typeface="Arial"/>
              </a:rPr>
              <a:t>.</a:t>
            </a:r>
          </a:p>
          <a:p>
            <a:pPr marL="237490" marR="35560" indent="-237490">
              <a:spcBef>
                <a:spcPts val="1100"/>
              </a:spcBef>
              <a:buChar char="•"/>
              <a:tabLst>
                <a:tab pos="236220" algn="l"/>
              </a:tabLst>
            </a:pPr>
            <a:r>
              <a:rPr sz="2400" b="1">
                <a:solidFill>
                  <a:schemeClr val="accent2"/>
                </a:solidFill>
                <a:latin typeface="Arial"/>
                <a:cs typeface="Arial"/>
              </a:rPr>
              <a:t>Meet </a:t>
            </a:r>
            <a:r>
              <a:rPr sz="2000">
                <a:solidFill>
                  <a:schemeClr val="accent2"/>
                </a:solidFill>
                <a:latin typeface="Arial"/>
                <a:cs typeface="Arial"/>
              </a:rPr>
              <a:t>with your </a:t>
            </a:r>
            <a:r>
              <a:rPr lang="en-US" sz="2000">
                <a:solidFill>
                  <a:schemeClr val="accent2"/>
                </a:solidFill>
                <a:latin typeface="Arial"/>
                <a:cs typeface="Arial"/>
              </a:rPr>
              <a:t>Local Safety Council (LSC) to</a:t>
            </a:r>
            <a:r>
              <a:rPr sz="2000">
                <a:solidFill>
                  <a:schemeClr val="accent2"/>
                </a:solidFill>
                <a:latin typeface="Arial"/>
                <a:cs typeface="Arial"/>
              </a:rPr>
              <a:t> discuss alternate</a:t>
            </a:r>
            <a:r>
              <a:rPr lang="en-US" sz="2000">
                <a:solidFill>
                  <a:schemeClr val="accent2"/>
                </a:solidFill>
                <a:latin typeface="Arial"/>
                <a:cs typeface="Arial"/>
              </a:rPr>
              <a:t> </a:t>
            </a:r>
            <a:r>
              <a:rPr sz="2000">
                <a:solidFill>
                  <a:schemeClr val="accent2"/>
                </a:solidFill>
                <a:latin typeface="Arial"/>
                <a:cs typeface="Arial"/>
              </a:rPr>
              <a:t> procedures/taxi</a:t>
            </a:r>
            <a:r>
              <a:rPr lang="en-US" sz="2000">
                <a:solidFill>
                  <a:schemeClr val="accent2"/>
                </a:solidFill>
                <a:latin typeface="Arial"/>
                <a:cs typeface="Arial"/>
              </a:rPr>
              <a:t> </a:t>
            </a:r>
            <a:r>
              <a:rPr sz="2000">
                <a:solidFill>
                  <a:schemeClr val="accent2"/>
                </a:solidFill>
                <a:latin typeface="Arial"/>
                <a:cs typeface="Arial"/>
              </a:rPr>
              <a:t> routes</a:t>
            </a:r>
            <a:r>
              <a:rPr sz="2400">
                <a:solidFill>
                  <a:schemeClr val="accent2"/>
                </a:solidFill>
                <a:latin typeface="Arial"/>
                <a:cs typeface="Arial"/>
              </a:rPr>
              <a:t>.</a:t>
            </a:r>
            <a:endParaRPr lang="en-US" sz="2400">
              <a:solidFill>
                <a:schemeClr val="accent2"/>
              </a:solidFill>
              <a:latin typeface="Arial"/>
              <a:cs typeface="Arial"/>
            </a:endParaRPr>
          </a:p>
          <a:p>
            <a:pPr marL="237490" marR="35560" indent="-237490">
              <a:spcBef>
                <a:spcPts val="1100"/>
              </a:spcBef>
              <a:buChar char="•"/>
              <a:tabLst>
                <a:tab pos="236220" algn="l"/>
              </a:tabLst>
            </a:pPr>
            <a:endParaRPr sz="2400">
              <a:solidFill>
                <a:schemeClr val="accent2"/>
              </a:solidFill>
              <a:latin typeface="Arial"/>
              <a:cs typeface="Arial"/>
            </a:endParaRPr>
          </a:p>
          <a:p>
            <a:pPr marL="237490" marR="339725" indent="-237490">
              <a:spcBef>
                <a:spcPts val="1100"/>
              </a:spcBef>
              <a:buChar char="•"/>
              <a:tabLst>
                <a:tab pos="236220" algn="l"/>
              </a:tabLst>
            </a:pPr>
            <a:r>
              <a:rPr sz="2400" b="1">
                <a:solidFill>
                  <a:schemeClr val="accent2"/>
                </a:solidFill>
                <a:latin typeface="Arial"/>
                <a:cs typeface="Arial"/>
              </a:rPr>
              <a:t>Coordinate </a:t>
            </a:r>
            <a:r>
              <a:rPr sz="2000">
                <a:solidFill>
                  <a:schemeClr val="accent2"/>
                </a:solidFill>
                <a:latin typeface="Arial"/>
                <a:cs typeface="Arial"/>
              </a:rPr>
              <a:t>with </a:t>
            </a:r>
            <a:r>
              <a:rPr lang="en-US" sz="2000">
                <a:solidFill>
                  <a:schemeClr val="accent2"/>
                </a:solidFill>
                <a:latin typeface="Arial"/>
                <a:cs typeface="Arial"/>
              </a:rPr>
              <a:t>Quality Control Group (QCG) </a:t>
            </a:r>
            <a:r>
              <a:rPr sz="2000">
                <a:solidFill>
                  <a:schemeClr val="accent2"/>
                </a:solidFill>
                <a:latin typeface="Arial"/>
                <a:cs typeface="Arial"/>
              </a:rPr>
              <a:t>for </a:t>
            </a:r>
            <a:r>
              <a:rPr lang="en-US" sz="2000">
                <a:solidFill>
                  <a:schemeClr val="accent2"/>
                </a:solidFill>
                <a:latin typeface="Arial"/>
                <a:cs typeface="Arial"/>
              </a:rPr>
              <a:t>Safety Management System (SMS) requirements. </a:t>
            </a:r>
          </a:p>
          <a:p>
            <a:pPr marL="237490" marR="592455" indent="-237490">
              <a:spcBef>
                <a:spcPts val="1100"/>
              </a:spcBef>
              <a:buChar char="•"/>
              <a:tabLst>
                <a:tab pos="236220" algn="l"/>
              </a:tabLst>
            </a:pPr>
            <a:r>
              <a:rPr lang="en-US" sz="2400" b="1">
                <a:solidFill>
                  <a:schemeClr val="accent2"/>
                </a:solidFill>
                <a:latin typeface="Arial"/>
                <a:cs typeface="Arial"/>
              </a:rPr>
              <a:t>Use resources</a:t>
            </a:r>
            <a:r>
              <a:rPr lang="en-US" sz="2400">
                <a:solidFill>
                  <a:schemeClr val="accent2"/>
                </a:solidFill>
                <a:latin typeface="Arial"/>
                <a:cs typeface="Arial"/>
              </a:rPr>
              <a:t> </a:t>
            </a:r>
            <a:r>
              <a:rPr lang="en-US" sz="2000">
                <a:solidFill>
                  <a:schemeClr val="accent2"/>
                </a:solidFill>
                <a:latin typeface="Arial"/>
                <a:cs typeface="Arial"/>
              </a:rPr>
              <a:t>&amp;</a:t>
            </a:r>
            <a:r>
              <a:rPr lang="en-US" sz="2000" b="1">
                <a:solidFill>
                  <a:schemeClr val="accent2"/>
                </a:solidFill>
                <a:latin typeface="Arial"/>
                <a:cs typeface="Arial"/>
              </a:rPr>
              <a:t> </a:t>
            </a:r>
            <a:r>
              <a:rPr lang="en-US" sz="2000">
                <a:solidFill>
                  <a:schemeClr val="accent2"/>
                </a:solidFill>
                <a:latin typeface="Arial"/>
                <a:cs typeface="Arial"/>
              </a:rPr>
              <a:t>checklists found on  Runway Safety Webpage under the Runway Construction Section. </a:t>
            </a:r>
          </a:p>
          <a:p>
            <a:pPr marL="237490" marR="44450" indent="-237490">
              <a:spcBef>
                <a:spcPts val="1100"/>
              </a:spcBef>
              <a:buChar char="•"/>
              <a:tabLst>
                <a:tab pos="236220" algn="l"/>
              </a:tabLst>
            </a:pPr>
            <a:r>
              <a:rPr lang="en-US" sz="2400" b="1">
                <a:solidFill>
                  <a:schemeClr val="accent2"/>
                </a:solidFill>
                <a:latin typeface="Arial"/>
                <a:cs typeface="Arial"/>
              </a:rPr>
              <a:t>Set up </a:t>
            </a:r>
            <a:r>
              <a:rPr lang="en-US" sz="2400">
                <a:solidFill>
                  <a:schemeClr val="accent2"/>
                </a:solidFill>
                <a:latin typeface="Arial"/>
                <a:cs typeface="Arial"/>
              </a:rPr>
              <a:t>an </a:t>
            </a:r>
            <a:r>
              <a:rPr lang="en-US" sz="2000">
                <a:solidFill>
                  <a:schemeClr val="accent2"/>
                </a:solidFill>
                <a:latin typeface="Arial"/>
                <a:cs typeface="Arial"/>
              </a:rPr>
              <a:t>after-action review to determine what worked and what did not.</a:t>
            </a:r>
          </a:p>
          <a:p>
            <a:pPr marL="237490" indent="-237490">
              <a:spcBef>
                <a:spcPts val="1100"/>
              </a:spcBef>
              <a:buFont typeface="Arial" panose="020B0604020202020204" pitchFamily="34" charset="0"/>
              <a:buChar char="•"/>
            </a:pPr>
            <a:r>
              <a:rPr lang="en-US" sz="2400" b="1">
                <a:solidFill>
                  <a:schemeClr val="accent2"/>
                </a:solidFill>
                <a:latin typeface="Arial"/>
                <a:cs typeface="Arial"/>
              </a:rPr>
              <a:t>Use NOTAM Manager</a:t>
            </a:r>
            <a:r>
              <a:rPr lang="en-US" sz="2400">
                <a:solidFill>
                  <a:schemeClr val="accent2"/>
                </a:solidFill>
                <a:latin typeface="Arial"/>
                <a:cs typeface="Arial"/>
              </a:rPr>
              <a:t> </a:t>
            </a:r>
            <a:br>
              <a:rPr lang="en-US" sz="2400">
                <a:latin typeface="Arial"/>
                <a:cs typeface="Arial"/>
              </a:rPr>
            </a:br>
            <a:r>
              <a:rPr lang="en-US" sz="2000">
                <a:solidFill>
                  <a:schemeClr val="accent2"/>
                </a:solidFill>
                <a:latin typeface="Arial"/>
                <a:cs typeface="Arial"/>
              </a:rPr>
              <a:t>when available at your airport for Automated CNDs</a:t>
            </a:r>
            <a:r>
              <a:rPr lang="en-US" sz="2400">
                <a:solidFill>
                  <a:schemeClr val="accent2"/>
                </a:solidFill>
                <a:latin typeface="Arial"/>
                <a:cs typeface="Arial"/>
              </a:rPr>
              <a:t>.</a:t>
            </a:r>
          </a:p>
        </p:txBody>
      </p:sp>
    </p:spTree>
    <p:extLst>
      <p:ext uri="{BB962C8B-B14F-4D97-AF65-F5344CB8AC3E}">
        <p14:creationId xmlns:p14="http://schemas.microsoft.com/office/powerpoint/2010/main" val="70124261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IGNAGE - MARKING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6" name="Group 15">
            <a:extLst>
              <a:ext uri="{FF2B5EF4-FFF2-40B4-BE49-F238E27FC236}">
                <a16:creationId xmlns:a16="http://schemas.microsoft.com/office/drawing/2014/main" id="{F6C47638-DE01-0DA6-BC5E-EFF1A57B3EF7}"/>
              </a:ext>
            </a:extLst>
          </p:cNvPr>
          <p:cNvGrpSpPr/>
          <p:nvPr userDrawn="1"/>
        </p:nvGrpSpPr>
        <p:grpSpPr>
          <a:xfrm>
            <a:off x="1866900" y="4623250"/>
            <a:ext cx="9829800" cy="1739450"/>
            <a:chOff x="1866900" y="4623250"/>
            <a:chExt cx="9829800" cy="1739450"/>
          </a:xfrm>
        </p:grpSpPr>
        <p:pic>
          <p:nvPicPr>
            <p:cNvPr id="17" name="Picture 16" descr="A sign on the side of a road&#10;&#10;Description automatically generated with medium confidence">
              <a:extLst>
                <a:ext uri="{FF2B5EF4-FFF2-40B4-BE49-F238E27FC236}">
                  <a16:creationId xmlns:a16="http://schemas.microsoft.com/office/drawing/2014/main" id="{7E77CD50-B435-2D9D-6C23-8D43447201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3519" y="4623250"/>
              <a:ext cx="4843181" cy="1738249"/>
            </a:xfrm>
            <a:prstGeom prst="rect">
              <a:avLst/>
            </a:prstGeom>
            <a:effectLst>
              <a:outerShdw blurRad="50800" dist="38100" dir="2700000" algn="tl" rotWithShape="0">
                <a:prstClr val="black">
                  <a:alpha val="40000"/>
                </a:prstClr>
              </a:outerShdw>
            </a:effectLst>
          </p:spPr>
        </p:pic>
        <p:pic>
          <p:nvPicPr>
            <p:cNvPr id="18" name="Picture 17" descr="A picture containing text, sky, outdoor, ground&#10;&#10;Description automatically generated">
              <a:extLst>
                <a:ext uri="{FF2B5EF4-FFF2-40B4-BE49-F238E27FC236}">
                  <a16:creationId xmlns:a16="http://schemas.microsoft.com/office/drawing/2014/main" id="{0106457B-BF72-E308-F9CE-CBCACF7E9EBD}"/>
                </a:ext>
              </a:extLst>
            </p:cNvPr>
            <p:cNvPicPr preferRelativeResize="0">
              <a:picLocks noChangeAspect="1"/>
            </p:cNvPicPr>
            <p:nvPr/>
          </p:nvPicPr>
          <p:blipFill rotWithShape="1">
            <a:blip r:embed="rId5" cstate="hqprint">
              <a:extLst>
                <a:ext uri="{28A0092B-C50C-407E-A947-70E740481C1C}">
                  <a14:useLocalDpi xmlns:a14="http://schemas.microsoft.com/office/drawing/2010/main"/>
                </a:ext>
              </a:extLst>
            </a:blip>
            <a:srcRect l="-23"/>
            <a:stretch/>
          </p:blipFill>
          <p:spPr>
            <a:xfrm>
              <a:off x="1866900" y="4623250"/>
              <a:ext cx="4843182" cy="1739450"/>
            </a:xfrm>
            <a:prstGeom prst="rect">
              <a:avLst/>
            </a:prstGeom>
            <a:effectLst>
              <a:outerShdw blurRad="50800" dist="38100" dir="2700000" algn="tl" rotWithShape="0">
                <a:prstClr val="black">
                  <a:alpha val="40000"/>
                </a:prstClr>
              </a:outerShdw>
            </a:effectLst>
          </p:spPr>
        </p:pic>
      </p:gr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68078"/>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SIGNAGE &amp; MARKINGS</a:t>
            </a:r>
            <a:endParaRPr lang="en-US">
              <a:solidFill>
                <a:schemeClr val="bg1"/>
              </a:solidFill>
              <a:effectLst>
                <a:outerShdw blurRad="76200" dist="76200" dir="3600000" algn="tl" rotWithShape="0">
                  <a:prstClr val="black">
                    <a:alpha val="40000"/>
                  </a:prstClr>
                </a:outerShdw>
              </a:effectLst>
            </a:endParaRPr>
          </a:p>
        </p:txBody>
      </p:sp>
      <p:sp>
        <p:nvSpPr>
          <p:cNvPr id="10" name="object 7">
            <a:extLst>
              <a:ext uri="{FF2B5EF4-FFF2-40B4-BE49-F238E27FC236}">
                <a16:creationId xmlns:a16="http://schemas.microsoft.com/office/drawing/2014/main" id="{7ADBF74B-8C8C-B24D-FC1B-84506EB56B3F}"/>
              </a:ext>
            </a:extLst>
          </p:cNvPr>
          <p:cNvSpPr txBox="1"/>
          <p:nvPr userDrawn="1"/>
        </p:nvSpPr>
        <p:spPr>
          <a:xfrm>
            <a:off x="1866900" y="2017296"/>
            <a:ext cx="10325100" cy="2475037"/>
          </a:xfrm>
          <a:prstGeom prst="rect">
            <a:avLst/>
          </a:prstGeom>
        </p:spPr>
        <p:txBody>
          <a:bodyPr vert="horz" wrap="square" lIns="0" tIns="182880" rIns="0" bIns="0" rtlCol="0" anchor="t">
            <a:noAutofit/>
          </a:bodyPr>
          <a:lstStyle/>
          <a:p>
            <a:pPr marL="12700" marR="248285">
              <a:spcBef>
                <a:spcPts val="340"/>
              </a:spcBef>
            </a:pPr>
            <a:r>
              <a:rPr lang="en-US" sz="2800" b="1">
                <a:solidFill>
                  <a:srgbClr val="FF711C"/>
                </a:solidFill>
                <a:latin typeface="Arial"/>
                <a:cs typeface="Arial"/>
              </a:rPr>
              <a:t>Both signs and surface-painted markings indicate</a:t>
            </a:r>
            <a:r>
              <a:rPr lang="en-US" sz="2800" b="0">
                <a:solidFill>
                  <a:srgbClr val="000000"/>
                </a:solidFill>
                <a:latin typeface="Calibri" panose="020F0502020204030204"/>
                <a:cs typeface="Calibri" panose="020F0502020204030204"/>
              </a:rPr>
              <a:t> </a:t>
            </a:r>
            <a:br>
              <a:rPr lang="en-US" sz="2800" b="0">
                <a:solidFill>
                  <a:srgbClr val="000000"/>
                </a:solidFill>
                <a:latin typeface="Calibri" panose="020F0502020204030204"/>
                <a:cs typeface="Calibri" panose="020F0502020204030204"/>
              </a:rPr>
            </a:br>
            <a:r>
              <a:rPr lang="en-US" sz="2800" b="1">
                <a:solidFill>
                  <a:srgbClr val="FF711C"/>
                </a:solidFill>
                <a:latin typeface="Arial"/>
                <a:cs typeface="Arial"/>
              </a:rPr>
              <a:t>surface designations to aid in situational awareness  </a:t>
            </a:r>
            <a:endParaRPr lang="en-US">
              <a:cs typeface="Calibri"/>
            </a:endParaRPr>
          </a:p>
          <a:p>
            <a:pPr marL="12700" marR="248285">
              <a:spcBef>
                <a:spcPts val="340"/>
              </a:spcBef>
            </a:pPr>
            <a:r>
              <a:rPr lang="en-US" sz="2400">
                <a:solidFill>
                  <a:schemeClr val="accent2"/>
                </a:solidFill>
                <a:latin typeface="Arial"/>
                <a:cs typeface="Arial"/>
              </a:rPr>
              <a:t>Standard sign colors are: </a:t>
            </a:r>
          </a:p>
          <a:p>
            <a:pPr marL="237490" marR="248285" indent="-237490">
              <a:spcBef>
                <a:spcPts val="1100"/>
              </a:spcBef>
              <a:buFont typeface="Arial" panose="020B0604020202020204" pitchFamily="34" charset="0"/>
              <a:buChar char="•"/>
            </a:pPr>
            <a:r>
              <a:rPr lang="en-US" sz="2400">
                <a:solidFill>
                  <a:schemeClr val="accent2"/>
                </a:solidFill>
                <a:latin typeface="Arial"/>
                <a:cs typeface="Arial"/>
              </a:rPr>
              <a:t>Red/White denotes a warning</a:t>
            </a:r>
          </a:p>
          <a:p>
            <a:pPr marL="237490" marR="248285" indent="-237490">
              <a:spcBef>
                <a:spcPts val="1100"/>
              </a:spcBef>
              <a:buFont typeface="Arial" panose="020B0604020202020204" pitchFamily="34" charset="0"/>
              <a:buChar char="•"/>
            </a:pPr>
            <a:r>
              <a:rPr lang="en-US" sz="2400">
                <a:solidFill>
                  <a:schemeClr val="accent2"/>
                </a:solidFill>
                <a:latin typeface="Arial"/>
                <a:cs typeface="Arial"/>
              </a:rPr>
              <a:t>Yellow/Black are directional</a:t>
            </a:r>
          </a:p>
        </p:txBody>
      </p:sp>
    </p:spTree>
    <p:extLst>
      <p:ext uri="{BB962C8B-B14F-4D97-AF65-F5344CB8AC3E}">
        <p14:creationId xmlns:p14="http://schemas.microsoft.com/office/powerpoint/2010/main" val="95864067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LOT SI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SAFETY </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PILOT SIMULATOR</a:t>
            </a:r>
          </a:p>
        </p:txBody>
      </p:sp>
      <p:pic>
        <p:nvPicPr>
          <p:cNvPr id="2" name="object 11">
            <a:extLst>
              <a:ext uri="{FF2B5EF4-FFF2-40B4-BE49-F238E27FC236}">
                <a16:creationId xmlns:a16="http://schemas.microsoft.com/office/drawing/2014/main" id="{E82A5BA6-929B-12CB-E777-52BB1D93737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5161097" y="2250434"/>
            <a:ext cx="3274394" cy="1782616"/>
          </a:xfrm>
          <a:prstGeom prst="rect">
            <a:avLst/>
          </a:prstGeom>
          <a:effectLst>
            <a:outerShdw blurRad="50800" dist="38100" dir="2700000" algn="tl" rotWithShape="0">
              <a:prstClr val="black">
                <a:alpha val="40000"/>
              </a:prstClr>
            </a:outerShdw>
          </a:effectLst>
        </p:spPr>
      </p:pic>
      <p:pic>
        <p:nvPicPr>
          <p:cNvPr id="9" name="object 12">
            <a:extLst>
              <a:ext uri="{FF2B5EF4-FFF2-40B4-BE49-F238E27FC236}">
                <a16:creationId xmlns:a16="http://schemas.microsoft.com/office/drawing/2014/main" id="{29B09F36-D8E2-0B62-4383-D1B7A113F22D}"/>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8675273" y="2246755"/>
            <a:ext cx="3274394" cy="1782617"/>
          </a:xfrm>
          <a:prstGeom prst="rect">
            <a:avLst/>
          </a:prstGeom>
          <a:effectLst>
            <a:outerShdw blurRad="50800" dist="38100" dir="2700000" algn="tl" rotWithShape="0">
              <a:prstClr val="black">
                <a:alpha val="40000"/>
              </a:prstClr>
            </a:outerShdw>
          </a:effectLst>
        </p:spPr>
      </p:pic>
      <p:pic>
        <p:nvPicPr>
          <p:cNvPr id="10" name="object 13">
            <a:extLst>
              <a:ext uri="{FF2B5EF4-FFF2-40B4-BE49-F238E27FC236}">
                <a16:creationId xmlns:a16="http://schemas.microsoft.com/office/drawing/2014/main" id="{CC225E81-813A-C10F-0B08-48F0E9D5380D}"/>
              </a:ext>
            </a:extLst>
          </p:cNvPr>
          <p:cNvPicPr/>
          <p:nvPr userDrawn="1"/>
        </p:nvPicPr>
        <p:blipFill rotWithShape="1">
          <a:blip r:embed="rId5" cstate="screen">
            <a:extLst>
              <a:ext uri="{28A0092B-C50C-407E-A947-70E740481C1C}">
                <a14:useLocalDpi xmlns:a14="http://schemas.microsoft.com/office/drawing/2010/main"/>
              </a:ext>
            </a:extLst>
          </a:blip>
          <a:srcRect/>
          <a:stretch/>
        </p:blipFill>
        <p:spPr>
          <a:xfrm>
            <a:off x="8675272" y="4247628"/>
            <a:ext cx="3274395" cy="1782617"/>
          </a:xfrm>
          <a:prstGeom prst="rect">
            <a:avLst/>
          </a:prstGeom>
          <a:effectLst>
            <a:outerShdw blurRad="50800" dist="38100" dir="2700000" algn="tl" rotWithShape="0">
              <a:prstClr val="black">
                <a:alpha val="40000"/>
              </a:prstClr>
            </a:outerShdw>
          </a:effectLst>
        </p:spPr>
      </p:pic>
      <p:pic>
        <p:nvPicPr>
          <p:cNvPr id="11" name="object 14">
            <a:extLst>
              <a:ext uri="{FF2B5EF4-FFF2-40B4-BE49-F238E27FC236}">
                <a16:creationId xmlns:a16="http://schemas.microsoft.com/office/drawing/2014/main" id="{6A98BFC4-2ED6-8747-6B20-B03DB54B3DAF}"/>
              </a:ext>
            </a:extLst>
          </p:cNvPr>
          <p:cNvPicPr/>
          <p:nvPr userDrawn="1"/>
        </p:nvPicPr>
        <p:blipFill rotWithShape="1">
          <a:blip r:embed="rId6" cstate="screen">
            <a:extLst>
              <a:ext uri="{28A0092B-C50C-407E-A947-70E740481C1C}">
                <a14:useLocalDpi xmlns:a14="http://schemas.microsoft.com/office/drawing/2010/main"/>
              </a:ext>
            </a:extLst>
          </a:blip>
          <a:srcRect/>
          <a:stretch/>
        </p:blipFill>
        <p:spPr>
          <a:xfrm>
            <a:off x="5158744" y="4247630"/>
            <a:ext cx="3274394" cy="1782616"/>
          </a:xfrm>
          <a:prstGeom prst="rect">
            <a:avLst/>
          </a:prstGeom>
          <a:effectLst>
            <a:outerShdw blurRad="50800" dist="38100" dir="2700000" algn="tl" rotWithShape="0">
              <a:prstClr val="black">
                <a:alpha val="40000"/>
              </a:prstClr>
            </a:outerShdw>
          </a:effectLst>
        </p:spPr>
      </p:pic>
      <p:pic>
        <p:nvPicPr>
          <p:cNvPr id="12" name="Picture 11" descr="Qr code&#10;&#10;Description automatically generated">
            <a:extLst>
              <a:ext uri="{FF2B5EF4-FFF2-40B4-BE49-F238E27FC236}">
                <a16:creationId xmlns:a16="http://schemas.microsoft.com/office/drawing/2014/main" id="{4E2832AE-5E99-8A98-63FB-6612B6A6945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51662" y="4251917"/>
            <a:ext cx="1884400" cy="1884400"/>
          </a:xfrm>
          <a:prstGeom prst="rect">
            <a:avLst/>
          </a:prstGeom>
          <a:effectLst>
            <a:outerShdw blurRad="50800" dist="38100" dir="2700000" algn="tl" rotWithShape="0">
              <a:prstClr val="black">
                <a:alpha val="40000"/>
              </a:prstClr>
            </a:outerShdw>
          </a:effectLst>
        </p:spPr>
      </p:pic>
      <p:sp>
        <p:nvSpPr>
          <p:cNvPr id="13" name="object 18">
            <a:extLst>
              <a:ext uri="{FF2B5EF4-FFF2-40B4-BE49-F238E27FC236}">
                <a16:creationId xmlns:a16="http://schemas.microsoft.com/office/drawing/2014/main" id="{01960DB0-092A-13D1-BF45-5A28CA5CA134}"/>
              </a:ext>
            </a:extLst>
          </p:cNvPr>
          <p:cNvSpPr txBox="1"/>
          <p:nvPr userDrawn="1"/>
        </p:nvSpPr>
        <p:spPr>
          <a:xfrm>
            <a:off x="1851662" y="2049196"/>
            <a:ext cx="3439892" cy="1908215"/>
          </a:xfrm>
          <a:prstGeom prst="rect">
            <a:avLst/>
          </a:prstGeom>
        </p:spPr>
        <p:txBody>
          <a:bodyPr vert="horz" wrap="square" lIns="0" tIns="182880" rIns="0" bIns="0" rtlCol="0">
            <a:spAutoFit/>
          </a:bodyPr>
          <a:lstStyle/>
          <a:p>
            <a:pPr marL="12700">
              <a:spcBef>
                <a:spcPts val="110"/>
              </a:spcBef>
            </a:pPr>
            <a:r>
              <a:rPr lang="en-US" sz="2800" b="1">
                <a:solidFill>
                  <a:srgbClr val="FF711C"/>
                </a:solidFill>
                <a:latin typeface="Arial"/>
                <a:cs typeface="Arial"/>
              </a:rPr>
              <a:t>A</a:t>
            </a:r>
            <a:r>
              <a:rPr sz="2800" b="1">
                <a:solidFill>
                  <a:srgbClr val="FF711C"/>
                </a:solidFill>
                <a:latin typeface="Arial"/>
                <a:cs typeface="Arial"/>
              </a:rPr>
              <a:t>n</a:t>
            </a:r>
            <a:r>
              <a:rPr lang="en-US" sz="2800" b="1">
                <a:solidFill>
                  <a:srgbClr val="FF711C"/>
                </a:solidFill>
                <a:latin typeface="Arial"/>
                <a:cs typeface="Arial"/>
              </a:rPr>
              <a:t> </a:t>
            </a:r>
            <a:r>
              <a:rPr sz="2800" b="1">
                <a:solidFill>
                  <a:srgbClr val="FF711C"/>
                </a:solidFill>
                <a:latin typeface="Arial"/>
                <a:cs typeface="Arial"/>
              </a:rPr>
              <a:t>interactive safety</a:t>
            </a:r>
            <a:r>
              <a:rPr lang="en-US" sz="2800" b="1">
                <a:solidFill>
                  <a:srgbClr val="FF711C"/>
                </a:solidFill>
                <a:latin typeface="Arial"/>
                <a:cs typeface="Arial"/>
              </a:rPr>
              <a:t> </a:t>
            </a:r>
            <a:r>
              <a:rPr sz="2800" b="1">
                <a:solidFill>
                  <a:srgbClr val="FF711C"/>
                </a:solidFill>
                <a:latin typeface="Arial"/>
                <a:cs typeface="Arial"/>
              </a:rPr>
              <a:t>simulator based on actual surface events</a:t>
            </a:r>
            <a:endParaRPr sz="2800">
              <a:latin typeface="Arial"/>
              <a:cs typeface="Arial"/>
            </a:endParaRPr>
          </a:p>
        </p:txBody>
      </p:sp>
      <p:sp>
        <p:nvSpPr>
          <p:cNvPr id="7" name="Rectangle 6">
            <a:hlinkClick r:id="rId8"/>
            <a:extLst>
              <a:ext uri="{FF2B5EF4-FFF2-40B4-BE49-F238E27FC236}">
                <a16:creationId xmlns:a16="http://schemas.microsoft.com/office/drawing/2014/main" id="{F53F6D8E-90D5-BC30-D1A4-01E52312D70B}"/>
              </a:ext>
            </a:extLst>
          </p:cNvPr>
          <p:cNvSpPr/>
          <p:nvPr userDrawn="1"/>
        </p:nvSpPr>
        <p:spPr>
          <a:xfrm>
            <a:off x="1837853" y="4246075"/>
            <a:ext cx="1901228" cy="189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30772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RS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1535DF3-0F29-9204-E11E-63E0C91B7784}"/>
              </a:ext>
            </a:extLst>
          </p:cNvPr>
          <p:cNvSpPr txBox="1"/>
          <p:nvPr userDrawn="1"/>
        </p:nvSpPr>
        <p:spPr>
          <a:xfrm>
            <a:off x="5100974" y="1155712"/>
            <a:ext cx="6094849"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SAFETY ACTION PLAN</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5084402" y="1498565"/>
            <a:ext cx="880890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RSAP</a:t>
            </a:r>
          </a:p>
        </p:txBody>
      </p:sp>
      <p:sp>
        <p:nvSpPr>
          <p:cNvPr id="20" name="Content Placeholder 15">
            <a:extLst>
              <a:ext uri="{FF2B5EF4-FFF2-40B4-BE49-F238E27FC236}">
                <a16:creationId xmlns:a16="http://schemas.microsoft.com/office/drawing/2014/main" id="{6E358A5E-3435-A028-06F6-D267EFE194A3}"/>
              </a:ext>
            </a:extLst>
          </p:cNvPr>
          <p:cNvSpPr txBox="1">
            <a:spLocks/>
          </p:cNvSpPr>
          <p:nvPr userDrawn="1"/>
        </p:nvSpPr>
        <p:spPr>
          <a:xfrm>
            <a:off x="5084404" y="2020604"/>
            <a:ext cx="5986367" cy="4634195"/>
          </a:xfrm>
          <a:prstGeom prst="rect">
            <a:avLst/>
          </a:prstGeom>
        </p:spPr>
        <p:txBody>
          <a:bodyPr lIns="0" tIns="182880" rIns="0" bIns="0" numCol="1" spcCol="45720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spcBef>
                <a:spcPts val="1100"/>
              </a:spcBef>
            </a:pPr>
            <a:r>
              <a:rPr lang="en-US" b="1">
                <a:solidFill>
                  <a:schemeClr val="accent2"/>
                </a:solidFill>
              </a:rPr>
              <a:t>Action items are non-regulatory, voluntary, and flexible.</a:t>
            </a:r>
          </a:p>
          <a:p>
            <a:pPr lvl="3">
              <a:spcBef>
                <a:spcPts val="1100"/>
              </a:spcBef>
            </a:pPr>
            <a:r>
              <a:rPr lang="en-US" b="1">
                <a:solidFill>
                  <a:schemeClr val="accent2"/>
                </a:solidFill>
              </a:rPr>
              <a:t>The responsible parties for implementing and/or funding the Action Item must be in agreement with the Action Item.</a:t>
            </a:r>
          </a:p>
          <a:p>
            <a:pPr lvl="3">
              <a:spcBef>
                <a:spcPts val="1100"/>
              </a:spcBef>
            </a:pPr>
            <a:r>
              <a:rPr lang="en-US" b="1">
                <a:solidFill>
                  <a:schemeClr val="accent2"/>
                </a:solidFill>
              </a:rPr>
              <a:t>Your RSAP is due to your RSPM within 45 days for review and acceptance.</a:t>
            </a:r>
          </a:p>
          <a:p>
            <a:pPr lvl="3">
              <a:spcBef>
                <a:spcPts val="1100"/>
              </a:spcBef>
            </a:pPr>
            <a:r>
              <a:rPr lang="en-US" b="1">
                <a:solidFill>
                  <a:schemeClr val="accent2"/>
                </a:solidFill>
              </a:rPr>
              <a:t>Report Action Item updates &amp; closures to your RSPM as completed.</a:t>
            </a:r>
          </a:p>
        </p:txBody>
      </p:sp>
      <p:grpSp>
        <p:nvGrpSpPr>
          <p:cNvPr id="21" name="Group 20">
            <a:extLst>
              <a:ext uri="{FF2B5EF4-FFF2-40B4-BE49-F238E27FC236}">
                <a16:creationId xmlns:a16="http://schemas.microsoft.com/office/drawing/2014/main" id="{36AE5587-DAB5-17B9-A3EC-2E26C6A72050}"/>
              </a:ext>
            </a:extLst>
          </p:cNvPr>
          <p:cNvGrpSpPr/>
          <p:nvPr userDrawn="1"/>
        </p:nvGrpSpPr>
        <p:grpSpPr>
          <a:xfrm>
            <a:off x="0" y="-11151"/>
            <a:ext cx="11717518" cy="6905921"/>
            <a:chOff x="0" y="0"/>
            <a:chExt cx="11717518" cy="6905921"/>
          </a:xfrm>
        </p:grpSpPr>
        <p:pic>
          <p:nvPicPr>
            <p:cNvPr id="22" name="Picture 21" descr="A picture containing person, table, sitting, computer&#10;&#10;Description automatically generated">
              <a:extLst>
                <a:ext uri="{FF2B5EF4-FFF2-40B4-BE49-F238E27FC236}">
                  <a16:creationId xmlns:a16="http://schemas.microsoft.com/office/drawing/2014/main" id="{6FB8774D-F983-5212-9FE7-819885E7A6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39"/>
            <a:stretch/>
          </p:blipFill>
          <p:spPr>
            <a:xfrm>
              <a:off x="0" y="8165"/>
              <a:ext cx="4891527" cy="6897756"/>
            </a:xfrm>
            <a:prstGeom prst="rect">
              <a:avLst/>
            </a:prstGeom>
          </p:spPr>
        </p:pic>
        <p:pic>
          <p:nvPicPr>
            <p:cNvPr id="23" name="Picture 22" descr="A picture containing person, table, sitting, computer&#10;&#10;Description automatically generated">
              <a:extLst>
                <a:ext uri="{FF2B5EF4-FFF2-40B4-BE49-F238E27FC236}">
                  <a16:creationId xmlns:a16="http://schemas.microsoft.com/office/drawing/2014/main" id="{F5571CBE-1E9F-C0C2-8305-BAF4D8D0AD88}"/>
                </a:ext>
              </a:extLst>
            </p:cNvPr>
            <p:cNvPicPr>
              <a:picLocks noChangeAspect="1"/>
            </p:cNvPicPr>
            <p:nvPr/>
          </p:nvPicPr>
          <p:blipFill rotWithShape="1">
            <a:blip r:embed="rId5" cstate="screen">
              <a:alphaModFix amt="16000"/>
              <a:extLst>
                <a:ext uri="{28A0092B-C50C-407E-A947-70E740481C1C}">
                  <a14:useLocalDpi xmlns:a14="http://schemas.microsoft.com/office/drawing/2010/main"/>
                </a:ext>
              </a:extLst>
            </a:blip>
            <a:srcRect/>
            <a:stretch/>
          </p:blipFill>
          <p:spPr>
            <a:xfrm>
              <a:off x="4891528" y="2040427"/>
              <a:ext cx="6825990" cy="4360254"/>
            </a:xfrm>
            <a:prstGeom prst="rect">
              <a:avLst/>
            </a:prstGeom>
          </p:spPr>
        </p:pic>
        <p:pic>
          <p:nvPicPr>
            <p:cNvPr id="24" name="Picture 23" descr="A picture containing person, table, sitting, computer&#10;&#10;Description automatically generated">
              <a:extLst>
                <a:ext uri="{FF2B5EF4-FFF2-40B4-BE49-F238E27FC236}">
                  <a16:creationId xmlns:a16="http://schemas.microsoft.com/office/drawing/2014/main" id="{BBFE825A-6547-E167-6356-8D95FB78E5F0}"/>
                </a:ext>
              </a:extLst>
            </p:cNvPr>
            <p:cNvPicPr>
              <a:picLocks noChangeAspect="1"/>
            </p:cNvPicPr>
            <p:nvPr/>
          </p:nvPicPr>
          <p:blipFill rotWithShape="1">
            <a:blip r:embed="rId6" cstate="hqprint">
              <a:alphaModFix amt="16000"/>
              <a:extLst>
                <a:ext uri="{28A0092B-C50C-407E-A947-70E740481C1C}">
                  <a14:useLocalDpi xmlns:a14="http://schemas.microsoft.com/office/drawing/2010/main"/>
                </a:ext>
              </a:extLst>
            </a:blip>
            <a:srcRect t="-3997"/>
            <a:stretch/>
          </p:blipFill>
          <p:spPr>
            <a:xfrm>
              <a:off x="4891528" y="0"/>
              <a:ext cx="6825990" cy="465364"/>
            </a:xfrm>
            <a:prstGeom prst="rect">
              <a:avLst/>
            </a:prstGeom>
          </p:spPr>
        </p:pic>
      </p:grpSp>
    </p:spTree>
    <p:extLst>
      <p:ext uri="{BB962C8B-B14F-4D97-AF65-F5344CB8AC3E}">
        <p14:creationId xmlns:p14="http://schemas.microsoft.com/office/powerpoint/2010/main" val="188853470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HOLD SHORT- APPROACH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59611"/>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HOLD SHORT LINE</a:t>
            </a:r>
            <a:endParaRPr lang="en-US">
              <a:solidFill>
                <a:schemeClr val="bg1"/>
              </a:solidFill>
              <a:effectLst>
                <a:outerShdw blurRad="76200" dist="76200" dir="3600000" algn="tl" rotWithShape="0">
                  <a:prstClr val="black">
                    <a:alpha val="40000"/>
                  </a:prstClr>
                </a:outerShdw>
              </a:effectLst>
            </a:endParaRPr>
          </a:p>
        </p:txBody>
      </p:sp>
      <p:sp>
        <p:nvSpPr>
          <p:cNvPr id="2" name="object 2">
            <a:extLst>
              <a:ext uri="{FF2B5EF4-FFF2-40B4-BE49-F238E27FC236}">
                <a16:creationId xmlns:a16="http://schemas.microsoft.com/office/drawing/2014/main" id="{914811FD-2CF5-E214-A8EC-01EAEC4FF25D}"/>
              </a:ext>
            </a:extLst>
          </p:cNvPr>
          <p:cNvSpPr txBox="1"/>
          <p:nvPr userDrawn="1"/>
        </p:nvSpPr>
        <p:spPr>
          <a:xfrm>
            <a:off x="1854200" y="2039458"/>
            <a:ext cx="9969205" cy="2005677"/>
          </a:xfrm>
          <a:prstGeom prst="rect">
            <a:avLst/>
          </a:prstGeom>
        </p:spPr>
        <p:txBody>
          <a:bodyPr vert="horz" wrap="square" lIns="0" tIns="182880" rIns="0" bIns="0" numCol="1" spcCol="365760" rtlCol="0" anchor="t">
            <a:spAutoFit/>
          </a:bodyPr>
          <a:lstStyle/>
          <a:p>
            <a:pPr marL="12065">
              <a:spcBef>
                <a:spcPts val="740"/>
              </a:spcBef>
              <a:tabLst>
                <a:tab pos="236220" algn="l"/>
              </a:tabLst>
            </a:pPr>
            <a:r>
              <a:rPr lang="en-US" sz="2800" b="1">
                <a:solidFill>
                  <a:srgbClr val="FF711C"/>
                </a:solidFill>
                <a:latin typeface="Arial"/>
                <a:cs typeface="Arial"/>
              </a:rPr>
              <a:t>You will meet the double solid lines first  </a:t>
            </a:r>
          </a:p>
          <a:p>
            <a:pPr marL="237490" indent="-237490">
              <a:spcBef>
                <a:spcPts val="1100"/>
              </a:spcBef>
              <a:buFont typeface="Arial"/>
              <a:buChar char="•"/>
              <a:tabLst>
                <a:tab pos="236220" algn="l"/>
              </a:tabLst>
            </a:pPr>
            <a:r>
              <a:rPr lang="en-US" sz="2400">
                <a:latin typeface="Arial"/>
                <a:cs typeface="Arial"/>
              </a:rPr>
              <a:t>Authorization is required to enter </a:t>
            </a:r>
            <a:r>
              <a:rPr lang="en-US" sz="2400">
                <a:latin typeface="Arial"/>
                <a:ea typeface="+mn-lt"/>
                <a:cs typeface="+mn-lt"/>
              </a:rPr>
              <a:t>or cross </a:t>
            </a:r>
            <a:r>
              <a:rPr lang="en-US" sz="2400">
                <a:latin typeface="Arial"/>
                <a:cs typeface="Arial"/>
              </a:rPr>
              <a:t>the RSA/ Protected Area </a:t>
            </a:r>
            <a:endParaRPr lang="en-US" sz="2400">
              <a:ea typeface="+mn-lt"/>
              <a:cs typeface="+mn-lt"/>
            </a:endParaRPr>
          </a:p>
          <a:p>
            <a:pPr marL="237490" indent="-237490">
              <a:spcBef>
                <a:spcPts val="1100"/>
              </a:spcBef>
              <a:buFont typeface="Arial" panose="020B0604020202020204" pitchFamily="34" charset="0"/>
              <a:buChar char="•"/>
              <a:tabLst>
                <a:tab pos="236220" algn="l"/>
              </a:tabLst>
            </a:pPr>
            <a:r>
              <a:rPr lang="en-US" sz="2400">
                <a:solidFill>
                  <a:schemeClr val="accent2"/>
                </a:solidFill>
                <a:latin typeface="Arial"/>
                <a:cs typeface="Arial"/>
              </a:rPr>
              <a:t>Crossing this line without authorization is the most common </a:t>
            </a:r>
            <a:br>
              <a:rPr lang="en-US" sz="2400">
                <a:latin typeface="Arial"/>
                <a:cs typeface="Arial"/>
              </a:rPr>
            </a:br>
            <a:r>
              <a:rPr lang="en-US" sz="2400">
                <a:solidFill>
                  <a:schemeClr val="accent2"/>
                </a:solidFill>
                <a:latin typeface="Arial"/>
                <a:cs typeface="Arial"/>
              </a:rPr>
              <a:t>type of </a:t>
            </a:r>
            <a:r>
              <a:rPr lang="en-US" sz="2400" b="1" spc="-25">
                <a:solidFill>
                  <a:schemeClr val="accent2"/>
                </a:solidFill>
                <a:latin typeface="Arial"/>
                <a:cs typeface="Arial"/>
              </a:rPr>
              <a:t>Runway Incursion </a:t>
            </a:r>
            <a:r>
              <a:rPr lang="en-US" sz="2400" spc="-25">
                <a:solidFill>
                  <a:schemeClr val="accent2"/>
                </a:solidFill>
                <a:latin typeface="Arial"/>
                <a:cs typeface="Arial"/>
              </a:rPr>
              <a:t>(RI)</a:t>
            </a:r>
          </a:p>
        </p:txBody>
      </p:sp>
      <p:grpSp>
        <p:nvGrpSpPr>
          <p:cNvPr id="15" name="Group 14">
            <a:extLst>
              <a:ext uri="{FF2B5EF4-FFF2-40B4-BE49-F238E27FC236}">
                <a16:creationId xmlns:a16="http://schemas.microsoft.com/office/drawing/2014/main" id="{1AC00BAC-1923-2624-1310-F0451B95686B}"/>
              </a:ext>
            </a:extLst>
          </p:cNvPr>
          <p:cNvGrpSpPr/>
          <p:nvPr/>
        </p:nvGrpSpPr>
        <p:grpSpPr>
          <a:xfrm>
            <a:off x="1854198" y="4153297"/>
            <a:ext cx="8349492" cy="946332"/>
            <a:chOff x="1854198" y="4106966"/>
            <a:chExt cx="8349492" cy="946332"/>
          </a:xfrm>
        </p:grpSpPr>
        <p:sp>
          <p:nvSpPr>
            <p:cNvPr id="23" name="Rectangle 22">
              <a:extLst>
                <a:ext uri="{FF2B5EF4-FFF2-40B4-BE49-F238E27FC236}">
                  <a16:creationId xmlns:a16="http://schemas.microsoft.com/office/drawing/2014/main" id="{E17A703B-35ED-309A-0A3F-07BE930D4E3B}"/>
                </a:ext>
              </a:extLst>
            </p:cNvPr>
            <p:cNvSpPr/>
            <p:nvPr/>
          </p:nvSpPr>
          <p:spPr>
            <a:xfrm>
              <a:off x="1854198" y="4119380"/>
              <a:ext cx="8349488" cy="93391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object 12">
              <a:extLst>
                <a:ext uri="{FF2B5EF4-FFF2-40B4-BE49-F238E27FC236}">
                  <a16:creationId xmlns:a16="http://schemas.microsoft.com/office/drawing/2014/main" id="{8CF8DE83-1094-1F3B-05A1-0E2A5E650242}"/>
                </a:ext>
              </a:extLst>
            </p:cNvPr>
            <p:cNvGrpSpPr/>
            <p:nvPr/>
          </p:nvGrpSpPr>
          <p:grpSpPr>
            <a:xfrm>
              <a:off x="1854200" y="4106966"/>
              <a:ext cx="8349490" cy="946332"/>
              <a:chOff x="2193034" y="3949699"/>
              <a:chExt cx="7909561" cy="1286688"/>
            </a:xfrm>
          </p:grpSpPr>
          <p:sp>
            <p:nvSpPr>
              <p:cNvPr id="25" name="object 13">
                <a:extLst>
                  <a:ext uri="{FF2B5EF4-FFF2-40B4-BE49-F238E27FC236}">
                    <a16:creationId xmlns:a16="http://schemas.microsoft.com/office/drawing/2014/main" id="{E376D83B-64DE-E28A-47CC-B377A428F1F7}"/>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26" name="object 14">
                <a:extLst>
                  <a:ext uri="{FF2B5EF4-FFF2-40B4-BE49-F238E27FC236}">
                    <a16:creationId xmlns:a16="http://schemas.microsoft.com/office/drawing/2014/main" id="{4FBC56A9-4A35-37C7-60DB-19BB1ADE8558}"/>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27" name="object 15">
                <a:extLst>
                  <a:ext uri="{FF2B5EF4-FFF2-40B4-BE49-F238E27FC236}">
                    <a16:creationId xmlns:a16="http://schemas.microsoft.com/office/drawing/2014/main" id="{50EF6017-7DC9-30B0-005D-60667FE93F0C}"/>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28" name="object 16">
                <a:extLst>
                  <a:ext uri="{FF2B5EF4-FFF2-40B4-BE49-F238E27FC236}">
                    <a16:creationId xmlns:a16="http://schemas.microsoft.com/office/drawing/2014/main" id="{0091FDEF-D800-CC4A-AFBD-6F4F6A866FF7}"/>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sp>
        <p:nvSpPr>
          <p:cNvPr id="29" name="Title 22">
            <a:extLst>
              <a:ext uri="{FF2B5EF4-FFF2-40B4-BE49-F238E27FC236}">
                <a16:creationId xmlns:a16="http://schemas.microsoft.com/office/drawing/2014/main" id="{F0AE95B9-AE55-F684-CE41-8483232C7537}"/>
              </a:ext>
            </a:extLst>
          </p:cNvPr>
          <p:cNvSpPr txBox="1">
            <a:spLocks/>
          </p:cNvSpPr>
          <p:nvPr userDrawn="1"/>
        </p:nvSpPr>
        <p:spPr>
          <a:xfrm>
            <a:off x="1866900" y="1190210"/>
            <a:ext cx="42291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APPROACHING THE</a:t>
            </a:r>
          </a:p>
        </p:txBody>
      </p:sp>
      <p:pic>
        <p:nvPicPr>
          <p:cNvPr id="9" name="Graphic 8" descr="Airplane with solid fill">
            <a:extLst>
              <a:ext uri="{FF2B5EF4-FFF2-40B4-BE49-F238E27FC236}">
                <a16:creationId xmlns:a16="http://schemas.microsoft.com/office/drawing/2014/main" id="{E7E41344-1AB1-3366-9522-4C21E51222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09778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71448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HOLD SHORT - CLE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66755"/>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HOLD SHORT LINE</a:t>
            </a:r>
            <a:endParaRPr lang="en-US">
              <a:solidFill>
                <a:schemeClr val="bg1"/>
              </a:solidFill>
              <a:effectLst>
                <a:outerShdw blurRad="76200" dist="76200" dir="3600000" algn="tl" rotWithShape="0">
                  <a:prstClr val="black">
                    <a:alpha val="40000"/>
                  </a:prstClr>
                </a:outerShdw>
              </a:effectLst>
            </a:endParaRPr>
          </a:p>
        </p:txBody>
      </p:sp>
      <p:sp>
        <p:nvSpPr>
          <p:cNvPr id="29" name="Title 22">
            <a:extLst>
              <a:ext uri="{FF2B5EF4-FFF2-40B4-BE49-F238E27FC236}">
                <a16:creationId xmlns:a16="http://schemas.microsoft.com/office/drawing/2014/main" id="{F0AE95B9-AE55-F684-CE41-8483232C7537}"/>
              </a:ext>
            </a:extLst>
          </p:cNvPr>
          <p:cNvSpPr txBox="1">
            <a:spLocks/>
          </p:cNvSpPr>
          <p:nvPr userDrawn="1"/>
        </p:nvSpPr>
        <p:spPr>
          <a:xfrm>
            <a:off x="1866900" y="1190210"/>
            <a:ext cx="4229100"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CLEARING THE</a:t>
            </a:r>
          </a:p>
        </p:txBody>
      </p:sp>
      <p:sp>
        <p:nvSpPr>
          <p:cNvPr id="37" name="object 2">
            <a:extLst>
              <a:ext uri="{FF2B5EF4-FFF2-40B4-BE49-F238E27FC236}">
                <a16:creationId xmlns:a16="http://schemas.microsoft.com/office/drawing/2014/main" id="{CC6BAF72-0397-6FE9-8E6F-C0672F8E229E}"/>
              </a:ext>
            </a:extLst>
          </p:cNvPr>
          <p:cNvSpPr txBox="1"/>
          <p:nvPr userDrawn="1"/>
        </p:nvSpPr>
        <p:spPr>
          <a:xfrm>
            <a:off x="1849300" y="2055077"/>
            <a:ext cx="9885744" cy="2233945"/>
          </a:xfrm>
          <a:prstGeom prst="rect">
            <a:avLst/>
          </a:prstGeom>
        </p:spPr>
        <p:txBody>
          <a:bodyPr vert="horz" wrap="square" lIns="0" tIns="182880" rIns="0" bIns="0" numCol="1" spcCol="365760" rtlCol="0" anchor="t">
            <a:spAutoFit/>
          </a:bodyPr>
          <a:lstStyle/>
          <a:p>
            <a:pPr marL="12065">
              <a:spcBef>
                <a:spcPts val="740"/>
              </a:spcBef>
              <a:tabLst>
                <a:tab pos="236220" algn="l"/>
              </a:tabLst>
            </a:pPr>
            <a:r>
              <a:rPr lang="en-US" sz="2800" b="1">
                <a:solidFill>
                  <a:srgbClr val="FF711C"/>
                </a:solidFill>
                <a:latin typeface="Arial"/>
                <a:cs typeface="Arial"/>
              </a:rPr>
              <a:t>You meet the double dashed lines first</a:t>
            </a:r>
          </a:p>
          <a:p>
            <a:pPr marL="237490" indent="-237490">
              <a:spcBef>
                <a:spcPts val="1100"/>
              </a:spcBef>
              <a:buFont typeface="Arial" panose="020B0604020202020204" pitchFamily="34" charset="0"/>
              <a:buChar char="•"/>
              <a:tabLst>
                <a:tab pos="236220" algn="l"/>
              </a:tabLst>
            </a:pPr>
            <a:r>
              <a:rPr lang="en-US" sz="2400">
                <a:solidFill>
                  <a:schemeClr val="accent2"/>
                </a:solidFill>
                <a:latin typeface="Arial"/>
                <a:cs typeface="Arial"/>
              </a:rPr>
              <a:t>You are </a:t>
            </a:r>
            <a:r>
              <a:rPr lang="en-US" sz="2400" b="1">
                <a:solidFill>
                  <a:schemeClr val="accent2"/>
                </a:solidFill>
                <a:latin typeface="Arial"/>
                <a:cs typeface="Arial"/>
              </a:rPr>
              <a:t>EXPECTED</a:t>
            </a:r>
            <a:r>
              <a:rPr lang="en-US" sz="2400">
                <a:solidFill>
                  <a:schemeClr val="accent2"/>
                </a:solidFill>
                <a:latin typeface="Arial"/>
                <a:cs typeface="Arial"/>
              </a:rPr>
              <a:t> to get past this line if nothing is impeding forward movement. Until you fully clear this line, you are still in the ‘runway environment’ which may cause a loss of separation, go-around or another type of RI</a:t>
            </a:r>
          </a:p>
        </p:txBody>
      </p:sp>
      <p:grpSp>
        <p:nvGrpSpPr>
          <p:cNvPr id="9" name="Group 8">
            <a:extLst>
              <a:ext uri="{FF2B5EF4-FFF2-40B4-BE49-F238E27FC236}">
                <a16:creationId xmlns:a16="http://schemas.microsoft.com/office/drawing/2014/main" id="{F138A3F9-0A87-10AF-83D0-51F409827FC2}"/>
              </a:ext>
            </a:extLst>
          </p:cNvPr>
          <p:cNvGrpSpPr/>
          <p:nvPr userDrawn="1"/>
        </p:nvGrpSpPr>
        <p:grpSpPr>
          <a:xfrm>
            <a:off x="1869620" y="5441078"/>
            <a:ext cx="8349490" cy="960643"/>
            <a:chOff x="1869620" y="4591401"/>
            <a:chExt cx="8349490" cy="960643"/>
          </a:xfrm>
        </p:grpSpPr>
        <p:sp>
          <p:nvSpPr>
            <p:cNvPr id="41" name="Rectangle 40">
              <a:extLst>
                <a:ext uri="{FF2B5EF4-FFF2-40B4-BE49-F238E27FC236}">
                  <a16:creationId xmlns:a16="http://schemas.microsoft.com/office/drawing/2014/main" id="{1C2C8FC9-6102-3D29-C92E-18267FFE42BB}"/>
                </a:ext>
              </a:extLst>
            </p:cNvPr>
            <p:cNvSpPr/>
            <p:nvPr/>
          </p:nvSpPr>
          <p:spPr>
            <a:xfrm>
              <a:off x="1869620" y="4591401"/>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object 12">
              <a:extLst>
                <a:ext uri="{FF2B5EF4-FFF2-40B4-BE49-F238E27FC236}">
                  <a16:creationId xmlns:a16="http://schemas.microsoft.com/office/drawing/2014/main" id="{041B4249-3600-FF59-AFD8-C241C5C0820A}"/>
                </a:ext>
              </a:extLst>
            </p:cNvPr>
            <p:cNvGrpSpPr/>
            <p:nvPr/>
          </p:nvGrpSpPr>
          <p:grpSpPr>
            <a:xfrm rot="10800000">
              <a:off x="1869620" y="4605712"/>
              <a:ext cx="8349490" cy="946332"/>
              <a:chOff x="2193034" y="3949699"/>
              <a:chExt cx="7909561" cy="1286688"/>
            </a:xfrm>
          </p:grpSpPr>
          <p:sp>
            <p:nvSpPr>
              <p:cNvPr id="47" name="object 13">
                <a:extLst>
                  <a:ext uri="{FF2B5EF4-FFF2-40B4-BE49-F238E27FC236}">
                    <a16:creationId xmlns:a16="http://schemas.microsoft.com/office/drawing/2014/main" id="{575EF443-CC0F-ACB6-0888-FA8451C022F4}"/>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48" name="object 14">
                <a:extLst>
                  <a:ext uri="{FF2B5EF4-FFF2-40B4-BE49-F238E27FC236}">
                    <a16:creationId xmlns:a16="http://schemas.microsoft.com/office/drawing/2014/main" id="{B1B2449C-F075-5A04-E7DB-CE78713B6F74}"/>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49" name="object 15">
                <a:extLst>
                  <a:ext uri="{FF2B5EF4-FFF2-40B4-BE49-F238E27FC236}">
                    <a16:creationId xmlns:a16="http://schemas.microsoft.com/office/drawing/2014/main" id="{FF7C8AE0-00F7-BC5F-AF70-2696B006FE9A}"/>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50" name="object 16">
                <a:extLst>
                  <a:ext uri="{FF2B5EF4-FFF2-40B4-BE49-F238E27FC236}">
                    <a16:creationId xmlns:a16="http://schemas.microsoft.com/office/drawing/2014/main" id="{5A56B42D-5E32-914E-B046-31A7DC2DFF84}"/>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pic>
        <p:nvPicPr>
          <p:cNvPr id="10" name="Graphic 9" descr="Airplane with solid fill">
            <a:extLst>
              <a:ext uri="{FF2B5EF4-FFF2-40B4-BE49-F238E27FC236}">
                <a16:creationId xmlns:a16="http://schemas.microsoft.com/office/drawing/2014/main" id="{25DD785F-CCF4-70C6-3489-9F20DF383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4033978"/>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64411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OVEMENT-NON-MOVEMENT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Title 22">
            <a:extLst>
              <a:ext uri="{FF2B5EF4-FFF2-40B4-BE49-F238E27FC236}">
                <a16:creationId xmlns:a16="http://schemas.microsoft.com/office/drawing/2014/main" id="{5370E42C-C5C8-A47A-D2B4-CA46A2B2AF0B}"/>
              </a:ext>
            </a:extLst>
          </p:cNvPr>
          <p:cNvSpPr txBox="1">
            <a:spLocks/>
          </p:cNvSpPr>
          <p:nvPr userDrawn="1"/>
        </p:nvSpPr>
        <p:spPr>
          <a:xfrm>
            <a:off x="1854200" y="1566755"/>
            <a:ext cx="10337800"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latin typeface="Arial Black"/>
              </a:rPr>
              <a:t>HOLD LINE</a:t>
            </a:r>
            <a:endParaRPr lang="en-US">
              <a:solidFill>
                <a:schemeClr val="bg1"/>
              </a:solidFill>
              <a:effectLst>
                <a:outerShdw blurRad="76200" dist="76200" dir="3600000" algn="tl" rotWithShape="0">
                  <a:prstClr val="black">
                    <a:alpha val="40000"/>
                  </a:prstClr>
                </a:outerShdw>
              </a:effectLst>
            </a:endParaRPr>
          </a:p>
        </p:txBody>
      </p:sp>
      <p:sp>
        <p:nvSpPr>
          <p:cNvPr id="29" name="Title 22">
            <a:extLst>
              <a:ext uri="{FF2B5EF4-FFF2-40B4-BE49-F238E27FC236}">
                <a16:creationId xmlns:a16="http://schemas.microsoft.com/office/drawing/2014/main" id="{F0AE95B9-AE55-F684-CE41-8483232C7537}"/>
              </a:ext>
            </a:extLst>
          </p:cNvPr>
          <p:cNvSpPr txBox="1">
            <a:spLocks/>
          </p:cNvSpPr>
          <p:nvPr userDrawn="1"/>
        </p:nvSpPr>
        <p:spPr>
          <a:xfrm>
            <a:off x="1866900" y="1190210"/>
            <a:ext cx="6195432"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MOVEMENT/NON-MOVEMENT</a:t>
            </a:r>
          </a:p>
        </p:txBody>
      </p:sp>
      <p:sp>
        <p:nvSpPr>
          <p:cNvPr id="2" name="object 2">
            <a:extLst>
              <a:ext uri="{FF2B5EF4-FFF2-40B4-BE49-F238E27FC236}">
                <a16:creationId xmlns:a16="http://schemas.microsoft.com/office/drawing/2014/main" id="{655FBCAD-A0C1-BDAB-2AB8-4993EF9273A3}"/>
              </a:ext>
            </a:extLst>
          </p:cNvPr>
          <p:cNvSpPr txBox="1"/>
          <p:nvPr userDrawn="1"/>
        </p:nvSpPr>
        <p:spPr>
          <a:xfrm>
            <a:off x="1870584" y="2017821"/>
            <a:ext cx="9006524" cy="2605842"/>
          </a:xfrm>
          <a:prstGeom prst="rect">
            <a:avLst/>
          </a:prstGeom>
        </p:spPr>
        <p:txBody>
          <a:bodyPr vert="horz" wrap="square" lIns="0" tIns="182880" rIns="0" bIns="0" numCol="1" spcCol="365760" rtlCol="0" anchor="t">
            <a:spAutoFit/>
          </a:bodyPr>
          <a:lstStyle/>
          <a:p>
            <a:pPr marL="12065">
              <a:spcBef>
                <a:spcPts val="740"/>
              </a:spcBef>
              <a:tabLst>
                <a:tab pos="236220" algn="l"/>
              </a:tabLst>
            </a:pPr>
            <a:r>
              <a:rPr lang="en-US" sz="2800" b="1">
                <a:solidFill>
                  <a:srgbClr val="FF711C"/>
                </a:solidFill>
                <a:latin typeface="Arial"/>
                <a:cs typeface="Arial"/>
              </a:rPr>
              <a:t>You will meet the single solid line first</a:t>
            </a:r>
          </a:p>
          <a:p>
            <a:pPr marL="237744" indent="-237744">
              <a:spcBef>
                <a:spcPts val="1100"/>
              </a:spcBef>
              <a:buChar char="•"/>
              <a:tabLst>
                <a:tab pos="236220" algn="l"/>
              </a:tabLst>
            </a:pPr>
            <a:r>
              <a:rPr lang="en-US" sz="2400">
                <a:solidFill>
                  <a:schemeClr val="accent2"/>
                </a:solidFill>
                <a:latin typeface="Arial"/>
                <a:cs typeface="Arial"/>
              </a:rPr>
              <a:t>Usually found on apron surfaces and taxiway entrances</a:t>
            </a:r>
          </a:p>
          <a:p>
            <a:pPr marL="237744" indent="-237744">
              <a:spcBef>
                <a:spcPts val="1100"/>
              </a:spcBef>
              <a:buFontTx/>
              <a:buChar char="•"/>
              <a:tabLst>
                <a:tab pos="236220" algn="l"/>
              </a:tabLst>
            </a:pPr>
            <a:r>
              <a:rPr lang="en-US" sz="2400">
                <a:solidFill>
                  <a:schemeClr val="accent2"/>
                </a:solidFill>
                <a:latin typeface="Arial"/>
                <a:cs typeface="Arial"/>
              </a:rPr>
              <a:t>Authorization is required when entering the movement area</a:t>
            </a:r>
          </a:p>
          <a:p>
            <a:pPr marL="237744" indent="-237744">
              <a:spcBef>
                <a:spcPts val="1100"/>
              </a:spcBef>
              <a:buChar char="•"/>
              <a:tabLst>
                <a:tab pos="236220" algn="l"/>
              </a:tabLst>
            </a:pPr>
            <a:r>
              <a:rPr lang="en-US" sz="2400">
                <a:solidFill>
                  <a:schemeClr val="accent2"/>
                </a:solidFill>
                <a:latin typeface="Arial"/>
                <a:cs typeface="Arial"/>
              </a:rPr>
              <a:t>Crossing this line without authorization is a Surface Incident (SI)</a:t>
            </a:r>
          </a:p>
          <a:p>
            <a:pPr marL="12065">
              <a:spcBef>
                <a:spcPts val="740"/>
              </a:spcBef>
              <a:tabLst>
                <a:tab pos="236220" algn="l"/>
              </a:tabLst>
            </a:pPr>
            <a:endParaRPr lang="en-US" sz="2400">
              <a:solidFill>
                <a:schemeClr val="accent2"/>
              </a:solidFill>
              <a:latin typeface="Arial"/>
              <a:cs typeface="Arial"/>
            </a:endParaRPr>
          </a:p>
        </p:txBody>
      </p:sp>
      <p:sp>
        <p:nvSpPr>
          <p:cNvPr id="12" name="Rectangle 11">
            <a:extLst>
              <a:ext uri="{FF2B5EF4-FFF2-40B4-BE49-F238E27FC236}">
                <a16:creationId xmlns:a16="http://schemas.microsoft.com/office/drawing/2014/main" id="{FA3FF10E-8357-270D-6DC5-0AD5B42BACB1}"/>
              </a:ext>
            </a:extLst>
          </p:cNvPr>
          <p:cNvSpPr/>
          <p:nvPr/>
        </p:nvSpPr>
        <p:spPr>
          <a:xfrm>
            <a:off x="1870582" y="4307512"/>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object 11">
            <a:extLst>
              <a:ext uri="{FF2B5EF4-FFF2-40B4-BE49-F238E27FC236}">
                <a16:creationId xmlns:a16="http://schemas.microsoft.com/office/drawing/2014/main" id="{0FFF0DC1-48E2-198E-467F-74408590FC81}"/>
              </a:ext>
            </a:extLst>
          </p:cNvPr>
          <p:cNvGrpSpPr/>
          <p:nvPr/>
        </p:nvGrpSpPr>
        <p:grpSpPr>
          <a:xfrm>
            <a:off x="1870583" y="4307512"/>
            <a:ext cx="8349488" cy="946330"/>
            <a:chOff x="2286000" y="4599940"/>
            <a:chExt cx="7909559" cy="866140"/>
          </a:xfrm>
        </p:grpSpPr>
        <p:sp>
          <p:nvSpPr>
            <p:cNvPr id="19" name="object 12">
              <a:extLst>
                <a:ext uri="{FF2B5EF4-FFF2-40B4-BE49-F238E27FC236}">
                  <a16:creationId xmlns:a16="http://schemas.microsoft.com/office/drawing/2014/main" id="{6C7A8835-1DFF-A1AD-EB13-2DDC83B6A693}"/>
                </a:ext>
              </a:extLst>
            </p:cNvPr>
            <p:cNvSpPr/>
            <p:nvPr/>
          </p:nvSpPr>
          <p:spPr>
            <a:xfrm>
              <a:off x="2286000" y="4599940"/>
              <a:ext cx="7909559" cy="866140"/>
            </a:xfrm>
            <a:custGeom>
              <a:avLst/>
              <a:gdLst/>
              <a:ahLst/>
              <a:cxnLst/>
              <a:rect l="l" t="t" r="r" b="b"/>
              <a:pathLst>
                <a:path w="7909559" h="866139">
                  <a:moveTo>
                    <a:pt x="7909560" y="577850"/>
                  </a:moveTo>
                  <a:lnTo>
                    <a:pt x="0" y="577850"/>
                  </a:lnTo>
                  <a:lnTo>
                    <a:pt x="0" y="866140"/>
                  </a:lnTo>
                  <a:lnTo>
                    <a:pt x="7909560" y="866140"/>
                  </a:lnTo>
                  <a:lnTo>
                    <a:pt x="7909560" y="577850"/>
                  </a:lnTo>
                  <a:close/>
                </a:path>
                <a:path w="7909559" h="866139">
                  <a:moveTo>
                    <a:pt x="7909560" y="0"/>
                  </a:moveTo>
                  <a:lnTo>
                    <a:pt x="0" y="0"/>
                  </a:lnTo>
                  <a:lnTo>
                    <a:pt x="0" y="488950"/>
                  </a:lnTo>
                  <a:lnTo>
                    <a:pt x="7909560" y="488950"/>
                  </a:lnTo>
                  <a:lnTo>
                    <a:pt x="7909560" y="0"/>
                  </a:lnTo>
                  <a:close/>
                </a:path>
              </a:pathLst>
            </a:custGeom>
            <a:solidFill>
              <a:srgbClr val="2C3440"/>
            </a:solidFill>
          </p:spPr>
          <p:txBody>
            <a:bodyPr wrap="square" lIns="0" tIns="0" rIns="0" bIns="0" rtlCol="0"/>
            <a:lstStyle/>
            <a:p>
              <a:endParaRPr/>
            </a:p>
          </p:txBody>
        </p:sp>
        <p:sp>
          <p:nvSpPr>
            <p:cNvPr id="20" name="object 13">
              <a:extLst>
                <a:ext uri="{FF2B5EF4-FFF2-40B4-BE49-F238E27FC236}">
                  <a16:creationId xmlns:a16="http://schemas.microsoft.com/office/drawing/2014/main" id="{59A91E26-E478-12E8-B9D2-1A2F91EA0D95}"/>
                </a:ext>
              </a:extLst>
            </p:cNvPr>
            <p:cNvSpPr/>
            <p:nvPr/>
          </p:nvSpPr>
          <p:spPr>
            <a:xfrm>
              <a:off x="2286000" y="4888776"/>
              <a:ext cx="7909559" cy="289560"/>
            </a:xfrm>
            <a:custGeom>
              <a:avLst/>
              <a:gdLst/>
              <a:ahLst/>
              <a:cxnLst/>
              <a:rect l="l" t="t" r="r" b="b"/>
              <a:pathLst>
                <a:path w="7909559" h="289560">
                  <a:moveTo>
                    <a:pt x="1491132" y="9613"/>
                  </a:moveTo>
                  <a:lnTo>
                    <a:pt x="349250" y="9613"/>
                  </a:lnTo>
                  <a:lnTo>
                    <a:pt x="349250" y="98513"/>
                  </a:lnTo>
                  <a:lnTo>
                    <a:pt x="1491132" y="98513"/>
                  </a:lnTo>
                  <a:lnTo>
                    <a:pt x="1491132" y="9613"/>
                  </a:lnTo>
                  <a:close/>
                </a:path>
                <a:path w="7909559" h="289560">
                  <a:moveTo>
                    <a:pt x="3521418" y="9613"/>
                  </a:moveTo>
                  <a:lnTo>
                    <a:pt x="2379535" y="9613"/>
                  </a:lnTo>
                  <a:lnTo>
                    <a:pt x="2379535" y="98513"/>
                  </a:lnTo>
                  <a:lnTo>
                    <a:pt x="3521418" y="98513"/>
                  </a:lnTo>
                  <a:lnTo>
                    <a:pt x="3521418" y="9613"/>
                  </a:lnTo>
                  <a:close/>
                </a:path>
                <a:path w="7909559" h="289560">
                  <a:moveTo>
                    <a:pt x="5554878" y="9613"/>
                  </a:moveTo>
                  <a:lnTo>
                    <a:pt x="4412996" y="9613"/>
                  </a:lnTo>
                  <a:lnTo>
                    <a:pt x="4412996" y="98513"/>
                  </a:lnTo>
                  <a:lnTo>
                    <a:pt x="5554878" y="98513"/>
                  </a:lnTo>
                  <a:lnTo>
                    <a:pt x="5554878" y="9613"/>
                  </a:lnTo>
                  <a:close/>
                </a:path>
                <a:path w="7909559" h="289560">
                  <a:moveTo>
                    <a:pt x="7585151" y="0"/>
                  </a:moveTo>
                  <a:lnTo>
                    <a:pt x="6443269" y="0"/>
                  </a:lnTo>
                  <a:lnTo>
                    <a:pt x="6443269" y="88900"/>
                  </a:lnTo>
                  <a:lnTo>
                    <a:pt x="7585151" y="88900"/>
                  </a:lnTo>
                  <a:lnTo>
                    <a:pt x="7585151" y="0"/>
                  </a:lnTo>
                  <a:close/>
                </a:path>
                <a:path w="7909559" h="289560">
                  <a:moveTo>
                    <a:pt x="7909560" y="200113"/>
                  </a:moveTo>
                  <a:lnTo>
                    <a:pt x="0" y="200113"/>
                  </a:lnTo>
                  <a:lnTo>
                    <a:pt x="0" y="289013"/>
                  </a:lnTo>
                  <a:lnTo>
                    <a:pt x="7909560" y="289013"/>
                  </a:lnTo>
                  <a:lnTo>
                    <a:pt x="7909560" y="200113"/>
                  </a:lnTo>
                  <a:close/>
                </a:path>
              </a:pathLst>
            </a:custGeom>
            <a:solidFill>
              <a:srgbClr val="FFBE2D"/>
            </a:solidFill>
          </p:spPr>
          <p:txBody>
            <a:bodyPr wrap="square" lIns="0" tIns="0" rIns="0" bIns="0" rtlCol="0"/>
            <a:lstStyle/>
            <a:p>
              <a:endParaRPr/>
            </a:p>
          </p:txBody>
        </p:sp>
      </p:grpSp>
      <p:pic>
        <p:nvPicPr>
          <p:cNvPr id="9" name="Graphic 8" descr="Airplane with solid fill">
            <a:extLst>
              <a:ext uri="{FF2B5EF4-FFF2-40B4-BE49-F238E27FC236}">
                <a16:creationId xmlns:a16="http://schemas.microsoft.com/office/drawing/2014/main" id="{563B483C-774B-967E-8937-23066914FB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27443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471602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URPOSE - TAKEA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grpSp>
        <p:nvGrpSpPr>
          <p:cNvPr id="8" name="Group 7">
            <a:extLst>
              <a:ext uri="{FF2B5EF4-FFF2-40B4-BE49-F238E27FC236}">
                <a16:creationId xmlns:a16="http://schemas.microsoft.com/office/drawing/2014/main" id="{FB90D1FC-CCDA-2AF0-623A-6A0DFB9014CC}"/>
              </a:ext>
            </a:extLst>
          </p:cNvPr>
          <p:cNvGrpSpPr/>
          <p:nvPr userDrawn="1"/>
        </p:nvGrpSpPr>
        <p:grpSpPr>
          <a:xfrm>
            <a:off x="1442719" y="1159152"/>
            <a:ext cx="10743691" cy="5203548"/>
            <a:chOff x="1442719" y="1159152"/>
            <a:chExt cx="10743691" cy="5203548"/>
          </a:xfrm>
        </p:grpSpPr>
        <p:sp>
          <p:nvSpPr>
            <p:cNvPr id="10" name="object 10">
              <a:extLst>
                <a:ext uri="{FF2B5EF4-FFF2-40B4-BE49-F238E27FC236}">
                  <a16:creationId xmlns:a16="http://schemas.microsoft.com/office/drawing/2014/main" id="{5B837339-2205-19EE-C1E3-CF08625CA102}"/>
                </a:ext>
              </a:extLst>
            </p:cNvPr>
            <p:cNvSpPr txBox="1"/>
            <p:nvPr/>
          </p:nvSpPr>
          <p:spPr>
            <a:xfrm>
              <a:off x="1847490" y="2030764"/>
              <a:ext cx="3199998" cy="2756466"/>
            </a:xfrm>
            <a:prstGeom prst="rect">
              <a:avLst/>
            </a:prstGeom>
          </p:spPr>
          <p:txBody>
            <a:bodyPr vert="horz" wrap="none" lIns="0" tIns="182880" rIns="0" bIns="0" rtlCol="0" anchor="t">
              <a:noAutofit/>
            </a:bodyPr>
            <a:lstStyle/>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Open Discussion</a:t>
              </a: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Surface risks</a:t>
              </a:r>
              <a:endParaRPr lang="en-US" b="1">
                <a:solidFill>
                  <a:schemeClr val="accent2"/>
                </a:solidFill>
                <a:latin typeface="Arial"/>
                <a:cs typeface="Arial"/>
              </a:endParaRP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Risk mitigations</a:t>
              </a: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Best practices</a:t>
              </a:r>
            </a:p>
            <a:p>
              <a:pPr marL="237490" marR="745490" indent="-237490">
                <a:lnSpc>
                  <a:spcPts val="2900"/>
                </a:lnSpc>
                <a:spcBef>
                  <a:spcPts val="1100"/>
                </a:spcBef>
                <a:buFont typeface="Arial" panose="020B0604020202020204" pitchFamily="34" charset="0"/>
                <a:buChar char="•"/>
              </a:pPr>
              <a:r>
                <a:rPr lang="en-US" sz="2400" b="1">
                  <a:solidFill>
                    <a:schemeClr val="accent2"/>
                  </a:solidFill>
                  <a:latin typeface="Arial"/>
                  <a:cs typeface="Arial"/>
                </a:rPr>
                <a:t>Safety resources</a:t>
              </a:r>
            </a:p>
            <a:p>
              <a:pPr marL="12700" marR="745490">
                <a:lnSpc>
                  <a:spcPts val="2900"/>
                </a:lnSpc>
                <a:spcBef>
                  <a:spcPts val="340"/>
                </a:spcBef>
              </a:pPr>
              <a:endParaRPr lang="en-US" sz="2800">
                <a:cs typeface="Calibri"/>
              </a:endParaRPr>
            </a:p>
          </p:txBody>
        </p:sp>
        <p:pic>
          <p:nvPicPr>
            <p:cNvPr id="12" name="Picture 15" descr="A picture containing ceiling, indoor, person, airport&#10;&#10;Description automatically generated">
              <a:extLst>
                <a:ext uri="{FF2B5EF4-FFF2-40B4-BE49-F238E27FC236}">
                  <a16:creationId xmlns:a16="http://schemas.microsoft.com/office/drawing/2014/main" id="{EACF51DC-3FBA-91E6-97A2-30C9B44796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2719" y="4825335"/>
              <a:ext cx="10743691" cy="1537365"/>
            </a:xfrm>
            <a:prstGeom prst="rect">
              <a:avLst/>
            </a:prstGeom>
          </p:spPr>
        </p:pic>
        <p:cxnSp>
          <p:nvCxnSpPr>
            <p:cNvPr id="13" name="Straight Arrow Connector 12">
              <a:extLst>
                <a:ext uri="{FF2B5EF4-FFF2-40B4-BE49-F238E27FC236}">
                  <a16:creationId xmlns:a16="http://schemas.microsoft.com/office/drawing/2014/main" id="{9E852C96-73D8-6306-2887-4A57EF0D9E0A}"/>
                </a:ext>
              </a:extLst>
            </p:cNvPr>
            <p:cNvCxnSpPr>
              <a:cxnSpLocks/>
            </p:cNvCxnSpPr>
            <p:nvPr/>
          </p:nvCxnSpPr>
          <p:spPr>
            <a:xfrm>
              <a:off x="5350596" y="2247900"/>
              <a:ext cx="0" cy="2247900"/>
            </a:xfrm>
            <a:prstGeom prst="straightConnector1">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84D172-605A-01B2-88BE-D36B2B43A8F1}"/>
                </a:ext>
              </a:extLst>
            </p:cNvPr>
            <p:cNvSpPr txBox="1"/>
            <p:nvPr/>
          </p:nvSpPr>
          <p:spPr>
            <a:xfrm>
              <a:off x="5720574" y="2030764"/>
              <a:ext cx="6390526" cy="2642837"/>
            </a:xfrm>
            <a:prstGeom prst="rect">
              <a:avLst/>
            </a:prstGeom>
            <a:noFill/>
          </p:spPr>
          <p:txBody>
            <a:bodyPr wrap="square" lIns="0" tIns="182880" rIns="0" bIns="0" numCol="2" rtlCol="0" anchor="t">
              <a:noAutofit/>
            </a:bodyPr>
            <a:lstStyle/>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Local safety trend awareness</a:t>
              </a:r>
              <a:endParaRPr lang="en-US" b="1">
                <a:solidFill>
                  <a:schemeClr val="accent2"/>
                </a:solidFill>
                <a:ea typeface="+mn-ea"/>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Safety resource availability</a:t>
              </a: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endParaRPr lang="en-US" sz="2400" b="1" i="0" u="none" strike="noStrike" kern="1200" cap="none" spc="0" normalizeH="0" baseline="0" noProof="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Action Item identification</a:t>
              </a:r>
              <a:endParaRPr lang="en-US" sz="2400" b="1" i="0" u="none" strike="noStrike" kern="1200" cap="none" spc="0" normalizeH="0" baseline="0" noProof="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a:ln>
                    <a:noFill/>
                  </a:ln>
                  <a:solidFill>
                    <a:schemeClr val="accent2"/>
                  </a:solidFill>
                  <a:effectLst/>
                  <a:uLnTx/>
                  <a:uFillTx/>
                  <a:latin typeface="Arial"/>
                  <a:ea typeface="+mn-ea"/>
                  <a:cs typeface="Arial"/>
                </a:rPr>
                <a:t>Runway Safety Action Plan </a:t>
              </a:r>
              <a:br>
                <a:rPr kumimoji="0" lang="en-US" sz="2400" b="1" i="0" u="none" strike="noStrike" kern="1200" cap="none" spc="0" normalizeH="0" baseline="0" noProof="0">
                  <a:ln>
                    <a:noFill/>
                  </a:ln>
                  <a:solidFill>
                    <a:schemeClr val="accent2"/>
                  </a:solidFill>
                  <a:effectLst/>
                  <a:uLnTx/>
                  <a:uFillTx/>
                  <a:latin typeface="Arial"/>
                  <a:ea typeface="+mn-ea"/>
                  <a:cs typeface="Arial"/>
                </a:rPr>
              </a:br>
              <a:r>
                <a:rPr kumimoji="0" lang="en-US" sz="2400" b="1" i="0" u="none" strike="noStrike" kern="1200" cap="none" spc="0" normalizeH="0" baseline="0" noProof="0">
                  <a:ln>
                    <a:noFill/>
                  </a:ln>
                  <a:solidFill>
                    <a:schemeClr val="accent2"/>
                  </a:solidFill>
                  <a:effectLst/>
                  <a:uLnTx/>
                  <a:uFillTx/>
                  <a:latin typeface="Arial"/>
                  <a:ea typeface="+mn-ea"/>
                  <a:cs typeface="Arial"/>
                </a:rPr>
                <a:t>(RSAP) update</a:t>
              </a:r>
              <a:endParaRPr lang="en-US" sz="2400" b="1" i="0" u="none" strike="noStrike" kern="1200" cap="none" spc="0" normalizeH="0" baseline="0" noProof="0">
                <a:ln>
                  <a:noFill/>
                </a:ln>
                <a:solidFill>
                  <a:schemeClr val="accent2"/>
                </a:solidFill>
                <a:effectLst/>
                <a:uLnTx/>
                <a:uFillTx/>
                <a:latin typeface="Arial"/>
                <a:cs typeface="Arial"/>
              </a:endParaRPr>
            </a:p>
            <a:p>
              <a:endParaRPr lang="en-US"/>
            </a:p>
          </p:txBody>
        </p:sp>
        <p:sp>
          <p:nvSpPr>
            <p:cNvPr id="16" name="TextBox 15">
              <a:extLst>
                <a:ext uri="{FF2B5EF4-FFF2-40B4-BE49-F238E27FC236}">
                  <a16:creationId xmlns:a16="http://schemas.microsoft.com/office/drawing/2014/main" id="{C237E783-C449-41E3-C78C-0CF255EF4AFF}"/>
                </a:ext>
              </a:extLst>
            </p:cNvPr>
            <p:cNvSpPr txBox="1"/>
            <p:nvPr/>
          </p:nvSpPr>
          <p:spPr>
            <a:xfrm>
              <a:off x="1847490" y="1500494"/>
              <a:ext cx="9180576"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PURPOSE    </a:t>
              </a:r>
              <a:r>
                <a:rPr kumimoji="0" lang="en-US" sz="4400" b="1" i="0" u="none" strike="noStrike" kern="1200" cap="none" spc="-30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 </a:t>
              </a:r>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TAKEAWAYS</a:t>
              </a:r>
              <a:endParaRPr lang="en-US"/>
            </a:p>
          </p:txBody>
        </p:sp>
        <p:sp>
          <p:nvSpPr>
            <p:cNvPr id="17" name="TextBox 16">
              <a:extLst>
                <a:ext uri="{FF2B5EF4-FFF2-40B4-BE49-F238E27FC236}">
                  <a16:creationId xmlns:a16="http://schemas.microsoft.com/office/drawing/2014/main" id="{91CCF75B-C3E5-FA23-7EEE-F0E50C82557E}"/>
                </a:ext>
              </a:extLst>
            </p:cNvPr>
            <p:cNvSpPr txBox="1"/>
            <p:nvPr/>
          </p:nvSpPr>
          <p:spPr>
            <a:xfrm>
              <a:off x="1854200" y="1159152"/>
              <a:ext cx="4718304"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RSAT MEETING</a:t>
              </a:r>
            </a:p>
          </p:txBody>
        </p:sp>
      </p:grpSp>
      <p:sp>
        <p:nvSpPr>
          <p:cNvPr id="18" name="object 5">
            <a:extLst>
              <a:ext uri="{FF2B5EF4-FFF2-40B4-BE49-F238E27FC236}">
                <a16:creationId xmlns:a16="http://schemas.microsoft.com/office/drawing/2014/main" id="{8A7993E9-F292-9C1D-F909-D62809CB860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9" name="object 3">
            <a:extLst>
              <a:ext uri="{FF2B5EF4-FFF2-40B4-BE49-F238E27FC236}">
                <a16:creationId xmlns:a16="http://schemas.microsoft.com/office/drawing/2014/main" id="{A682171D-5CC4-334A-5F0C-DD401BA5768C}"/>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Tree>
    <p:extLst>
      <p:ext uri="{BB962C8B-B14F-4D97-AF65-F5344CB8AC3E}">
        <p14:creationId xmlns:p14="http://schemas.microsoft.com/office/powerpoint/2010/main" val="285672357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RAINING - DRIV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2" name="object 6">
            <a:extLst>
              <a:ext uri="{FF2B5EF4-FFF2-40B4-BE49-F238E27FC236}">
                <a16:creationId xmlns:a16="http://schemas.microsoft.com/office/drawing/2014/main" id="{466F8B12-2B07-C74D-F432-6AD9CA5E1F11}"/>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446567"/>
            <a:ext cx="10744200" cy="1582476"/>
          </a:xfrm>
          <a:prstGeom prst="rect">
            <a:avLst/>
          </a:prstGeom>
          <a:solidFill>
            <a:schemeClr val="tx2"/>
          </a:solidFill>
        </p:spPr>
      </p:pic>
      <p:sp>
        <p:nvSpPr>
          <p:cNvPr id="43" name="object 7">
            <a:extLst>
              <a:ext uri="{FF2B5EF4-FFF2-40B4-BE49-F238E27FC236}">
                <a16:creationId xmlns:a16="http://schemas.microsoft.com/office/drawing/2014/main" id="{54BEA9F9-67AB-3E1F-36BC-88954A08C266}"/>
              </a:ext>
            </a:extLst>
          </p:cNvPr>
          <p:cNvSpPr/>
          <p:nvPr userDrawn="1"/>
        </p:nvSpPr>
        <p:spPr>
          <a:xfrm>
            <a:off x="1447800" y="441320"/>
            <a:ext cx="1074420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B6092">
              <a:alpha val="34999"/>
            </a:srgbClr>
          </a:solidFill>
        </p:spPr>
        <p:txBody>
          <a:bodyPr wrap="square" lIns="0" tIns="0" rIns="0" bIns="0" rtlCol="0"/>
          <a:lstStyle/>
          <a:p>
            <a:endParaRPr/>
          </a:p>
        </p:txBody>
      </p:sp>
      <p:sp>
        <p:nvSpPr>
          <p:cNvPr id="7" name="object 2">
            <a:extLst>
              <a:ext uri="{FF2B5EF4-FFF2-40B4-BE49-F238E27FC236}">
                <a16:creationId xmlns:a16="http://schemas.microsoft.com/office/drawing/2014/main" id="{8D04A683-3BFD-839F-D3C3-C00244A61B96}"/>
              </a:ext>
            </a:extLst>
          </p:cNvPr>
          <p:cNvSpPr txBox="1"/>
          <p:nvPr userDrawn="1"/>
        </p:nvSpPr>
        <p:spPr>
          <a:xfrm>
            <a:off x="1870584" y="2017820"/>
            <a:ext cx="5825616" cy="1046440"/>
          </a:xfrm>
          <a:prstGeom prst="rect">
            <a:avLst/>
          </a:prstGeom>
        </p:spPr>
        <p:txBody>
          <a:bodyPr vert="horz" wrap="square" lIns="0" tIns="182880" rIns="0" bIns="0" numCol="1" spcCol="365760" rtlCol="0" anchor="t">
            <a:spAutoFit/>
          </a:bodyPr>
          <a:lstStyle/>
          <a:p>
            <a:pPr marL="9525" marR="0" lvl="3" indent="0" algn="l" defTabSz="914400" rtl="0" eaLnBrk="1" fontAlgn="auto" latinLnBrk="0" hangingPunct="1">
              <a:lnSpc>
                <a:spcPct val="100000"/>
              </a:lnSpc>
              <a:spcBef>
                <a:spcPts val="11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Review of driver policies, procedures, and training</a:t>
            </a:r>
            <a:endParaRPr kumimoji="0" lang="en-US" sz="1800" b="0" i="0" u="none" strike="noStrike" kern="1200" cap="none" spc="0" normalizeH="0" baseline="0" noProof="0">
              <a:ln>
                <a:noFill/>
              </a:ln>
              <a:solidFill>
                <a:srgbClr val="303744"/>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681A152-244D-9454-D2BC-007464504844}"/>
              </a:ext>
            </a:extLst>
          </p:cNvPr>
          <p:cNvSpPr/>
          <p:nvPr/>
        </p:nvSpPr>
        <p:spPr>
          <a:xfrm>
            <a:off x="7426713" y="441321"/>
            <a:ext cx="4483830" cy="6454780"/>
          </a:xfrm>
          <a:prstGeom prst="rect">
            <a:avLst/>
          </a:prstGeom>
          <a:solidFill>
            <a:schemeClr val="accent2">
              <a:alpha val="244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monitor, electronics, indoor&#10;&#10;Description automatically generated">
            <a:extLst>
              <a:ext uri="{FF2B5EF4-FFF2-40B4-BE49-F238E27FC236}">
                <a16:creationId xmlns:a16="http://schemas.microsoft.com/office/drawing/2014/main" id="{2033AAA2-AFBD-4272-3F20-2717982AD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6765" y="452600"/>
            <a:ext cx="4090095" cy="2987679"/>
          </a:xfrm>
          <a:prstGeom prst="rect">
            <a:avLst/>
          </a:prstGeom>
          <a:effectLst>
            <a:outerShdw blurRad="50800" dist="38100" dir="2700000" algn="tl" rotWithShape="0">
              <a:prstClr val="black">
                <a:alpha val="40000"/>
              </a:prstClr>
            </a:outerShdw>
          </a:effectLst>
        </p:spPr>
      </p:pic>
      <p:pic>
        <p:nvPicPr>
          <p:cNvPr id="13" name="Picture 12" descr="A picture containing text, person, control panel&#10;&#10;Description automatically generated">
            <a:extLst>
              <a:ext uri="{FF2B5EF4-FFF2-40B4-BE49-F238E27FC236}">
                <a16:creationId xmlns:a16="http://schemas.microsoft.com/office/drawing/2014/main" id="{A3626AF8-B3B6-3F1D-4F29-76E772355F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5411" y="2141235"/>
            <a:ext cx="1280728" cy="1497641"/>
          </a:xfrm>
          <a:prstGeom prst="rect">
            <a:avLst/>
          </a:prstGeom>
          <a:ln w="41275">
            <a:noFill/>
            <a:miter lim="800000"/>
          </a:ln>
          <a:effectLst>
            <a:outerShdw blurRad="50800" dist="38100" dir="2700000" algn="tl" rotWithShape="0">
              <a:prstClr val="black">
                <a:alpha val="40000"/>
              </a:prstClr>
            </a:outerShdw>
          </a:effectLst>
        </p:spPr>
      </p:pic>
      <p:sp>
        <p:nvSpPr>
          <p:cNvPr id="15" name="object 33">
            <a:extLst>
              <a:ext uri="{FF2B5EF4-FFF2-40B4-BE49-F238E27FC236}">
                <a16:creationId xmlns:a16="http://schemas.microsoft.com/office/drawing/2014/main" id="{79C0A8B9-6D50-5E75-17CD-186B14D53DE0}"/>
              </a:ext>
            </a:extLst>
          </p:cNvPr>
          <p:cNvSpPr txBox="1"/>
          <p:nvPr/>
        </p:nvSpPr>
        <p:spPr>
          <a:xfrm>
            <a:off x="7546787" y="5873286"/>
            <a:ext cx="1414789" cy="580928"/>
          </a:xfrm>
          <a:prstGeom prst="rect">
            <a:avLst/>
          </a:prstGeom>
        </p:spPr>
        <p:txBody>
          <a:bodyPr vert="horz" wrap="square" lIns="0" tIns="13970" rIns="0" bIns="0" rtlCol="0" anchor="t" anchorCtr="0">
            <a:spAutoFit/>
          </a:bodyPr>
          <a:lstStyle/>
          <a:p>
            <a:pPr marL="12700">
              <a:spcBef>
                <a:spcPts val="110"/>
              </a:spcBef>
            </a:pPr>
            <a:r>
              <a:rPr spc="40">
                <a:solidFill>
                  <a:schemeClr val="accent2"/>
                </a:solidFill>
                <a:uFill>
                  <a:solidFill>
                    <a:srgbClr val="568E9F"/>
                  </a:solidFill>
                </a:uFill>
                <a:latin typeface="Arial"/>
                <a:cs typeface="Arial"/>
              </a:rPr>
              <a:t>Situational</a:t>
            </a:r>
            <a:r>
              <a:rPr lang="en-US" spc="40">
                <a:solidFill>
                  <a:schemeClr val="accent2"/>
                </a:solidFill>
                <a:uFill>
                  <a:solidFill>
                    <a:srgbClr val="568E9F"/>
                  </a:solidFill>
                </a:uFill>
                <a:latin typeface="Arial"/>
                <a:cs typeface="Arial"/>
              </a:rPr>
              <a:t> </a:t>
            </a:r>
            <a:endParaRPr lang="en-US">
              <a:solidFill>
                <a:schemeClr val="accent2"/>
              </a:solidFill>
              <a:latin typeface="Arial"/>
              <a:cs typeface="Arial"/>
            </a:endParaRPr>
          </a:p>
          <a:p>
            <a:pPr marL="12700">
              <a:spcBef>
                <a:spcPts val="110"/>
              </a:spcBef>
            </a:pPr>
            <a:r>
              <a:rPr spc="45">
                <a:solidFill>
                  <a:schemeClr val="accent2"/>
                </a:solidFill>
                <a:uFill>
                  <a:solidFill>
                    <a:srgbClr val="568E9F"/>
                  </a:solidFill>
                </a:uFill>
                <a:latin typeface="Arial"/>
                <a:cs typeface="Arial"/>
              </a:rPr>
              <a:t>Awareness</a:t>
            </a:r>
            <a:r>
              <a:rPr lang="en-US" spc="45">
                <a:solidFill>
                  <a:schemeClr val="accent2"/>
                </a:solidFill>
                <a:uFill>
                  <a:solidFill>
                    <a:srgbClr val="568E9F"/>
                  </a:solidFill>
                </a:uFill>
                <a:latin typeface="Arial"/>
                <a:cs typeface="Arial"/>
              </a:rPr>
              <a:t> </a:t>
            </a:r>
            <a:endParaRPr lang="en-US">
              <a:solidFill>
                <a:schemeClr val="accent2"/>
              </a:solidFill>
              <a:latin typeface="Arial"/>
              <a:cs typeface="Arial"/>
            </a:endParaRPr>
          </a:p>
        </p:txBody>
      </p:sp>
      <p:sp>
        <p:nvSpPr>
          <p:cNvPr id="16" name="TextBox 15">
            <a:extLst>
              <a:ext uri="{FF2B5EF4-FFF2-40B4-BE49-F238E27FC236}">
                <a16:creationId xmlns:a16="http://schemas.microsoft.com/office/drawing/2014/main" id="{506270C3-700A-595F-5810-B2457BE16743}"/>
              </a:ext>
            </a:extLst>
          </p:cNvPr>
          <p:cNvSpPr txBox="1"/>
          <p:nvPr/>
        </p:nvSpPr>
        <p:spPr>
          <a:xfrm>
            <a:off x="9025543"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Phraseology</a:t>
            </a:r>
            <a:endParaRPr lang="en-US"/>
          </a:p>
        </p:txBody>
      </p:sp>
      <p:pic>
        <p:nvPicPr>
          <p:cNvPr id="17" name="Picture 16" descr="Qr code&#10;&#10;Description automatically generated">
            <a:extLst>
              <a:ext uri="{FF2B5EF4-FFF2-40B4-BE49-F238E27FC236}">
                <a16:creationId xmlns:a16="http://schemas.microsoft.com/office/drawing/2014/main" id="{821B6158-26D0-29DA-BC26-67C5EDD2875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521552" y="4547973"/>
            <a:ext cx="1335095" cy="1280825"/>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EA8CA16-49AC-5EBF-6CD8-6B49065CB39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9023946" y="4538355"/>
            <a:ext cx="1307396" cy="130739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8BDCCBB-6260-293B-DBDD-A83FF85C24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97894" y="4558826"/>
            <a:ext cx="1307102" cy="1294338"/>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9DB900B0-FC08-5DF1-46C4-D6734EE54EAC}"/>
              </a:ext>
            </a:extLst>
          </p:cNvPr>
          <p:cNvGrpSpPr/>
          <p:nvPr/>
        </p:nvGrpSpPr>
        <p:grpSpPr>
          <a:xfrm>
            <a:off x="7931619" y="3899208"/>
            <a:ext cx="559986" cy="516854"/>
            <a:chOff x="1997534" y="3851088"/>
            <a:chExt cx="675005" cy="675005"/>
          </a:xfrm>
        </p:grpSpPr>
        <p:sp>
          <p:nvSpPr>
            <p:cNvPr id="34" name="object 17">
              <a:extLst>
                <a:ext uri="{FF2B5EF4-FFF2-40B4-BE49-F238E27FC236}">
                  <a16:creationId xmlns:a16="http://schemas.microsoft.com/office/drawing/2014/main" id="{32D8C543-BF14-EA58-8028-1ABFF737C793}"/>
                </a:ext>
              </a:extLst>
            </p:cNvPr>
            <p:cNvSpPr/>
            <p:nvPr/>
          </p:nvSpPr>
          <p:spPr>
            <a:xfrm>
              <a:off x="1997534" y="3851088"/>
              <a:ext cx="675005" cy="675005"/>
            </a:xfrm>
            <a:custGeom>
              <a:avLst/>
              <a:gdLst/>
              <a:ahLst/>
              <a:cxnLst/>
              <a:rect l="l" t="t" r="r" b="b"/>
              <a:pathLst>
                <a:path w="675005"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BE581BAC-3B17-C8F7-B744-230442E317AF}"/>
                </a:ext>
              </a:extLst>
            </p:cNvPr>
            <p:cNvSpPr/>
            <p:nvPr/>
          </p:nvSpPr>
          <p:spPr>
            <a:xfrm>
              <a:off x="2165077" y="4001524"/>
              <a:ext cx="340360" cy="268605"/>
            </a:xfrm>
            <a:custGeom>
              <a:avLst/>
              <a:gdLst/>
              <a:ahLst/>
              <a:cxnLst/>
              <a:rect l="l" t="t" r="r" b="b"/>
              <a:pathLst>
                <a:path w="340360" h="268604">
                  <a:moveTo>
                    <a:pt x="308356" y="268198"/>
                  </a:moveTo>
                  <a:lnTo>
                    <a:pt x="321638" y="246259"/>
                  </a:lnTo>
                  <a:lnTo>
                    <a:pt x="331531" y="222321"/>
                  </a:lnTo>
                  <a:lnTo>
                    <a:pt x="337707" y="196709"/>
                  </a:lnTo>
                  <a:lnTo>
                    <a:pt x="339839" y="169748"/>
                  </a:lnTo>
                  <a:lnTo>
                    <a:pt x="333769" y="124621"/>
                  </a:lnTo>
                  <a:lnTo>
                    <a:pt x="316640" y="84072"/>
                  </a:lnTo>
                  <a:lnTo>
                    <a:pt x="290071" y="49717"/>
                  </a:lnTo>
                  <a:lnTo>
                    <a:pt x="255680" y="23175"/>
                  </a:lnTo>
                  <a:lnTo>
                    <a:pt x="215088" y="6063"/>
                  </a:lnTo>
                  <a:lnTo>
                    <a:pt x="169913" y="0"/>
                  </a:lnTo>
                  <a:lnTo>
                    <a:pt x="124743" y="6063"/>
                  </a:lnTo>
                  <a:lnTo>
                    <a:pt x="84154" y="23175"/>
                  </a:lnTo>
                  <a:lnTo>
                    <a:pt x="49766" y="49717"/>
                  </a:lnTo>
                  <a:lnTo>
                    <a:pt x="23198" y="84072"/>
                  </a:lnTo>
                  <a:lnTo>
                    <a:pt x="6069" y="124621"/>
                  </a:lnTo>
                  <a:lnTo>
                    <a:pt x="0" y="169748"/>
                  </a:lnTo>
                  <a:lnTo>
                    <a:pt x="2007" y="195925"/>
                  </a:lnTo>
                  <a:lnTo>
                    <a:pt x="7831" y="220843"/>
                  </a:lnTo>
                  <a:lnTo>
                    <a:pt x="17171" y="244203"/>
                  </a:lnTo>
                  <a:lnTo>
                    <a:pt x="29730" y="265709"/>
                  </a:lnTo>
                </a:path>
              </a:pathLst>
            </a:custGeom>
            <a:ln w="25387">
              <a:solidFill>
                <a:srgbClr val="FF711C"/>
              </a:solidFill>
            </a:ln>
          </p:spPr>
          <p:txBody>
            <a:bodyPr wrap="square" lIns="0" tIns="0" rIns="0" bIns="0" rtlCol="0"/>
            <a:lstStyle/>
            <a:p>
              <a:endParaRPr/>
            </a:p>
          </p:txBody>
        </p:sp>
        <p:sp>
          <p:nvSpPr>
            <p:cNvPr id="36" name="object 19">
              <a:extLst>
                <a:ext uri="{FF2B5EF4-FFF2-40B4-BE49-F238E27FC236}">
                  <a16:creationId xmlns:a16="http://schemas.microsoft.com/office/drawing/2014/main" id="{C68967E6-9156-8417-4A62-6B0433A7CC58}"/>
                </a:ext>
              </a:extLst>
            </p:cNvPr>
            <p:cNvSpPr/>
            <p:nvPr/>
          </p:nvSpPr>
          <p:spPr>
            <a:xfrm>
              <a:off x="2103745" y="3940216"/>
              <a:ext cx="462915" cy="384810"/>
            </a:xfrm>
            <a:custGeom>
              <a:avLst/>
              <a:gdLst/>
              <a:ahLst/>
              <a:cxnLst/>
              <a:rect l="l" t="t" r="r" b="b"/>
              <a:pathLst>
                <a:path w="462914" h="384810">
                  <a:moveTo>
                    <a:pt x="404494" y="384200"/>
                  </a:moveTo>
                  <a:lnTo>
                    <a:pt x="428784" y="351331"/>
                  </a:lnTo>
                  <a:lnTo>
                    <a:pt x="447030" y="314375"/>
                  </a:lnTo>
                  <a:lnTo>
                    <a:pt x="458508" y="274058"/>
                  </a:lnTo>
                  <a:lnTo>
                    <a:pt x="462495" y="231101"/>
                  </a:lnTo>
                  <a:lnTo>
                    <a:pt x="457797" y="184526"/>
                  </a:lnTo>
                  <a:lnTo>
                    <a:pt x="444323" y="141146"/>
                  </a:lnTo>
                  <a:lnTo>
                    <a:pt x="423003" y="101890"/>
                  </a:lnTo>
                  <a:lnTo>
                    <a:pt x="394766" y="67687"/>
                  </a:lnTo>
                  <a:lnTo>
                    <a:pt x="360543" y="39468"/>
                  </a:lnTo>
                  <a:lnTo>
                    <a:pt x="321263" y="18160"/>
                  </a:lnTo>
                  <a:lnTo>
                    <a:pt x="277857" y="4695"/>
                  </a:lnTo>
                  <a:lnTo>
                    <a:pt x="231254" y="0"/>
                  </a:lnTo>
                  <a:lnTo>
                    <a:pt x="184646" y="4695"/>
                  </a:lnTo>
                  <a:lnTo>
                    <a:pt x="141237" y="18160"/>
                  </a:lnTo>
                  <a:lnTo>
                    <a:pt x="101955" y="39468"/>
                  </a:lnTo>
                  <a:lnTo>
                    <a:pt x="67730" y="67687"/>
                  </a:lnTo>
                  <a:lnTo>
                    <a:pt x="39493" y="101890"/>
                  </a:lnTo>
                  <a:lnTo>
                    <a:pt x="18172" y="141146"/>
                  </a:lnTo>
                  <a:lnTo>
                    <a:pt x="4698" y="184526"/>
                  </a:lnTo>
                  <a:lnTo>
                    <a:pt x="0" y="231101"/>
                  </a:lnTo>
                  <a:lnTo>
                    <a:pt x="3770" y="272891"/>
                  </a:lnTo>
                  <a:lnTo>
                    <a:pt x="14638" y="312204"/>
                  </a:lnTo>
                  <a:lnTo>
                    <a:pt x="31937" y="348373"/>
                  </a:lnTo>
                  <a:lnTo>
                    <a:pt x="55003" y="380733"/>
                  </a:lnTo>
                </a:path>
              </a:pathLst>
            </a:custGeom>
            <a:ln w="25387">
              <a:solidFill>
                <a:srgbClr val="FF711C"/>
              </a:solidFill>
            </a:ln>
          </p:spPr>
          <p:txBody>
            <a:bodyPr wrap="square" lIns="0" tIns="0" rIns="0" bIns="0" rtlCol="0"/>
            <a:lstStyle/>
            <a:p>
              <a:endParaRPr/>
            </a:p>
          </p:txBody>
        </p:sp>
        <p:sp>
          <p:nvSpPr>
            <p:cNvPr id="37" name="object 20">
              <a:extLst>
                <a:ext uri="{FF2B5EF4-FFF2-40B4-BE49-F238E27FC236}">
                  <a16:creationId xmlns:a16="http://schemas.microsoft.com/office/drawing/2014/main" id="{A1205FDC-B6AF-2E8D-92B9-52BDE9074E6B}"/>
                </a:ext>
              </a:extLst>
            </p:cNvPr>
            <p:cNvSpPr/>
            <p:nvPr/>
          </p:nvSpPr>
          <p:spPr>
            <a:xfrm>
              <a:off x="2119568" y="4036343"/>
              <a:ext cx="431165" cy="464184"/>
            </a:xfrm>
            <a:custGeom>
              <a:avLst/>
              <a:gdLst/>
              <a:ahLst/>
              <a:cxnLst/>
              <a:rect l="l" t="t" r="r" b="b"/>
              <a:pathLst>
                <a:path w="431164" h="464185">
                  <a:moveTo>
                    <a:pt x="430847" y="464058"/>
                  </a:moveTo>
                  <a:lnTo>
                    <a:pt x="426466" y="417525"/>
                  </a:lnTo>
                  <a:lnTo>
                    <a:pt x="413918" y="374180"/>
                  </a:lnTo>
                  <a:lnTo>
                    <a:pt x="394055" y="334962"/>
                  </a:lnTo>
                  <a:lnTo>
                    <a:pt x="367753" y="300786"/>
                  </a:lnTo>
                  <a:lnTo>
                    <a:pt x="335864" y="272592"/>
                  </a:lnTo>
                  <a:lnTo>
                    <a:pt x="299275" y="251307"/>
                  </a:lnTo>
                  <a:lnTo>
                    <a:pt x="288378" y="247688"/>
                  </a:lnTo>
                  <a:lnTo>
                    <a:pt x="295211" y="244144"/>
                  </a:lnTo>
                  <a:lnTo>
                    <a:pt x="324459" y="214896"/>
                  </a:lnTo>
                  <a:lnTo>
                    <a:pt x="343636" y="177812"/>
                  </a:lnTo>
                  <a:lnTo>
                    <a:pt x="350520" y="135102"/>
                  </a:lnTo>
                  <a:lnTo>
                    <a:pt x="343636" y="92405"/>
                  </a:lnTo>
                  <a:lnTo>
                    <a:pt x="324459" y="55321"/>
                  </a:lnTo>
                  <a:lnTo>
                    <a:pt x="295211" y="26073"/>
                  </a:lnTo>
                  <a:lnTo>
                    <a:pt x="258127" y="6896"/>
                  </a:lnTo>
                  <a:lnTo>
                    <a:pt x="215417" y="0"/>
                  </a:lnTo>
                  <a:lnTo>
                    <a:pt x="172720" y="6896"/>
                  </a:lnTo>
                  <a:lnTo>
                    <a:pt x="135636" y="26073"/>
                  </a:lnTo>
                  <a:lnTo>
                    <a:pt x="106387" y="55321"/>
                  </a:lnTo>
                  <a:lnTo>
                    <a:pt x="87210" y="92405"/>
                  </a:lnTo>
                  <a:lnTo>
                    <a:pt x="80314" y="135102"/>
                  </a:lnTo>
                  <a:lnTo>
                    <a:pt x="87210" y="177812"/>
                  </a:lnTo>
                  <a:lnTo>
                    <a:pt x="106387" y="214896"/>
                  </a:lnTo>
                  <a:lnTo>
                    <a:pt x="135636" y="244144"/>
                  </a:lnTo>
                  <a:lnTo>
                    <a:pt x="142455" y="247688"/>
                  </a:lnTo>
                  <a:lnTo>
                    <a:pt x="131559" y="251307"/>
                  </a:lnTo>
                  <a:lnTo>
                    <a:pt x="94970" y="272592"/>
                  </a:lnTo>
                  <a:lnTo>
                    <a:pt x="63093" y="300786"/>
                  </a:lnTo>
                  <a:lnTo>
                    <a:pt x="36791" y="334962"/>
                  </a:lnTo>
                  <a:lnTo>
                    <a:pt x="16929" y="374180"/>
                  </a:lnTo>
                  <a:lnTo>
                    <a:pt x="4368" y="417525"/>
                  </a:lnTo>
                  <a:lnTo>
                    <a:pt x="0" y="464058"/>
                  </a:lnTo>
                  <a:lnTo>
                    <a:pt x="430847" y="464058"/>
                  </a:lnTo>
                  <a:close/>
                </a:path>
              </a:pathLst>
            </a:custGeom>
            <a:solidFill>
              <a:srgbClr val="FF711C"/>
            </a:solidFill>
          </p:spPr>
          <p:txBody>
            <a:bodyPr wrap="square" lIns="0" tIns="0" rIns="0" bIns="0" rtlCol="0"/>
            <a:lstStyle/>
            <a:p>
              <a:endParaRPr/>
            </a:p>
          </p:txBody>
        </p:sp>
        <p:sp>
          <p:nvSpPr>
            <p:cNvPr id="38" name="object 21">
              <a:extLst>
                <a:ext uri="{FF2B5EF4-FFF2-40B4-BE49-F238E27FC236}">
                  <a16:creationId xmlns:a16="http://schemas.microsoft.com/office/drawing/2014/main" id="{29E51DA1-67B0-6CA0-7B2E-3F709E06F35E}"/>
                </a:ext>
              </a:extLst>
            </p:cNvPr>
            <p:cNvSpPr/>
            <p:nvPr/>
          </p:nvSpPr>
          <p:spPr>
            <a:xfrm>
              <a:off x="2199892" y="4036340"/>
              <a:ext cx="270510" cy="270510"/>
            </a:xfrm>
            <a:custGeom>
              <a:avLst/>
              <a:gdLst/>
              <a:ahLst/>
              <a:cxnLst/>
              <a:rect l="l" t="t" r="r" b="b"/>
              <a:pathLst>
                <a:path w="270510" h="270510">
                  <a:moveTo>
                    <a:pt x="135102" y="270217"/>
                  </a:moveTo>
                  <a:lnTo>
                    <a:pt x="177804" y="263328"/>
                  </a:lnTo>
                  <a:lnTo>
                    <a:pt x="214891" y="244145"/>
                  </a:lnTo>
                  <a:lnTo>
                    <a:pt x="244137" y="214895"/>
                  </a:lnTo>
                  <a:lnTo>
                    <a:pt x="263317" y="177805"/>
                  </a:lnTo>
                  <a:lnTo>
                    <a:pt x="270205" y="135102"/>
                  </a:lnTo>
                  <a:lnTo>
                    <a:pt x="263317" y="92400"/>
                  </a:lnTo>
                  <a:lnTo>
                    <a:pt x="244137" y="55313"/>
                  </a:lnTo>
                  <a:lnTo>
                    <a:pt x="214891" y="26067"/>
                  </a:lnTo>
                  <a:lnTo>
                    <a:pt x="177804" y="6887"/>
                  </a:lnTo>
                  <a:lnTo>
                    <a:pt x="135102" y="0"/>
                  </a:lnTo>
                  <a:lnTo>
                    <a:pt x="92400" y="6887"/>
                  </a:lnTo>
                  <a:lnTo>
                    <a:pt x="55313" y="26067"/>
                  </a:lnTo>
                  <a:lnTo>
                    <a:pt x="26067" y="55313"/>
                  </a:lnTo>
                  <a:lnTo>
                    <a:pt x="6887" y="92400"/>
                  </a:lnTo>
                  <a:lnTo>
                    <a:pt x="0" y="135102"/>
                  </a:lnTo>
                  <a:lnTo>
                    <a:pt x="6887" y="177805"/>
                  </a:lnTo>
                  <a:lnTo>
                    <a:pt x="26067" y="214895"/>
                  </a:lnTo>
                  <a:lnTo>
                    <a:pt x="55313" y="244145"/>
                  </a:lnTo>
                  <a:lnTo>
                    <a:pt x="92400" y="263328"/>
                  </a:lnTo>
                  <a:lnTo>
                    <a:pt x="135102" y="270217"/>
                  </a:lnTo>
                  <a:close/>
                </a:path>
              </a:pathLst>
            </a:custGeom>
            <a:ln w="39992">
              <a:solidFill>
                <a:srgbClr val="FFFFFF"/>
              </a:solidFill>
            </a:ln>
          </p:spPr>
          <p:txBody>
            <a:bodyPr wrap="square" lIns="0" tIns="0" rIns="0" bIns="0" rtlCol="0"/>
            <a:lstStyle/>
            <a:p>
              <a:endParaRPr/>
            </a:p>
          </p:txBody>
        </p:sp>
        <p:sp>
          <p:nvSpPr>
            <p:cNvPr id="39" name="object 22">
              <a:extLst>
                <a:ext uri="{FF2B5EF4-FFF2-40B4-BE49-F238E27FC236}">
                  <a16:creationId xmlns:a16="http://schemas.microsoft.com/office/drawing/2014/main" id="{AC9F357A-CA7F-E56D-8FDE-757C17EEF0EF}"/>
                </a:ext>
              </a:extLst>
            </p:cNvPr>
            <p:cNvSpPr/>
            <p:nvPr/>
          </p:nvSpPr>
          <p:spPr>
            <a:xfrm>
              <a:off x="1997534" y="385108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grpSp>
      <p:grpSp>
        <p:nvGrpSpPr>
          <p:cNvPr id="21" name="Group 20">
            <a:extLst>
              <a:ext uri="{FF2B5EF4-FFF2-40B4-BE49-F238E27FC236}">
                <a16:creationId xmlns:a16="http://schemas.microsoft.com/office/drawing/2014/main" id="{8D836FE0-AE00-FFB5-E8FD-C5DF678B223D}"/>
              </a:ext>
            </a:extLst>
          </p:cNvPr>
          <p:cNvGrpSpPr/>
          <p:nvPr/>
        </p:nvGrpSpPr>
        <p:grpSpPr>
          <a:xfrm>
            <a:off x="10863457" y="3899208"/>
            <a:ext cx="488100" cy="516856"/>
            <a:chOff x="8476350" y="3851088"/>
            <a:chExt cx="675005" cy="675005"/>
          </a:xfrm>
        </p:grpSpPr>
        <p:sp>
          <p:nvSpPr>
            <p:cNvPr id="31" name="object 23">
              <a:extLst>
                <a:ext uri="{FF2B5EF4-FFF2-40B4-BE49-F238E27FC236}">
                  <a16:creationId xmlns:a16="http://schemas.microsoft.com/office/drawing/2014/main" id="{9776D8F5-3895-9392-CB68-CC5FFF00C955}"/>
                </a:ext>
              </a:extLst>
            </p:cNvPr>
            <p:cNvSpPr/>
            <p:nvPr/>
          </p:nvSpPr>
          <p:spPr>
            <a:xfrm>
              <a:off x="8476350"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2" name="object 24">
              <a:extLst>
                <a:ext uri="{FF2B5EF4-FFF2-40B4-BE49-F238E27FC236}">
                  <a16:creationId xmlns:a16="http://schemas.microsoft.com/office/drawing/2014/main" id="{13530C5D-4D1E-0CC3-D2FC-B8D94E6D72CC}"/>
                </a:ext>
              </a:extLst>
            </p:cNvPr>
            <p:cNvSpPr/>
            <p:nvPr/>
          </p:nvSpPr>
          <p:spPr>
            <a:xfrm>
              <a:off x="8577684" y="3918938"/>
              <a:ext cx="472440" cy="539750"/>
            </a:xfrm>
            <a:custGeom>
              <a:avLst/>
              <a:gdLst/>
              <a:ahLst/>
              <a:cxnLst/>
              <a:rect l="l" t="t" r="r" b="b"/>
              <a:pathLst>
                <a:path w="472440" h="539750">
                  <a:moveTo>
                    <a:pt x="242709" y="538480"/>
                  </a:moveTo>
                  <a:lnTo>
                    <a:pt x="229539" y="538480"/>
                  </a:lnTo>
                  <a:lnTo>
                    <a:pt x="230454" y="539750"/>
                  </a:lnTo>
                  <a:lnTo>
                    <a:pt x="241719" y="539750"/>
                  </a:lnTo>
                  <a:lnTo>
                    <a:pt x="242709" y="538480"/>
                  </a:lnTo>
                  <a:close/>
                </a:path>
                <a:path w="472440" h="539750">
                  <a:moveTo>
                    <a:pt x="252590" y="504190"/>
                  </a:moveTo>
                  <a:lnTo>
                    <a:pt x="219671" y="504190"/>
                  </a:lnTo>
                  <a:lnTo>
                    <a:pt x="219671" y="528319"/>
                  </a:lnTo>
                  <a:lnTo>
                    <a:pt x="221132" y="532130"/>
                  </a:lnTo>
                  <a:lnTo>
                    <a:pt x="224167" y="534669"/>
                  </a:lnTo>
                  <a:lnTo>
                    <a:pt x="224739" y="535940"/>
                  </a:lnTo>
                  <a:lnTo>
                    <a:pt x="226377" y="537210"/>
                  </a:lnTo>
                  <a:lnTo>
                    <a:pt x="226961" y="537210"/>
                  </a:lnTo>
                  <a:lnTo>
                    <a:pt x="227850" y="538480"/>
                  </a:lnTo>
                  <a:lnTo>
                    <a:pt x="244411" y="538480"/>
                  </a:lnTo>
                  <a:lnTo>
                    <a:pt x="249275" y="534669"/>
                  </a:lnTo>
                  <a:lnTo>
                    <a:pt x="252590" y="529590"/>
                  </a:lnTo>
                  <a:lnTo>
                    <a:pt x="252590" y="504190"/>
                  </a:lnTo>
                  <a:close/>
                </a:path>
                <a:path w="472440" h="539750">
                  <a:moveTo>
                    <a:pt x="252590" y="407669"/>
                  </a:moveTo>
                  <a:lnTo>
                    <a:pt x="219671" y="407669"/>
                  </a:lnTo>
                  <a:lnTo>
                    <a:pt x="219671" y="463550"/>
                  </a:lnTo>
                  <a:lnTo>
                    <a:pt x="186677" y="486409"/>
                  </a:lnTo>
                  <a:lnTo>
                    <a:pt x="182186" y="491489"/>
                  </a:lnTo>
                  <a:lnTo>
                    <a:pt x="179927" y="497840"/>
                  </a:lnTo>
                  <a:lnTo>
                    <a:pt x="180030" y="502919"/>
                  </a:lnTo>
                  <a:lnTo>
                    <a:pt x="182626" y="509269"/>
                  </a:lnTo>
                  <a:lnTo>
                    <a:pt x="187327" y="514350"/>
                  </a:lnTo>
                  <a:lnTo>
                    <a:pt x="193187" y="516889"/>
                  </a:lnTo>
                  <a:lnTo>
                    <a:pt x="199469" y="515619"/>
                  </a:lnTo>
                  <a:lnTo>
                    <a:pt x="205435" y="513080"/>
                  </a:lnTo>
                  <a:lnTo>
                    <a:pt x="219671" y="504190"/>
                  </a:lnTo>
                  <a:lnTo>
                    <a:pt x="292210" y="504190"/>
                  </a:lnTo>
                  <a:lnTo>
                    <a:pt x="292358" y="497840"/>
                  </a:lnTo>
                  <a:lnTo>
                    <a:pt x="290142" y="491489"/>
                  </a:lnTo>
                  <a:lnTo>
                    <a:pt x="285686" y="487680"/>
                  </a:lnTo>
                  <a:lnTo>
                    <a:pt x="252590" y="463550"/>
                  </a:lnTo>
                  <a:lnTo>
                    <a:pt x="252590" y="407669"/>
                  </a:lnTo>
                  <a:close/>
                </a:path>
                <a:path w="472440" h="539750">
                  <a:moveTo>
                    <a:pt x="292210" y="504190"/>
                  </a:moveTo>
                  <a:lnTo>
                    <a:pt x="252590" y="504190"/>
                  </a:lnTo>
                  <a:lnTo>
                    <a:pt x="269608" y="515619"/>
                  </a:lnTo>
                  <a:lnTo>
                    <a:pt x="272910" y="516889"/>
                  </a:lnTo>
                  <a:lnTo>
                    <a:pt x="281317" y="516889"/>
                  </a:lnTo>
                  <a:lnTo>
                    <a:pt x="286372" y="514350"/>
                  </a:lnTo>
                  <a:lnTo>
                    <a:pt x="289572" y="510540"/>
                  </a:lnTo>
                  <a:lnTo>
                    <a:pt x="292210" y="504190"/>
                  </a:lnTo>
                  <a:close/>
                </a:path>
                <a:path w="472440" h="539750">
                  <a:moveTo>
                    <a:pt x="128930" y="71120"/>
                  </a:moveTo>
                  <a:lnTo>
                    <a:pt x="117690" y="77470"/>
                  </a:lnTo>
                  <a:lnTo>
                    <a:pt x="114515" y="83820"/>
                  </a:lnTo>
                  <a:lnTo>
                    <a:pt x="125730" y="187959"/>
                  </a:lnTo>
                  <a:lnTo>
                    <a:pt x="60401" y="187959"/>
                  </a:lnTo>
                  <a:lnTo>
                    <a:pt x="109270" y="215900"/>
                  </a:lnTo>
                  <a:lnTo>
                    <a:pt x="14325" y="257809"/>
                  </a:lnTo>
                  <a:lnTo>
                    <a:pt x="10490" y="264159"/>
                  </a:lnTo>
                  <a:lnTo>
                    <a:pt x="10490" y="276859"/>
                  </a:lnTo>
                  <a:lnTo>
                    <a:pt x="14325" y="283209"/>
                  </a:lnTo>
                  <a:lnTo>
                    <a:pt x="109270" y="323850"/>
                  </a:lnTo>
                  <a:lnTo>
                    <a:pt x="60375" y="353059"/>
                  </a:lnTo>
                  <a:lnTo>
                    <a:pt x="125730" y="353059"/>
                  </a:lnTo>
                  <a:lnTo>
                    <a:pt x="114515" y="455930"/>
                  </a:lnTo>
                  <a:lnTo>
                    <a:pt x="117690" y="462280"/>
                  </a:lnTo>
                  <a:lnTo>
                    <a:pt x="128930" y="468630"/>
                  </a:lnTo>
                  <a:lnTo>
                    <a:pt x="135940" y="468630"/>
                  </a:lnTo>
                  <a:lnTo>
                    <a:pt x="207461" y="416559"/>
                  </a:lnTo>
                  <a:lnTo>
                    <a:pt x="151815" y="416559"/>
                  </a:lnTo>
                  <a:lnTo>
                    <a:pt x="160896" y="332739"/>
                  </a:lnTo>
                  <a:lnTo>
                    <a:pt x="210964" y="303530"/>
                  </a:lnTo>
                  <a:lnTo>
                    <a:pt x="144437" y="303530"/>
                  </a:lnTo>
                  <a:lnTo>
                    <a:pt x="67487" y="270509"/>
                  </a:lnTo>
                  <a:lnTo>
                    <a:pt x="144437" y="236220"/>
                  </a:lnTo>
                  <a:lnTo>
                    <a:pt x="210629" y="236220"/>
                  </a:lnTo>
                  <a:lnTo>
                    <a:pt x="160896" y="208279"/>
                  </a:lnTo>
                  <a:lnTo>
                    <a:pt x="151815" y="124459"/>
                  </a:lnTo>
                  <a:lnTo>
                    <a:pt x="207461" y="124459"/>
                  </a:lnTo>
                  <a:lnTo>
                    <a:pt x="135940" y="72390"/>
                  </a:lnTo>
                  <a:lnTo>
                    <a:pt x="128930" y="71120"/>
                  </a:lnTo>
                  <a:close/>
                </a:path>
                <a:path w="472440" h="539750">
                  <a:moveTo>
                    <a:pt x="308267" y="407669"/>
                  </a:moveTo>
                  <a:lnTo>
                    <a:pt x="252590" y="407669"/>
                  </a:lnTo>
                  <a:lnTo>
                    <a:pt x="333946" y="467359"/>
                  </a:lnTo>
                  <a:lnTo>
                    <a:pt x="346405" y="467359"/>
                  </a:lnTo>
                  <a:lnTo>
                    <a:pt x="354571" y="462280"/>
                  </a:lnTo>
                  <a:lnTo>
                    <a:pt x="357746" y="455930"/>
                  </a:lnTo>
                  <a:lnTo>
                    <a:pt x="353454" y="416559"/>
                  </a:lnTo>
                  <a:lnTo>
                    <a:pt x="320446" y="416559"/>
                  </a:lnTo>
                  <a:lnTo>
                    <a:pt x="308267" y="407669"/>
                  </a:lnTo>
                  <a:close/>
                </a:path>
                <a:path w="472440" h="539750">
                  <a:moveTo>
                    <a:pt x="74992" y="401320"/>
                  </a:moveTo>
                  <a:lnTo>
                    <a:pt x="42075" y="401320"/>
                  </a:lnTo>
                  <a:lnTo>
                    <a:pt x="39611" y="427989"/>
                  </a:lnTo>
                  <a:lnTo>
                    <a:pt x="46228" y="435609"/>
                  </a:lnTo>
                  <a:lnTo>
                    <a:pt x="55765" y="436880"/>
                  </a:lnTo>
                  <a:lnTo>
                    <a:pt x="65151" y="436880"/>
                  </a:lnTo>
                  <a:lnTo>
                    <a:pt x="72288" y="430530"/>
                  </a:lnTo>
                  <a:lnTo>
                    <a:pt x="74992" y="401320"/>
                  </a:lnTo>
                  <a:close/>
                </a:path>
                <a:path w="472440" h="539750">
                  <a:moveTo>
                    <a:pt x="455055" y="334009"/>
                  </a:moveTo>
                  <a:lnTo>
                    <a:pt x="448729" y="335280"/>
                  </a:lnTo>
                  <a:lnTo>
                    <a:pt x="411861" y="353059"/>
                  </a:lnTo>
                  <a:lnTo>
                    <a:pt x="346532" y="353059"/>
                  </a:lnTo>
                  <a:lnTo>
                    <a:pt x="395414" y="381000"/>
                  </a:lnTo>
                  <a:lnTo>
                    <a:pt x="399592" y="429259"/>
                  </a:lnTo>
                  <a:lnTo>
                    <a:pt x="406755" y="436880"/>
                  </a:lnTo>
                  <a:lnTo>
                    <a:pt x="416115" y="436880"/>
                  </a:lnTo>
                  <a:lnTo>
                    <a:pt x="425602" y="435609"/>
                  </a:lnTo>
                  <a:lnTo>
                    <a:pt x="432282" y="427989"/>
                  </a:lnTo>
                  <a:lnTo>
                    <a:pt x="430022" y="401320"/>
                  </a:lnTo>
                  <a:lnTo>
                    <a:pt x="471754" y="401320"/>
                  </a:lnTo>
                  <a:lnTo>
                    <a:pt x="471957" y="400050"/>
                  </a:lnTo>
                  <a:lnTo>
                    <a:pt x="472198" y="398780"/>
                  </a:lnTo>
                  <a:lnTo>
                    <a:pt x="472274" y="397509"/>
                  </a:lnTo>
                  <a:lnTo>
                    <a:pt x="472249" y="396239"/>
                  </a:lnTo>
                  <a:lnTo>
                    <a:pt x="471957" y="393700"/>
                  </a:lnTo>
                  <a:lnTo>
                    <a:pt x="471805" y="393700"/>
                  </a:lnTo>
                  <a:lnTo>
                    <a:pt x="471589" y="392430"/>
                  </a:lnTo>
                  <a:lnTo>
                    <a:pt x="469950" y="387350"/>
                  </a:lnTo>
                  <a:lnTo>
                    <a:pt x="467575" y="384809"/>
                  </a:lnTo>
                  <a:lnTo>
                    <a:pt x="446646" y="373380"/>
                  </a:lnTo>
                  <a:lnTo>
                    <a:pt x="462394" y="365759"/>
                  </a:lnTo>
                  <a:lnTo>
                    <a:pt x="467656" y="361950"/>
                  </a:lnTo>
                  <a:lnTo>
                    <a:pt x="470927" y="356870"/>
                  </a:lnTo>
                  <a:lnTo>
                    <a:pt x="471947" y="350520"/>
                  </a:lnTo>
                  <a:lnTo>
                    <a:pt x="470458" y="344170"/>
                  </a:lnTo>
                  <a:lnTo>
                    <a:pt x="466625" y="339089"/>
                  </a:lnTo>
                  <a:lnTo>
                    <a:pt x="461256" y="335280"/>
                  </a:lnTo>
                  <a:lnTo>
                    <a:pt x="455055" y="334009"/>
                  </a:lnTo>
                  <a:close/>
                </a:path>
                <a:path w="472440" h="539750">
                  <a:moveTo>
                    <a:pt x="252590" y="298450"/>
                  </a:moveTo>
                  <a:lnTo>
                    <a:pt x="219671" y="298450"/>
                  </a:lnTo>
                  <a:lnTo>
                    <a:pt x="219671" y="367030"/>
                  </a:lnTo>
                  <a:lnTo>
                    <a:pt x="151815" y="416559"/>
                  </a:lnTo>
                  <a:lnTo>
                    <a:pt x="207461" y="416559"/>
                  </a:lnTo>
                  <a:lnTo>
                    <a:pt x="219671" y="407669"/>
                  </a:lnTo>
                  <a:lnTo>
                    <a:pt x="308267" y="407669"/>
                  </a:lnTo>
                  <a:lnTo>
                    <a:pt x="252590" y="367030"/>
                  </a:lnTo>
                  <a:lnTo>
                    <a:pt x="252590" y="298450"/>
                  </a:lnTo>
                  <a:close/>
                </a:path>
                <a:path w="472440" h="539750">
                  <a:moveTo>
                    <a:pt x="318784" y="298450"/>
                  </a:moveTo>
                  <a:lnTo>
                    <a:pt x="252590" y="298450"/>
                  </a:lnTo>
                  <a:lnTo>
                    <a:pt x="311353" y="332739"/>
                  </a:lnTo>
                  <a:lnTo>
                    <a:pt x="320446" y="416559"/>
                  </a:lnTo>
                  <a:lnTo>
                    <a:pt x="353454" y="416559"/>
                  </a:lnTo>
                  <a:lnTo>
                    <a:pt x="346532" y="353059"/>
                  </a:lnTo>
                  <a:lnTo>
                    <a:pt x="411861" y="353059"/>
                  </a:lnTo>
                  <a:lnTo>
                    <a:pt x="362991" y="323850"/>
                  </a:lnTo>
                  <a:lnTo>
                    <a:pt x="410457" y="303530"/>
                  </a:lnTo>
                  <a:lnTo>
                    <a:pt x="327825" y="303530"/>
                  </a:lnTo>
                  <a:lnTo>
                    <a:pt x="318784" y="298450"/>
                  </a:lnTo>
                  <a:close/>
                </a:path>
                <a:path w="472440" h="539750">
                  <a:moveTo>
                    <a:pt x="17619" y="334009"/>
                  </a:moveTo>
                  <a:lnTo>
                    <a:pt x="11415" y="335280"/>
                  </a:lnTo>
                  <a:lnTo>
                    <a:pt x="6028" y="337820"/>
                  </a:lnTo>
                  <a:lnTo>
                    <a:pt x="2159" y="342900"/>
                  </a:lnTo>
                  <a:lnTo>
                    <a:pt x="621" y="349250"/>
                  </a:lnTo>
                  <a:lnTo>
                    <a:pt x="1593" y="355600"/>
                  </a:lnTo>
                  <a:lnTo>
                    <a:pt x="4823" y="361950"/>
                  </a:lnTo>
                  <a:lnTo>
                    <a:pt x="10058" y="365759"/>
                  </a:lnTo>
                  <a:lnTo>
                    <a:pt x="25768" y="372109"/>
                  </a:lnTo>
                  <a:lnTo>
                    <a:pt x="2895" y="386080"/>
                  </a:lnTo>
                  <a:lnTo>
                    <a:pt x="25" y="391159"/>
                  </a:lnTo>
                  <a:lnTo>
                    <a:pt x="0" y="397509"/>
                  </a:lnTo>
                  <a:lnTo>
                    <a:pt x="76" y="398780"/>
                  </a:lnTo>
                  <a:lnTo>
                    <a:pt x="254" y="400050"/>
                  </a:lnTo>
                  <a:lnTo>
                    <a:pt x="736" y="402589"/>
                  </a:lnTo>
                  <a:lnTo>
                    <a:pt x="1016" y="402589"/>
                  </a:lnTo>
                  <a:lnTo>
                    <a:pt x="1270" y="403859"/>
                  </a:lnTo>
                  <a:lnTo>
                    <a:pt x="1943" y="405130"/>
                  </a:lnTo>
                  <a:lnTo>
                    <a:pt x="5245" y="410209"/>
                  </a:lnTo>
                  <a:lnTo>
                    <a:pt x="10756" y="414019"/>
                  </a:lnTo>
                  <a:lnTo>
                    <a:pt x="19189" y="414019"/>
                  </a:lnTo>
                  <a:lnTo>
                    <a:pt x="22009" y="412750"/>
                  </a:lnTo>
                  <a:lnTo>
                    <a:pt x="42075" y="401320"/>
                  </a:lnTo>
                  <a:lnTo>
                    <a:pt x="74992" y="401320"/>
                  </a:lnTo>
                  <a:lnTo>
                    <a:pt x="76873" y="381000"/>
                  </a:lnTo>
                  <a:lnTo>
                    <a:pt x="125730" y="353059"/>
                  </a:lnTo>
                  <a:lnTo>
                    <a:pt x="60375" y="353059"/>
                  </a:lnTo>
                  <a:lnTo>
                    <a:pt x="23939" y="335280"/>
                  </a:lnTo>
                  <a:lnTo>
                    <a:pt x="17619" y="334009"/>
                  </a:lnTo>
                  <a:close/>
                </a:path>
                <a:path w="472440" h="539750">
                  <a:moveTo>
                    <a:pt x="471754" y="401320"/>
                  </a:moveTo>
                  <a:lnTo>
                    <a:pt x="430022" y="401320"/>
                  </a:lnTo>
                  <a:lnTo>
                    <a:pt x="450240" y="412750"/>
                  </a:lnTo>
                  <a:lnTo>
                    <a:pt x="453059" y="414019"/>
                  </a:lnTo>
                  <a:lnTo>
                    <a:pt x="461505" y="414019"/>
                  </a:lnTo>
                  <a:lnTo>
                    <a:pt x="467017" y="410209"/>
                  </a:lnTo>
                  <a:lnTo>
                    <a:pt x="470230" y="405130"/>
                  </a:lnTo>
                  <a:lnTo>
                    <a:pt x="471004" y="403859"/>
                  </a:lnTo>
                  <a:lnTo>
                    <a:pt x="471335" y="402589"/>
                  </a:lnTo>
                  <a:lnTo>
                    <a:pt x="471551" y="402589"/>
                  </a:lnTo>
                  <a:lnTo>
                    <a:pt x="471754" y="401320"/>
                  </a:lnTo>
                  <a:close/>
                </a:path>
                <a:path w="472440" h="539750">
                  <a:moveTo>
                    <a:pt x="210629" y="236220"/>
                  </a:moveTo>
                  <a:lnTo>
                    <a:pt x="144437" y="236220"/>
                  </a:lnTo>
                  <a:lnTo>
                    <a:pt x="203200" y="270509"/>
                  </a:lnTo>
                  <a:lnTo>
                    <a:pt x="144437" y="303530"/>
                  </a:lnTo>
                  <a:lnTo>
                    <a:pt x="210964" y="303530"/>
                  </a:lnTo>
                  <a:lnTo>
                    <a:pt x="219671" y="298450"/>
                  </a:lnTo>
                  <a:lnTo>
                    <a:pt x="318784" y="298450"/>
                  </a:lnTo>
                  <a:lnTo>
                    <a:pt x="269062" y="270509"/>
                  </a:lnTo>
                  <a:lnTo>
                    <a:pt x="319119" y="241300"/>
                  </a:lnTo>
                  <a:lnTo>
                    <a:pt x="219671" y="241300"/>
                  </a:lnTo>
                  <a:lnTo>
                    <a:pt x="210629" y="236220"/>
                  </a:lnTo>
                  <a:close/>
                </a:path>
                <a:path w="472440" h="539750">
                  <a:moveTo>
                    <a:pt x="409019" y="236220"/>
                  </a:moveTo>
                  <a:lnTo>
                    <a:pt x="327825" y="236220"/>
                  </a:lnTo>
                  <a:lnTo>
                    <a:pt x="404774" y="270509"/>
                  </a:lnTo>
                  <a:lnTo>
                    <a:pt x="327825" y="303530"/>
                  </a:lnTo>
                  <a:lnTo>
                    <a:pt x="410457" y="303530"/>
                  </a:lnTo>
                  <a:lnTo>
                    <a:pt x="457923" y="283209"/>
                  </a:lnTo>
                  <a:lnTo>
                    <a:pt x="461759" y="276859"/>
                  </a:lnTo>
                  <a:lnTo>
                    <a:pt x="461759" y="264159"/>
                  </a:lnTo>
                  <a:lnTo>
                    <a:pt x="457923" y="257809"/>
                  </a:lnTo>
                  <a:lnTo>
                    <a:pt x="409019" y="236220"/>
                  </a:lnTo>
                  <a:close/>
                </a:path>
                <a:path w="472440" h="539750">
                  <a:moveTo>
                    <a:pt x="207461" y="124459"/>
                  </a:moveTo>
                  <a:lnTo>
                    <a:pt x="151815" y="124459"/>
                  </a:lnTo>
                  <a:lnTo>
                    <a:pt x="219671" y="173989"/>
                  </a:lnTo>
                  <a:lnTo>
                    <a:pt x="219671" y="241300"/>
                  </a:lnTo>
                  <a:lnTo>
                    <a:pt x="252590" y="241300"/>
                  </a:lnTo>
                  <a:lnTo>
                    <a:pt x="252590" y="173989"/>
                  </a:lnTo>
                  <a:lnTo>
                    <a:pt x="308267" y="133350"/>
                  </a:lnTo>
                  <a:lnTo>
                    <a:pt x="219671" y="133350"/>
                  </a:lnTo>
                  <a:lnTo>
                    <a:pt x="207461" y="124459"/>
                  </a:lnTo>
                  <a:close/>
                </a:path>
                <a:path w="472440" h="539750">
                  <a:moveTo>
                    <a:pt x="353370" y="124459"/>
                  </a:moveTo>
                  <a:lnTo>
                    <a:pt x="320446" y="124459"/>
                  </a:lnTo>
                  <a:lnTo>
                    <a:pt x="311353" y="208279"/>
                  </a:lnTo>
                  <a:lnTo>
                    <a:pt x="252590" y="241300"/>
                  </a:lnTo>
                  <a:lnTo>
                    <a:pt x="319119" y="241300"/>
                  </a:lnTo>
                  <a:lnTo>
                    <a:pt x="327825" y="236220"/>
                  </a:lnTo>
                  <a:lnTo>
                    <a:pt x="409019" y="236220"/>
                  </a:lnTo>
                  <a:lnTo>
                    <a:pt x="362991" y="215900"/>
                  </a:lnTo>
                  <a:lnTo>
                    <a:pt x="411873" y="187959"/>
                  </a:lnTo>
                  <a:lnTo>
                    <a:pt x="346532" y="187959"/>
                  </a:lnTo>
                  <a:lnTo>
                    <a:pt x="353370" y="124459"/>
                  </a:lnTo>
                  <a:close/>
                </a:path>
                <a:path w="472440" h="539750">
                  <a:moveTo>
                    <a:pt x="408025" y="102870"/>
                  </a:moveTo>
                  <a:lnTo>
                    <a:pt x="400024" y="110490"/>
                  </a:lnTo>
                  <a:lnTo>
                    <a:pt x="395389" y="158750"/>
                  </a:lnTo>
                  <a:lnTo>
                    <a:pt x="346532" y="187959"/>
                  </a:lnTo>
                  <a:lnTo>
                    <a:pt x="411873" y="187959"/>
                  </a:lnTo>
                  <a:lnTo>
                    <a:pt x="450557" y="205739"/>
                  </a:lnTo>
                  <a:lnTo>
                    <a:pt x="452920" y="207009"/>
                  </a:lnTo>
                  <a:lnTo>
                    <a:pt x="461416" y="207009"/>
                  </a:lnTo>
                  <a:lnTo>
                    <a:pt x="467321" y="203199"/>
                  </a:lnTo>
                  <a:lnTo>
                    <a:pt x="470103" y="196849"/>
                  </a:lnTo>
                  <a:lnTo>
                    <a:pt x="471640" y="190499"/>
                  </a:lnTo>
                  <a:lnTo>
                    <a:pt x="470668" y="184150"/>
                  </a:lnTo>
                  <a:lnTo>
                    <a:pt x="467438" y="179070"/>
                  </a:lnTo>
                  <a:lnTo>
                    <a:pt x="462203" y="175259"/>
                  </a:lnTo>
                  <a:lnTo>
                    <a:pt x="446493" y="167639"/>
                  </a:lnTo>
                  <a:lnTo>
                    <a:pt x="467563" y="156209"/>
                  </a:lnTo>
                  <a:lnTo>
                    <a:pt x="469950" y="152400"/>
                  </a:lnTo>
                  <a:lnTo>
                    <a:pt x="471589" y="148589"/>
                  </a:lnTo>
                  <a:lnTo>
                    <a:pt x="471805" y="147320"/>
                  </a:lnTo>
                  <a:lnTo>
                    <a:pt x="472160" y="144779"/>
                  </a:lnTo>
                  <a:lnTo>
                    <a:pt x="472198" y="140970"/>
                  </a:lnTo>
                  <a:lnTo>
                    <a:pt x="472046" y="140970"/>
                  </a:lnTo>
                  <a:lnTo>
                    <a:pt x="471849" y="139700"/>
                  </a:lnTo>
                  <a:lnTo>
                    <a:pt x="430187" y="139700"/>
                  </a:lnTo>
                  <a:lnTo>
                    <a:pt x="432650" y="113029"/>
                  </a:lnTo>
                  <a:lnTo>
                    <a:pt x="426021" y="105409"/>
                  </a:lnTo>
                  <a:lnTo>
                    <a:pt x="408025" y="102870"/>
                  </a:lnTo>
                  <a:close/>
                </a:path>
                <a:path w="472440" h="539750">
                  <a:moveTo>
                    <a:pt x="21158" y="127000"/>
                  </a:moveTo>
                  <a:lnTo>
                    <a:pt x="11849" y="127000"/>
                  </a:lnTo>
                  <a:lnTo>
                    <a:pt x="9855" y="128270"/>
                  </a:lnTo>
                  <a:lnTo>
                    <a:pt x="9182" y="128270"/>
                  </a:lnTo>
                  <a:lnTo>
                    <a:pt x="8267" y="129540"/>
                  </a:lnTo>
                  <a:lnTo>
                    <a:pt x="6667" y="129540"/>
                  </a:lnTo>
                  <a:lnTo>
                    <a:pt x="5892" y="130809"/>
                  </a:lnTo>
                  <a:lnTo>
                    <a:pt x="5321" y="130809"/>
                  </a:lnTo>
                  <a:lnTo>
                    <a:pt x="4749" y="132079"/>
                  </a:lnTo>
                  <a:lnTo>
                    <a:pt x="4343" y="132079"/>
                  </a:lnTo>
                  <a:lnTo>
                    <a:pt x="3886" y="133350"/>
                  </a:lnTo>
                  <a:lnTo>
                    <a:pt x="3365" y="133350"/>
                  </a:lnTo>
                  <a:lnTo>
                    <a:pt x="2565" y="134620"/>
                  </a:lnTo>
                  <a:lnTo>
                    <a:pt x="2311" y="134620"/>
                  </a:lnTo>
                  <a:lnTo>
                    <a:pt x="2044" y="135889"/>
                  </a:lnTo>
                  <a:lnTo>
                    <a:pt x="1841" y="135889"/>
                  </a:lnTo>
                  <a:lnTo>
                    <a:pt x="1485" y="137159"/>
                  </a:lnTo>
                  <a:lnTo>
                    <a:pt x="1244" y="137159"/>
                  </a:lnTo>
                  <a:lnTo>
                    <a:pt x="698" y="138429"/>
                  </a:lnTo>
                  <a:lnTo>
                    <a:pt x="215" y="140970"/>
                  </a:lnTo>
                  <a:lnTo>
                    <a:pt x="63" y="140970"/>
                  </a:lnTo>
                  <a:lnTo>
                    <a:pt x="12" y="143509"/>
                  </a:lnTo>
                  <a:lnTo>
                    <a:pt x="12" y="144779"/>
                  </a:lnTo>
                  <a:lnTo>
                    <a:pt x="457" y="147320"/>
                  </a:lnTo>
                  <a:lnTo>
                    <a:pt x="673" y="148589"/>
                  </a:lnTo>
                  <a:lnTo>
                    <a:pt x="2324" y="152400"/>
                  </a:lnTo>
                  <a:lnTo>
                    <a:pt x="4699" y="156209"/>
                  </a:lnTo>
                  <a:lnTo>
                    <a:pt x="25603" y="167639"/>
                  </a:lnTo>
                  <a:lnTo>
                    <a:pt x="9867" y="175259"/>
                  </a:lnTo>
                  <a:lnTo>
                    <a:pt x="4605" y="179070"/>
                  </a:lnTo>
                  <a:lnTo>
                    <a:pt x="1335" y="184150"/>
                  </a:lnTo>
                  <a:lnTo>
                    <a:pt x="314" y="190499"/>
                  </a:lnTo>
                  <a:lnTo>
                    <a:pt x="1803" y="196849"/>
                  </a:lnTo>
                  <a:lnTo>
                    <a:pt x="4559" y="203199"/>
                  </a:lnTo>
                  <a:lnTo>
                    <a:pt x="10502" y="205739"/>
                  </a:lnTo>
                  <a:lnTo>
                    <a:pt x="21310" y="205739"/>
                  </a:lnTo>
                  <a:lnTo>
                    <a:pt x="60401" y="187959"/>
                  </a:lnTo>
                  <a:lnTo>
                    <a:pt x="125730" y="187959"/>
                  </a:lnTo>
                  <a:lnTo>
                    <a:pt x="76847" y="158750"/>
                  </a:lnTo>
                  <a:lnTo>
                    <a:pt x="75178" y="139700"/>
                  </a:lnTo>
                  <a:lnTo>
                    <a:pt x="42240" y="139700"/>
                  </a:lnTo>
                  <a:lnTo>
                    <a:pt x="21158" y="127000"/>
                  </a:lnTo>
                  <a:close/>
                </a:path>
                <a:path w="472440" h="539750">
                  <a:moveTo>
                    <a:pt x="64668" y="102870"/>
                  </a:moveTo>
                  <a:lnTo>
                    <a:pt x="46647" y="105409"/>
                  </a:lnTo>
                  <a:lnTo>
                    <a:pt x="39966" y="113029"/>
                  </a:lnTo>
                  <a:lnTo>
                    <a:pt x="42240" y="139700"/>
                  </a:lnTo>
                  <a:lnTo>
                    <a:pt x="75178" y="139700"/>
                  </a:lnTo>
                  <a:lnTo>
                    <a:pt x="72618" y="110490"/>
                  </a:lnTo>
                  <a:lnTo>
                    <a:pt x="64668" y="102870"/>
                  </a:lnTo>
                  <a:close/>
                </a:path>
                <a:path w="472440" h="539750">
                  <a:moveTo>
                    <a:pt x="460400" y="127000"/>
                  </a:moveTo>
                  <a:lnTo>
                    <a:pt x="451104" y="127000"/>
                  </a:lnTo>
                  <a:lnTo>
                    <a:pt x="430187" y="139700"/>
                  </a:lnTo>
                  <a:lnTo>
                    <a:pt x="471849" y="139700"/>
                  </a:lnTo>
                  <a:lnTo>
                    <a:pt x="471652" y="138429"/>
                  </a:lnTo>
                  <a:lnTo>
                    <a:pt x="471335" y="138429"/>
                  </a:lnTo>
                  <a:lnTo>
                    <a:pt x="471195" y="137159"/>
                  </a:lnTo>
                  <a:lnTo>
                    <a:pt x="471017" y="137159"/>
                  </a:lnTo>
                  <a:lnTo>
                    <a:pt x="470293" y="135889"/>
                  </a:lnTo>
                  <a:lnTo>
                    <a:pt x="469976" y="134620"/>
                  </a:lnTo>
                  <a:lnTo>
                    <a:pt x="468896" y="133350"/>
                  </a:lnTo>
                  <a:lnTo>
                    <a:pt x="468363" y="133350"/>
                  </a:lnTo>
                  <a:lnTo>
                    <a:pt x="467918" y="132079"/>
                  </a:lnTo>
                  <a:lnTo>
                    <a:pt x="467537" y="132079"/>
                  </a:lnTo>
                  <a:lnTo>
                    <a:pt x="466940" y="130809"/>
                  </a:lnTo>
                  <a:lnTo>
                    <a:pt x="466356" y="130809"/>
                  </a:lnTo>
                  <a:lnTo>
                    <a:pt x="465594" y="129540"/>
                  </a:lnTo>
                  <a:lnTo>
                    <a:pt x="463994" y="129540"/>
                  </a:lnTo>
                  <a:lnTo>
                    <a:pt x="463080" y="128270"/>
                  </a:lnTo>
                  <a:lnTo>
                    <a:pt x="461175" y="128270"/>
                  </a:lnTo>
                  <a:lnTo>
                    <a:pt x="460400" y="127000"/>
                  </a:lnTo>
                  <a:close/>
                </a:path>
                <a:path w="472440" h="539750">
                  <a:moveTo>
                    <a:pt x="199591" y="24129"/>
                  </a:moveTo>
                  <a:lnTo>
                    <a:pt x="193313" y="24129"/>
                  </a:lnTo>
                  <a:lnTo>
                    <a:pt x="187434" y="26670"/>
                  </a:lnTo>
                  <a:lnTo>
                    <a:pt x="182689" y="30479"/>
                  </a:lnTo>
                  <a:lnTo>
                    <a:pt x="180051" y="36829"/>
                  </a:lnTo>
                  <a:lnTo>
                    <a:pt x="179903" y="43179"/>
                  </a:lnTo>
                  <a:lnTo>
                    <a:pt x="182119" y="48259"/>
                  </a:lnTo>
                  <a:lnTo>
                    <a:pt x="186575" y="53340"/>
                  </a:lnTo>
                  <a:lnTo>
                    <a:pt x="219671" y="76200"/>
                  </a:lnTo>
                  <a:lnTo>
                    <a:pt x="219671" y="133350"/>
                  </a:lnTo>
                  <a:lnTo>
                    <a:pt x="252590" y="133350"/>
                  </a:lnTo>
                  <a:lnTo>
                    <a:pt x="252590" y="76200"/>
                  </a:lnTo>
                  <a:lnTo>
                    <a:pt x="285584" y="53340"/>
                  </a:lnTo>
                  <a:lnTo>
                    <a:pt x="290075" y="49529"/>
                  </a:lnTo>
                  <a:lnTo>
                    <a:pt x="292334" y="43179"/>
                  </a:lnTo>
                  <a:lnTo>
                    <a:pt x="292232" y="36829"/>
                  </a:lnTo>
                  <a:lnTo>
                    <a:pt x="219671" y="36829"/>
                  </a:lnTo>
                  <a:lnTo>
                    <a:pt x="205536" y="26670"/>
                  </a:lnTo>
                  <a:lnTo>
                    <a:pt x="199591" y="24129"/>
                  </a:lnTo>
                  <a:close/>
                </a:path>
                <a:path w="472440" h="539750">
                  <a:moveTo>
                    <a:pt x="343319" y="71120"/>
                  </a:moveTo>
                  <a:lnTo>
                    <a:pt x="336308" y="72390"/>
                  </a:lnTo>
                  <a:lnTo>
                    <a:pt x="252590" y="133350"/>
                  </a:lnTo>
                  <a:lnTo>
                    <a:pt x="308267" y="133350"/>
                  </a:lnTo>
                  <a:lnTo>
                    <a:pt x="320446" y="124459"/>
                  </a:lnTo>
                  <a:lnTo>
                    <a:pt x="353370" y="124459"/>
                  </a:lnTo>
                  <a:lnTo>
                    <a:pt x="357746" y="83820"/>
                  </a:lnTo>
                  <a:lnTo>
                    <a:pt x="354571" y="77470"/>
                  </a:lnTo>
                  <a:lnTo>
                    <a:pt x="343319" y="71120"/>
                  </a:lnTo>
                  <a:close/>
                </a:path>
                <a:path w="472440" h="539750">
                  <a:moveTo>
                    <a:pt x="243446" y="1270"/>
                  </a:moveTo>
                  <a:lnTo>
                    <a:pt x="229539" y="1270"/>
                  </a:lnTo>
                  <a:lnTo>
                    <a:pt x="227584" y="2540"/>
                  </a:lnTo>
                  <a:lnTo>
                    <a:pt x="226961" y="2540"/>
                  </a:lnTo>
                  <a:lnTo>
                    <a:pt x="226377" y="3809"/>
                  </a:lnTo>
                  <a:lnTo>
                    <a:pt x="224739" y="5079"/>
                  </a:lnTo>
                  <a:lnTo>
                    <a:pt x="224167" y="5079"/>
                  </a:lnTo>
                  <a:lnTo>
                    <a:pt x="223481" y="6350"/>
                  </a:lnTo>
                  <a:lnTo>
                    <a:pt x="221132" y="8890"/>
                  </a:lnTo>
                  <a:lnTo>
                    <a:pt x="219671" y="12700"/>
                  </a:lnTo>
                  <a:lnTo>
                    <a:pt x="219671" y="36829"/>
                  </a:lnTo>
                  <a:lnTo>
                    <a:pt x="252590" y="36829"/>
                  </a:lnTo>
                  <a:lnTo>
                    <a:pt x="252590" y="10159"/>
                  </a:lnTo>
                  <a:lnTo>
                    <a:pt x="249288" y="5079"/>
                  </a:lnTo>
                  <a:lnTo>
                    <a:pt x="244157" y="2540"/>
                  </a:lnTo>
                  <a:lnTo>
                    <a:pt x="243446" y="1270"/>
                  </a:lnTo>
                  <a:close/>
                </a:path>
                <a:path w="472440" h="539750">
                  <a:moveTo>
                    <a:pt x="279074" y="24129"/>
                  </a:moveTo>
                  <a:lnTo>
                    <a:pt x="272793" y="24129"/>
                  </a:lnTo>
                  <a:lnTo>
                    <a:pt x="266827" y="26670"/>
                  </a:lnTo>
                  <a:lnTo>
                    <a:pt x="252590" y="36829"/>
                  </a:lnTo>
                  <a:lnTo>
                    <a:pt x="292232" y="36829"/>
                  </a:lnTo>
                  <a:lnTo>
                    <a:pt x="289636" y="30479"/>
                  </a:lnTo>
                  <a:lnTo>
                    <a:pt x="284934" y="26670"/>
                  </a:lnTo>
                  <a:lnTo>
                    <a:pt x="279074" y="24129"/>
                  </a:lnTo>
                  <a:close/>
                </a:path>
                <a:path w="472440" h="539750">
                  <a:moveTo>
                    <a:pt x="239699" y="0"/>
                  </a:moveTo>
                  <a:lnTo>
                    <a:pt x="232486" y="0"/>
                  </a:lnTo>
                  <a:lnTo>
                    <a:pt x="231355" y="1270"/>
                  </a:lnTo>
                  <a:lnTo>
                    <a:pt x="241719" y="1270"/>
                  </a:lnTo>
                  <a:lnTo>
                    <a:pt x="239699" y="0"/>
                  </a:lnTo>
                  <a:close/>
                </a:path>
              </a:pathLst>
            </a:custGeom>
            <a:solidFill>
              <a:srgbClr val="FF711C"/>
            </a:solidFill>
          </p:spPr>
          <p:txBody>
            <a:bodyPr wrap="square" lIns="0" tIns="0" rIns="0" bIns="0" rtlCol="0"/>
            <a:lstStyle/>
            <a:p>
              <a:endParaRPr/>
            </a:p>
          </p:txBody>
        </p:sp>
        <p:sp>
          <p:nvSpPr>
            <p:cNvPr id="33" name="object 25">
              <a:extLst>
                <a:ext uri="{FF2B5EF4-FFF2-40B4-BE49-F238E27FC236}">
                  <a16:creationId xmlns:a16="http://schemas.microsoft.com/office/drawing/2014/main" id="{EEFC4F13-E149-0CCA-53C8-DD60846936E2}"/>
                </a:ext>
              </a:extLst>
            </p:cNvPr>
            <p:cNvSpPr/>
            <p:nvPr/>
          </p:nvSpPr>
          <p:spPr>
            <a:xfrm>
              <a:off x="8476350"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D343B041-5FF6-8F95-71CE-64C354B3CBC0}"/>
              </a:ext>
            </a:extLst>
          </p:cNvPr>
          <p:cNvGrpSpPr/>
          <p:nvPr/>
        </p:nvGrpSpPr>
        <p:grpSpPr>
          <a:xfrm>
            <a:off x="9426292" y="3899208"/>
            <a:ext cx="502477" cy="516855"/>
            <a:chOff x="5194314" y="3851088"/>
            <a:chExt cx="675005" cy="675005"/>
          </a:xfrm>
        </p:grpSpPr>
        <p:sp>
          <p:nvSpPr>
            <p:cNvPr id="25" name="object 26">
              <a:extLst>
                <a:ext uri="{FF2B5EF4-FFF2-40B4-BE49-F238E27FC236}">
                  <a16:creationId xmlns:a16="http://schemas.microsoft.com/office/drawing/2014/main" id="{4CDA72AD-81EA-7312-A7C5-3C290112C004}"/>
                </a:ext>
              </a:extLst>
            </p:cNvPr>
            <p:cNvSpPr/>
            <p:nvPr/>
          </p:nvSpPr>
          <p:spPr>
            <a:xfrm>
              <a:off x="5194314"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26" name="object 27">
              <a:extLst>
                <a:ext uri="{FF2B5EF4-FFF2-40B4-BE49-F238E27FC236}">
                  <a16:creationId xmlns:a16="http://schemas.microsoft.com/office/drawing/2014/main" id="{2789B1C3-3B77-1E8B-B0DA-08528E4265BA}"/>
                </a:ext>
              </a:extLst>
            </p:cNvPr>
            <p:cNvSpPr/>
            <p:nvPr/>
          </p:nvSpPr>
          <p:spPr>
            <a:xfrm>
              <a:off x="5194314"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sp>
          <p:nvSpPr>
            <p:cNvPr id="27" name="object 28">
              <a:extLst>
                <a:ext uri="{FF2B5EF4-FFF2-40B4-BE49-F238E27FC236}">
                  <a16:creationId xmlns:a16="http://schemas.microsoft.com/office/drawing/2014/main" id="{76355D41-78D7-247B-EA1D-EB0F09F8BDBC}"/>
                </a:ext>
              </a:extLst>
            </p:cNvPr>
            <p:cNvSpPr/>
            <p:nvPr/>
          </p:nvSpPr>
          <p:spPr>
            <a:xfrm>
              <a:off x="5249030" y="3946765"/>
              <a:ext cx="554355" cy="517525"/>
            </a:xfrm>
            <a:custGeom>
              <a:avLst/>
              <a:gdLst/>
              <a:ahLst/>
              <a:cxnLst/>
              <a:rect l="l" t="t" r="r" b="b"/>
              <a:pathLst>
                <a:path w="554354" h="517525">
                  <a:moveTo>
                    <a:pt x="276872" y="0"/>
                  </a:moveTo>
                  <a:lnTo>
                    <a:pt x="221074" y="4435"/>
                  </a:lnTo>
                  <a:lnTo>
                    <a:pt x="169103" y="17157"/>
                  </a:lnTo>
                  <a:lnTo>
                    <a:pt x="122072" y="37287"/>
                  </a:lnTo>
                  <a:lnTo>
                    <a:pt x="81095" y="63947"/>
                  </a:lnTo>
                  <a:lnTo>
                    <a:pt x="47286" y="96259"/>
                  </a:lnTo>
                  <a:lnTo>
                    <a:pt x="21758" y="133345"/>
                  </a:lnTo>
                  <a:lnTo>
                    <a:pt x="5625" y="174326"/>
                  </a:lnTo>
                  <a:lnTo>
                    <a:pt x="0" y="218325"/>
                  </a:lnTo>
                  <a:lnTo>
                    <a:pt x="6386" y="265164"/>
                  </a:lnTo>
                  <a:lnTo>
                    <a:pt x="24643" y="308502"/>
                  </a:lnTo>
                  <a:lnTo>
                    <a:pt x="53420" y="347273"/>
                  </a:lnTo>
                  <a:lnTo>
                    <a:pt x="91366" y="380413"/>
                  </a:lnTo>
                  <a:lnTo>
                    <a:pt x="137129" y="406856"/>
                  </a:lnTo>
                  <a:lnTo>
                    <a:pt x="189357" y="425538"/>
                  </a:lnTo>
                  <a:lnTo>
                    <a:pt x="196380" y="516978"/>
                  </a:lnTo>
                  <a:lnTo>
                    <a:pt x="312966" y="434822"/>
                  </a:lnTo>
                  <a:lnTo>
                    <a:pt x="362315" y="426070"/>
                  </a:lnTo>
                  <a:lnTo>
                    <a:pt x="407898" y="410719"/>
                  </a:lnTo>
                  <a:lnTo>
                    <a:pt x="448846" y="389452"/>
                  </a:lnTo>
                  <a:lnTo>
                    <a:pt x="484293" y="362954"/>
                  </a:lnTo>
                  <a:lnTo>
                    <a:pt x="513372" y="331909"/>
                  </a:lnTo>
                  <a:lnTo>
                    <a:pt x="535217" y="297000"/>
                  </a:lnTo>
                  <a:lnTo>
                    <a:pt x="548959" y="258910"/>
                  </a:lnTo>
                  <a:lnTo>
                    <a:pt x="553732" y="218325"/>
                  </a:lnTo>
                  <a:lnTo>
                    <a:pt x="548107" y="174326"/>
                  </a:lnTo>
                  <a:lnTo>
                    <a:pt x="531976" y="133345"/>
                  </a:lnTo>
                  <a:lnTo>
                    <a:pt x="506450" y="96259"/>
                  </a:lnTo>
                  <a:lnTo>
                    <a:pt x="472643" y="63947"/>
                  </a:lnTo>
                  <a:lnTo>
                    <a:pt x="431668" y="37287"/>
                  </a:lnTo>
                  <a:lnTo>
                    <a:pt x="384640" y="17157"/>
                  </a:lnTo>
                  <a:lnTo>
                    <a:pt x="332670" y="4435"/>
                  </a:lnTo>
                  <a:lnTo>
                    <a:pt x="276872" y="0"/>
                  </a:lnTo>
                  <a:close/>
                </a:path>
              </a:pathLst>
            </a:custGeom>
            <a:solidFill>
              <a:srgbClr val="FF711C"/>
            </a:solidFill>
          </p:spPr>
          <p:txBody>
            <a:bodyPr wrap="square" lIns="0" tIns="0" rIns="0" bIns="0" rtlCol="0"/>
            <a:lstStyle/>
            <a:p>
              <a:endParaRPr/>
            </a:p>
          </p:txBody>
        </p:sp>
        <p:pic>
          <p:nvPicPr>
            <p:cNvPr id="28" name="object 29">
              <a:extLst>
                <a:ext uri="{FF2B5EF4-FFF2-40B4-BE49-F238E27FC236}">
                  <a16:creationId xmlns:a16="http://schemas.microsoft.com/office/drawing/2014/main" id="{50D8E989-7E42-8F14-2C27-420B8BF3036F}"/>
                </a:ext>
              </a:extLst>
            </p:cNvPr>
            <p:cNvPicPr/>
            <p:nvPr/>
          </p:nvPicPr>
          <p:blipFill>
            <a:blip r:embed="rId9" cstate="screen">
              <a:extLst>
                <a:ext uri="{28A0092B-C50C-407E-A947-70E740481C1C}">
                  <a14:useLocalDpi xmlns:a14="http://schemas.microsoft.com/office/drawing/2010/main"/>
                </a:ext>
              </a:extLst>
            </a:blip>
            <a:stretch>
              <a:fillRect/>
            </a:stretch>
          </p:blipFill>
          <p:spPr>
            <a:xfrm>
              <a:off x="5377550" y="4131511"/>
              <a:ext cx="86753" cy="86741"/>
            </a:xfrm>
            <a:prstGeom prst="rect">
              <a:avLst/>
            </a:prstGeom>
          </p:spPr>
        </p:pic>
        <p:pic>
          <p:nvPicPr>
            <p:cNvPr id="29" name="object 30">
              <a:extLst>
                <a:ext uri="{FF2B5EF4-FFF2-40B4-BE49-F238E27FC236}">
                  <a16:creationId xmlns:a16="http://schemas.microsoft.com/office/drawing/2014/main" id="{B1C1F495-3DF7-1385-7275-C94FEAA93D15}"/>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91118" y="4131511"/>
              <a:ext cx="86753" cy="86741"/>
            </a:xfrm>
            <a:prstGeom prst="rect">
              <a:avLst/>
            </a:prstGeom>
          </p:spPr>
        </p:pic>
        <p:pic>
          <p:nvPicPr>
            <p:cNvPr id="30" name="object 31">
              <a:extLst>
                <a:ext uri="{FF2B5EF4-FFF2-40B4-BE49-F238E27FC236}">
                  <a16:creationId xmlns:a16="http://schemas.microsoft.com/office/drawing/2014/main" id="{44C15C25-C0A6-4E0F-FFBE-C20171A65F7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5604687" y="4131511"/>
              <a:ext cx="86753" cy="86741"/>
            </a:xfrm>
            <a:prstGeom prst="rect">
              <a:avLst/>
            </a:prstGeom>
          </p:spPr>
        </p:pic>
      </p:grpSp>
      <p:sp>
        <p:nvSpPr>
          <p:cNvPr id="24" name="TextBox 23">
            <a:extLst>
              <a:ext uri="{FF2B5EF4-FFF2-40B4-BE49-F238E27FC236}">
                <a16:creationId xmlns:a16="http://schemas.microsoft.com/office/drawing/2014/main" id="{B98315AE-553F-10E7-91AB-704527C4E4DE}"/>
              </a:ext>
            </a:extLst>
          </p:cNvPr>
          <p:cNvSpPr txBox="1"/>
          <p:nvPr/>
        </p:nvSpPr>
        <p:spPr>
          <a:xfrm>
            <a:off x="10495755"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Winter Ops</a:t>
            </a:r>
            <a:endParaRPr lang="en-US"/>
          </a:p>
        </p:txBody>
      </p:sp>
      <p:sp>
        <p:nvSpPr>
          <p:cNvPr id="2" name="Title 22">
            <a:extLst>
              <a:ext uri="{FF2B5EF4-FFF2-40B4-BE49-F238E27FC236}">
                <a16:creationId xmlns:a16="http://schemas.microsoft.com/office/drawing/2014/main" id="{03CDB2B8-F0C8-8915-434F-B6E4B568CA46}"/>
              </a:ext>
            </a:extLst>
          </p:cNvPr>
          <p:cNvSpPr txBox="1">
            <a:spLocks/>
          </p:cNvSpPr>
          <p:nvPr userDrawn="1"/>
        </p:nvSpPr>
        <p:spPr>
          <a:xfrm>
            <a:off x="1854200" y="1576237"/>
            <a:ext cx="5731211"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pc="-150" baseline="0">
                <a:solidFill>
                  <a:schemeClr val="bg1"/>
                </a:solidFill>
                <a:effectLst>
                  <a:outerShdw blurRad="76200" dist="76200" dir="3600000" algn="tl" rotWithShape="0">
                    <a:prstClr val="black">
                      <a:alpha val="40000"/>
                    </a:prstClr>
                  </a:outerShdw>
                </a:effectLst>
                <a:latin typeface="Arial Black"/>
              </a:rPr>
              <a:t>AIRFIELD DRIVERS</a:t>
            </a:r>
            <a:endParaRPr lang="en-US" spc="-150" baseline="0">
              <a:solidFill>
                <a:schemeClr val="bg1"/>
              </a:solidFill>
              <a:effectLst>
                <a:outerShdw blurRad="76200" dist="76200" dir="3600000" algn="tl" rotWithShape="0">
                  <a:prstClr val="black">
                    <a:alpha val="40000"/>
                  </a:prstClr>
                </a:outerShdw>
              </a:effectLst>
            </a:endParaRPr>
          </a:p>
        </p:txBody>
      </p:sp>
      <p:sp>
        <p:nvSpPr>
          <p:cNvPr id="6" name="Title 22">
            <a:extLst>
              <a:ext uri="{FF2B5EF4-FFF2-40B4-BE49-F238E27FC236}">
                <a16:creationId xmlns:a16="http://schemas.microsoft.com/office/drawing/2014/main" id="{5F39D4F9-F4E3-987B-8CAE-AEDEF73B947A}"/>
              </a:ext>
            </a:extLst>
          </p:cNvPr>
          <p:cNvSpPr txBox="1">
            <a:spLocks/>
          </p:cNvSpPr>
          <p:nvPr userDrawn="1"/>
        </p:nvSpPr>
        <p:spPr>
          <a:xfrm>
            <a:off x="1866900" y="1190210"/>
            <a:ext cx="6195432"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TRAINING AND OPERATIONS</a:t>
            </a:r>
          </a:p>
        </p:txBody>
      </p:sp>
      <p:sp>
        <p:nvSpPr>
          <p:cNvPr id="23" name="object 5">
            <a:extLst>
              <a:ext uri="{FF2B5EF4-FFF2-40B4-BE49-F238E27FC236}">
                <a16:creationId xmlns:a16="http://schemas.microsoft.com/office/drawing/2014/main" id="{D685674E-8E6C-E212-8E0F-6C3AD6D0B42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Rectangle 7">
            <a:hlinkClick r:id="rId11"/>
            <a:extLst>
              <a:ext uri="{FF2B5EF4-FFF2-40B4-BE49-F238E27FC236}">
                <a16:creationId xmlns:a16="http://schemas.microsoft.com/office/drawing/2014/main" id="{DB5ACED3-F125-7B1F-4FA2-7E6FA4DAE004}"/>
              </a:ext>
            </a:extLst>
          </p:cNvPr>
          <p:cNvSpPr/>
          <p:nvPr userDrawn="1"/>
        </p:nvSpPr>
        <p:spPr>
          <a:xfrm>
            <a:off x="7482821" y="3881862"/>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2"/>
            <a:extLst>
              <a:ext uri="{FF2B5EF4-FFF2-40B4-BE49-F238E27FC236}">
                <a16:creationId xmlns:a16="http://schemas.microsoft.com/office/drawing/2014/main" id="{A8D50382-8814-2137-3CCF-29B5B7099D1D}"/>
              </a:ext>
            </a:extLst>
          </p:cNvPr>
          <p:cNvSpPr/>
          <p:nvPr userDrawn="1"/>
        </p:nvSpPr>
        <p:spPr>
          <a:xfrm>
            <a:off x="9012857" y="3881861"/>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3"/>
            <a:extLst>
              <a:ext uri="{FF2B5EF4-FFF2-40B4-BE49-F238E27FC236}">
                <a16:creationId xmlns:a16="http://schemas.microsoft.com/office/drawing/2014/main" id="{624411C9-9271-F668-C86B-06116283D41E}"/>
              </a:ext>
            </a:extLst>
          </p:cNvPr>
          <p:cNvSpPr/>
          <p:nvPr userDrawn="1"/>
        </p:nvSpPr>
        <p:spPr>
          <a:xfrm>
            <a:off x="10488572" y="3881860"/>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DD7EABA-76CD-4248-6E06-927C53B45641}"/>
              </a:ext>
            </a:extLst>
          </p:cNvPr>
          <p:cNvSpPr txBox="1"/>
          <p:nvPr userDrawn="1"/>
        </p:nvSpPr>
        <p:spPr>
          <a:xfrm>
            <a:off x="1870584" y="3967454"/>
            <a:ext cx="4987416" cy="266194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92535899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AAST OUTREAC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err="1">
                <a:ln>
                  <a:noFill/>
                </a:ln>
                <a:solidFill>
                  <a:srgbClr val="FF711C"/>
                </a:solidFill>
                <a:effectLst/>
                <a:uLnTx/>
                <a:uFillTx/>
                <a:latin typeface="Arial" panose="020B0604020202020204" pitchFamily="34" charset="0"/>
                <a:ea typeface="+mn-ea"/>
                <a:cs typeface="Arial" panose="020B0604020202020204" pitchFamily="34" charset="0"/>
              </a:rPr>
              <a:t>FAASTeam</a:t>
            </a:r>
            <a:endPar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OUTREACH</a:t>
            </a:r>
          </a:p>
        </p:txBody>
      </p:sp>
      <p:sp>
        <p:nvSpPr>
          <p:cNvPr id="19" name="object 11">
            <a:extLst>
              <a:ext uri="{FF2B5EF4-FFF2-40B4-BE49-F238E27FC236}">
                <a16:creationId xmlns:a16="http://schemas.microsoft.com/office/drawing/2014/main" id="{407A056A-F16B-493E-7DBD-BB61193CE0CB}"/>
              </a:ext>
            </a:extLst>
          </p:cNvPr>
          <p:cNvSpPr txBox="1"/>
          <p:nvPr userDrawn="1"/>
        </p:nvSpPr>
        <p:spPr>
          <a:xfrm>
            <a:off x="1866901" y="2035809"/>
            <a:ext cx="9829799" cy="1069271"/>
          </a:xfrm>
          <a:prstGeom prst="rect">
            <a:avLst/>
          </a:prstGeom>
        </p:spPr>
        <p:txBody>
          <a:bodyPr vert="horz" wrap="square" lIns="0" tIns="182880" rIns="0" bIns="0" rtlCol="0">
            <a:noAutofit/>
          </a:bodyPr>
          <a:lstStyle/>
          <a:p>
            <a:pPr marL="12700">
              <a:lnSpc>
                <a:spcPct val="100000"/>
              </a:lnSpc>
              <a:spcBef>
                <a:spcPts val="110"/>
              </a:spcBef>
            </a:pPr>
            <a:r>
              <a:rPr sz="2800" b="1">
                <a:solidFill>
                  <a:srgbClr val="FF711C"/>
                </a:solidFill>
                <a:latin typeface="Arial"/>
                <a:cs typeface="Arial"/>
              </a:rPr>
              <a:t>A </a:t>
            </a:r>
            <a:r>
              <a:rPr sz="2800" b="1" err="1">
                <a:solidFill>
                  <a:srgbClr val="FF711C"/>
                </a:solidFill>
                <a:latin typeface="Arial"/>
                <a:cs typeface="Arial"/>
              </a:rPr>
              <a:t>FAASTeam</a:t>
            </a:r>
            <a:r>
              <a:rPr sz="2800" b="1">
                <a:solidFill>
                  <a:srgbClr val="FF711C"/>
                </a:solidFill>
                <a:latin typeface="Arial"/>
                <a:cs typeface="Arial"/>
              </a:rPr>
              <a:t> Member is anyone who promote</a:t>
            </a:r>
            <a:r>
              <a:rPr lang="en-US" sz="2800" b="1">
                <a:solidFill>
                  <a:srgbClr val="FF711C"/>
                </a:solidFill>
                <a:latin typeface="Arial"/>
                <a:cs typeface="Arial"/>
              </a:rPr>
              <a:t>s</a:t>
            </a:r>
            <a:r>
              <a:rPr sz="2800" b="1">
                <a:solidFill>
                  <a:srgbClr val="FF711C"/>
                </a:solidFill>
                <a:latin typeface="Arial"/>
                <a:cs typeface="Arial"/>
              </a:rPr>
              <a:t> aviation safety and become</a:t>
            </a:r>
            <a:r>
              <a:rPr lang="en-US" sz="2800" b="1">
                <a:solidFill>
                  <a:srgbClr val="FF711C"/>
                </a:solidFill>
                <a:latin typeface="Arial"/>
                <a:cs typeface="Arial"/>
              </a:rPr>
              <a:t>s</a:t>
            </a:r>
            <a:r>
              <a:rPr sz="2800" b="1">
                <a:solidFill>
                  <a:srgbClr val="FF711C"/>
                </a:solidFill>
                <a:latin typeface="Arial"/>
                <a:cs typeface="Arial"/>
              </a:rPr>
              <a:t> part of the shift in safety culture</a:t>
            </a:r>
            <a:endParaRPr sz="2800">
              <a:solidFill>
                <a:srgbClr val="FF711C"/>
              </a:solidFill>
              <a:latin typeface="Arial"/>
              <a:cs typeface="Arial"/>
            </a:endParaRPr>
          </a:p>
        </p:txBody>
      </p:sp>
      <p:pic>
        <p:nvPicPr>
          <p:cNvPr id="20" name="Picture 19" descr="Qr code&#10;&#10;Description automatically generated">
            <a:extLst>
              <a:ext uri="{FF2B5EF4-FFF2-40B4-BE49-F238E27FC236}">
                <a16:creationId xmlns:a16="http://schemas.microsoft.com/office/drawing/2014/main" id="{206B2A23-0F3B-8594-DB94-F71D959688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7038" y="4269978"/>
            <a:ext cx="1679662" cy="1679662"/>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9D62F88A-42FC-BB14-E3AF-66A70F3E0D6C}"/>
              </a:ext>
            </a:extLst>
          </p:cNvPr>
          <p:cNvSpPr txBox="1"/>
          <p:nvPr userDrawn="1"/>
        </p:nvSpPr>
        <p:spPr>
          <a:xfrm>
            <a:off x="1866901" y="3222643"/>
            <a:ext cx="7905750" cy="2803332"/>
          </a:xfrm>
          <a:prstGeom prst="rect">
            <a:avLst/>
          </a:prstGeom>
          <a:noFill/>
        </p:spPr>
        <p:txBody>
          <a:bodyPr wrap="square" lIns="0" tIns="0" rIns="0" bIns="0" rtlCol="0">
            <a:spAutoFit/>
          </a:bodyPr>
          <a:lstStyle/>
          <a:p>
            <a:pPr marR="0" lvl="0" indent="0" algn="l" defTabSz="914400" rtl="0" eaLnBrk="1" fontAlgn="auto" latinLnBrk="0" hangingPunct="1">
              <a:lnSpc>
                <a:spcPct val="100000"/>
              </a:lnSpc>
              <a:spcBef>
                <a:spcPts val="800"/>
              </a:spcBef>
              <a:spcAft>
                <a:spcPts val="0"/>
              </a:spcAft>
              <a:buClrTx/>
              <a:buSzTx/>
              <a:buFontTx/>
              <a:buNone/>
              <a:tabLst/>
              <a:defRPr/>
            </a:pPr>
            <a:r>
              <a:rPr kumimoji="0" lang="en-US" sz="2550" b="1" i="0" u="none" strike="noStrike" kern="1200" cap="none" spc="0" normalizeH="0" baseline="0" noProof="0">
                <a:ln>
                  <a:noFill/>
                </a:ln>
                <a:solidFill>
                  <a:schemeClr val="accent2"/>
                </a:solidFill>
                <a:effectLst/>
                <a:uLnTx/>
                <a:uFillTx/>
                <a:latin typeface="Arial"/>
                <a:ea typeface="+mn-ea"/>
                <a:cs typeface="Arial"/>
              </a:rPr>
              <a:t>To</a:t>
            </a:r>
            <a:r>
              <a:rPr kumimoji="0" lang="en-US" sz="2550" b="1" i="0" u="none" strike="noStrike" kern="1200" cap="none" spc="85" normalizeH="0" baseline="0" noProof="0">
                <a:ln>
                  <a:noFill/>
                </a:ln>
                <a:solidFill>
                  <a:schemeClr val="accent2"/>
                </a:solidFill>
                <a:effectLst/>
                <a:uLnTx/>
                <a:uFillTx/>
                <a:latin typeface="Arial"/>
                <a:ea typeface="+mn-ea"/>
                <a:cs typeface="Arial"/>
              </a:rPr>
              <a:t> </a:t>
            </a:r>
            <a:r>
              <a:rPr kumimoji="0" lang="en-US" sz="2550" b="1" i="0" u="none" strike="noStrike" kern="1200" cap="none" spc="50" normalizeH="0" baseline="0" noProof="0">
                <a:ln>
                  <a:noFill/>
                </a:ln>
                <a:solidFill>
                  <a:schemeClr val="accent2"/>
                </a:solidFill>
                <a:effectLst/>
                <a:uLnTx/>
                <a:uFillTx/>
                <a:latin typeface="Arial"/>
                <a:ea typeface="+mn-ea"/>
                <a:cs typeface="Arial"/>
              </a:rPr>
              <a:t>become</a:t>
            </a:r>
            <a:r>
              <a:rPr kumimoji="0" lang="en-US" sz="2550" b="1" i="0" u="none" strike="noStrike" kern="1200" cap="none" spc="90" normalizeH="0" baseline="0" noProof="0">
                <a:ln>
                  <a:noFill/>
                </a:ln>
                <a:solidFill>
                  <a:schemeClr val="accent2"/>
                </a:solidFill>
                <a:effectLst/>
                <a:uLnTx/>
                <a:uFillTx/>
                <a:latin typeface="Arial"/>
                <a:ea typeface="+mn-ea"/>
                <a:cs typeface="Arial"/>
              </a:rPr>
              <a:t> </a:t>
            </a:r>
            <a:r>
              <a:rPr kumimoji="0" lang="en-US" sz="2550" b="1" i="0" u="none" strike="noStrike" kern="1200" cap="none" spc="0" normalizeH="0" baseline="0" noProof="0">
                <a:ln>
                  <a:noFill/>
                </a:ln>
                <a:solidFill>
                  <a:schemeClr val="accent2"/>
                </a:solidFill>
                <a:effectLst/>
                <a:uLnTx/>
                <a:uFillTx/>
                <a:latin typeface="Arial"/>
                <a:ea typeface="+mn-ea"/>
                <a:cs typeface="Arial"/>
              </a:rPr>
              <a:t>a</a:t>
            </a:r>
            <a:r>
              <a:rPr kumimoji="0" lang="en-US" sz="2550" b="1" i="0" u="none" strike="noStrike" kern="1200" cap="none" spc="85" normalizeH="0" baseline="0" noProof="0">
                <a:ln>
                  <a:noFill/>
                </a:ln>
                <a:solidFill>
                  <a:schemeClr val="accent2"/>
                </a:solidFill>
                <a:effectLst/>
                <a:uLnTx/>
                <a:uFillTx/>
                <a:latin typeface="Arial"/>
                <a:ea typeface="+mn-ea"/>
                <a:cs typeface="Arial"/>
              </a:rPr>
              <a:t> </a:t>
            </a:r>
            <a:r>
              <a:rPr kumimoji="0" lang="en-US" sz="2550" b="1" i="0" u="none" strike="noStrike" kern="1200" cap="none" spc="50" normalizeH="0" baseline="0" noProof="0">
                <a:ln>
                  <a:noFill/>
                </a:ln>
                <a:solidFill>
                  <a:schemeClr val="accent2"/>
                </a:solidFill>
                <a:effectLst/>
                <a:uLnTx/>
                <a:uFillTx/>
                <a:latin typeface="Arial"/>
                <a:ea typeface="+mn-ea"/>
                <a:cs typeface="Arial"/>
              </a:rPr>
              <a:t>member:</a:t>
            </a:r>
            <a:endParaRPr lang="en-US" sz="2550">
              <a:solidFill>
                <a:schemeClr val="accent2"/>
              </a:solidFill>
              <a:latin typeface="Arial"/>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2C3440"/>
                </a:solidFill>
                <a:effectLst/>
                <a:uLnTx/>
                <a:uFillTx/>
                <a:latin typeface="Arial"/>
                <a:ea typeface="+mn-ea"/>
                <a:cs typeface="Arial"/>
              </a:rPr>
              <a:t>Sign-up</a:t>
            </a:r>
            <a:r>
              <a:rPr kumimoji="0" lang="en-US" sz="2400" i="0" u="none" strike="noStrike" kern="1200" cap="none" spc="280" normalizeH="0" baseline="0" noProof="0">
                <a:ln>
                  <a:noFill/>
                </a:ln>
                <a:solidFill>
                  <a:srgbClr val="2C3440"/>
                </a:solidFill>
                <a:effectLst/>
                <a:uLnTx/>
                <a:uFillTx/>
                <a:latin typeface="Arial"/>
                <a:ea typeface="+mn-ea"/>
                <a:cs typeface="Arial"/>
              </a:rPr>
              <a:t> </a:t>
            </a:r>
            <a:r>
              <a:rPr kumimoji="0" lang="en-US" sz="2400" i="0" u="none" strike="noStrike" kern="1200" cap="none" spc="0" normalizeH="0" baseline="0" noProof="0">
                <a:ln>
                  <a:noFill/>
                </a:ln>
                <a:solidFill>
                  <a:srgbClr val="2C3440"/>
                </a:solidFill>
                <a:effectLst/>
                <a:uLnTx/>
                <a:uFillTx/>
                <a:latin typeface="Arial"/>
                <a:ea typeface="+mn-ea"/>
                <a:cs typeface="Arial"/>
              </a:rPr>
              <a:t>– </a:t>
            </a:r>
            <a:r>
              <a:rPr kumimoji="0" lang="en-US" sz="2400" i="0" u="none" strike="noStrike" kern="1200" cap="none" spc="0" normalizeH="0" baseline="0" noProof="0">
                <a:ln>
                  <a:noFill/>
                </a:ln>
                <a:solidFill>
                  <a:schemeClr val="accent1"/>
                </a:solidFill>
                <a:effectLst/>
                <a:uLnTx/>
                <a:uFillTx/>
                <a:latin typeface="Arial"/>
                <a:ea typeface="+mn-ea"/>
                <a:cs typeface="Arial"/>
                <a:hlinkClick r:id="rId4">
                  <a:extLst>
                    <a:ext uri="{A12FA001-AC4F-418D-AE19-62706E023703}">
                      <ahyp:hlinkClr xmlns:ahyp="http://schemas.microsoft.com/office/drawing/2018/hyperlinkcolor" val="tx"/>
                    </a:ext>
                  </a:extLst>
                </a:hlinkClick>
              </a:rPr>
              <a:t>https://www.faasafety.gov/</a:t>
            </a:r>
            <a:endParaRPr kumimoji="0" lang="en-US" sz="2400" i="0" u="none" strike="noStrike" kern="1200" cap="none" spc="0" normalizeH="0" baseline="0" noProof="0">
              <a:ln>
                <a:noFill/>
              </a:ln>
              <a:solidFill>
                <a:schemeClr val="accent1"/>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303744"/>
                </a:solidFill>
                <a:effectLst/>
                <a:uLnTx/>
                <a:uFillTx/>
                <a:latin typeface="Arial"/>
                <a:ea typeface="+mn-ea"/>
                <a:cs typeface="Arial"/>
              </a:rPr>
              <a:t>Participate</a:t>
            </a:r>
            <a:r>
              <a:rPr kumimoji="0" lang="en-US" sz="2400" i="0" u="none" strike="noStrike" kern="1200" cap="none" spc="26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in</a:t>
            </a:r>
            <a:r>
              <a:rPr kumimoji="0" lang="en-US" sz="2400" i="0" u="none" strike="noStrike" kern="1200" cap="none" spc="28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our</a:t>
            </a:r>
            <a:r>
              <a:rPr kumimoji="0" lang="en-US" sz="2400" i="0" u="none" strike="noStrike" kern="1200" cap="none" spc="27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new</a:t>
            </a:r>
            <a:r>
              <a:rPr kumimoji="0" lang="en-US" sz="2400" i="0" u="none" strike="noStrike" kern="1200" cap="none" spc="28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WINGS</a:t>
            </a:r>
            <a:r>
              <a:rPr kumimoji="0" lang="en-US" sz="2400" i="0" u="none" strike="noStrike" kern="1200" cap="none" spc="27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Program</a:t>
            </a:r>
            <a:r>
              <a:rPr kumimoji="0" lang="en-US" sz="2400" i="0" u="none" strike="noStrike" kern="1200" cap="none" spc="280" normalizeH="0" baseline="0" noProof="0">
                <a:ln>
                  <a:noFill/>
                </a:ln>
                <a:solidFill>
                  <a:srgbClr val="000000"/>
                </a:solidFill>
                <a:effectLst/>
                <a:uLnTx/>
                <a:uFillTx/>
                <a:latin typeface="Arial"/>
                <a:ea typeface="+mn-ea"/>
                <a:cs typeface="Arial"/>
              </a:rPr>
              <a:t> </a:t>
            </a:r>
            <a:r>
              <a:rPr kumimoji="0" lang="en-US" sz="2400" i="0" u="none" strike="noStrike" kern="1200" cap="none" spc="-10" normalizeH="0" baseline="0" noProof="0">
                <a:ln>
                  <a:noFill/>
                </a:ln>
                <a:solidFill>
                  <a:srgbClr val="000000"/>
                </a:solidFill>
                <a:effectLst/>
                <a:uLnTx/>
                <a:uFillTx/>
                <a:latin typeface="Arial"/>
                <a:ea typeface="+mn-ea"/>
                <a:cs typeface="Arial"/>
              </a:rPr>
              <a:t>(Pilots)</a:t>
            </a:r>
            <a:endParaRPr lang="en-US" sz="2400">
              <a:solidFill>
                <a:srgbClr val="000000"/>
              </a:solidFill>
              <a:latin typeface="Arial"/>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303744"/>
                </a:solidFill>
                <a:effectLst/>
                <a:uLnTx/>
                <a:uFillTx/>
                <a:latin typeface="Arial"/>
                <a:ea typeface="+mn-ea"/>
                <a:cs typeface="Arial"/>
              </a:rPr>
              <a:t>Participate</a:t>
            </a:r>
            <a:r>
              <a:rPr kumimoji="0" lang="en-US" sz="2400" i="0" u="none" strike="noStrike" kern="1200" cap="none" spc="30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in</a:t>
            </a:r>
            <a:r>
              <a:rPr kumimoji="0" lang="en-US" sz="2400" i="0" u="none" strike="noStrike" kern="1200" cap="none" spc="30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the</a:t>
            </a:r>
            <a:r>
              <a:rPr kumimoji="0" lang="en-US" sz="2400" i="0" u="none" strike="noStrike" kern="1200" cap="none" spc="30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new</a:t>
            </a:r>
            <a:r>
              <a:rPr kumimoji="0" lang="en-US" sz="2400" i="0" u="none" strike="noStrike" kern="1200" cap="none" spc="30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automated</a:t>
            </a:r>
            <a:r>
              <a:rPr kumimoji="0" lang="en-US" sz="2400" i="0" u="none" strike="noStrike" kern="1200" cap="none" spc="140" normalizeH="0" baseline="0" noProof="0">
                <a:ln>
                  <a:noFill/>
                </a:ln>
                <a:solidFill>
                  <a:srgbClr val="000000"/>
                </a:solidFill>
                <a:effectLst/>
                <a:uLnTx/>
                <a:uFillTx/>
                <a:latin typeface="Arial"/>
                <a:ea typeface="+mn-ea"/>
                <a:cs typeface="Arial"/>
              </a:rPr>
              <a:t> </a:t>
            </a:r>
            <a:r>
              <a:rPr kumimoji="0" lang="en-US" sz="2400" i="0" u="none" strike="noStrike" kern="1200" cap="none" spc="-25" normalizeH="0" baseline="0" noProof="0">
                <a:ln>
                  <a:noFill/>
                </a:ln>
                <a:solidFill>
                  <a:srgbClr val="000000"/>
                </a:solidFill>
                <a:effectLst/>
                <a:uLnTx/>
                <a:uFillTx/>
                <a:latin typeface="Arial"/>
                <a:ea typeface="+mn-ea"/>
                <a:cs typeface="Arial"/>
              </a:rPr>
              <a:t>AMT </a:t>
            </a:r>
            <a:r>
              <a:rPr kumimoji="0" lang="en-US" sz="2400" i="0" u="none" strike="noStrike" kern="1200" cap="none" spc="0" normalizeH="0" baseline="0" noProof="0">
                <a:ln>
                  <a:noFill/>
                </a:ln>
                <a:solidFill>
                  <a:srgbClr val="000000"/>
                </a:solidFill>
                <a:effectLst/>
                <a:uLnTx/>
                <a:uFillTx/>
                <a:latin typeface="Arial"/>
                <a:ea typeface="+mn-ea"/>
                <a:cs typeface="Arial"/>
              </a:rPr>
              <a:t>Awards</a:t>
            </a:r>
            <a:r>
              <a:rPr kumimoji="0" lang="en-US" sz="2400" i="0" u="none" strike="noStrike" kern="1200" cap="none" spc="315"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Program</a:t>
            </a:r>
            <a:r>
              <a:rPr kumimoji="0" lang="en-US" sz="2400" i="0" u="none" strike="noStrike" kern="1200" cap="none" spc="315" normalizeH="0" baseline="0" noProof="0">
                <a:ln>
                  <a:noFill/>
                </a:ln>
                <a:solidFill>
                  <a:srgbClr val="000000"/>
                </a:solidFill>
                <a:effectLst/>
                <a:uLnTx/>
                <a:uFillTx/>
                <a:latin typeface="Arial"/>
                <a:ea typeface="+mn-ea"/>
                <a:cs typeface="Arial"/>
              </a:rPr>
              <a:t> </a:t>
            </a:r>
            <a:r>
              <a:rPr kumimoji="0" lang="en-US" sz="2400" i="0" u="none" strike="noStrike" kern="1200" cap="none" spc="-10" normalizeH="0" baseline="0" noProof="0">
                <a:ln>
                  <a:noFill/>
                </a:ln>
                <a:solidFill>
                  <a:srgbClr val="000000"/>
                </a:solidFill>
                <a:effectLst/>
                <a:uLnTx/>
                <a:uFillTx/>
                <a:latin typeface="Arial"/>
                <a:ea typeface="+mn-ea"/>
                <a:cs typeface="Arial"/>
              </a:rPr>
              <a:t>(Mechanics)</a:t>
            </a:r>
            <a:endParaRPr lang="en-US" sz="2400">
              <a:solidFill>
                <a:srgbClr val="000000"/>
              </a:solidFill>
              <a:latin typeface="Arial"/>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srgbClr val="303744"/>
                </a:solidFill>
                <a:effectLst/>
                <a:uLnTx/>
                <a:uFillTx/>
                <a:latin typeface="Arial"/>
                <a:ea typeface="+mn-ea"/>
                <a:cs typeface="Arial"/>
              </a:rPr>
              <a:t>Attend</a:t>
            </a:r>
            <a:r>
              <a:rPr kumimoji="0" lang="en-US" sz="2400" i="0" u="none" strike="noStrike" kern="1200" cap="none" spc="21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live</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err="1">
                <a:ln>
                  <a:noFill/>
                </a:ln>
                <a:solidFill>
                  <a:srgbClr val="000000"/>
                </a:solidFill>
                <a:effectLst/>
                <a:uLnTx/>
                <a:uFillTx/>
                <a:latin typeface="Arial"/>
                <a:ea typeface="+mn-ea"/>
                <a:cs typeface="Arial"/>
              </a:rPr>
              <a:t>FAASTeam</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webinars</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or</a:t>
            </a:r>
            <a:r>
              <a:rPr kumimoji="0" lang="en-US" sz="2400" i="0" u="none" strike="noStrike" kern="1200" cap="none" spc="220" normalizeH="0" baseline="0" noProof="0">
                <a:ln>
                  <a:noFill/>
                </a:ln>
                <a:solidFill>
                  <a:srgbClr val="000000"/>
                </a:solidFill>
                <a:effectLst/>
                <a:uLnTx/>
                <a:uFillTx/>
                <a:latin typeface="Arial"/>
                <a:ea typeface="+mn-ea"/>
                <a:cs typeface="Arial"/>
              </a:rPr>
              <a:t> </a:t>
            </a:r>
            <a:r>
              <a:rPr kumimoji="0" lang="en-US" sz="2400" i="0" u="none" strike="noStrike" kern="1200" cap="none" spc="-10" normalizeH="0" baseline="0" noProof="0">
                <a:ln>
                  <a:noFill/>
                </a:ln>
                <a:solidFill>
                  <a:srgbClr val="000000"/>
                </a:solidFill>
                <a:effectLst/>
                <a:uLnTx/>
                <a:uFillTx/>
                <a:latin typeface="Arial"/>
                <a:ea typeface="+mn-ea"/>
                <a:cs typeface="Arial"/>
              </a:rPr>
              <a:t>events </a:t>
            </a:r>
            <a:r>
              <a:rPr kumimoji="0" lang="en-US" sz="2400" i="0" u="none" strike="noStrike" kern="1200" cap="none" spc="0" normalizeH="0" baseline="0" noProof="0">
                <a:ln>
                  <a:noFill/>
                </a:ln>
                <a:solidFill>
                  <a:srgbClr val="000000"/>
                </a:solidFill>
                <a:effectLst/>
                <a:uLnTx/>
                <a:uFillTx/>
                <a:latin typeface="Arial"/>
                <a:ea typeface="+mn-ea"/>
                <a:cs typeface="Arial"/>
              </a:rPr>
              <a:t>in</a:t>
            </a:r>
            <a:r>
              <a:rPr kumimoji="0" lang="en-US" sz="2400" i="0" u="none" strike="noStrike" kern="1200" cap="none" spc="180" normalizeH="0" baseline="0" noProof="0">
                <a:ln>
                  <a:noFill/>
                </a:ln>
                <a:solidFill>
                  <a:srgbClr val="000000"/>
                </a:solidFill>
                <a:effectLst/>
                <a:uLnTx/>
                <a:uFillTx/>
                <a:latin typeface="Arial"/>
                <a:ea typeface="+mn-ea"/>
                <a:cs typeface="Arial"/>
              </a:rPr>
              <a:t> </a:t>
            </a:r>
            <a:r>
              <a:rPr kumimoji="0" lang="en-US" sz="2400" i="0" u="none" strike="noStrike" kern="1200" cap="none" spc="0" normalizeH="0" baseline="0" noProof="0">
                <a:ln>
                  <a:noFill/>
                </a:ln>
                <a:solidFill>
                  <a:srgbClr val="000000"/>
                </a:solidFill>
                <a:effectLst/>
                <a:uLnTx/>
                <a:uFillTx/>
                <a:latin typeface="Arial"/>
                <a:ea typeface="+mn-ea"/>
                <a:cs typeface="Arial"/>
              </a:rPr>
              <a:t>your</a:t>
            </a:r>
            <a:r>
              <a:rPr kumimoji="0" lang="en-US" sz="2400" i="0" u="none" strike="noStrike" kern="1200" cap="none" spc="180" normalizeH="0" baseline="0" noProof="0">
                <a:ln>
                  <a:noFill/>
                </a:ln>
                <a:solidFill>
                  <a:srgbClr val="000000"/>
                </a:solidFill>
                <a:effectLst/>
                <a:uLnTx/>
                <a:uFillTx/>
                <a:latin typeface="Arial"/>
                <a:ea typeface="+mn-ea"/>
                <a:cs typeface="Arial"/>
              </a:rPr>
              <a:t> </a:t>
            </a:r>
            <a:r>
              <a:rPr kumimoji="0" lang="en-US" sz="2400" i="0" u="none" strike="noStrike" kern="1200" cap="none" spc="-20" normalizeH="0" baseline="0" noProof="0">
                <a:ln>
                  <a:noFill/>
                </a:ln>
                <a:solidFill>
                  <a:srgbClr val="000000"/>
                </a:solidFill>
                <a:effectLst/>
                <a:uLnTx/>
                <a:uFillTx/>
                <a:latin typeface="Arial"/>
                <a:ea typeface="+mn-ea"/>
                <a:cs typeface="Arial"/>
              </a:rPr>
              <a:t>area</a:t>
            </a:r>
            <a:endParaRPr kumimoji="0" lang="en-US" sz="2400" i="0" u="none" strike="noStrike" kern="1200" cap="none" spc="0" normalizeH="0" baseline="0" noProof="0">
              <a:ln>
                <a:noFill/>
              </a:ln>
              <a:solidFill>
                <a:srgbClr val="000000"/>
              </a:solidFill>
              <a:effectLst/>
              <a:uLnTx/>
              <a:uFillTx/>
              <a:latin typeface="Arial"/>
              <a:ea typeface="+mn-ea"/>
              <a:cs typeface="Arial"/>
            </a:endParaRPr>
          </a:p>
        </p:txBody>
      </p:sp>
      <p:sp>
        <p:nvSpPr>
          <p:cNvPr id="2" name="Rectangle 1">
            <a:hlinkClick r:id="rId4"/>
            <a:extLst>
              <a:ext uri="{FF2B5EF4-FFF2-40B4-BE49-F238E27FC236}">
                <a16:creationId xmlns:a16="http://schemas.microsoft.com/office/drawing/2014/main" id="{02B91699-97CA-5299-DB56-F622D8A2EE80}"/>
              </a:ext>
            </a:extLst>
          </p:cNvPr>
          <p:cNvSpPr/>
          <p:nvPr userDrawn="1"/>
        </p:nvSpPr>
        <p:spPr>
          <a:xfrm>
            <a:off x="10019965" y="4280808"/>
            <a:ext cx="1702051" cy="1692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65333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NATIONAL FAASTEA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NATIONAL FAA</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59" y="1520867"/>
            <a:ext cx="9444525"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cs typeface="Arial Black" panose="020B0604020202020204" pitchFamily="34" charset="0"/>
              </a:rPr>
              <a:t>SAFETY TEAM </a:t>
            </a:r>
            <a:r>
              <a:rPr kumimoji="0" lang="en-US" sz="4400" b="1" i="0" u="none" strike="noStrike" kern="1200" cap="none" spc="45" normalizeH="0" baseline="30000" noProof="0">
                <a:ln>
                  <a:noFill/>
                </a:ln>
                <a:solidFill>
                  <a:srgbClr val="FFFFFF"/>
                </a:solidFill>
                <a:effectLst>
                  <a:outerShdw blurRad="76200" dist="38100" dir="3600000" algn="tr" rotWithShape="0">
                    <a:prstClr val="black">
                      <a:alpha val="40000"/>
                    </a:prstClr>
                  </a:outerShdw>
                </a:effectLst>
                <a:uLnTx/>
                <a:uFillTx/>
                <a:latin typeface="Arial"/>
                <a:ea typeface="+mj-ea"/>
                <a:cs typeface="Arial"/>
              </a:rPr>
              <a:t>(</a:t>
            </a:r>
            <a:r>
              <a:rPr kumimoji="0" lang="en-US" sz="4400" b="1" i="0" u="none" strike="noStrike" kern="1200" cap="none" spc="45" normalizeH="0" baseline="30000" noProof="0" err="1">
                <a:ln>
                  <a:noFill/>
                </a:ln>
                <a:solidFill>
                  <a:srgbClr val="FFFFFF"/>
                </a:solidFill>
                <a:effectLst>
                  <a:outerShdw blurRad="76200" dist="38100" dir="3600000" algn="tr" rotWithShape="0">
                    <a:prstClr val="black">
                      <a:alpha val="40000"/>
                    </a:prstClr>
                  </a:outerShdw>
                </a:effectLst>
                <a:uLnTx/>
                <a:uFillTx/>
                <a:latin typeface="Arial"/>
                <a:ea typeface="+mj-ea"/>
                <a:cs typeface="Arial"/>
              </a:rPr>
              <a:t>FAASTeam</a:t>
            </a:r>
            <a:r>
              <a:rPr kumimoji="0" lang="en-US" sz="4400" b="1" i="0" u="none" strike="noStrike" kern="1200" cap="none" spc="45" normalizeH="0" baseline="30000" noProof="0">
                <a:ln>
                  <a:noFill/>
                </a:ln>
                <a:solidFill>
                  <a:srgbClr val="FFFFFF"/>
                </a:solidFill>
                <a:effectLst>
                  <a:outerShdw blurRad="76200" dist="38100" dir="3600000" algn="tr" rotWithShape="0">
                    <a:prstClr val="black">
                      <a:alpha val="40000"/>
                    </a:prstClr>
                  </a:outerShdw>
                </a:effectLst>
                <a:uLnTx/>
                <a:uFillTx/>
                <a:latin typeface="Arial"/>
                <a:ea typeface="+mj-ea"/>
                <a:cs typeface="Arial"/>
              </a:rPr>
              <a:t>)</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2" name="object 11">
            <a:extLst>
              <a:ext uri="{FF2B5EF4-FFF2-40B4-BE49-F238E27FC236}">
                <a16:creationId xmlns:a16="http://schemas.microsoft.com/office/drawing/2014/main" id="{00FBA02D-AA5F-35F7-A1C0-0973F895E028}"/>
              </a:ext>
            </a:extLst>
          </p:cNvPr>
          <p:cNvSpPr txBox="1"/>
          <p:nvPr userDrawn="1"/>
        </p:nvSpPr>
        <p:spPr>
          <a:xfrm>
            <a:off x="1866900" y="2184876"/>
            <a:ext cx="9606025" cy="4207562"/>
          </a:xfrm>
          <a:prstGeom prst="rect">
            <a:avLst/>
          </a:prstGeom>
        </p:spPr>
        <p:txBody>
          <a:bodyPr vert="horz" wrap="square" lIns="0" tIns="13970" rIns="0" bIns="0" rtlCol="0">
            <a:spAutoFit/>
          </a:bodyPr>
          <a:lstStyle/>
          <a:p>
            <a:pPr marL="12700">
              <a:spcBef>
                <a:spcPts val="110"/>
              </a:spcBef>
            </a:pPr>
            <a:r>
              <a:rPr sz="2550" b="1" spc="50">
                <a:solidFill>
                  <a:srgbClr val="FF711C"/>
                </a:solidFill>
                <a:latin typeface="Arial"/>
                <a:cs typeface="Arial"/>
              </a:rPr>
              <a:t>D</a:t>
            </a:r>
            <a:r>
              <a:rPr sz="2550" b="1">
                <a:solidFill>
                  <a:srgbClr val="FF711C"/>
                </a:solidFill>
                <a:latin typeface="Arial"/>
                <a:cs typeface="Arial"/>
              </a:rPr>
              <a:t>evelops standardized safety interventions for General</a:t>
            </a:r>
            <a:endParaRPr sz="2550">
              <a:latin typeface="Arial"/>
              <a:cs typeface="Arial"/>
            </a:endParaRPr>
          </a:p>
          <a:p>
            <a:pPr marL="12700"/>
            <a:r>
              <a:rPr sz="2550" b="1">
                <a:solidFill>
                  <a:srgbClr val="FF711C"/>
                </a:solidFill>
                <a:latin typeface="Arial"/>
                <a:cs typeface="Arial"/>
              </a:rPr>
              <a:t>Aviation, and may support other safety initiatives such as:</a:t>
            </a:r>
            <a:endParaRPr sz="2550">
              <a:latin typeface="Arial"/>
              <a:cs typeface="Arial"/>
            </a:endParaRPr>
          </a:p>
          <a:p>
            <a:pPr marL="12700" marR="532130">
              <a:spcBef>
                <a:spcPts val="330"/>
              </a:spcBef>
            </a:pPr>
            <a:r>
              <a:rPr sz="2300">
                <a:latin typeface="Arial"/>
                <a:cs typeface="Arial"/>
              </a:rPr>
              <a:t>UAS, NextGen, Runway Safety, The General Aviation Joint Steering Committee (GAJSC) Safety Enhancements</a:t>
            </a:r>
          </a:p>
          <a:p>
            <a:pPr marL="12700">
              <a:spcBef>
                <a:spcPts val="509"/>
              </a:spcBef>
            </a:pPr>
            <a:r>
              <a:rPr sz="2550" b="1" err="1">
                <a:solidFill>
                  <a:schemeClr val="accent2"/>
                </a:solidFill>
                <a:latin typeface="Arial"/>
                <a:cs typeface="Arial"/>
              </a:rPr>
              <a:t>FAASTeam</a:t>
            </a:r>
            <a:r>
              <a:rPr sz="2550" b="1">
                <a:solidFill>
                  <a:schemeClr val="accent2"/>
                </a:solidFill>
                <a:latin typeface="Arial"/>
                <a:cs typeface="Arial"/>
              </a:rPr>
              <a:t> responds to localized safety issues through:</a:t>
            </a:r>
            <a:endParaRPr sz="2550">
              <a:solidFill>
                <a:schemeClr val="accent2"/>
              </a:solidFill>
              <a:latin typeface="Arial"/>
              <a:cs typeface="Arial"/>
            </a:endParaRPr>
          </a:p>
          <a:p>
            <a:pPr marL="237744" indent="-237744">
              <a:spcBef>
                <a:spcPts val="1100"/>
              </a:spcBef>
              <a:buChar char="•"/>
              <a:tabLst>
                <a:tab pos="261620" algn="l"/>
              </a:tabLst>
            </a:pPr>
            <a:r>
              <a:rPr sz="2300">
                <a:latin typeface="Arial"/>
                <a:cs typeface="Arial"/>
              </a:rPr>
              <a:t>Accident/incident reports involving airmen from the area</a:t>
            </a:r>
          </a:p>
          <a:p>
            <a:pPr marL="237744" marR="892810" indent="-237744">
              <a:spcBef>
                <a:spcPts val="1100"/>
              </a:spcBef>
              <a:buChar char="•"/>
              <a:tabLst>
                <a:tab pos="261620" algn="l"/>
              </a:tabLst>
            </a:pPr>
            <a:r>
              <a:rPr sz="2300">
                <a:latin typeface="Arial"/>
                <a:cs typeface="Arial"/>
              </a:rPr>
              <a:t>Hazards identified by FAA Inspectors at local Flight Standards District Offices</a:t>
            </a:r>
          </a:p>
          <a:p>
            <a:pPr marL="260985" indent="-223520">
              <a:spcBef>
                <a:spcPts val="580"/>
              </a:spcBef>
              <a:buChar char="•"/>
              <a:tabLst>
                <a:tab pos="261620" algn="l"/>
              </a:tabLst>
            </a:pPr>
            <a:r>
              <a:rPr sz="2300">
                <a:latin typeface="Arial"/>
                <a:cs typeface="Arial"/>
              </a:rPr>
              <a:t>Information from the local aviation community</a:t>
            </a:r>
          </a:p>
          <a:p>
            <a:pPr marL="260985" indent="-223520">
              <a:spcBef>
                <a:spcPts val="640"/>
              </a:spcBef>
              <a:buChar char="•"/>
              <a:tabLst>
                <a:tab pos="261620" algn="l"/>
              </a:tabLst>
            </a:pPr>
            <a:r>
              <a:rPr sz="2300">
                <a:latin typeface="Arial"/>
                <a:cs typeface="Arial"/>
              </a:rPr>
              <a:t>Local Pilot Controller Forums</a:t>
            </a:r>
          </a:p>
        </p:txBody>
      </p:sp>
      <p:pic>
        <p:nvPicPr>
          <p:cNvPr id="7" name="object 7">
            <a:extLst>
              <a:ext uri="{FF2B5EF4-FFF2-40B4-BE49-F238E27FC236}">
                <a16:creationId xmlns:a16="http://schemas.microsoft.com/office/drawing/2014/main" id="{2B4CD6C9-4CED-EB32-1CB4-EA86C9231F9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Tree>
    <p:extLst>
      <p:ext uri="{BB962C8B-B14F-4D97-AF65-F5344CB8AC3E}">
        <p14:creationId xmlns:p14="http://schemas.microsoft.com/office/powerpoint/2010/main" val="271899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WSO KNOW B4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WSO</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59" y="1520867"/>
            <a:ext cx="9829799"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WRONG SURFACE OPERATIONS</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grpSp>
        <p:nvGrpSpPr>
          <p:cNvPr id="22" name="Group 21">
            <a:extLst>
              <a:ext uri="{FF2B5EF4-FFF2-40B4-BE49-F238E27FC236}">
                <a16:creationId xmlns:a16="http://schemas.microsoft.com/office/drawing/2014/main" id="{DD2B2E1A-12BF-39B9-D729-9A3CE7F1F504}"/>
              </a:ext>
            </a:extLst>
          </p:cNvPr>
          <p:cNvGrpSpPr/>
          <p:nvPr userDrawn="1"/>
        </p:nvGrpSpPr>
        <p:grpSpPr>
          <a:xfrm>
            <a:off x="1854198" y="4498478"/>
            <a:ext cx="10527272" cy="1963073"/>
            <a:chOff x="1854198" y="4498478"/>
            <a:chExt cx="10527272" cy="1963073"/>
          </a:xfrm>
        </p:grpSpPr>
        <p:pic>
          <p:nvPicPr>
            <p:cNvPr id="23" name="Picture 4" descr="A picture containing text&#10;&#10;Description automatically generated">
              <a:extLst>
                <a:ext uri="{FF2B5EF4-FFF2-40B4-BE49-F238E27FC236}">
                  <a16:creationId xmlns:a16="http://schemas.microsoft.com/office/drawing/2014/main" id="{2E1D1D0C-BB70-7A91-0C56-E7B1F14D56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4200"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5" name="Picture 4" descr="A picture containing text&#10;&#10;Description automatically generated">
              <a:extLst>
                <a:ext uri="{FF2B5EF4-FFF2-40B4-BE49-F238E27FC236}">
                  <a16:creationId xmlns:a16="http://schemas.microsoft.com/office/drawing/2014/main" id="{FAD485DD-5DBF-6772-6447-6D47CB772A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4889"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6" name="Picture 4" descr="A picture containing text&#10;&#10;Description automatically generated">
              <a:extLst>
                <a:ext uri="{FF2B5EF4-FFF2-40B4-BE49-F238E27FC236}">
                  <a16:creationId xmlns:a16="http://schemas.microsoft.com/office/drawing/2014/main" id="{819FDF1D-49A9-24A3-4E15-2592AFE68B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0814"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001E720-CBC2-2DA6-4929-8620AB59A02A}"/>
                </a:ext>
              </a:extLst>
            </p:cNvPr>
            <p:cNvSpPr txBox="1"/>
            <p:nvPr/>
          </p:nvSpPr>
          <p:spPr>
            <a:xfrm>
              <a:off x="18541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Surface Landings</a:t>
              </a:r>
            </a:p>
          </p:txBody>
        </p:sp>
        <p:sp>
          <p:nvSpPr>
            <p:cNvPr id="28" name="TextBox 27">
              <a:extLst>
                <a:ext uri="{FF2B5EF4-FFF2-40B4-BE49-F238E27FC236}">
                  <a16:creationId xmlns:a16="http://schemas.microsoft.com/office/drawing/2014/main" id="{026EACDB-F4CC-BEB2-1A9E-790D1D15AB29}"/>
                </a:ext>
              </a:extLst>
            </p:cNvPr>
            <p:cNvSpPr txBox="1"/>
            <p:nvPr/>
          </p:nvSpPr>
          <p:spPr>
            <a:xfrm>
              <a:off x="51688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Airport Landings</a:t>
              </a:r>
            </a:p>
          </p:txBody>
        </p:sp>
        <p:sp>
          <p:nvSpPr>
            <p:cNvPr id="29" name="TextBox 28">
              <a:extLst>
                <a:ext uri="{FF2B5EF4-FFF2-40B4-BE49-F238E27FC236}">
                  <a16:creationId xmlns:a16="http://schemas.microsoft.com/office/drawing/2014/main" id="{97F43838-7AB5-6039-C198-3186DAF94F2C}"/>
                </a:ext>
              </a:extLst>
            </p:cNvPr>
            <p:cNvSpPr txBox="1"/>
            <p:nvPr/>
          </p:nvSpPr>
          <p:spPr>
            <a:xfrm>
              <a:off x="8520814" y="6215330"/>
              <a:ext cx="386065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Direction Intersection Takeoffs</a:t>
              </a:r>
            </a:p>
          </p:txBody>
        </p:sp>
      </p:grpSp>
      <p:sp>
        <p:nvSpPr>
          <p:cNvPr id="30" name="Content Placeholder 5">
            <a:extLst>
              <a:ext uri="{FF2B5EF4-FFF2-40B4-BE49-F238E27FC236}">
                <a16:creationId xmlns:a16="http://schemas.microsoft.com/office/drawing/2014/main" id="{D8EF1669-8F4D-C61F-63A5-7E46855F4A9B}"/>
              </a:ext>
            </a:extLst>
          </p:cNvPr>
          <p:cNvSpPr txBox="1">
            <a:spLocks/>
          </p:cNvSpPr>
          <p:nvPr userDrawn="1"/>
        </p:nvSpPr>
        <p:spPr>
          <a:xfrm>
            <a:off x="1854199" y="2038757"/>
            <a:ext cx="7481186" cy="555587"/>
          </a:xfrm>
          <a:prstGeom prst="rect">
            <a:avLst/>
          </a:prstGeom>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Know before you go:</a:t>
            </a:r>
          </a:p>
        </p:txBody>
      </p:sp>
      <p:sp>
        <p:nvSpPr>
          <p:cNvPr id="33" name="TextBox 32">
            <a:extLst>
              <a:ext uri="{FF2B5EF4-FFF2-40B4-BE49-F238E27FC236}">
                <a16:creationId xmlns:a16="http://schemas.microsoft.com/office/drawing/2014/main" id="{64318049-61B8-5C55-A11C-DAA7CE6993F0}"/>
              </a:ext>
            </a:extLst>
          </p:cNvPr>
          <p:cNvSpPr txBox="1"/>
          <p:nvPr userDrawn="1"/>
        </p:nvSpPr>
        <p:spPr>
          <a:xfrm>
            <a:off x="1851659" y="2670257"/>
            <a:ext cx="10340340" cy="1710725"/>
          </a:xfrm>
          <a:prstGeom prst="rect">
            <a:avLst/>
          </a:prstGeom>
          <a:noFill/>
        </p:spPr>
        <p:txBody>
          <a:bodyPr wrap="square" numCol="2" spcCol="182880" rtlCol="0">
            <a:spAutoFit/>
          </a:bodyPr>
          <a:lstStyle/>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Be familiar with the airport diagram and keep a copy for reference</a:t>
            </a:r>
          </a:p>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Find a satellite airport image for a realistic view of what to expect</a:t>
            </a:r>
          </a:p>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Confirm your compass heading matches your assigned runway </a:t>
            </a:r>
          </a:p>
          <a:p>
            <a:pPr marL="237490" marR="0" lvl="2" indent="-237490"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See something, say something</a:t>
            </a:r>
          </a:p>
        </p:txBody>
      </p:sp>
      <p:sp>
        <p:nvSpPr>
          <p:cNvPr id="2" name="Rectangle 1">
            <a:hlinkClick r:id="rId6"/>
            <a:extLst>
              <a:ext uri="{FF2B5EF4-FFF2-40B4-BE49-F238E27FC236}">
                <a16:creationId xmlns:a16="http://schemas.microsoft.com/office/drawing/2014/main" id="{2A3D5CC6-27BA-182C-870D-7CFC65D60558}"/>
              </a:ext>
            </a:extLst>
          </p:cNvPr>
          <p:cNvSpPr/>
          <p:nvPr userDrawn="1"/>
        </p:nvSpPr>
        <p:spPr>
          <a:xfrm>
            <a:off x="1837853" y="4490519"/>
            <a:ext cx="3132499" cy="1955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extLst>
              <a:ext uri="{FF2B5EF4-FFF2-40B4-BE49-F238E27FC236}">
                <a16:creationId xmlns:a16="http://schemas.microsoft.com/office/drawing/2014/main" id="{50496499-12D3-CAD2-046A-6D72A43ABA4E}"/>
              </a:ext>
            </a:extLst>
          </p:cNvPr>
          <p:cNvSpPr/>
          <p:nvPr userDrawn="1"/>
        </p:nvSpPr>
        <p:spPr>
          <a:xfrm>
            <a:off x="5187635" y="4490519"/>
            <a:ext cx="3132499" cy="1955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8"/>
            <a:extLst>
              <a:ext uri="{FF2B5EF4-FFF2-40B4-BE49-F238E27FC236}">
                <a16:creationId xmlns:a16="http://schemas.microsoft.com/office/drawing/2014/main" id="{2F5F3C92-A491-353F-12BB-917CA6F0754F}"/>
              </a:ext>
            </a:extLst>
          </p:cNvPr>
          <p:cNvSpPr/>
          <p:nvPr userDrawn="1"/>
        </p:nvSpPr>
        <p:spPr>
          <a:xfrm>
            <a:off x="8510256" y="4490519"/>
            <a:ext cx="3132499" cy="1955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05457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ILOT SI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SAFETY </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PILOT SIMULATOR</a:t>
            </a:r>
          </a:p>
        </p:txBody>
      </p:sp>
      <p:pic>
        <p:nvPicPr>
          <p:cNvPr id="2" name="object 11">
            <a:extLst>
              <a:ext uri="{FF2B5EF4-FFF2-40B4-BE49-F238E27FC236}">
                <a16:creationId xmlns:a16="http://schemas.microsoft.com/office/drawing/2014/main" id="{E82A5BA6-929B-12CB-E777-52BB1D93737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5161097" y="2250434"/>
            <a:ext cx="3274394" cy="1782616"/>
          </a:xfrm>
          <a:prstGeom prst="rect">
            <a:avLst/>
          </a:prstGeom>
          <a:effectLst>
            <a:outerShdw blurRad="50800" dist="38100" dir="2700000" algn="tl" rotWithShape="0">
              <a:prstClr val="black">
                <a:alpha val="40000"/>
              </a:prstClr>
            </a:outerShdw>
          </a:effectLst>
        </p:spPr>
      </p:pic>
      <p:pic>
        <p:nvPicPr>
          <p:cNvPr id="9" name="object 12">
            <a:extLst>
              <a:ext uri="{FF2B5EF4-FFF2-40B4-BE49-F238E27FC236}">
                <a16:creationId xmlns:a16="http://schemas.microsoft.com/office/drawing/2014/main" id="{29B09F36-D8E2-0B62-4383-D1B7A113F22D}"/>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8675273" y="2246755"/>
            <a:ext cx="3274394" cy="1782617"/>
          </a:xfrm>
          <a:prstGeom prst="rect">
            <a:avLst/>
          </a:prstGeom>
          <a:effectLst>
            <a:outerShdw blurRad="50800" dist="38100" dir="2700000" algn="tl" rotWithShape="0">
              <a:prstClr val="black">
                <a:alpha val="40000"/>
              </a:prstClr>
            </a:outerShdw>
          </a:effectLst>
        </p:spPr>
      </p:pic>
      <p:pic>
        <p:nvPicPr>
          <p:cNvPr id="10" name="object 13">
            <a:extLst>
              <a:ext uri="{FF2B5EF4-FFF2-40B4-BE49-F238E27FC236}">
                <a16:creationId xmlns:a16="http://schemas.microsoft.com/office/drawing/2014/main" id="{CC225E81-813A-C10F-0B08-48F0E9D5380D}"/>
              </a:ext>
            </a:extLst>
          </p:cNvPr>
          <p:cNvPicPr/>
          <p:nvPr userDrawn="1"/>
        </p:nvPicPr>
        <p:blipFill rotWithShape="1">
          <a:blip r:embed="rId5" cstate="screen">
            <a:extLst>
              <a:ext uri="{28A0092B-C50C-407E-A947-70E740481C1C}">
                <a14:useLocalDpi xmlns:a14="http://schemas.microsoft.com/office/drawing/2010/main"/>
              </a:ext>
            </a:extLst>
          </a:blip>
          <a:srcRect/>
          <a:stretch/>
        </p:blipFill>
        <p:spPr>
          <a:xfrm>
            <a:off x="8675272" y="4247628"/>
            <a:ext cx="3274395" cy="1782617"/>
          </a:xfrm>
          <a:prstGeom prst="rect">
            <a:avLst/>
          </a:prstGeom>
          <a:effectLst>
            <a:outerShdw blurRad="50800" dist="38100" dir="2700000" algn="tl" rotWithShape="0">
              <a:prstClr val="black">
                <a:alpha val="40000"/>
              </a:prstClr>
            </a:outerShdw>
          </a:effectLst>
        </p:spPr>
      </p:pic>
      <p:pic>
        <p:nvPicPr>
          <p:cNvPr id="11" name="object 14">
            <a:extLst>
              <a:ext uri="{FF2B5EF4-FFF2-40B4-BE49-F238E27FC236}">
                <a16:creationId xmlns:a16="http://schemas.microsoft.com/office/drawing/2014/main" id="{6A98BFC4-2ED6-8747-6B20-B03DB54B3DAF}"/>
              </a:ext>
            </a:extLst>
          </p:cNvPr>
          <p:cNvPicPr/>
          <p:nvPr userDrawn="1"/>
        </p:nvPicPr>
        <p:blipFill rotWithShape="1">
          <a:blip r:embed="rId6" cstate="screen">
            <a:extLst>
              <a:ext uri="{28A0092B-C50C-407E-A947-70E740481C1C}">
                <a14:useLocalDpi xmlns:a14="http://schemas.microsoft.com/office/drawing/2010/main"/>
              </a:ext>
            </a:extLst>
          </a:blip>
          <a:srcRect/>
          <a:stretch/>
        </p:blipFill>
        <p:spPr>
          <a:xfrm>
            <a:off x="5158744" y="4247630"/>
            <a:ext cx="3274394" cy="1782616"/>
          </a:xfrm>
          <a:prstGeom prst="rect">
            <a:avLst/>
          </a:prstGeom>
          <a:effectLst>
            <a:outerShdw blurRad="50800" dist="38100" dir="2700000" algn="tl" rotWithShape="0">
              <a:prstClr val="black">
                <a:alpha val="40000"/>
              </a:prstClr>
            </a:outerShdw>
          </a:effectLst>
        </p:spPr>
      </p:pic>
      <p:pic>
        <p:nvPicPr>
          <p:cNvPr id="12" name="Picture 11" descr="Qr code&#10;&#10;Description automatically generated">
            <a:extLst>
              <a:ext uri="{FF2B5EF4-FFF2-40B4-BE49-F238E27FC236}">
                <a16:creationId xmlns:a16="http://schemas.microsoft.com/office/drawing/2014/main" id="{4E2832AE-5E99-8A98-63FB-6612B6A6945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51662" y="4251917"/>
            <a:ext cx="1884400" cy="1884400"/>
          </a:xfrm>
          <a:prstGeom prst="rect">
            <a:avLst/>
          </a:prstGeom>
          <a:effectLst>
            <a:outerShdw blurRad="50800" dist="38100" dir="2700000" algn="tl" rotWithShape="0">
              <a:prstClr val="black">
                <a:alpha val="40000"/>
              </a:prstClr>
            </a:outerShdw>
          </a:effectLst>
        </p:spPr>
      </p:pic>
      <p:sp>
        <p:nvSpPr>
          <p:cNvPr id="13" name="object 18">
            <a:extLst>
              <a:ext uri="{FF2B5EF4-FFF2-40B4-BE49-F238E27FC236}">
                <a16:creationId xmlns:a16="http://schemas.microsoft.com/office/drawing/2014/main" id="{01960DB0-092A-13D1-BF45-5A28CA5CA134}"/>
              </a:ext>
            </a:extLst>
          </p:cNvPr>
          <p:cNvSpPr txBox="1"/>
          <p:nvPr userDrawn="1"/>
        </p:nvSpPr>
        <p:spPr>
          <a:xfrm>
            <a:off x="1851662" y="2049196"/>
            <a:ext cx="3439892" cy="1908215"/>
          </a:xfrm>
          <a:prstGeom prst="rect">
            <a:avLst/>
          </a:prstGeom>
        </p:spPr>
        <p:txBody>
          <a:bodyPr vert="horz" wrap="square" lIns="0" tIns="182880" rIns="0" bIns="0" rtlCol="0">
            <a:spAutoFit/>
          </a:bodyPr>
          <a:lstStyle/>
          <a:p>
            <a:pPr marL="12700">
              <a:spcBef>
                <a:spcPts val="110"/>
              </a:spcBef>
            </a:pPr>
            <a:r>
              <a:rPr lang="en-US" sz="2800" b="1">
                <a:solidFill>
                  <a:srgbClr val="FF711C"/>
                </a:solidFill>
                <a:latin typeface="Arial"/>
                <a:cs typeface="Arial"/>
              </a:rPr>
              <a:t>A</a:t>
            </a:r>
            <a:r>
              <a:rPr sz="2800" b="1">
                <a:solidFill>
                  <a:srgbClr val="FF711C"/>
                </a:solidFill>
                <a:latin typeface="Arial"/>
                <a:cs typeface="Arial"/>
              </a:rPr>
              <a:t>n</a:t>
            </a:r>
            <a:r>
              <a:rPr lang="en-US" sz="2800" b="1">
                <a:solidFill>
                  <a:srgbClr val="FF711C"/>
                </a:solidFill>
                <a:latin typeface="Arial"/>
                <a:cs typeface="Arial"/>
              </a:rPr>
              <a:t> </a:t>
            </a:r>
            <a:r>
              <a:rPr sz="2800" b="1">
                <a:solidFill>
                  <a:srgbClr val="FF711C"/>
                </a:solidFill>
                <a:latin typeface="Arial"/>
                <a:cs typeface="Arial"/>
              </a:rPr>
              <a:t>interactive safety</a:t>
            </a:r>
            <a:r>
              <a:rPr lang="en-US" sz="2800" b="1">
                <a:solidFill>
                  <a:srgbClr val="FF711C"/>
                </a:solidFill>
                <a:latin typeface="Arial"/>
                <a:cs typeface="Arial"/>
              </a:rPr>
              <a:t> </a:t>
            </a:r>
            <a:r>
              <a:rPr sz="2800" b="1">
                <a:solidFill>
                  <a:srgbClr val="FF711C"/>
                </a:solidFill>
                <a:latin typeface="Arial"/>
                <a:cs typeface="Arial"/>
              </a:rPr>
              <a:t>simulator based on actual surface events</a:t>
            </a:r>
            <a:endParaRPr sz="2800">
              <a:latin typeface="Arial"/>
              <a:cs typeface="Arial"/>
            </a:endParaRPr>
          </a:p>
        </p:txBody>
      </p:sp>
      <p:sp>
        <p:nvSpPr>
          <p:cNvPr id="7" name="Rectangle 6">
            <a:hlinkClick r:id="rId8"/>
            <a:extLst>
              <a:ext uri="{FF2B5EF4-FFF2-40B4-BE49-F238E27FC236}">
                <a16:creationId xmlns:a16="http://schemas.microsoft.com/office/drawing/2014/main" id="{F53F6D8E-90D5-BC30-D1A4-01E52312D70B}"/>
              </a:ext>
            </a:extLst>
          </p:cNvPr>
          <p:cNvSpPr/>
          <p:nvPr userDrawn="1"/>
        </p:nvSpPr>
        <p:spPr>
          <a:xfrm>
            <a:off x="1837853" y="4246075"/>
            <a:ext cx="1901228" cy="189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36359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N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CNDs</a:t>
            </a:r>
          </a:p>
        </p:txBody>
      </p:sp>
      <p:sp>
        <p:nvSpPr>
          <p:cNvPr id="9" name="TextBox 8">
            <a:extLst>
              <a:ext uri="{FF2B5EF4-FFF2-40B4-BE49-F238E27FC236}">
                <a16:creationId xmlns:a16="http://schemas.microsoft.com/office/drawing/2014/main" id="{ECC3A537-1941-CECA-63E6-A659E07DC711}"/>
              </a:ext>
            </a:extLst>
          </p:cNvPr>
          <p:cNvSpPr txBox="1"/>
          <p:nvPr userDrawn="1"/>
        </p:nvSpPr>
        <p:spPr>
          <a:xfrm>
            <a:off x="3343355" y="2035810"/>
            <a:ext cx="7328232" cy="147732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800" b="1">
                <a:solidFill>
                  <a:srgbClr val="FF711C"/>
                </a:solidFill>
                <a:latin typeface="Arial"/>
              </a:rPr>
              <a:t>         Per Order 7210.3, early construction/ 	coordination with ACAC is required by the Air Traffic Manager (ATM)</a:t>
            </a:r>
            <a:endParaRPr lang="en-US">
              <a:solidFill>
                <a:srgbClr val="000000"/>
              </a:solidFill>
              <a:latin typeface="Calibri" panose="020F0502020204030204"/>
              <a:cs typeface="Calibri" panose="020F0502020204030204"/>
            </a:endParaRPr>
          </a:p>
        </p:txBody>
      </p:sp>
      <p:pic>
        <p:nvPicPr>
          <p:cNvPr id="10" name="Picture 9">
            <a:extLst>
              <a:ext uri="{FF2B5EF4-FFF2-40B4-BE49-F238E27FC236}">
                <a16:creationId xmlns:a16="http://schemas.microsoft.com/office/drawing/2014/main" id="{83B03D65-697D-FDAD-9BE5-AB63221DF2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66900" y="2262002"/>
            <a:ext cx="1181100" cy="116102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71A5F7A9-23BE-195E-516D-C08903E488AC}"/>
              </a:ext>
            </a:extLst>
          </p:cNvPr>
          <p:cNvSpPr txBox="1"/>
          <p:nvPr userDrawn="1"/>
        </p:nvSpPr>
        <p:spPr>
          <a:xfrm>
            <a:off x="1866901" y="3432967"/>
            <a:ext cx="9297285" cy="2682786"/>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a:buChar char="•"/>
            </a:pPr>
            <a:r>
              <a:rPr lang="en-US" sz="2400">
                <a:solidFill>
                  <a:schemeClr val="accent2"/>
                </a:solidFill>
                <a:latin typeface="Arial"/>
              </a:rPr>
              <a:t>CNDs must currently be created </a:t>
            </a:r>
            <a:r>
              <a:rPr lang="en-US" sz="2400" b="1">
                <a:solidFill>
                  <a:schemeClr val="accent2"/>
                </a:solidFill>
                <a:latin typeface="Arial"/>
              </a:rPr>
              <a:t>manually </a:t>
            </a:r>
            <a:r>
              <a:rPr lang="en-US" sz="2400">
                <a:solidFill>
                  <a:schemeClr val="accent2"/>
                </a:solidFill>
                <a:latin typeface="Arial"/>
              </a:rPr>
              <a:t>each time a new construction project is coordinated with the ACAC.</a:t>
            </a:r>
            <a:endParaRPr lang="en-US" sz="2400">
              <a:solidFill>
                <a:schemeClr val="accent2"/>
              </a:solidFill>
              <a:latin typeface="Arial"/>
              <a:cs typeface="Arial"/>
            </a:endParaRPr>
          </a:p>
          <a:p>
            <a:pPr marL="237490" indent="-237490">
              <a:spcBef>
                <a:spcPts val="1100"/>
              </a:spcBef>
              <a:buFont typeface="Arial"/>
              <a:buChar char="•"/>
            </a:pPr>
            <a:r>
              <a:rPr lang="en-US" sz="2400">
                <a:solidFill>
                  <a:schemeClr val="accent2"/>
                </a:solidFill>
                <a:latin typeface="Arial"/>
              </a:rPr>
              <a:t>Each project </a:t>
            </a:r>
            <a:r>
              <a:rPr lang="en-US" sz="2400" b="1">
                <a:solidFill>
                  <a:schemeClr val="accent2"/>
                </a:solidFill>
                <a:latin typeface="Arial"/>
              </a:rPr>
              <a:t>update</a:t>
            </a:r>
            <a:r>
              <a:rPr lang="en-US" sz="2400">
                <a:solidFill>
                  <a:schemeClr val="accent2"/>
                </a:solidFill>
                <a:latin typeface="Arial"/>
              </a:rPr>
              <a:t> must also be coordinated with ACAC to properly reflect varying construction surface closures on your CND.</a:t>
            </a:r>
            <a:endParaRPr lang="en-US" sz="2400">
              <a:solidFill>
                <a:schemeClr val="accent2"/>
              </a:solidFill>
              <a:latin typeface="Arial"/>
              <a:cs typeface="Arial"/>
            </a:endParaRPr>
          </a:p>
          <a:p>
            <a:pPr marL="237490" indent="-237490">
              <a:spcBef>
                <a:spcPts val="1100"/>
              </a:spcBef>
              <a:buFont typeface="Arial"/>
              <a:buChar char="•"/>
            </a:pPr>
            <a:r>
              <a:rPr lang="en-US" sz="2400">
                <a:solidFill>
                  <a:schemeClr val="accent2"/>
                </a:solidFill>
                <a:latin typeface="Arial"/>
              </a:rPr>
              <a:t>Applicable surface closures will remain on the CND until project completion.</a:t>
            </a:r>
            <a:r>
              <a:rPr lang="en-US" sz="2400">
                <a:solidFill>
                  <a:schemeClr val="accent2"/>
                </a:solidFill>
                <a:latin typeface="Arial"/>
                <a:cs typeface="Arial"/>
              </a:rPr>
              <a:t> </a:t>
            </a:r>
          </a:p>
        </p:txBody>
      </p:sp>
      <p:grpSp>
        <p:nvGrpSpPr>
          <p:cNvPr id="13" name="Group 12">
            <a:extLst>
              <a:ext uri="{FF2B5EF4-FFF2-40B4-BE49-F238E27FC236}">
                <a16:creationId xmlns:a16="http://schemas.microsoft.com/office/drawing/2014/main" id="{45C2BE24-7893-8964-9567-4785E51D6F55}"/>
              </a:ext>
            </a:extLst>
          </p:cNvPr>
          <p:cNvGrpSpPr/>
          <p:nvPr userDrawn="1"/>
        </p:nvGrpSpPr>
        <p:grpSpPr>
          <a:xfrm>
            <a:off x="3343354" y="2323947"/>
            <a:ext cx="675005" cy="675005"/>
            <a:chOff x="8431900" y="3344231"/>
            <a:chExt cx="675005" cy="675005"/>
          </a:xfrm>
        </p:grpSpPr>
        <p:sp>
          <p:nvSpPr>
            <p:cNvPr id="15" name="object 21">
              <a:extLst>
                <a:ext uri="{FF2B5EF4-FFF2-40B4-BE49-F238E27FC236}">
                  <a16:creationId xmlns:a16="http://schemas.microsoft.com/office/drawing/2014/main" id="{4304F3AB-2398-26F2-F224-91E09212A34D}"/>
                </a:ext>
              </a:extLst>
            </p:cNvPr>
            <p:cNvSpPr/>
            <p:nvPr/>
          </p:nvSpPr>
          <p:spPr>
            <a:xfrm>
              <a:off x="8431900" y="3344231"/>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sp>
          <p:nvSpPr>
            <p:cNvPr id="16" name="object 22">
              <a:extLst>
                <a:ext uri="{FF2B5EF4-FFF2-40B4-BE49-F238E27FC236}">
                  <a16:creationId xmlns:a16="http://schemas.microsoft.com/office/drawing/2014/main" id="{B7A0642A-D90F-3A63-5B8E-F74A01BBA5F2}"/>
                </a:ext>
              </a:extLst>
            </p:cNvPr>
            <p:cNvSpPr/>
            <p:nvPr/>
          </p:nvSpPr>
          <p:spPr>
            <a:xfrm>
              <a:off x="8483613" y="3398093"/>
              <a:ext cx="571500" cy="533400"/>
            </a:xfrm>
            <a:custGeom>
              <a:avLst/>
              <a:gdLst/>
              <a:ahLst/>
              <a:cxnLst/>
              <a:rect l="l" t="t" r="r" b="b"/>
              <a:pathLst>
                <a:path w="571500" h="533400">
                  <a:moveTo>
                    <a:pt x="339102" y="324878"/>
                  </a:moveTo>
                  <a:lnTo>
                    <a:pt x="279819" y="384162"/>
                  </a:lnTo>
                  <a:lnTo>
                    <a:pt x="282746" y="395648"/>
                  </a:lnTo>
                  <a:lnTo>
                    <a:pt x="281893" y="406690"/>
                  </a:lnTo>
                  <a:lnTo>
                    <a:pt x="384162" y="524078"/>
                  </a:lnTo>
                  <a:lnTo>
                    <a:pt x="406982" y="532965"/>
                  </a:lnTo>
                  <a:lnTo>
                    <a:pt x="419839" y="530743"/>
                  </a:lnTo>
                  <a:lnTo>
                    <a:pt x="431584" y="524078"/>
                  </a:lnTo>
                  <a:lnTo>
                    <a:pt x="479018" y="474281"/>
                  </a:lnTo>
                  <a:lnTo>
                    <a:pt x="485683" y="463867"/>
                  </a:lnTo>
                  <a:lnTo>
                    <a:pt x="487905" y="451454"/>
                  </a:lnTo>
                  <a:lnTo>
                    <a:pt x="485683" y="438596"/>
                  </a:lnTo>
                  <a:lnTo>
                    <a:pt x="479018" y="426847"/>
                  </a:lnTo>
                  <a:lnTo>
                    <a:pt x="391274" y="341477"/>
                  </a:lnTo>
                  <a:lnTo>
                    <a:pt x="374451" y="329213"/>
                  </a:lnTo>
                  <a:lnTo>
                    <a:pt x="366468" y="327806"/>
                  </a:lnTo>
                  <a:lnTo>
                    <a:pt x="350588" y="327806"/>
                  </a:lnTo>
                  <a:lnTo>
                    <a:pt x="339102" y="324878"/>
                  </a:lnTo>
                  <a:close/>
                </a:path>
                <a:path w="571500" h="533400">
                  <a:moveTo>
                    <a:pt x="346214" y="149402"/>
                  </a:moveTo>
                  <a:lnTo>
                    <a:pt x="42684" y="452932"/>
                  </a:lnTo>
                  <a:lnTo>
                    <a:pt x="36012" y="463346"/>
                  </a:lnTo>
                  <a:lnTo>
                    <a:pt x="33788" y="475759"/>
                  </a:lnTo>
                  <a:lnTo>
                    <a:pt x="36012" y="488617"/>
                  </a:lnTo>
                  <a:lnTo>
                    <a:pt x="42684" y="500367"/>
                  </a:lnTo>
                  <a:lnTo>
                    <a:pt x="64020" y="519328"/>
                  </a:lnTo>
                  <a:lnTo>
                    <a:pt x="74434" y="527336"/>
                  </a:lnTo>
                  <a:lnTo>
                    <a:pt x="86847" y="530005"/>
                  </a:lnTo>
                  <a:lnTo>
                    <a:pt x="99705" y="527336"/>
                  </a:lnTo>
                  <a:lnTo>
                    <a:pt x="111455" y="519328"/>
                  </a:lnTo>
                  <a:lnTo>
                    <a:pt x="414985" y="215798"/>
                  </a:lnTo>
                  <a:lnTo>
                    <a:pt x="346214" y="149402"/>
                  </a:lnTo>
                  <a:close/>
                </a:path>
                <a:path w="571500" h="533400">
                  <a:moveTo>
                    <a:pt x="361630" y="326953"/>
                  </a:moveTo>
                  <a:lnTo>
                    <a:pt x="350588" y="327806"/>
                  </a:lnTo>
                  <a:lnTo>
                    <a:pt x="366468" y="327806"/>
                  </a:lnTo>
                  <a:lnTo>
                    <a:pt x="361630" y="326953"/>
                  </a:lnTo>
                  <a:close/>
                </a:path>
                <a:path w="571500" h="533400">
                  <a:moveTo>
                    <a:pt x="37934" y="45059"/>
                  </a:moveTo>
                  <a:lnTo>
                    <a:pt x="0" y="82994"/>
                  </a:lnTo>
                  <a:lnTo>
                    <a:pt x="40309" y="154139"/>
                  </a:lnTo>
                  <a:lnTo>
                    <a:pt x="82994" y="154139"/>
                  </a:lnTo>
                  <a:lnTo>
                    <a:pt x="194449" y="265595"/>
                  </a:lnTo>
                  <a:lnTo>
                    <a:pt x="220535" y="239509"/>
                  </a:lnTo>
                  <a:lnTo>
                    <a:pt x="109080" y="128054"/>
                  </a:lnTo>
                  <a:lnTo>
                    <a:pt x="109080" y="85369"/>
                  </a:lnTo>
                  <a:lnTo>
                    <a:pt x="37934" y="45059"/>
                  </a:lnTo>
                  <a:close/>
                </a:path>
                <a:path w="571500" h="533400">
                  <a:moveTo>
                    <a:pt x="334365" y="0"/>
                  </a:moveTo>
                  <a:lnTo>
                    <a:pt x="303529" y="33197"/>
                  </a:lnTo>
                  <a:lnTo>
                    <a:pt x="298193" y="41053"/>
                  </a:lnTo>
                  <a:lnTo>
                    <a:pt x="296414" y="49796"/>
                  </a:lnTo>
                  <a:lnTo>
                    <a:pt x="298193" y="58540"/>
                  </a:lnTo>
                  <a:lnTo>
                    <a:pt x="303529" y="66395"/>
                  </a:lnTo>
                  <a:lnTo>
                    <a:pt x="476643" y="239509"/>
                  </a:lnTo>
                  <a:lnTo>
                    <a:pt x="483497" y="243509"/>
                  </a:lnTo>
                  <a:lnTo>
                    <a:pt x="492352" y="244843"/>
                  </a:lnTo>
                  <a:lnTo>
                    <a:pt x="501652" y="243509"/>
                  </a:lnTo>
                  <a:lnTo>
                    <a:pt x="509841" y="239509"/>
                  </a:lnTo>
                  <a:lnTo>
                    <a:pt x="564387" y="182600"/>
                  </a:lnTo>
                  <a:lnTo>
                    <a:pt x="569717" y="174743"/>
                  </a:lnTo>
                  <a:lnTo>
                    <a:pt x="571493" y="165996"/>
                  </a:lnTo>
                  <a:lnTo>
                    <a:pt x="569717" y="157252"/>
                  </a:lnTo>
                  <a:lnTo>
                    <a:pt x="564387" y="149402"/>
                  </a:lnTo>
                  <a:lnTo>
                    <a:pt x="464781" y="49796"/>
                  </a:lnTo>
                  <a:lnTo>
                    <a:pt x="334365" y="0"/>
                  </a:lnTo>
                  <a:close/>
                </a:path>
              </a:pathLst>
            </a:custGeom>
            <a:solidFill>
              <a:srgbClr val="FF711C"/>
            </a:solidFill>
          </p:spPr>
          <p:txBody>
            <a:bodyPr wrap="square" lIns="0" tIns="0" rIns="0" bIns="0" rtlCol="0"/>
            <a:lstStyle/>
            <a:p>
              <a:endParaRPr/>
            </a:p>
          </p:txBody>
        </p:sp>
      </p:grpSp>
      <p:sp>
        <p:nvSpPr>
          <p:cNvPr id="2" name="Rectangle 1">
            <a:hlinkClick r:id="rId4"/>
            <a:extLst>
              <a:ext uri="{FF2B5EF4-FFF2-40B4-BE49-F238E27FC236}">
                <a16:creationId xmlns:a16="http://schemas.microsoft.com/office/drawing/2014/main" id="{ADD44D4B-3859-2420-618E-F5D5709CDBB2}"/>
              </a:ext>
            </a:extLst>
          </p:cNvPr>
          <p:cNvSpPr/>
          <p:nvPr userDrawn="1"/>
        </p:nvSpPr>
        <p:spPr>
          <a:xfrm>
            <a:off x="1855960" y="2272420"/>
            <a:ext cx="1213165"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5042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N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CNDs</a:t>
            </a:r>
          </a:p>
        </p:txBody>
      </p:sp>
      <p:sp>
        <p:nvSpPr>
          <p:cNvPr id="9" name="TextBox 8">
            <a:extLst>
              <a:ext uri="{FF2B5EF4-FFF2-40B4-BE49-F238E27FC236}">
                <a16:creationId xmlns:a16="http://schemas.microsoft.com/office/drawing/2014/main" id="{ECC3A537-1941-CECA-63E6-A659E07DC711}"/>
              </a:ext>
            </a:extLst>
          </p:cNvPr>
          <p:cNvSpPr txBox="1"/>
          <p:nvPr userDrawn="1"/>
        </p:nvSpPr>
        <p:spPr>
          <a:xfrm>
            <a:off x="3343355" y="2035810"/>
            <a:ext cx="7328232" cy="147732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800" b="1">
                <a:solidFill>
                  <a:srgbClr val="FF711C"/>
                </a:solidFill>
                <a:latin typeface="Arial"/>
              </a:rPr>
              <a:t>         Per Order 7210.3, early construction/ 	coordination with ACAC is required by the Air Traffic Manager (ATM)</a:t>
            </a:r>
            <a:endParaRPr lang="en-US">
              <a:solidFill>
                <a:srgbClr val="000000"/>
              </a:solidFill>
              <a:latin typeface="Calibri" panose="020F0502020204030204"/>
              <a:cs typeface="Calibri" panose="020F0502020204030204"/>
            </a:endParaRPr>
          </a:p>
        </p:txBody>
      </p:sp>
      <p:pic>
        <p:nvPicPr>
          <p:cNvPr id="10" name="Picture 9">
            <a:extLst>
              <a:ext uri="{FF2B5EF4-FFF2-40B4-BE49-F238E27FC236}">
                <a16:creationId xmlns:a16="http://schemas.microsoft.com/office/drawing/2014/main" id="{83B03D65-697D-FDAD-9BE5-AB63221DF2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66900" y="2262002"/>
            <a:ext cx="1181100" cy="116102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71A5F7A9-23BE-195E-516D-C08903E488AC}"/>
              </a:ext>
            </a:extLst>
          </p:cNvPr>
          <p:cNvSpPr txBox="1"/>
          <p:nvPr userDrawn="1"/>
        </p:nvSpPr>
        <p:spPr>
          <a:xfrm>
            <a:off x="1866901" y="3432967"/>
            <a:ext cx="9297285" cy="2682786"/>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a:buChar char="•"/>
            </a:pPr>
            <a:r>
              <a:rPr lang="en-US" sz="2400">
                <a:solidFill>
                  <a:schemeClr val="accent2"/>
                </a:solidFill>
                <a:latin typeface="Arial"/>
              </a:rPr>
              <a:t>CNDs must currently be created </a:t>
            </a:r>
            <a:r>
              <a:rPr lang="en-US" sz="2400" b="1">
                <a:solidFill>
                  <a:schemeClr val="accent2"/>
                </a:solidFill>
                <a:latin typeface="Arial"/>
              </a:rPr>
              <a:t>manually </a:t>
            </a:r>
            <a:r>
              <a:rPr lang="en-US" sz="2400">
                <a:solidFill>
                  <a:schemeClr val="accent2"/>
                </a:solidFill>
                <a:latin typeface="Arial"/>
              </a:rPr>
              <a:t>each time a new construction project is coordinated with the ACAC.</a:t>
            </a:r>
            <a:endParaRPr lang="en-US" sz="2400">
              <a:solidFill>
                <a:schemeClr val="accent2"/>
              </a:solidFill>
              <a:latin typeface="Arial"/>
              <a:cs typeface="Arial"/>
            </a:endParaRPr>
          </a:p>
          <a:p>
            <a:pPr marL="237490" indent="-237490">
              <a:spcBef>
                <a:spcPts val="1100"/>
              </a:spcBef>
              <a:buFont typeface="Arial"/>
              <a:buChar char="•"/>
            </a:pPr>
            <a:r>
              <a:rPr lang="en-US" sz="2400">
                <a:solidFill>
                  <a:schemeClr val="accent2"/>
                </a:solidFill>
                <a:latin typeface="Arial"/>
              </a:rPr>
              <a:t>Each project </a:t>
            </a:r>
            <a:r>
              <a:rPr lang="en-US" sz="2400" b="1">
                <a:solidFill>
                  <a:schemeClr val="accent2"/>
                </a:solidFill>
                <a:latin typeface="Arial"/>
              </a:rPr>
              <a:t>update</a:t>
            </a:r>
            <a:r>
              <a:rPr lang="en-US" sz="2400">
                <a:solidFill>
                  <a:schemeClr val="accent2"/>
                </a:solidFill>
                <a:latin typeface="Arial"/>
              </a:rPr>
              <a:t> must also be coordinated with ACAC to properly reflect varying construction surface closures on your CND.</a:t>
            </a:r>
            <a:endParaRPr lang="en-US" sz="2400">
              <a:solidFill>
                <a:schemeClr val="accent2"/>
              </a:solidFill>
              <a:latin typeface="Arial"/>
              <a:cs typeface="Arial"/>
            </a:endParaRPr>
          </a:p>
          <a:p>
            <a:pPr marL="237490" indent="-237490">
              <a:spcBef>
                <a:spcPts val="1100"/>
              </a:spcBef>
              <a:buFont typeface="Arial"/>
              <a:buChar char="•"/>
            </a:pPr>
            <a:r>
              <a:rPr lang="en-US" sz="2400">
                <a:solidFill>
                  <a:schemeClr val="accent2"/>
                </a:solidFill>
                <a:latin typeface="Arial"/>
              </a:rPr>
              <a:t>Applicable surface closures will remain on the CND until project completion.</a:t>
            </a:r>
            <a:r>
              <a:rPr lang="en-US" sz="2400">
                <a:solidFill>
                  <a:schemeClr val="accent2"/>
                </a:solidFill>
                <a:latin typeface="Arial"/>
                <a:cs typeface="Arial"/>
              </a:rPr>
              <a:t> </a:t>
            </a:r>
          </a:p>
        </p:txBody>
      </p:sp>
      <p:grpSp>
        <p:nvGrpSpPr>
          <p:cNvPr id="13" name="Group 12">
            <a:extLst>
              <a:ext uri="{FF2B5EF4-FFF2-40B4-BE49-F238E27FC236}">
                <a16:creationId xmlns:a16="http://schemas.microsoft.com/office/drawing/2014/main" id="{45C2BE24-7893-8964-9567-4785E51D6F55}"/>
              </a:ext>
            </a:extLst>
          </p:cNvPr>
          <p:cNvGrpSpPr/>
          <p:nvPr userDrawn="1"/>
        </p:nvGrpSpPr>
        <p:grpSpPr>
          <a:xfrm>
            <a:off x="3343354" y="2323947"/>
            <a:ext cx="675005" cy="675005"/>
            <a:chOff x="8431900" y="3344231"/>
            <a:chExt cx="675005" cy="675005"/>
          </a:xfrm>
        </p:grpSpPr>
        <p:sp>
          <p:nvSpPr>
            <p:cNvPr id="15" name="object 21">
              <a:extLst>
                <a:ext uri="{FF2B5EF4-FFF2-40B4-BE49-F238E27FC236}">
                  <a16:creationId xmlns:a16="http://schemas.microsoft.com/office/drawing/2014/main" id="{4304F3AB-2398-26F2-F224-91E09212A34D}"/>
                </a:ext>
              </a:extLst>
            </p:cNvPr>
            <p:cNvSpPr/>
            <p:nvPr/>
          </p:nvSpPr>
          <p:spPr>
            <a:xfrm>
              <a:off x="8431900" y="3344231"/>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sp>
          <p:nvSpPr>
            <p:cNvPr id="16" name="object 22">
              <a:extLst>
                <a:ext uri="{FF2B5EF4-FFF2-40B4-BE49-F238E27FC236}">
                  <a16:creationId xmlns:a16="http://schemas.microsoft.com/office/drawing/2014/main" id="{B7A0642A-D90F-3A63-5B8E-F74A01BBA5F2}"/>
                </a:ext>
              </a:extLst>
            </p:cNvPr>
            <p:cNvSpPr/>
            <p:nvPr/>
          </p:nvSpPr>
          <p:spPr>
            <a:xfrm>
              <a:off x="8483613" y="3398093"/>
              <a:ext cx="571500" cy="533400"/>
            </a:xfrm>
            <a:custGeom>
              <a:avLst/>
              <a:gdLst/>
              <a:ahLst/>
              <a:cxnLst/>
              <a:rect l="l" t="t" r="r" b="b"/>
              <a:pathLst>
                <a:path w="571500" h="533400">
                  <a:moveTo>
                    <a:pt x="339102" y="324878"/>
                  </a:moveTo>
                  <a:lnTo>
                    <a:pt x="279819" y="384162"/>
                  </a:lnTo>
                  <a:lnTo>
                    <a:pt x="282746" y="395648"/>
                  </a:lnTo>
                  <a:lnTo>
                    <a:pt x="281893" y="406690"/>
                  </a:lnTo>
                  <a:lnTo>
                    <a:pt x="384162" y="524078"/>
                  </a:lnTo>
                  <a:lnTo>
                    <a:pt x="406982" y="532965"/>
                  </a:lnTo>
                  <a:lnTo>
                    <a:pt x="419839" y="530743"/>
                  </a:lnTo>
                  <a:lnTo>
                    <a:pt x="431584" y="524078"/>
                  </a:lnTo>
                  <a:lnTo>
                    <a:pt x="479018" y="474281"/>
                  </a:lnTo>
                  <a:lnTo>
                    <a:pt x="485683" y="463867"/>
                  </a:lnTo>
                  <a:lnTo>
                    <a:pt x="487905" y="451454"/>
                  </a:lnTo>
                  <a:lnTo>
                    <a:pt x="485683" y="438596"/>
                  </a:lnTo>
                  <a:lnTo>
                    <a:pt x="479018" y="426847"/>
                  </a:lnTo>
                  <a:lnTo>
                    <a:pt x="391274" y="341477"/>
                  </a:lnTo>
                  <a:lnTo>
                    <a:pt x="374451" y="329213"/>
                  </a:lnTo>
                  <a:lnTo>
                    <a:pt x="366468" y="327806"/>
                  </a:lnTo>
                  <a:lnTo>
                    <a:pt x="350588" y="327806"/>
                  </a:lnTo>
                  <a:lnTo>
                    <a:pt x="339102" y="324878"/>
                  </a:lnTo>
                  <a:close/>
                </a:path>
                <a:path w="571500" h="533400">
                  <a:moveTo>
                    <a:pt x="346214" y="149402"/>
                  </a:moveTo>
                  <a:lnTo>
                    <a:pt x="42684" y="452932"/>
                  </a:lnTo>
                  <a:lnTo>
                    <a:pt x="36012" y="463346"/>
                  </a:lnTo>
                  <a:lnTo>
                    <a:pt x="33788" y="475759"/>
                  </a:lnTo>
                  <a:lnTo>
                    <a:pt x="36012" y="488617"/>
                  </a:lnTo>
                  <a:lnTo>
                    <a:pt x="42684" y="500367"/>
                  </a:lnTo>
                  <a:lnTo>
                    <a:pt x="64020" y="519328"/>
                  </a:lnTo>
                  <a:lnTo>
                    <a:pt x="74434" y="527336"/>
                  </a:lnTo>
                  <a:lnTo>
                    <a:pt x="86847" y="530005"/>
                  </a:lnTo>
                  <a:lnTo>
                    <a:pt x="99705" y="527336"/>
                  </a:lnTo>
                  <a:lnTo>
                    <a:pt x="111455" y="519328"/>
                  </a:lnTo>
                  <a:lnTo>
                    <a:pt x="414985" y="215798"/>
                  </a:lnTo>
                  <a:lnTo>
                    <a:pt x="346214" y="149402"/>
                  </a:lnTo>
                  <a:close/>
                </a:path>
                <a:path w="571500" h="533400">
                  <a:moveTo>
                    <a:pt x="361630" y="326953"/>
                  </a:moveTo>
                  <a:lnTo>
                    <a:pt x="350588" y="327806"/>
                  </a:lnTo>
                  <a:lnTo>
                    <a:pt x="366468" y="327806"/>
                  </a:lnTo>
                  <a:lnTo>
                    <a:pt x="361630" y="326953"/>
                  </a:lnTo>
                  <a:close/>
                </a:path>
                <a:path w="571500" h="533400">
                  <a:moveTo>
                    <a:pt x="37934" y="45059"/>
                  </a:moveTo>
                  <a:lnTo>
                    <a:pt x="0" y="82994"/>
                  </a:lnTo>
                  <a:lnTo>
                    <a:pt x="40309" y="154139"/>
                  </a:lnTo>
                  <a:lnTo>
                    <a:pt x="82994" y="154139"/>
                  </a:lnTo>
                  <a:lnTo>
                    <a:pt x="194449" y="265595"/>
                  </a:lnTo>
                  <a:lnTo>
                    <a:pt x="220535" y="239509"/>
                  </a:lnTo>
                  <a:lnTo>
                    <a:pt x="109080" y="128054"/>
                  </a:lnTo>
                  <a:lnTo>
                    <a:pt x="109080" y="85369"/>
                  </a:lnTo>
                  <a:lnTo>
                    <a:pt x="37934" y="45059"/>
                  </a:lnTo>
                  <a:close/>
                </a:path>
                <a:path w="571500" h="533400">
                  <a:moveTo>
                    <a:pt x="334365" y="0"/>
                  </a:moveTo>
                  <a:lnTo>
                    <a:pt x="303529" y="33197"/>
                  </a:lnTo>
                  <a:lnTo>
                    <a:pt x="298193" y="41053"/>
                  </a:lnTo>
                  <a:lnTo>
                    <a:pt x="296414" y="49796"/>
                  </a:lnTo>
                  <a:lnTo>
                    <a:pt x="298193" y="58540"/>
                  </a:lnTo>
                  <a:lnTo>
                    <a:pt x="303529" y="66395"/>
                  </a:lnTo>
                  <a:lnTo>
                    <a:pt x="476643" y="239509"/>
                  </a:lnTo>
                  <a:lnTo>
                    <a:pt x="483497" y="243509"/>
                  </a:lnTo>
                  <a:lnTo>
                    <a:pt x="492352" y="244843"/>
                  </a:lnTo>
                  <a:lnTo>
                    <a:pt x="501652" y="243509"/>
                  </a:lnTo>
                  <a:lnTo>
                    <a:pt x="509841" y="239509"/>
                  </a:lnTo>
                  <a:lnTo>
                    <a:pt x="564387" y="182600"/>
                  </a:lnTo>
                  <a:lnTo>
                    <a:pt x="569717" y="174743"/>
                  </a:lnTo>
                  <a:lnTo>
                    <a:pt x="571493" y="165996"/>
                  </a:lnTo>
                  <a:lnTo>
                    <a:pt x="569717" y="157252"/>
                  </a:lnTo>
                  <a:lnTo>
                    <a:pt x="564387" y="149402"/>
                  </a:lnTo>
                  <a:lnTo>
                    <a:pt x="464781" y="49796"/>
                  </a:lnTo>
                  <a:lnTo>
                    <a:pt x="334365" y="0"/>
                  </a:lnTo>
                  <a:close/>
                </a:path>
              </a:pathLst>
            </a:custGeom>
            <a:solidFill>
              <a:srgbClr val="FF711C"/>
            </a:solidFill>
          </p:spPr>
          <p:txBody>
            <a:bodyPr wrap="square" lIns="0" tIns="0" rIns="0" bIns="0" rtlCol="0"/>
            <a:lstStyle/>
            <a:p>
              <a:endParaRPr/>
            </a:p>
          </p:txBody>
        </p:sp>
      </p:grpSp>
      <p:sp>
        <p:nvSpPr>
          <p:cNvPr id="2" name="Rectangle 1">
            <a:hlinkClick r:id="rId4"/>
            <a:extLst>
              <a:ext uri="{FF2B5EF4-FFF2-40B4-BE49-F238E27FC236}">
                <a16:creationId xmlns:a16="http://schemas.microsoft.com/office/drawing/2014/main" id="{ADD44D4B-3859-2420-618E-F5D5709CDBB2}"/>
              </a:ext>
            </a:extLst>
          </p:cNvPr>
          <p:cNvSpPr/>
          <p:nvPr userDrawn="1"/>
        </p:nvSpPr>
        <p:spPr>
          <a:xfrm>
            <a:off x="1855960" y="2272420"/>
            <a:ext cx="1213165"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532819"/>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UTO CN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59" y="1520867"/>
            <a:ext cx="870980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NEW AUTOMATED CNDs</a:t>
            </a:r>
          </a:p>
        </p:txBody>
      </p:sp>
      <p:sp>
        <p:nvSpPr>
          <p:cNvPr id="29" name="TextBox 28">
            <a:extLst>
              <a:ext uri="{FF2B5EF4-FFF2-40B4-BE49-F238E27FC236}">
                <a16:creationId xmlns:a16="http://schemas.microsoft.com/office/drawing/2014/main" id="{89940088-B2FB-B31D-0C0E-C260648274A2}"/>
              </a:ext>
            </a:extLst>
          </p:cNvPr>
          <p:cNvSpPr txBox="1"/>
          <p:nvPr userDrawn="1"/>
        </p:nvSpPr>
        <p:spPr>
          <a:xfrm>
            <a:off x="3278542" y="2039724"/>
            <a:ext cx="8466551" cy="147732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12700" marR="5080">
              <a:spcBef>
                <a:spcPts val="240"/>
              </a:spcBef>
            </a:pPr>
            <a:r>
              <a:rPr lang="en-US" sz="2800" b="1">
                <a:solidFill>
                  <a:srgbClr val="FF711C"/>
                </a:solidFill>
                <a:latin typeface="Arial"/>
                <a:cs typeface="Arial"/>
              </a:rPr>
              <a:t>	FAA is transitioning to a new Automated 	CND process using NOTAM Manager to streamline coordination. </a:t>
            </a:r>
            <a:endParaRPr lang="en-US" sz="2800" b="1">
              <a:solidFill>
                <a:srgbClr val="FF711C"/>
              </a:solidFill>
              <a:latin typeface="Arial"/>
              <a:ea typeface="+mn-lt"/>
              <a:cs typeface="Arial"/>
            </a:endParaRPr>
          </a:p>
        </p:txBody>
      </p:sp>
      <p:sp>
        <p:nvSpPr>
          <p:cNvPr id="30" name="TextBox 29">
            <a:extLst>
              <a:ext uri="{FF2B5EF4-FFF2-40B4-BE49-F238E27FC236}">
                <a16:creationId xmlns:a16="http://schemas.microsoft.com/office/drawing/2014/main" id="{554FA5CF-49A2-DF32-D153-D2C983FB74B0}"/>
              </a:ext>
            </a:extLst>
          </p:cNvPr>
          <p:cNvSpPr txBox="1"/>
          <p:nvPr userDrawn="1"/>
        </p:nvSpPr>
        <p:spPr>
          <a:xfrm>
            <a:off x="1851660" y="3451514"/>
            <a:ext cx="9560425" cy="180305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panose="020B0604020202020204" pitchFamily="34" charset="0"/>
              <a:buChar char="•"/>
            </a:pPr>
            <a:r>
              <a:rPr lang="en-US" sz="2400">
                <a:latin typeface="Arial"/>
                <a:cs typeface="Arial"/>
              </a:rPr>
              <a:t>This construction symbol     , along with "ON AIRPORT – </a:t>
            </a:r>
            <a:br>
              <a:rPr lang="en-US" sz="2400">
                <a:latin typeface="Arial"/>
                <a:cs typeface="Arial"/>
              </a:rPr>
            </a:br>
            <a:r>
              <a:rPr lang="en-US" sz="2400">
                <a:latin typeface="Arial"/>
                <a:cs typeface="Arial"/>
              </a:rPr>
              <a:t>SEE CONSTRUCTION GRAPHIC" are </a:t>
            </a:r>
            <a:r>
              <a:rPr lang="en-US" sz="2400" b="1">
                <a:latin typeface="Arial"/>
                <a:cs typeface="Arial"/>
              </a:rPr>
              <a:t>found at the top of each NOTAM Search</a:t>
            </a:r>
            <a:r>
              <a:rPr lang="en-US" sz="2400">
                <a:latin typeface="Arial"/>
                <a:cs typeface="Arial"/>
              </a:rPr>
              <a:t> when applicable</a:t>
            </a:r>
            <a:r>
              <a:rPr lang="en-US" sz="2400" b="1">
                <a:latin typeface="Arial"/>
                <a:cs typeface="Arial"/>
              </a:rPr>
              <a:t>. </a:t>
            </a:r>
            <a:endParaRPr lang="en-US" b="1">
              <a:cs typeface="Calibri"/>
            </a:endParaRPr>
          </a:p>
          <a:p>
            <a:pPr marL="237490" indent="-237490">
              <a:spcBef>
                <a:spcPts val="1100"/>
              </a:spcBef>
              <a:buFont typeface="Arial" panose="020B0604020202020204" pitchFamily="34" charset="0"/>
              <a:buChar char="•"/>
            </a:pPr>
            <a:r>
              <a:rPr lang="en-US" sz="2400">
                <a:latin typeface="Arial"/>
                <a:cs typeface="Arial"/>
              </a:rPr>
              <a:t>Click here in the NOTAM Search to download the current CND. </a:t>
            </a:r>
            <a:endParaRPr lang="en-US" sz="2400">
              <a:solidFill>
                <a:srgbClr val="000000"/>
              </a:solidFill>
              <a:latin typeface="Arial"/>
              <a:cs typeface="Arial"/>
            </a:endParaRPr>
          </a:p>
        </p:txBody>
      </p:sp>
      <p:pic>
        <p:nvPicPr>
          <p:cNvPr id="31" name="Picture 7">
            <a:extLst>
              <a:ext uri="{FF2B5EF4-FFF2-40B4-BE49-F238E27FC236}">
                <a16:creationId xmlns:a16="http://schemas.microsoft.com/office/drawing/2014/main" id="{7A852B87-E0B2-9A79-08A4-1429A2C63B22}"/>
              </a:ext>
            </a:extLst>
          </p:cNvPr>
          <p:cNvPicPr>
            <a:picLocks noChangeAspect="1"/>
          </p:cNvPicPr>
          <p:nvPr userDrawn="1"/>
        </p:nvPicPr>
        <p:blipFill>
          <a:blip r:embed="rId3"/>
          <a:stretch>
            <a:fillRect/>
          </a:stretch>
        </p:blipFill>
        <p:spPr>
          <a:xfrm>
            <a:off x="5483947" y="3611050"/>
            <a:ext cx="378547" cy="378547"/>
          </a:xfrm>
          <a:prstGeom prst="rect">
            <a:avLst/>
          </a:prstGeom>
        </p:spPr>
      </p:pic>
      <p:pic>
        <p:nvPicPr>
          <p:cNvPr id="32" name="Picture 12">
            <a:extLst>
              <a:ext uri="{FF2B5EF4-FFF2-40B4-BE49-F238E27FC236}">
                <a16:creationId xmlns:a16="http://schemas.microsoft.com/office/drawing/2014/main" id="{AF1FE48D-8DAD-EA6E-ABC4-1D4027C391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921676" y="5682749"/>
            <a:ext cx="8639793" cy="603600"/>
          </a:xfrm>
          <a:prstGeom prst="rect">
            <a:avLst/>
          </a:prstGeom>
          <a:ln w="3175">
            <a:solidFill>
              <a:schemeClr val="bg2"/>
            </a:solidFill>
          </a:ln>
          <a:effectLst>
            <a:outerShdw blurRad="50800" dist="38100" dir="2700000" algn="tl" rotWithShape="0">
              <a:prstClr val="black">
                <a:alpha val="40000"/>
              </a:prstClr>
            </a:outerShdw>
          </a:effectLst>
        </p:spPr>
      </p:pic>
      <p:sp>
        <p:nvSpPr>
          <p:cNvPr id="33" name="Rounded Rectangle 16">
            <a:extLst>
              <a:ext uri="{FF2B5EF4-FFF2-40B4-BE49-F238E27FC236}">
                <a16:creationId xmlns:a16="http://schemas.microsoft.com/office/drawing/2014/main" id="{CEB352B5-9E6A-7BE4-6125-25FF957AE9A6}"/>
              </a:ext>
            </a:extLst>
          </p:cNvPr>
          <p:cNvSpPr/>
          <p:nvPr userDrawn="1"/>
        </p:nvSpPr>
        <p:spPr>
          <a:xfrm>
            <a:off x="5553069" y="5613420"/>
            <a:ext cx="4343304" cy="314081"/>
          </a:xfrm>
          <a:prstGeom prst="roundRect">
            <a:avLst/>
          </a:prstGeom>
          <a:noFill/>
          <a:ln w="44450">
            <a:solidFill>
              <a:srgbClr val="FF71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Arrow: Down 7">
            <a:extLst>
              <a:ext uri="{FF2B5EF4-FFF2-40B4-BE49-F238E27FC236}">
                <a16:creationId xmlns:a16="http://schemas.microsoft.com/office/drawing/2014/main" id="{51EA00D5-1EC4-C71E-6B1B-42B6E0553768}"/>
              </a:ext>
            </a:extLst>
          </p:cNvPr>
          <p:cNvSpPr/>
          <p:nvPr userDrawn="1"/>
        </p:nvSpPr>
        <p:spPr>
          <a:xfrm rot="17400000">
            <a:off x="4844899" y="5154900"/>
            <a:ext cx="488830" cy="809117"/>
          </a:xfrm>
          <a:prstGeom prst="downArrow">
            <a:avLst>
              <a:gd name="adj1" fmla="val 65910"/>
              <a:gd name="adj2" fmla="val 50000"/>
            </a:avLst>
          </a:prstGeom>
          <a:solidFill>
            <a:srgbClr val="FF71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rId5"/>
            <a:extLst>
              <a:ext uri="{FF2B5EF4-FFF2-40B4-BE49-F238E27FC236}">
                <a16:creationId xmlns:a16="http://schemas.microsoft.com/office/drawing/2014/main" id="{217CF0EC-9403-E9F6-7C1C-56E21DA7A86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874396" y="2245903"/>
            <a:ext cx="1161027" cy="116102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1DB3A031-5C24-35EE-EFBC-610760DDDA83}"/>
              </a:ext>
            </a:extLst>
          </p:cNvPr>
          <p:cNvGrpSpPr/>
          <p:nvPr userDrawn="1"/>
        </p:nvGrpSpPr>
        <p:grpSpPr>
          <a:xfrm>
            <a:off x="3340814" y="2307848"/>
            <a:ext cx="675005" cy="675005"/>
            <a:chOff x="8431900" y="3344231"/>
            <a:chExt cx="675005" cy="675005"/>
          </a:xfrm>
        </p:grpSpPr>
        <p:sp>
          <p:nvSpPr>
            <p:cNvPr id="37" name="object 21">
              <a:extLst>
                <a:ext uri="{FF2B5EF4-FFF2-40B4-BE49-F238E27FC236}">
                  <a16:creationId xmlns:a16="http://schemas.microsoft.com/office/drawing/2014/main" id="{0B23DC58-3193-D420-4D0F-40BA0E342E72}"/>
                </a:ext>
              </a:extLst>
            </p:cNvPr>
            <p:cNvSpPr/>
            <p:nvPr/>
          </p:nvSpPr>
          <p:spPr>
            <a:xfrm>
              <a:off x="8431900" y="3344231"/>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sp>
          <p:nvSpPr>
            <p:cNvPr id="38" name="object 22">
              <a:extLst>
                <a:ext uri="{FF2B5EF4-FFF2-40B4-BE49-F238E27FC236}">
                  <a16:creationId xmlns:a16="http://schemas.microsoft.com/office/drawing/2014/main" id="{AF48BEBA-7EFB-0678-1215-FD2E9DCA0BFB}"/>
                </a:ext>
              </a:extLst>
            </p:cNvPr>
            <p:cNvSpPr/>
            <p:nvPr/>
          </p:nvSpPr>
          <p:spPr>
            <a:xfrm>
              <a:off x="8483613" y="3398093"/>
              <a:ext cx="571500" cy="533400"/>
            </a:xfrm>
            <a:custGeom>
              <a:avLst/>
              <a:gdLst/>
              <a:ahLst/>
              <a:cxnLst/>
              <a:rect l="l" t="t" r="r" b="b"/>
              <a:pathLst>
                <a:path w="571500" h="533400">
                  <a:moveTo>
                    <a:pt x="339102" y="324878"/>
                  </a:moveTo>
                  <a:lnTo>
                    <a:pt x="279819" y="384162"/>
                  </a:lnTo>
                  <a:lnTo>
                    <a:pt x="282746" y="395648"/>
                  </a:lnTo>
                  <a:lnTo>
                    <a:pt x="281893" y="406690"/>
                  </a:lnTo>
                  <a:lnTo>
                    <a:pt x="384162" y="524078"/>
                  </a:lnTo>
                  <a:lnTo>
                    <a:pt x="406982" y="532965"/>
                  </a:lnTo>
                  <a:lnTo>
                    <a:pt x="419839" y="530743"/>
                  </a:lnTo>
                  <a:lnTo>
                    <a:pt x="431584" y="524078"/>
                  </a:lnTo>
                  <a:lnTo>
                    <a:pt x="479018" y="474281"/>
                  </a:lnTo>
                  <a:lnTo>
                    <a:pt x="485683" y="463867"/>
                  </a:lnTo>
                  <a:lnTo>
                    <a:pt x="487905" y="451454"/>
                  </a:lnTo>
                  <a:lnTo>
                    <a:pt x="485683" y="438596"/>
                  </a:lnTo>
                  <a:lnTo>
                    <a:pt x="479018" y="426847"/>
                  </a:lnTo>
                  <a:lnTo>
                    <a:pt x="391274" y="341477"/>
                  </a:lnTo>
                  <a:lnTo>
                    <a:pt x="374451" y="329213"/>
                  </a:lnTo>
                  <a:lnTo>
                    <a:pt x="366468" y="327806"/>
                  </a:lnTo>
                  <a:lnTo>
                    <a:pt x="350588" y="327806"/>
                  </a:lnTo>
                  <a:lnTo>
                    <a:pt x="339102" y="324878"/>
                  </a:lnTo>
                  <a:close/>
                </a:path>
                <a:path w="571500" h="533400">
                  <a:moveTo>
                    <a:pt x="346214" y="149402"/>
                  </a:moveTo>
                  <a:lnTo>
                    <a:pt x="42684" y="452932"/>
                  </a:lnTo>
                  <a:lnTo>
                    <a:pt x="36012" y="463346"/>
                  </a:lnTo>
                  <a:lnTo>
                    <a:pt x="33788" y="475759"/>
                  </a:lnTo>
                  <a:lnTo>
                    <a:pt x="36012" y="488617"/>
                  </a:lnTo>
                  <a:lnTo>
                    <a:pt x="42684" y="500367"/>
                  </a:lnTo>
                  <a:lnTo>
                    <a:pt x="64020" y="519328"/>
                  </a:lnTo>
                  <a:lnTo>
                    <a:pt x="74434" y="527336"/>
                  </a:lnTo>
                  <a:lnTo>
                    <a:pt x="86847" y="530005"/>
                  </a:lnTo>
                  <a:lnTo>
                    <a:pt x="99705" y="527336"/>
                  </a:lnTo>
                  <a:lnTo>
                    <a:pt x="111455" y="519328"/>
                  </a:lnTo>
                  <a:lnTo>
                    <a:pt x="414985" y="215798"/>
                  </a:lnTo>
                  <a:lnTo>
                    <a:pt x="346214" y="149402"/>
                  </a:lnTo>
                  <a:close/>
                </a:path>
                <a:path w="571500" h="533400">
                  <a:moveTo>
                    <a:pt x="361630" y="326953"/>
                  </a:moveTo>
                  <a:lnTo>
                    <a:pt x="350588" y="327806"/>
                  </a:lnTo>
                  <a:lnTo>
                    <a:pt x="366468" y="327806"/>
                  </a:lnTo>
                  <a:lnTo>
                    <a:pt x="361630" y="326953"/>
                  </a:lnTo>
                  <a:close/>
                </a:path>
                <a:path w="571500" h="533400">
                  <a:moveTo>
                    <a:pt x="37934" y="45059"/>
                  </a:moveTo>
                  <a:lnTo>
                    <a:pt x="0" y="82994"/>
                  </a:lnTo>
                  <a:lnTo>
                    <a:pt x="40309" y="154139"/>
                  </a:lnTo>
                  <a:lnTo>
                    <a:pt x="82994" y="154139"/>
                  </a:lnTo>
                  <a:lnTo>
                    <a:pt x="194449" y="265595"/>
                  </a:lnTo>
                  <a:lnTo>
                    <a:pt x="220535" y="239509"/>
                  </a:lnTo>
                  <a:lnTo>
                    <a:pt x="109080" y="128054"/>
                  </a:lnTo>
                  <a:lnTo>
                    <a:pt x="109080" y="85369"/>
                  </a:lnTo>
                  <a:lnTo>
                    <a:pt x="37934" y="45059"/>
                  </a:lnTo>
                  <a:close/>
                </a:path>
                <a:path w="571500" h="533400">
                  <a:moveTo>
                    <a:pt x="334365" y="0"/>
                  </a:moveTo>
                  <a:lnTo>
                    <a:pt x="303529" y="33197"/>
                  </a:lnTo>
                  <a:lnTo>
                    <a:pt x="298193" y="41053"/>
                  </a:lnTo>
                  <a:lnTo>
                    <a:pt x="296414" y="49796"/>
                  </a:lnTo>
                  <a:lnTo>
                    <a:pt x="298193" y="58540"/>
                  </a:lnTo>
                  <a:lnTo>
                    <a:pt x="303529" y="66395"/>
                  </a:lnTo>
                  <a:lnTo>
                    <a:pt x="476643" y="239509"/>
                  </a:lnTo>
                  <a:lnTo>
                    <a:pt x="483497" y="243509"/>
                  </a:lnTo>
                  <a:lnTo>
                    <a:pt x="492352" y="244843"/>
                  </a:lnTo>
                  <a:lnTo>
                    <a:pt x="501652" y="243509"/>
                  </a:lnTo>
                  <a:lnTo>
                    <a:pt x="509841" y="239509"/>
                  </a:lnTo>
                  <a:lnTo>
                    <a:pt x="564387" y="182600"/>
                  </a:lnTo>
                  <a:lnTo>
                    <a:pt x="569717" y="174743"/>
                  </a:lnTo>
                  <a:lnTo>
                    <a:pt x="571493" y="165996"/>
                  </a:lnTo>
                  <a:lnTo>
                    <a:pt x="569717" y="157252"/>
                  </a:lnTo>
                  <a:lnTo>
                    <a:pt x="564387" y="149402"/>
                  </a:lnTo>
                  <a:lnTo>
                    <a:pt x="464781" y="49796"/>
                  </a:lnTo>
                  <a:lnTo>
                    <a:pt x="334365" y="0"/>
                  </a:lnTo>
                  <a:close/>
                </a:path>
              </a:pathLst>
            </a:custGeom>
            <a:solidFill>
              <a:srgbClr val="FF711C"/>
            </a:solidFill>
          </p:spPr>
          <p:txBody>
            <a:bodyPr wrap="square" lIns="0" tIns="0" rIns="0" bIns="0" rtlCol="0"/>
            <a:lstStyle/>
            <a:p>
              <a:endParaRPr/>
            </a:p>
          </p:txBody>
        </p:sp>
      </p:grpSp>
      <p:sp>
        <p:nvSpPr>
          <p:cNvPr id="2" name="Rectangle 1">
            <a:hlinkClick r:id="rId5"/>
            <a:extLst>
              <a:ext uri="{FF2B5EF4-FFF2-40B4-BE49-F238E27FC236}">
                <a16:creationId xmlns:a16="http://schemas.microsoft.com/office/drawing/2014/main" id="{821A26F1-0C31-70AB-CFC8-6DCECCFAD8E7}"/>
              </a:ext>
            </a:extLst>
          </p:cNvPr>
          <p:cNvSpPr/>
          <p:nvPr userDrawn="1"/>
        </p:nvSpPr>
        <p:spPr>
          <a:xfrm>
            <a:off x="1904756" y="2244231"/>
            <a:ext cx="1137702" cy="118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21661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7" name="object 20">
            <a:extLst>
              <a:ext uri="{FF2B5EF4-FFF2-40B4-BE49-F238E27FC236}">
                <a16:creationId xmlns:a16="http://schemas.microsoft.com/office/drawing/2014/main" id="{BED29D0B-7466-2C8A-0DAF-9CFFF65D9DEF}"/>
              </a:ext>
            </a:extLst>
          </p:cNvPr>
          <p:cNvSpPr txBox="1"/>
          <p:nvPr userDrawn="1"/>
        </p:nvSpPr>
        <p:spPr>
          <a:xfrm>
            <a:off x="3390900" y="2030385"/>
            <a:ext cx="7810500" cy="1477328"/>
          </a:xfrm>
          <a:prstGeom prst="rect">
            <a:avLst/>
          </a:prstGeom>
        </p:spPr>
        <p:txBody>
          <a:bodyPr vert="horz" wrap="square" lIns="0" tIns="182880" rIns="0" bIns="0" rtlCol="0" anchor="t">
            <a:spAutoFit/>
          </a:bodyPr>
          <a:lstStyle/>
          <a:p>
            <a:pPr marL="12700">
              <a:spcBef>
                <a:spcPts val="1100"/>
              </a:spcBef>
            </a:pPr>
            <a:r>
              <a:rPr lang="en-US" sz="2800" b="1">
                <a:solidFill>
                  <a:srgbClr val="FF711C"/>
                </a:solidFill>
                <a:latin typeface="Arial"/>
                <a:cs typeface="Arial"/>
              </a:rPr>
              <a:t>NOTAMS are notices filed to alert airfield users of potential hazards or airfield conditions.</a:t>
            </a:r>
          </a:p>
        </p:txBody>
      </p:sp>
      <p:sp>
        <p:nvSpPr>
          <p:cNvPr id="8" name="object 28">
            <a:extLst>
              <a:ext uri="{FF2B5EF4-FFF2-40B4-BE49-F238E27FC236}">
                <a16:creationId xmlns:a16="http://schemas.microsoft.com/office/drawing/2014/main" id="{BC01AC35-33F3-FFE2-DDAD-9DFE4B343426}"/>
              </a:ext>
            </a:extLst>
          </p:cNvPr>
          <p:cNvSpPr txBox="1"/>
          <p:nvPr userDrawn="1"/>
        </p:nvSpPr>
        <p:spPr>
          <a:xfrm>
            <a:off x="1854868" y="3439646"/>
            <a:ext cx="9590947" cy="2544286"/>
          </a:xfrm>
          <a:prstGeom prst="rect">
            <a:avLst/>
          </a:prstGeom>
        </p:spPr>
        <p:txBody>
          <a:bodyPr vert="horz" wrap="square" lIns="0" tIns="182880" rIns="0" bIns="0" rtlCol="0" anchor="t">
            <a:spAutoFit/>
          </a:bodyPr>
          <a:lstStyle/>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NOTAMs are added or changed by the Airport Operator and should be coordinated with ATC.</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Early construction coordination must also include the ACAC and is verified during External Compliance Verification (ECV) inspections.</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NOTAMs can be further used to produce Construction Notice Diagrams known as CNDs.</a:t>
            </a:r>
          </a:p>
        </p:txBody>
      </p:sp>
      <p:pic>
        <p:nvPicPr>
          <p:cNvPr id="10" name="Picture 9">
            <a:extLst>
              <a:ext uri="{FF2B5EF4-FFF2-40B4-BE49-F238E27FC236}">
                <a16:creationId xmlns:a16="http://schemas.microsoft.com/office/drawing/2014/main" id="{96FA9EE4-68A0-DAB9-AB0B-FDF3B1B200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66900" y="2262002"/>
            <a:ext cx="1181100" cy="1161027"/>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9" name="Rectangle 8">
            <a:hlinkClick r:id="rId4"/>
            <a:extLst>
              <a:ext uri="{FF2B5EF4-FFF2-40B4-BE49-F238E27FC236}">
                <a16:creationId xmlns:a16="http://schemas.microsoft.com/office/drawing/2014/main" id="{5851FB7A-64A1-5131-90D2-9892D07EA4C1}"/>
              </a:ext>
            </a:extLst>
          </p:cNvPr>
          <p:cNvSpPr/>
          <p:nvPr userDrawn="1"/>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74915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2" name="object 8">
            <a:extLst>
              <a:ext uri="{FF2B5EF4-FFF2-40B4-BE49-F238E27FC236}">
                <a16:creationId xmlns:a16="http://schemas.microsoft.com/office/drawing/2014/main" id="{63847A36-8F92-64DB-D770-4CE32145F622}"/>
              </a:ext>
            </a:extLst>
          </p:cNvPr>
          <p:cNvSpPr txBox="1"/>
          <p:nvPr userDrawn="1"/>
        </p:nvSpPr>
        <p:spPr>
          <a:xfrm>
            <a:off x="6023736" y="1547851"/>
            <a:ext cx="1281430" cy="482600"/>
          </a:xfrm>
          <a:prstGeom prst="rect">
            <a:avLst/>
          </a:prstGeom>
        </p:spPr>
        <p:txBody>
          <a:bodyPr vert="horz" wrap="square" lIns="0" tIns="12700" rIns="0" bIns="0" rtlCol="0">
            <a:spAutoFit/>
          </a:bodyPr>
          <a:lstStyle/>
          <a:p>
            <a:pPr marL="12700">
              <a:lnSpc>
                <a:spcPct val="100000"/>
              </a:lnSpc>
              <a:spcBef>
                <a:spcPts val="100"/>
              </a:spcBef>
            </a:pPr>
            <a:r>
              <a:rPr sz="3000" spc="90">
                <a:solidFill>
                  <a:srgbClr val="FFFFFF"/>
                </a:solidFill>
                <a:latin typeface="Arial"/>
                <a:cs typeface="Arial"/>
              </a:rPr>
              <a:t>(Cont.)</a:t>
            </a:r>
            <a:endParaRPr sz="3000">
              <a:latin typeface="Arial"/>
              <a:cs typeface="Arial"/>
            </a:endParaRPr>
          </a:p>
        </p:txBody>
      </p:sp>
      <p:sp>
        <p:nvSpPr>
          <p:cNvPr id="9" name="TextBox 8">
            <a:extLst>
              <a:ext uri="{FF2B5EF4-FFF2-40B4-BE49-F238E27FC236}">
                <a16:creationId xmlns:a16="http://schemas.microsoft.com/office/drawing/2014/main" id="{3FEE2451-7492-D254-0F48-B3D373B9917E}"/>
              </a:ext>
            </a:extLst>
          </p:cNvPr>
          <p:cNvSpPr txBox="1"/>
          <p:nvPr userDrawn="1"/>
        </p:nvSpPr>
        <p:spPr>
          <a:xfrm>
            <a:off x="3390900" y="2045272"/>
            <a:ext cx="8144256" cy="147732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800" b="1">
                <a:solidFill>
                  <a:srgbClr val="FF711C"/>
                </a:solidFill>
                <a:latin typeface="Arial"/>
              </a:rPr>
              <a:t>Construction Notice Diagrams (CND) give airport users a visual depiction of the surface closures or restrictions on the airfield.</a:t>
            </a:r>
            <a:endParaRPr lang="en-US" b="1">
              <a:solidFill>
                <a:srgbClr val="FF711C"/>
              </a:solidFill>
              <a:cs typeface="Calibri" panose="020F0502020204030204"/>
            </a:endParaRPr>
          </a:p>
        </p:txBody>
      </p:sp>
      <p:pic>
        <p:nvPicPr>
          <p:cNvPr id="11" name="Picture 10">
            <a:extLst>
              <a:ext uri="{FF2B5EF4-FFF2-40B4-BE49-F238E27FC236}">
                <a16:creationId xmlns:a16="http://schemas.microsoft.com/office/drawing/2014/main" id="{81D8F6AB-50D8-7B1F-B477-DD51E155A8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66900" y="2273153"/>
            <a:ext cx="1181100" cy="116102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16A4BC2-A148-8EE5-429F-FD7BB76E5141}"/>
              </a:ext>
            </a:extLst>
          </p:cNvPr>
          <p:cNvSpPr txBox="1"/>
          <p:nvPr userDrawn="1"/>
        </p:nvSpPr>
        <p:spPr>
          <a:xfrm>
            <a:off x="1866900" y="3434180"/>
            <a:ext cx="9448800" cy="1864613"/>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a:buChar char="•"/>
            </a:pPr>
            <a:r>
              <a:rPr lang="en-US" sz="2400">
                <a:solidFill>
                  <a:schemeClr val="accent2"/>
                </a:solidFill>
                <a:latin typeface="Arial"/>
                <a:cs typeface="Arial"/>
              </a:rPr>
              <a:t>CNDs </a:t>
            </a:r>
            <a:r>
              <a:rPr lang="en-US" sz="2400" b="1">
                <a:solidFill>
                  <a:schemeClr val="accent2"/>
                </a:solidFill>
                <a:latin typeface="Arial"/>
                <a:cs typeface="Arial"/>
              </a:rPr>
              <a:t>do not</a:t>
            </a:r>
            <a:r>
              <a:rPr lang="en-US" sz="2400">
                <a:solidFill>
                  <a:schemeClr val="accent2"/>
                </a:solidFill>
                <a:latin typeface="Arial"/>
                <a:cs typeface="Arial"/>
              </a:rPr>
              <a:t> replace traditional Airport Diagrams or NOTAMs and are found separately for pre-flight planning purposes.</a:t>
            </a:r>
          </a:p>
          <a:p>
            <a:pPr marL="237490" indent="-237490">
              <a:spcBef>
                <a:spcPts val="1100"/>
              </a:spcBef>
              <a:buFont typeface="Arial"/>
              <a:buChar char="•"/>
            </a:pPr>
            <a:r>
              <a:rPr lang="en-US" sz="2400">
                <a:solidFill>
                  <a:schemeClr val="accent2"/>
                </a:solidFill>
                <a:latin typeface="Arial"/>
                <a:cs typeface="Arial"/>
              </a:rPr>
              <a:t>CNDs are updated </a:t>
            </a:r>
            <a:r>
              <a:rPr lang="en-US" sz="2400" b="1">
                <a:solidFill>
                  <a:schemeClr val="accent2"/>
                </a:solidFill>
                <a:latin typeface="Arial"/>
                <a:cs typeface="Arial"/>
              </a:rPr>
              <a:t>daily</a:t>
            </a:r>
            <a:r>
              <a:rPr lang="en-US" sz="2400">
                <a:solidFill>
                  <a:schemeClr val="accent2"/>
                </a:solidFill>
                <a:latin typeface="Arial"/>
                <a:cs typeface="Arial"/>
              </a:rPr>
              <a:t> as needed based on coordinated surface closures, restrictions and issued NOTAMs.</a:t>
            </a:r>
          </a:p>
        </p:txBody>
      </p:sp>
      <p:sp>
        <p:nvSpPr>
          <p:cNvPr id="7" name="Rectangle 6">
            <a:hlinkClick r:id="rId4"/>
            <a:extLst>
              <a:ext uri="{FF2B5EF4-FFF2-40B4-BE49-F238E27FC236}">
                <a16:creationId xmlns:a16="http://schemas.microsoft.com/office/drawing/2014/main" id="{6FDF5EFF-E77A-5A78-1224-1E5898719A07}"/>
              </a:ext>
            </a:extLst>
          </p:cNvPr>
          <p:cNvSpPr/>
          <p:nvPr userDrawn="1"/>
        </p:nvSpPr>
        <p:spPr>
          <a:xfrm>
            <a:off x="1855960" y="2272420"/>
            <a:ext cx="1213165"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47410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2" name="object 8">
            <a:extLst>
              <a:ext uri="{FF2B5EF4-FFF2-40B4-BE49-F238E27FC236}">
                <a16:creationId xmlns:a16="http://schemas.microsoft.com/office/drawing/2014/main" id="{63847A36-8F92-64DB-D770-4CE32145F622}"/>
              </a:ext>
            </a:extLst>
          </p:cNvPr>
          <p:cNvSpPr txBox="1"/>
          <p:nvPr userDrawn="1"/>
        </p:nvSpPr>
        <p:spPr>
          <a:xfrm>
            <a:off x="6023736" y="1547851"/>
            <a:ext cx="1281430" cy="482600"/>
          </a:xfrm>
          <a:prstGeom prst="rect">
            <a:avLst/>
          </a:prstGeom>
        </p:spPr>
        <p:txBody>
          <a:bodyPr vert="horz" wrap="square" lIns="0" tIns="12700" rIns="0" bIns="0" rtlCol="0">
            <a:spAutoFit/>
          </a:bodyPr>
          <a:lstStyle/>
          <a:p>
            <a:pPr marL="12700">
              <a:lnSpc>
                <a:spcPct val="100000"/>
              </a:lnSpc>
              <a:spcBef>
                <a:spcPts val="100"/>
              </a:spcBef>
            </a:pPr>
            <a:r>
              <a:rPr sz="3000" spc="90">
                <a:solidFill>
                  <a:srgbClr val="FFFFFF"/>
                </a:solidFill>
                <a:latin typeface="Arial"/>
                <a:cs typeface="Arial"/>
              </a:rPr>
              <a:t>(Cont.)</a:t>
            </a:r>
            <a:endParaRPr sz="3000">
              <a:latin typeface="Arial"/>
              <a:cs typeface="Arial"/>
            </a:endParaRPr>
          </a:p>
        </p:txBody>
      </p:sp>
      <p:grpSp>
        <p:nvGrpSpPr>
          <p:cNvPr id="13" name="Group 12">
            <a:extLst>
              <a:ext uri="{FF2B5EF4-FFF2-40B4-BE49-F238E27FC236}">
                <a16:creationId xmlns:a16="http://schemas.microsoft.com/office/drawing/2014/main" id="{DDEBACD1-8A0E-92E4-5C13-9792D31BC4C0}"/>
              </a:ext>
            </a:extLst>
          </p:cNvPr>
          <p:cNvGrpSpPr/>
          <p:nvPr userDrawn="1"/>
        </p:nvGrpSpPr>
        <p:grpSpPr>
          <a:xfrm>
            <a:off x="1843916" y="2772025"/>
            <a:ext cx="751205" cy="713740"/>
            <a:chOff x="1962135" y="3146890"/>
            <a:chExt cx="751205" cy="713740"/>
          </a:xfrm>
        </p:grpSpPr>
        <p:sp>
          <p:nvSpPr>
            <p:cNvPr id="15" name="object 21">
              <a:extLst>
                <a:ext uri="{FF2B5EF4-FFF2-40B4-BE49-F238E27FC236}">
                  <a16:creationId xmlns:a16="http://schemas.microsoft.com/office/drawing/2014/main" id="{5C6C0C13-5081-B3B6-D92D-BFC2D656E7D4}"/>
                </a:ext>
              </a:extLst>
            </p:cNvPr>
            <p:cNvSpPr/>
            <p:nvPr/>
          </p:nvSpPr>
          <p:spPr>
            <a:xfrm>
              <a:off x="1962142" y="318315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sp>
          <p:nvSpPr>
            <p:cNvPr id="16" name="object 22">
              <a:extLst>
                <a:ext uri="{FF2B5EF4-FFF2-40B4-BE49-F238E27FC236}">
                  <a16:creationId xmlns:a16="http://schemas.microsoft.com/office/drawing/2014/main" id="{11B37E6B-909E-70C1-5439-02DDD2900CDE}"/>
                </a:ext>
              </a:extLst>
            </p:cNvPr>
            <p:cNvSpPr/>
            <p:nvPr/>
          </p:nvSpPr>
          <p:spPr>
            <a:xfrm>
              <a:off x="1962135" y="3146890"/>
              <a:ext cx="751205" cy="713740"/>
            </a:xfrm>
            <a:custGeom>
              <a:avLst/>
              <a:gdLst/>
              <a:ahLst/>
              <a:cxnLst/>
              <a:rect l="l" t="t" r="r" b="b"/>
              <a:pathLst>
                <a:path w="751205" h="713739">
                  <a:moveTo>
                    <a:pt x="732167" y="0"/>
                  </a:moveTo>
                  <a:lnTo>
                    <a:pt x="692889" y="23664"/>
                  </a:lnTo>
                  <a:lnTo>
                    <a:pt x="653346" y="50090"/>
                  </a:lnTo>
                  <a:lnTo>
                    <a:pt x="613536" y="79278"/>
                  </a:lnTo>
                  <a:lnTo>
                    <a:pt x="573462" y="111229"/>
                  </a:lnTo>
                  <a:lnTo>
                    <a:pt x="533123" y="145943"/>
                  </a:lnTo>
                  <a:lnTo>
                    <a:pt x="492518" y="183419"/>
                  </a:lnTo>
                  <a:lnTo>
                    <a:pt x="451650" y="223659"/>
                  </a:lnTo>
                  <a:lnTo>
                    <a:pt x="416586" y="260213"/>
                  </a:lnTo>
                  <a:lnTo>
                    <a:pt x="383146" y="297038"/>
                  </a:lnTo>
                  <a:lnTo>
                    <a:pt x="351331" y="334133"/>
                  </a:lnTo>
                  <a:lnTo>
                    <a:pt x="321140" y="371498"/>
                  </a:lnTo>
                  <a:lnTo>
                    <a:pt x="292573" y="409135"/>
                  </a:lnTo>
                  <a:lnTo>
                    <a:pt x="265632" y="447042"/>
                  </a:lnTo>
                  <a:lnTo>
                    <a:pt x="240315" y="485221"/>
                  </a:lnTo>
                  <a:lnTo>
                    <a:pt x="216623" y="523671"/>
                  </a:lnTo>
                  <a:lnTo>
                    <a:pt x="199834" y="485762"/>
                  </a:lnTo>
                  <a:lnTo>
                    <a:pt x="174952" y="436246"/>
                  </a:lnTo>
                  <a:lnTo>
                    <a:pt x="151225" y="400877"/>
                  </a:lnTo>
                  <a:lnTo>
                    <a:pt x="128650" y="379654"/>
                  </a:lnTo>
                  <a:lnTo>
                    <a:pt x="107226" y="372579"/>
                  </a:lnTo>
                  <a:lnTo>
                    <a:pt x="82249" y="376439"/>
                  </a:lnTo>
                  <a:lnTo>
                    <a:pt x="56051" y="388016"/>
                  </a:lnTo>
                  <a:lnTo>
                    <a:pt x="28634" y="407309"/>
                  </a:lnTo>
                  <a:lnTo>
                    <a:pt x="0" y="434314"/>
                  </a:lnTo>
                  <a:lnTo>
                    <a:pt x="16904" y="441798"/>
                  </a:lnTo>
                  <a:lnTo>
                    <a:pt x="32964" y="452326"/>
                  </a:lnTo>
                  <a:lnTo>
                    <a:pt x="62547" y="482511"/>
                  </a:lnTo>
                  <a:lnTo>
                    <a:pt x="91589" y="528685"/>
                  </a:lnTo>
                  <a:lnTo>
                    <a:pt x="122935" y="594613"/>
                  </a:lnTo>
                  <a:lnTo>
                    <a:pt x="138099" y="629818"/>
                  </a:lnTo>
                  <a:lnTo>
                    <a:pt x="157726" y="679643"/>
                  </a:lnTo>
                  <a:lnTo>
                    <a:pt x="168960" y="713219"/>
                  </a:lnTo>
                  <a:lnTo>
                    <a:pt x="179892" y="703708"/>
                  </a:lnTo>
                  <a:lnTo>
                    <a:pt x="194819" y="691962"/>
                  </a:lnTo>
                  <a:lnTo>
                    <a:pt x="213739" y="677982"/>
                  </a:lnTo>
                  <a:lnTo>
                    <a:pt x="236651" y="661771"/>
                  </a:lnTo>
                  <a:lnTo>
                    <a:pt x="276732" y="634695"/>
                  </a:lnTo>
                  <a:lnTo>
                    <a:pt x="296465" y="594923"/>
                  </a:lnTo>
                  <a:lnTo>
                    <a:pt x="318295" y="554408"/>
                  </a:lnTo>
                  <a:lnTo>
                    <a:pt x="342223" y="513149"/>
                  </a:lnTo>
                  <a:lnTo>
                    <a:pt x="368250" y="471146"/>
                  </a:lnTo>
                  <a:lnTo>
                    <a:pt x="396376" y="428398"/>
                  </a:lnTo>
                  <a:lnTo>
                    <a:pt x="426599" y="384905"/>
                  </a:lnTo>
                  <a:lnTo>
                    <a:pt x="458922" y="340666"/>
                  </a:lnTo>
                  <a:lnTo>
                    <a:pt x="493344" y="295681"/>
                  </a:lnTo>
                  <a:lnTo>
                    <a:pt x="533352" y="245772"/>
                  </a:lnTo>
                  <a:lnTo>
                    <a:pt x="572299" y="199710"/>
                  </a:lnTo>
                  <a:lnTo>
                    <a:pt x="610186" y="157494"/>
                  </a:lnTo>
                  <a:lnTo>
                    <a:pt x="647013" y="119123"/>
                  </a:lnTo>
                  <a:lnTo>
                    <a:pt x="682778" y="84597"/>
                  </a:lnTo>
                  <a:lnTo>
                    <a:pt x="717484" y="53915"/>
                  </a:lnTo>
                  <a:lnTo>
                    <a:pt x="751128" y="27076"/>
                  </a:lnTo>
                  <a:lnTo>
                    <a:pt x="732167" y="0"/>
                  </a:lnTo>
                  <a:close/>
                </a:path>
              </a:pathLst>
            </a:custGeom>
            <a:solidFill>
              <a:srgbClr val="FF711C"/>
            </a:solidFill>
          </p:spPr>
          <p:txBody>
            <a:bodyPr wrap="square" lIns="0" tIns="0" rIns="0" bIns="0" rtlCol="0"/>
            <a:lstStyle/>
            <a:p>
              <a:endParaRPr/>
            </a:p>
          </p:txBody>
        </p:sp>
      </p:grpSp>
      <p:sp>
        <p:nvSpPr>
          <p:cNvPr id="19" name="object 32">
            <a:extLst>
              <a:ext uri="{FF2B5EF4-FFF2-40B4-BE49-F238E27FC236}">
                <a16:creationId xmlns:a16="http://schemas.microsoft.com/office/drawing/2014/main" id="{7D60C226-D815-9E79-196C-CCDF506924BC}"/>
              </a:ext>
            </a:extLst>
          </p:cNvPr>
          <p:cNvSpPr txBox="1"/>
          <p:nvPr userDrawn="1"/>
        </p:nvSpPr>
        <p:spPr>
          <a:xfrm>
            <a:off x="2709691" y="2493656"/>
            <a:ext cx="1654919" cy="1092735"/>
          </a:xfrm>
          <a:prstGeom prst="rect">
            <a:avLst/>
          </a:prstGeom>
        </p:spPr>
        <p:txBody>
          <a:bodyPr vert="horz" wrap="square" lIns="0" tIns="0" rIns="0" bIns="0" rtlCol="0" anchor="b" anchorCtr="0">
            <a:spAutoFit/>
          </a:bodyPr>
          <a:lstStyle/>
          <a:p>
            <a:pPr marL="12700" marR="5080">
              <a:lnSpc>
                <a:spcPts val="2900"/>
              </a:lnSpc>
              <a:spcBef>
                <a:spcPts val="340"/>
              </a:spcBef>
            </a:pPr>
            <a:r>
              <a:rPr sz="2400">
                <a:solidFill>
                  <a:schemeClr val="accent2"/>
                </a:solidFill>
                <a:uFill>
                  <a:solidFill>
                    <a:srgbClr val="568E9F"/>
                  </a:solidFill>
                </a:uFill>
                <a:latin typeface="Arial"/>
                <a:cs typeface="Arial"/>
              </a:rPr>
              <a:t>Best</a:t>
            </a:r>
            <a:r>
              <a:rPr sz="2400" spc="195">
                <a:solidFill>
                  <a:schemeClr val="accent2"/>
                </a:solidFill>
                <a:uFill>
                  <a:solidFill>
                    <a:srgbClr val="568E9F"/>
                  </a:solidFill>
                </a:uFill>
                <a:latin typeface="Arial"/>
                <a:cs typeface="Arial"/>
              </a:rPr>
              <a:t> </a:t>
            </a:r>
            <a:r>
              <a:rPr sz="2400" spc="50">
                <a:solidFill>
                  <a:schemeClr val="accent2"/>
                </a:solidFill>
                <a:uFill>
                  <a:solidFill>
                    <a:srgbClr val="568E9F"/>
                  </a:solidFill>
                </a:uFill>
                <a:latin typeface="Arial"/>
                <a:cs typeface="Arial"/>
              </a:rPr>
              <a:t>practices</a:t>
            </a:r>
            <a:r>
              <a:rPr lang="en-US" sz="2400" spc="130">
                <a:solidFill>
                  <a:schemeClr val="accent2"/>
                </a:solidFill>
                <a:uFill>
                  <a:solidFill>
                    <a:srgbClr val="568E9F"/>
                  </a:solidFill>
                </a:uFill>
                <a:latin typeface="Arial"/>
                <a:cs typeface="Arial"/>
              </a:rPr>
              <a:t> </a:t>
            </a:r>
            <a:r>
              <a:rPr lang="en-US" sz="2400">
                <a:solidFill>
                  <a:schemeClr val="accent2"/>
                </a:solidFill>
                <a:uFill>
                  <a:solidFill>
                    <a:srgbClr val="568E9F"/>
                  </a:solidFill>
                </a:uFill>
                <a:latin typeface="Arial"/>
                <a:cs typeface="Arial"/>
              </a:rPr>
              <a:t>&amp;</a:t>
            </a:r>
            <a:r>
              <a:rPr sz="2400" spc="250">
                <a:solidFill>
                  <a:schemeClr val="accent2"/>
                </a:solidFill>
                <a:uFill>
                  <a:solidFill>
                    <a:srgbClr val="568E9F"/>
                  </a:solidFill>
                </a:uFill>
                <a:latin typeface="Arial"/>
                <a:cs typeface="Arial"/>
              </a:rPr>
              <a:t> </a:t>
            </a:r>
            <a:r>
              <a:rPr sz="2400" spc="50">
                <a:solidFill>
                  <a:schemeClr val="accent2"/>
                </a:solidFill>
                <a:uFill>
                  <a:solidFill>
                    <a:srgbClr val="568E9F"/>
                  </a:solidFill>
                </a:uFill>
                <a:latin typeface="Arial"/>
                <a:cs typeface="Arial"/>
              </a:rPr>
              <a:t>Checklists</a:t>
            </a:r>
            <a:endParaRPr sz="2400">
              <a:solidFill>
                <a:schemeClr val="accent2"/>
              </a:solidFill>
              <a:latin typeface="Arial"/>
              <a:cs typeface="Arial"/>
            </a:endParaRPr>
          </a:p>
        </p:txBody>
      </p:sp>
      <p:sp>
        <p:nvSpPr>
          <p:cNvPr id="20" name="object 33">
            <a:extLst>
              <a:ext uri="{FF2B5EF4-FFF2-40B4-BE49-F238E27FC236}">
                <a16:creationId xmlns:a16="http://schemas.microsoft.com/office/drawing/2014/main" id="{9259D034-CC97-5B17-B1C1-BAABFEFA3533}"/>
              </a:ext>
            </a:extLst>
          </p:cNvPr>
          <p:cNvSpPr txBox="1"/>
          <p:nvPr userDrawn="1"/>
        </p:nvSpPr>
        <p:spPr>
          <a:xfrm>
            <a:off x="5819174" y="2444579"/>
            <a:ext cx="1787170" cy="1092735"/>
          </a:xfrm>
          <a:prstGeom prst="rect">
            <a:avLst/>
          </a:prstGeom>
        </p:spPr>
        <p:txBody>
          <a:bodyPr vert="horz" wrap="square" lIns="0" tIns="0" rIns="0" bIns="0" rtlCol="0" anchor="b" anchorCtr="0">
            <a:spAutoFit/>
          </a:bodyPr>
          <a:lstStyle/>
          <a:p>
            <a:pPr marL="12700" marR="5080">
              <a:lnSpc>
                <a:spcPts val="2900"/>
              </a:lnSpc>
              <a:spcBef>
                <a:spcPts val="340"/>
              </a:spcBef>
            </a:pPr>
            <a:r>
              <a:rPr sz="2400">
                <a:solidFill>
                  <a:schemeClr val="accent2"/>
                </a:solidFill>
                <a:uFill>
                  <a:solidFill>
                    <a:srgbClr val="568E9F"/>
                  </a:solidFill>
                </a:uFill>
                <a:latin typeface="Arial"/>
                <a:cs typeface="Arial"/>
              </a:rPr>
              <a:t>Airport </a:t>
            </a:r>
            <a:r>
              <a:rPr sz="2400">
                <a:solidFill>
                  <a:schemeClr val="accent2"/>
                </a:solidFill>
                <a:latin typeface="Arial"/>
                <a:cs typeface="Arial"/>
              </a:rPr>
              <a:t> </a:t>
            </a:r>
            <a:r>
              <a:rPr sz="2400">
                <a:solidFill>
                  <a:schemeClr val="accent2"/>
                </a:solidFill>
                <a:uFill>
                  <a:solidFill>
                    <a:srgbClr val="568E9F"/>
                  </a:solidFill>
                </a:uFill>
                <a:latin typeface="Arial"/>
                <a:cs typeface="Arial"/>
              </a:rPr>
              <a:t>Construction</a:t>
            </a:r>
            <a:r>
              <a:rPr sz="2400" spc="-180">
                <a:solidFill>
                  <a:schemeClr val="accent2"/>
                </a:solidFill>
                <a:uFill>
                  <a:solidFill>
                    <a:srgbClr val="568E9F"/>
                  </a:solidFill>
                </a:uFill>
                <a:latin typeface="Arial"/>
                <a:cs typeface="Arial"/>
              </a:rPr>
              <a:t> </a:t>
            </a:r>
            <a:r>
              <a:rPr sz="2400" spc="-180">
                <a:solidFill>
                  <a:schemeClr val="accent2"/>
                </a:solidFill>
                <a:latin typeface="Arial"/>
                <a:cs typeface="Arial"/>
              </a:rPr>
              <a:t> </a:t>
            </a:r>
            <a:br>
              <a:rPr lang="en-US" sz="2400" spc="-180">
                <a:solidFill>
                  <a:schemeClr val="accent2"/>
                </a:solidFill>
                <a:latin typeface="Arial"/>
                <a:cs typeface="Arial"/>
              </a:rPr>
            </a:br>
            <a:r>
              <a:rPr sz="2400" spc="-10">
                <a:solidFill>
                  <a:schemeClr val="accent2"/>
                </a:solidFill>
                <a:uFill>
                  <a:solidFill>
                    <a:srgbClr val="568E9F"/>
                  </a:solidFill>
                </a:uFill>
                <a:latin typeface="Arial"/>
                <a:cs typeface="Arial"/>
              </a:rPr>
              <a:t>Diagrams</a:t>
            </a:r>
            <a:endParaRPr sz="2400">
              <a:solidFill>
                <a:schemeClr val="accent2"/>
              </a:solidFill>
              <a:latin typeface="Arial"/>
              <a:cs typeface="Arial"/>
            </a:endParaRPr>
          </a:p>
        </p:txBody>
      </p:sp>
      <p:sp>
        <p:nvSpPr>
          <p:cNvPr id="21" name="object 34">
            <a:extLst>
              <a:ext uri="{FF2B5EF4-FFF2-40B4-BE49-F238E27FC236}">
                <a16:creationId xmlns:a16="http://schemas.microsoft.com/office/drawing/2014/main" id="{D9D98F6D-A581-50D3-0A75-0BB5FED39D7F}"/>
              </a:ext>
            </a:extLst>
          </p:cNvPr>
          <p:cNvSpPr txBox="1"/>
          <p:nvPr userDrawn="1"/>
        </p:nvSpPr>
        <p:spPr>
          <a:xfrm>
            <a:off x="9077474" y="2836413"/>
            <a:ext cx="1298420" cy="743280"/>
          </a:xfrm>
          <a:prstGeom prst="rect">
            <a:avLst/>
          </a:prstGeom>
        </p:spPr>
        <p:txBody>
          <a:bodyPr vert="horz" wrap="square" lIns="0" tIns="0" rIns="0" bIns="0" rtlCol="0" anchor="b" anchorCtr="0">
            <a:spAutoFit/>
          </a:bodyPr>
          <a:lstStyle/>
          <a:p>
            <a:pPr marL="12700">
              <a:lnSpc>
                <a:spcPts val="2980"/>
              </a:lnSpc>
              <a:spcBef>
                <a:spcPts val="110"/>
              </a:spcBef>
            </a:pPr>
            <a:r>
              <a:rPr sz="2400" spc="-20">
                <a:solidFill>
                  <a:schemeClr val="accent2"/>
                </a:solidFill>
                <a:uFill>
                  <a:solidFill>
                    <a:srgbClr val="568E9F"/>
                  </a:solidFill>
                </a:uFill>
                <a:latin typeface="Arial"/>
                <a:cs typeface="Arial"/>
              </a:rPr>
              <a:t>ACAC</a:t>
            </a:r>
            <a:r>
              <a:rPr sz="2400" spc="635">
                <a:solidFill>
                  <a:schemeClr val="accent2"/>
                </a:solidFill>
                <a:uFill>
                  <a:solidFill>
                    <a:srgbClr val="568E9F"/>
                  </a:solidFill>
                </a:uFill>
                <a:latin typeface="Arial"/>
                <a:cs typeface="Arial"/>
              </a:rPr>
              <a:t> </a:t>
            </a:r>
            <a:r>
              <a:rPr sz="2400" spc="50">
                <a:solidFill>
                  <a:schemeClr val="accent2"/>
                </a:solidFill>
                <a:uFill>
                  <a:solidFill>
                    <a:srgbClr val="568E9F"/>
                  </a:solidFill>
                </a:uFill>
                <a:latin typeface="Arial"/>
                <a:cs typeface="Arial"/>
              </a:rPr>
              <a:t>Mailbox</a:t>
            </a:r>
            <a:endParaRPr sz="2400">
              <a:solidFill>
                <a:schemeClr val="accent2"/>
              </a:solidFill>
              <a:latin typeface="Arial"/>
              <a:cs typeface="Arial"/>
            </a:endParaRPr>
          </a:p>
        </p:txBody>
      </p:sp>
      <p:pic>
        <p:nvPicPr>
          <p:cNvPr id="22" name="Picture 21" descr="Qr code&#10;&#10;Description automatically generated">
            <a:extLst>
              <a:ext uri="{FF2B5EF4-FFF2-40B4-BE49-F238E27FC236}">
                <a16:creationId xmlns:a16="http://schemas.microsoft.com/office/drawing/2014/main" id="{2AAF5902-10A8-4943-AAAC-5567CDD3EB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16106" y="3721347"/>
            <a:ext cx="1787170" cy="178717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DE1508F4-FED4-F7EB-8C9B-DC05D303DB3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69746" y="3721347"/>
            <a:ext cx="1787170" cy="1787170"/>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619C06A-4396-8827-D734-5314B2628DE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288091" y="3721347"/>
            <a:ext cx="1787170" cy="1787170"/>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5A37906F-80CF-AC24-6DD1-50E250F6058E}"/>
              </a:ext>
            </a:extLst>
          </p:cNvPr>
          <p:cNvGrpSpPr/>
          <p:nvPr userDrawn="1"/>
        </p:nvGrpSpPr>
        <p:grpSpPr>
          <a:xfrm>
            <a:off x="5029598" y="2810760"/>
            <a:ext cx="732290" cy="703666"/>
            <a:chOff x="6234480" y="2943080"/>
            <a:chExt cx="732290" cy="703666"/>
          </a:xfrm>
        </p:grpSpPr>
        <p:sp>
          <p:nvSpPr>
            <p:cNvPr id="26" name="object 29">
              <a:extLst>
                <a:ext uri="{FF2B5EF4-FFF2-40B4-BE49-F238E27FC236}">
                  <a16:creationId xmlns:a16="http://schemas.microsoft.com/office/drawing/2014/main" id="{4F09CD7F-2FBF-7A29-51E5-747D5AA5C3D9}"/>
                </a:ext>
              </a:extLst>
            </p:cNvPr>
            <p:cNvSpPr/>
            <p:nvPr/>
          </p:nvSpPr>
          <p:spPr>
            <a:xfrm>
              <a:off x="6234480" y="2943080"/>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pic>
          <p:nvPicPr>
            <p:cNvPr id="27" name="Picture 26" descr="Shape&#10;&#10;Description automatically generated with medium confidence">
              <a:extLst>
                <a:ext uri="{FF2B5EF4-FFF2-40B4-BE49-F238E27FC236}">
                  <a16:creationId xmlns:a16="http://schemas.microsoft.com/office/drawing/2014/main" id="{395C5F59-798B-2251-E530-87CC7206933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b="-11406"/>
            <a:stretch/>
          </p:blipFill>
          <p:spPr>
            <a:xfrm>
              <a:off x="6291765" y="3024206"/>
              <a:ext cx="675005" cy="622540"/>
            </a:xfrm>
            <a:prstGeom prst="rect">
              <a:avLst/>
            </a:prstGeom>
          </p:spPr>
        </p:pic>
      </p:grpSp>
      <p:grpSp>
        <p:nvGrpSpPr>
          <p:cNvPr id="28" name="Group 27">
            <a:extLst>
              <a:ext uri="{FF2B5EF4-FFF2-40B4-BE49-F238E27FC236}">
                <a16:creationId xmlns:a16="http://schemas.microsoft.com/office/drawing/2014/main" id="{2D8319B2-C3FD-2A95-7F67-E32C3DECF4BC}"/>
              </a:ext>
            </a:extLst>
          </p:cNvPr>
          <p:cNvGrpSpPr/>
          <p:nvPr userDrawn="1"/>
        </p:nvGrpSpPr>
        <p:grpSpPr>
          <a:xfrm>
            <a:off x="8316372" y="2862309"/>
            <a:ext cx="675005" cy="675005"/>
            <a:chOff x="9791700" y="2943080"/>
            <a:chExt cx="675005" cy="675005"/>
          </a:xfrm>
        </p:grpSpPr>
        <p:sp>
          <p:nvSpPr>
            <p:cNvPr id="29" name="object 31">
              <a:extLst>
                <a:ext uri="{FF2B5EF4-FFF2-40B4-BE49-F238E27FC236}">
                  <a16:creationId xmlns:a16="http://schemas.microsoft.com/office/drawing/2014/main" id="{361D33BC-F878-1DF5-20FD-CBEF0966B9FB}"/>
                </a:ext>
              </a:extLst>
            </p:cNvPr>
            <p:cNvSpPr/>
            <p:nvPr/>
          </p:nvSpPr>
          <p:spPr>
            <a:xfrm>
              <a:off x="9791700" y="2943080"/>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pic>
          <p:nvPicPr>
            <p:cNvPr id="30" name="Picture 29" descr="Shape&#10;&#10;Description automatically generated with medium confidence">
              <a:extLst>
                <a:ext uri="{FF2B5EF4-FFF2-40B4-BE49-F238E27FC236}">
                  <a16:creationId xmlns:a16="http://schemas.microsoft.com/office/drawing/2014/main" id="{7F5FF0B8-3D78-120D-D568-79E300965AA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2370" r="-14242" b="-9037"/>
            <a:stretch/>
          </p:blipFill>
          <p:spPr>
            <a:xfrm>
              <a:off x="9791700" y="2984474"/>
              <a:ext cx="675005" cy="622540"/>
            </a:xfrm>
            <a:prstGeom prst="rect">
              <a:avLst/>
            </a:prstGeom>
          </p:spPr>
        </p:pic>
      </p:grpSp>
      <p:sp>
        <p:nvSpPr>
          <p:cNvPr id="7" name="Rectangle 6">
            <a:hlinkClick r:id="rId8"/>
            <a:extLst>
              <a:ext uri="{FF2B5EF4-FFF2-40B4-BE49-F238E27FC236}">
                <a16:creationId xmlns:a16="http://schemas.microsoft.com/office/drawing/2014/main" id="{0D6AC4B6-FCD0-2557-A070-DFC66B56A68A}"/>
              </a:ext>
            </a:extLst>
          </p:cNvPr>
          <p:cNvSpPr/>
          <p:nvPr userDrawn="1"/>
        </p:nvSpPr>
        <p:spPr>
          <a:xfrm>
            <a:off x="1819746" y="2540828"/>
            <a:ext cx="2493557" cy="2972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9"/>
            <a:extLst>
              <a:ext uri="{FF2B5EF4-FFF2-40B4-BE49-F238E27FC236}">
                <a16:creationId xmlns:a16="http://schemas.microsoft.com/office/drawing/2014/main" id="{C2E3F2D6-CAE1-7B1B-17A3-56706AB8B29D}"/>
              </a:ext>
            </a:extLst>
          </p:cNvPr>
          <p:cNvSpPr/>
          <p:nvPr userDrawn="1"/>
        </p:nvSpPr>
        <p:spPr>
          <a:xfrm>
            <a:off x="4961300" y="2540828"/>
            <a:ext cx="2594488" cy="2972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0"/>
            <a:extLst>
              <a:ext uri="{FF2B5EF4-FFF2-40B4-BE49-F238E27FC236}">
                <a16:creationId xmlns:a16="http://schemas.microsoft.com/office/drawing/2014/main" id="{9278B58C-6A5C-B7C9-1287-E43F7C39B0EC}"/>
              </a:ext>
            </a:extLst>
          </p:cNvPr>
          <p:cNvSpPr/>
          <p:nvPr userDrawn="1"/>
        </p:nvSpPr>
        <p:spPr>
          <a:xfrm>
            <a:off x="8265815" y="2772025"/>
            <a:ext cx="2349538" cy="274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03179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2" name="object 8">
            <a:extLst>
              <a:ext uri="{FF2B5EF4-FFF2-40B4-BE49-F238E27FC236}">
                <a16:creationId xmlns:a16="http://schemas.microsoft.com/office/drawing/2014/main" id="{63847A36-8F92-64DB-D770-4CE32145F622}"/>
              </a:ext>
            </a:extLst>
          </p:cNvPr>
          <p:cNvSpPr txBox="1"/>
          <p:nvPr userDrawn="1"/>
        </p:nvSpPr>
        <p:spPr>
          <a:xfrm>
            <a:off x="6023736" y="1547851"/>
            <a:ext cx="1281430" cy="482600"/>
          </a:xfrm>
          <a:prstGeom prst="rect">
            <a:avLst/>
          </a:prstGeom>
        </p:spPr>
        <p:txBody>
          <a:bodyPr vert="horz" wrap="square" lIns="0" tIns="12700" rIns="0" bIns="0" rtlCol="0">
            <a:spAutoFit/>
          </a:bodyPr>
          <a:lstStyle/>
          <a:p>
            <a:pPr marL="12700">
              <a:lnSpc>
                <a:spcPct val="100000"/>
              </a:lnSpc>
              <a:spcBef>
                <a:spcPts val="100"/>
              </a:spcBef>
            </a:pPr>
            <a:r>
              <a:rPr sz="3000" spc="90">
                <a:solidFill>
                  <a:srgbClr val="FFFFFF"/>
                </a:solidFill>
                <a:latin typeface="Arial"/>
                <a:cs typeface="Arial"/>
              </a:rPr>
              <a:t>(Cont.)</a:t>
            </a:r>
            <a:endParaRPr sz="3000">
              <a:latin typeface="Arial"/>
              <a:cs typeface="Arial"/>
            </a:endParaRPr>
          </a:p>
        </p:txBody>
      </p:sp>
      <p:pic>
        <p:nvPicPr>
          <p:cNvPr id="7" name="Picture 4" descr="Diagram&#10;&#10;Description automatically generated">
            <a:extLst>
              <a:ext uri="{FF2B5EF4-FFF2-40B4-BE49-F238E27FC236}">
                <a16:creationId xmlns:a16="http://schemas.microsoft.com/office/drawing/2014/main" id="{DBDB766C-2990-F5DF-D823-C4EB8C1B23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81415" y="3675821"/>
            <a:ext cx="4436835" cy="2662985"/>
          </a:xfrm>
          <a:prstGeom prst="rect">
            <a:avLst/>
          </a:prstGeom>
          <a:ln w="12700">
            <a:solidFill>
              <a:schemeClr val="accent2"/>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E2A1366-6B97-A094-4162-9B7A762CECC8}"/>
              </a:ext>
            </a:extLst>
          </p:cNvPr>
          <p:cNvSpPr/>
          <p:nvPr userDrawn="1"/>
        </p:nvSpPr>
        <p:spPr>
          <a:xfrm>
            <a:off x="9950714" y="3660535"/>
            <a:ext cx="1641231"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7">
            <a:extLst>
              <a:ext uri="{FF2B5EF4-FFF2-40B4-BE49-F238E27FC236}">
                <a16:creationId xmlns:a16="http://schemas.microsoft.com/office/drawing/2014/main" id="{8B3FAD44-8D52-56AB-4934-414F0301392C}"/>
              </a:ext>
            </a:extLst>
          </p:cNvPr>
          <p:cNvSpPr txBox="1"/>
          <p:nvPr userDrawn="1"/>
        </p:nvSpPr>
        <p:spPr>
          <a:xfrm>
            <a:off x="1854626" y="2035810"/>
            <a:ext cx="10356082" cy="1338828"/>
          </a:xfrm>
          <a:prstGeom prst="rect">
            <a:avLst/>
          </a:prstGeom>
        </p:spPr>
        <p:txBody>
          <a:bodyPr vert="horz" wrap="square" lIns="0" tIns="18288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sz="2800" b="1">
                <a:solidFill>
                  <a:srgbClr val="FF711C"/>
                </a:solidFill>
                <a:latin typeface="Arial"/>
                <a:cs typeface="Arial"/>
              </a:rPr>
              <a:t>Generally, runway and taxiway closures and restrictions </a:t>
            </a:r>
            <a:endParaRPr lang="en-US" sz="2800" b="1" spc="50">
              <a:solidFill>
                <a:srgbClr val="FF711C"/>
              </a:solidFill>
              <a:latin typeface="Arial"/>
              <a:cs typeface="Arial"/>
            </a:endParaRPr>
          </a:p>
          <a:p>
            <a:pPr marL="12700" marR="389255">
              <a:lnSpc>
                <a:spcPts val="2900"/>
              </a:lnSpc>
              <a:spcBef>
                <a:spcPts val="340"/>
              </a:spcBef>
            </a:pPr>
            <a:r>
              <a:rPr lang="en-US" sz="2800" b="1">
                <a:solidFill>
                  <a:srgbClr val="FF711C"/>
                </a:solidFill>
                <a:latin typeface="Arial"/>
                <a:cs typeface="Arial"/>
              </a:rPr>
              <a:t>&gt;24 hours are depicted and updated daily based on coordination and issued NOTAMs.</a:t>
            </a:r>
            <a:endParaRPr lang="en-US" sz="2800" b="1" spc="50">
              <a:solidFill>
                <a:srgbClr val="FF711C"/>
              </a:solidFill>
              <a:latin typeface="Arial"/>
              <a:cs typeface="Arial"/>
            </a:endParaRPr>
          </a:p>
        </p:txBody>
      </p:sp>
      <p:grpSp>
        <p:nvGrpSpPr>
          <p:cNvPr id="13" name="Group 12">
            <a:extLst>
              <a:ext uri="{FF2B5EF4-FFF2-40B4-BE49-F238E27FC236}">
                <a16:creationId xmlns:a16="http://schemas.microsoft.com/office/drawing/2014/main" id="{76B1F928-4B44-B188-A2B1-5D1BECFFBE53}"/>
              </a:ext>
            </a:extLst>
          </p:cNvPr>
          <p:cNvGrpSpPr/>
          <p:nvPr userDrawn="1"/>
        </p:nvGrpSpPr>
        <p:grpSpPr>
          <a:xfrm>
            <a:off x="10037534" y="3688182"/>
            <a:ext cx="1856244" cy="1356782"/>
            <a:chOff x="11403967" y="1954629"/>
            <a:chExt cx="1980778" cy="978949"/>
          </a:xfrm>
        </p:grpSpPr>
        <p:sp>
          <p:nvSpPr>
            <p:cNvPr id="15" name="Oval 14">
              <a:extLst>
                <a:ext uri="{FF2B5EF4-FFF2-40B4-BE49-F238E27FC236}">
                  <a16:creationId xmlns:a16="http://schemas.microsoft.com/office/drawing/2014/main" id="{8A95A48A-44F3-DADF-64FB-661CC6C84001}"/>
                </a:ext>
              </a:extLst>
            </p:cNvPr>
            <p:cNvSpPr/>
            <p:nvPr/>
          </p:nvSpPr>
          <p:spPr>
            <a:xfrm>
              <a:off x="11459911" y="2552315"/>
              <a:ext cx="151688" cy="151688"/>
            </a:xfrm>
            <a:prstGeom prst="ellipse">
              <a:avLst/>
            </a:prstGeom>
            <a:solidFill>
              <a:srgbClr val="02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y 15">
              <a:extLst>
                <a:ext uri="{FF2B5EF4-FFF2-40B4-BE49-F238E27FC236}">
                  <a16:creationId xmlns:a16="http://schemas.microsoft.com/office/drawing/2014/main" id="{DBFF2B1C-967E-3B9C-0403-A22A39811FCC}"/>
                </a:ext>
              </a:extLst>
            </p:cNvPr>
            <p:cNvSpPr/>
            <p:nvPr/>
          </p:nvSpPr>
          <p:spPr>
            <a:xfrm>
              <a:off x="11405075" y="2252202"/>
              <a:ext cx="261360" cy="26136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7">
              <a:extLst>
                <a:ext uri="{FF2B5EF4-FFF2-40B4-BE49-F238E27FC236}">
                  <a16:creationId xmlns:a16="http://schemas.microsoft.com/office/drawing/2014/main" id="{3EB58185-1932-3D77-0ED2-46A10AE98B3F}"/>
                </a:ext>
              </a:extLst>
            </p:cNvPr>
            <p:cNvSpPr txBox="1"/>
            <p:nvPr/>
          </p:nvSpPr>
          <p:spPr>
            <a:xfrm>
              <a:off x="11403967" y="1954629"/>
              <a:ext cx="1980778" cy="978949"/>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237744">
                <a:spcBef>
                  <a:spcPts val="600"/>
                </a:spcBef>
              </a:pPr>
              <a:r>
                <a:rPr lang="en-US" spc="50">
                  <a:latin typeface="Arial"/>
                  <a:cs typeface="Arial"/>
                </a:rPr>
                <a:t>    Cl</a:t>
              </a:r>
              <a:r>
                <a:rPr spc="50">
                  <a:latin typeface="Arial"/>
                  <a:cs typeface="Arial"/>
                </a:rPr>
                <a:t>osures</a:t>
              </a:r>
              <a:endParaRPr>
                <a:latin typeface="Arial"/>
                <a:cs typeface="Arial"/>
              </a:endParaRPr>
            </a:p>
            <a:p>
              <a:pPr marL="237744" marR="5080" indent="-237744">
                <a:spcBef>
                  <a:spcPts val="600"/>
                </a:spcBef>
              </a:pPr>
              <a:r>
                <a:rPr lang="en-US" spc="50">
                  <a:latin typeface="Arial"/>
                  <a:cs typeface="Arial"/>
                </a:rPr>
                <a:t>   Temporary     restriction</a:t>
              </a:r>
              <a:endParaRPr>
                <a:latin typeface="Arial"/>
                <a:cs typeface="Arial"/>
              </a:endParaRPr>
            </a:p>
          </p:txBody>
        </p:sp>
      </p:grpSp>
      <p:pic>
        <p:nvPicPr>
          <p:cNvPr id="20" name="Picture 6" descr="Text&#10;&#10;Description automatically generated">
            <a:extLst>
              <a:ext uri="{FF2B5EF4-FFF2-40B4-BE49-F238E27FC236}">
                <a16:creationId xmlns:a16="http://schemas.microsoft.com/office/drawing/2014/main" id="{82B8BF5C-E81E-C9DF-BAF4-E00BF23207A1}"/>
              </a:ext>
            </a:extLst>
          </p:cNvPr>
          <p:cNvPicPr>
            <a:picLocks noChangeAspect="1"/>
          </p:cNvPicPr>
          <p:nvPr userDrawn="1"/>
        </p:nvPicPr>
        <p:blipFill>
          <a:blip r:embed="rId4"/>
          <a:stretch>
            <a:fillRect/>
          </a:stretch>
        </p:blipFill>
        <p:spPr>
          <a:xfrm>
            <a:off x="6525595" y="3669455"/>
            <a:ext cx="3217774" cy="2662985"/>
          </a:xfrm>
          <a:prstGeom prst="rect">
            <a:avLst/>
          </a:prstGeom>
          <a:ln>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99148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Ins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mall airplane on the runway&#10;&#10;Description automatically generated with low confidence">
            <a:extLst>
              <a:ext uri="{FF2B5EF4-FFF2-40B4-BE49-F238E27FC236}">
                <a16:creationId xmlns:a16="http://schemas.microsoft.com/office/drawing/2014/main" id="{23CBD74E-9FD1-1A2E-C887-69EE5FB60DCB}"/>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pic>
        <p:nvPicPr>
          <p:cNvPr id="7" name="Picture 6" descr="A small airplane on the runway&#10;&#10;Description automatically generated with low confidence">
            <a:extLst>
              <a:ext uri="{FF2B5EF4-FFF2-40B4-BE49-F238E27FC236}">
                <a16:creationId xmlns:a16="http://schemas.microsoft.com/office/drawing/2014/main" id="{2CE15803-0DED-D2F1-7561-458229C1233C}"/>
              </a:ext>
            </a:extLst>
          </p:cNvPr>
          <p:cNvPicPr>
            <a:picLocks noChangeAspect="1"/>
          </p:cNvPicPr>
          <p:nvPr userDrawn="1"/>
        </p:nvPicPr>
        <p:blipFill rotWithShape="1">
          <a:blip r:embed="rId4" cstate="hqprint">
            <a:alphaModFix amt="16000"/>
            <a:extLst>
              <a:ext uri="{28A0092B-C50C-407E-A947-70E740481C1C}">
                <a14:useLocalDpi xmlns:a14="http://schemas.microsoft.com/office/drawing/2010/main"/>
              </a:ext>
            </a:extLst>
          </a:blip>
          <a:srcRect l="-426"/>
          <a:stretch/>
        </p:blipFill>
        <p:spPr>
          <a:xfrm>
            <a:off x="1393444" y="-44064"/>
            <a:ext cx="10795508" cy="6406764"/>
          </a:xfrm>
          <a:prstGeom prst="rect">
            <a:avLst/>
          </a:prstGeom>
        </p:spPr>
      </p:pic>
      <p:sp>
        <p:nvSpPr>
          <p:cNvPr id="8" name="object 3">
            <a:extLst>
              <a:ext uri="{FF2B5EF4-FFF2-40B4-BE49-F238E27FC236}">
                <a16:creationId xmlns:a16="http://schemas.microsoft.com/office/drawing/2014/main" id="{3EE39A42-EA8B-1E1E-ADEF-4E564AEBA67A}"/>
              </a:ext>
            </a:extLst>
          </p:cNvPr>
          <p:cNvSpPr/>
          <p:nvPr userDrawn="1"/>
        </p:nvSpPr>
        <p:spPr>
          <a:xfrm>
            <a:off x="45720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833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79030"/>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3" y="2213061"/>
            <a:ext cx="10337800" cy="4149639"/>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pic>
        <p:nvPicPr>
          <p:cNvPr id="25" name="object 4">
            <a:extLst>
              <a:ext uri="{FF2B5EF4-FFF2-40B4-BE49-F238E27FC236}">
                <a16:creationId xmlns:a16="http://schemas.microsoft.com/office/drawing/2014/main" id="{181D434A-9E2D-F44B-80E8-5AEDC407F877}"/>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5" name="object 5">
            <a:extLst>
              <a:ext uri="{FF2B5EF4-FFF2-40B4-BE49-F238E27FC236}">
                <a16:creationId xmlns:a16="http://schemas.microsoft.com/office/drawing/2014/main" id="{43CEA404-DBE9-F634-8E33-6713BC37138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83756981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ROP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hqprint">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PROPOSED NEW </a:t>
            </a:r>
          </a:p>
        </p:txBody>
      </p:sp>
    </p:spTree>
    <p:extLst>
      <p:ext uri="{BB962C8B-B14F-4D97-AF65-F5344CB8AC3E}">
        <p14:creationId xmlns:p14="http://schemas.microsoft.com/office/powerpoint/2010/main" val="705783590"/>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OPEN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hqprint">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OPEN</a:t>
            </a:r>
          </a:p>
        </p:txBody>
      </p:sp>
    </p:spTree>
    <p:extLst>
      <p:ext uri="{BB962C8B-B14F-4D97-AF65-F5344CB8AC3E}">
        <p14:creationId xmlns:p14="http://schemas.microsoft.com/office/powerpoint/2010/main" val="3955590549"/>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L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hqprint">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RECENTLY CLOSED</a:t>
            </a:r>
          </a:p>
        </p:txBody>
      </p:sp>
    </p:spTree>
    <p:extLst>
      <p:ext uri="{BB962C8B-B14F-4D97-AF65-F5344CB8AC3E}">
        <p14:creationId xmlns:p14="http://schemas.microsoft.com/office/powerpoint/2010/main" val="347185275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UTO CN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59" y="1520867"/>
            <a:ext cx="870980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NEW AUTOMATED CNDs</a:t>
            </a:r>
          </a:p>
        </p:txBody>
      </p:sp>
      <p:sp>
        <p:nvSpPr>
          <p:cNvPr id="29" name="TextBox 28">
            <a:extLst>
              <a:ext uri="{FF2B5EF4-FFF2-40B4-BE49-F238E27FC236}">
                <a16:creationId xmlns:a16="http://schemas.microsoft.com/office/drawing/2014/main" id="{89940088-B2FB-B31D-0C0E-C260648274A2}"/>
              </a:ext>
            </a:extLst>
          </p:cNvPr>
          <p:cNvSpPr txBox="1"/>
          <p:nvPr userDrawn="1"/>
        </p:nvSpPr>
        <p:spPr>
          <a:xfrm>
            <a:off x="3278542" y="2039724"/>
            <a:ext cx="8466551" cy="147732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12700" marR="5080">
              <a:spcBef>
                <a:spcPts val="240"/>
              </a:spcBef>
            </a:pPr>
            <a:r>
              <a:rPr lang="en-US" sz="2800" b="1">
                <a:solidFill>
                  <a:srgbClr val="FF711C"/>
                </a:solidFill>
                <a:latin typeface="Arial"/>
                <a:cs typeface="Arial"/>
              </a:rPr>
              <a:t>	FAA is transitioning to a new Automated 	CND process using NOTAM Manager to streamline coordination. </a:t>
            </a:r>
            <a:endParaRPr lang="en-US" sz="2800" b="1">
              <a:solidFill>
                <a:srgbClr val="FF711C"/>
              </a:solidFill>
              <a:latin typeface="Arial"/>
              <a:ea typeface="+mn-lt"/>
              <a:cs typeface="Arial"/>
            </a:endParaRPr>
          </a:p>
        </p:txBody>
      </p:sp>
      <p:sp>
        <p:nvSpPr>
          <p:cNvPr id="30" name="TextBox 29">
            <a:extLst>
              <a:ext uri="{FF2B5EF4-FFF2-40B4-BE49-F238E27FC236}">
                <a16:creationId xmlns:a16="http://schemas.microsoft.com/office/drawing/2014/main" id="{554FA5CF-49A2-DF32-D153-D2C983FB74B0}"/>
              </a:ext>
            </a:extLst>
          </p:cNvPr>
          <p:cNvSpPr txBox="1"/>
          <p:nvPr userDrawn="1"/>
        </p:nvSpPr>
        <p:spPr>
          <a:xfrm>
            <a:off x="1851660" y="3451514"/>
            <a:ext cx="9560425" cy="180305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panose="020B0604020202020204" pitchFamily="34" charset="0"/>
              <a:buChar char="•"/>
            </a:pPr>
            <a:r>
              <a:rPr lang="en-US" sz="2400">
                <a:latin typeface="Arial"/>
                <a:cs typeface="Arial"/>
              </a:rPr>
              <a:t>This construction symbol     , along with "ON AIRPORT – </a:t>
            </a:r>
            <a:br>
              <a:rPr lang="en-US" sz="2400">
                <a:latin typeface="Arial"/>
                <a:cs typeface="Arial"/>
              </a:rPr>
            </a:br>
            <a:r>
              <a:rPr lang="en-US" sz="2400">
                <a:latin typeface="Arial"/>
                <a:cs typeface="Arial"/>
              </a:rPr>
              <a:t>SEE CONSTRUCTION GRAPHIC" are </a:t>
            </a:r>
            <a:r>
              <a:rPr lang="en-US" sz="2400" b="1">
                <a:latin typeface="Arial"/>
                <a:cs typeface="Arial"/>
              </a:rPr>
              <a:t>found at the top of each NOTAM Search</a:t>
            </a:r>
            <a:r>
              <a:rPr lang="en-US" sz="2400">
                <a:latin typeface="Arial"/>
                <a:cs typeface="Arial"/>
              </a:rPr>
              <a:t> when applicable</a:t>
            </a:r>
            <a:r>
              <a:rPr lang="en-US" sz="2400" b="1">
                <a:latin typeface="Arial"/>
                <a:cs typeface="Arial"/>
              </a:rPr>
              <a:t>. </a:t>
            </a:r>
            <a:endParaRPr lang="en-US" b="1">
              <a:cs typeface="Calibri"/>
            </a:endParaRPr>
          </a:p>
          <a:p>
            <a:pPr marL="237490" indent="-237490">
              <a:spcBef>
                <a:spcPts val="1100"/>
              </a:spcBef>
              <a:buFont typeface="Arial" panose="020B0604020202020204" pitchFamily="34" charset="0"/>
              <a:buChar char="•"/>
            </a:pPr>
            <a:r>
              <a:rPr lang="en-US" sz="2400">
                <a:latin typeface="Arial"/>
                <a:cs typeface="Arial"/>
              </a:rPr>
              <a:t>Click here in the NOTAM Search to download the current CND. </a:t>
            </a:r>
            <a:endParaRPr lang="en-US" sz="2400">
              <a:solidFill>
                <a:srgbClr val="000000"/>
              </a:solidFill>
              <a:latin typeface="Arial"/>
              <a:cs typeface="Arial"/>
            </a:endParaRPr>
          </a:p>
        </p:txBody>
      </p:sp>
      <p:pic>
        <p:nvPicPr>
          <p:cNvPr id="31" name="Picture 7">
            <a:extLst>
              <a:ext uri="{FF2B5EF4-FFF2-40B4-BE49-F238E27FC236}">
                <a16:creationId xmlns:a16="http://schemas.microsoft.com/office/drawing/2014/main" id="{7A852B87-E0B2-9A79-08A4-1429A2C63B22}"/>
              </a:ext>
            </a:extLst>
          </p:cNvPr>
          <p:cNvPicPr>
            <a:picLocks noChangeAspect="1"/>
          </p:cNvPicPr>
          <p:nvPr userDrawn="1"/>
        </p:nvPicPr>
        <p:blipFill>
          <a:blip r:embed="rId3"/>
          <a:stretch>
            <a:fillRect/>
          </a:stretch>
        </p:blipFill>
        <p:spPr>
          <a:xfrm>
            <a:off x="5483947" y="3611050"/>
            <a:ext cx="378547" cy="378547"/>
          </a:xfrm>
          <a:prstGeom prst="rect">
            <a:avLst/>
          </a:prstGeom>
        </p:spPr>
      </p:pic>
      <p:pic>
        <p:nvPicPr>
          <p:cNvPr id="32" name="Picture 12">
            <a:extLst>
              <a:ext uri="{FF2B5EF4-FFF2-40B4-BE49-F238E27FC236}">
                <a16:creationId xmlns:a16="http://schemas.microsoft.com/office/drawing/2014/main" id="{AF1FE48D-8DAD-EA6E-ABC4-1D4027C391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921676" y="5682749"/>
            <a:ext cx="8639793" cy="603600"/>
          </a:xfrm>
          <a:prstGeom prst="rect">
            <a:avLst/>
          </a:prstGeom>
          <a:ln w="3175">
            <a:solidFill>
              <a:schemeClr val="bg2"/>
            </a:solidFill>
          </a:ln>
          <a:effectLst>
            <a:outerShdw blurRad="50800" dist="38100" dir="2700000" algn="tl" rotWithShape="0">
              <a:prstClr val="black">
                <a:alpha val="40000"/>
              </a:prstClr>
            </a:outerShdw>
          </a:effectLst>
        </p:spPr>
      </p:pic>
      <p:sp>
        <p:nvSpPr>
          <p:cNvPr id="33" name="Rounded Rectangle 16">
            <a:extLst>
              <a:ext uri="{FF2B5EF4-FFF2-40B4-BE49-F238E27FC236}">
                <a16:creationId xmlns:a16="http://schemas.microsoft.com/office/drawing/2014/main" id="{CEB352B5-9E6A-7BE4-6125-25FF957AE9A6}"/>
              </a:ext>
            </a:extLst>
          </p:cNvPr>
          <p:cNvSpPr/>
          <p:nvPr userDrawn="1"/>
        </p:nvSpPr>
        <p:spPr>
          <a:xfrm>
            <a:off x="5553069" y="5613420"/>
            <a:ext cx="4343304" cy="314081"/>
          </a:xfrm>
          <a:prstGeom prst="roundRect">
            <a:avLst/>
          </a:prstGeom>
          <a:noFill/>
          <a:ln w="44450">
            <a:solidFill>
              <a:srgbClr val="FF71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Arrow: Down 7">
            <a:extLst>
              <a:ext uri="{FF2B5EF4-FFF2-40B4-BE49-F238E27FC236}">
                <a16:creationId xmlns:a16="http://schemas.microsoft.com/office/drawing/2014/main" id="{51EA00D5-1EC4-C71E-6B1B-42B6E0553768}"/>
              </a:ext>
            </a:extLst>
          </p:cNvPr>
          <p:cNvSpPr/>
          <p:nvPr userDrawn="1"/>
        </p:nvSpPr>
        <p:spPr>
          <a:xfrm rot="17400000">
            <a:off x="4844899" y="5154900"/>
            <a:ext cx="488830" cy="809117"/>
          </a:xfrm>
          <a:prstGeom prst="downArrow">
            <a:avLst>
              <a:gd name="adj1" fmla="val 65910"/>
              <a:gd name="adj2" fmla="val 50000"/>
            </a:avLst>
          </a:prstGeom>
          <a:solidFill>
            <a:srgbClr val="FF71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rId5"/>
            <a:extLst>
              <a:ext uri="{FF2B5EF4-FFF2-40B4-BE49-F238E27FC236}">
                <a16:creationId xmlns:a16="http://schemas.microsoft.com/office/drawing/2014/main" id="{217CF0EC-9403-E9F6-7C1C-56E21DA7A86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1874396" y="2245903"/>
            <a:ext cx="1161027" cy="1161027"/>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1DB3A031-5C24-35EE-EFBC-610760DDDA83}"/>
              </a:ext>
            </a:extLst>
          </p:cNvPr>
          <p:cNvGrpSpPr/>
          <p:nvPr userDrawn="1"/>
        </p:nvGrpSpPr>
        <p:grpSpPr>
          <a:xfrm>
            <a:off x="3340814" y="2307848"/>
            <a:ext cx="675005" cy="675005"/>
            <a:chOff x="8431900" y="3344231"/>
            <a:chExt cx="675005" cy="675005"/>
          </a:xfrm>
        </p:grpSpPr>
        <p:sp>
          <p:nvSpPr>
            <p:cNvPr id="37" name="object 21">
              <a:extLst>
                <a:ext uri="{FF2B5EF4-FFF2-40B4-BE49-F238E27FC236}">
                  <a16:creationId xmlns:a16="http://schemas.microsoft.com/office/drawing/2014/main" id="{0B23DC58-3193-D420-4D0F-40BA0E342E72}"/>
                </a:ext>
              </a:extLst>
            </p:cNvPr>
            <p:cNvSpPr/>
            <p:nvPr/>
          </p:nvSpPr>
          <p:spPr>
            <a:xfrm>
              <a:off x="8431900" y="3344231"/>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sp>
          <p:nvSpPr>
            <p:cNvPr id="38" name="object 22">
              <a:extLst>
                <a:ext uri="{FF2B5EF4-FFF2-40B4-BE49-F238E27FC236}">
                  <a16:creationId xmlns:a16="http://schemas.microsoft.com/office/drawing/2014/main" id="{AF48BEBA-7EFB-0678-1215-FD2E9DCA0BFB}"/>
                </a:ext>
              </a:extLst>
            </p:cNvPr>
            <p:cNvSpPr/>
            <p:nvPr/>
          </p:nvSpPr>
          <p:spPr>
            <a:xfrm>
              <a:off x="8483613" y="3398093"/>
              <a:ext cx="571500" cy="533400"/>
            </a:xfrm>
            <a:custGeom>
              <a:avLst/>
              <a:gdLst/>
              <a:ahLst/>
              <a:cxnLst/>
              <a:rect l="l" t="t" r="r" b="b"/>
              <a:pathLst>
                <a:path w="571500" h="533400">
                  <a:moveTo>
                    <a:pt x="339102" y="324878"/>
                  </a:moveTo>
                  <a:lnTo>
                    <a:pt x="279819" y="384162"/>
                  </a:lnTo>
                  <a:lnTo>
                    <a:pt x="282746" y="395648"/>
                  </a:lnTo>
                  <a:lnTo>
                    <a:pt x="281893" y="406690"/>
                  </a:lnTo>
                  <a:lnTo>
                    <a:pt x="384162" y="524078"/>
                  </a:lnTo>
                  <a:lnTo>
                    <a:pt x="406982" y="532965"/>
                  </a:lnTo>
                  <a:lnTo>
                    <a:pt x="419839" y="530743"/>
                  </a:lnTo>
                  <a:lnTo>
                    <a:pt x="431584" y="524078"/>
                  </a:lnTo>
                  <a:lnTo>
                    <a:pt x="479018" y="474281"/>
                  </a:lnTo>
                  <a:lnTo>
                    <a:pt x="485683" y="463867"/>
                  </a:lnTo>
                  <a:lnTo>
                    <a:pt x="487905" y="451454"/>
                  </a:lnTo>
                  <a:lnTo>
                    <a:pt x="485683" y="438596"/>
                  </a:lnTo>
                  <a:lnTo>
                    <a:pt x="479018" y="426847"/>
                  </a:lnTo>
                  <a:lnTo>
                    <a:pt x="391274" y="341477"/>
                  </a:lnTo>
                  <a:lnTo>
                    <a:pt x="374451" y="329213"/>
                  </a:lnTo>
                  <a:lnTo>
                    <a:pt x="366468" y="327806"/>
                  </a:lnTo>
                  <a:lnTo>
                    <a:pt x="350588" y="327806"/>
                  </a:lnTo>
                  <a:lnTo>
                    <a:pt x="339102" y="324878"/>
                  </a:lnTo>
                  <a:close/>
                </a:path>
                <a:path w="571500" h="533400">
                  <a:moveTo>
                    <a:pt x="346214" y="149402"/>
                  </a:moveTo>
                  <a:lnTo>
                    <a:pt x="42684" y="452932"/>
                  </a:lnTo>
                  <a:lnTo>
                    <a:pt x="36012" y="463346"/>
                  </a:lnTo>
                  <a:lnTo>
                    <a:pt x="33788" y="475759"/>
                  </a:lnTo>
                  <a:lnTo>
                    <a:pt x="36012" y="488617"/>
                  </a:lnTo>
                  <a:lnTo>
                    <a:pt x="42684" y="500367"/>
                  </a:lnTo>
                  <a:lnTo>
                    <a:pt x="64020" y="519328"/>
                  </a:lnTo>
                  <a:lnTo>
                    <a:pt x="74434" y="527336"/>
                  </a:lnTo>
                  <a:lnTo>
                    <a:pt x="86847" y="530005"/>
                  </a:lnTo>
                  <a:lnTo>
                    <a:pt x="99705" y="527336"/>
                  </a:lnTo>
                  <a:lnTo>
                    <a:pt x="111455" y="519328"/>
                  </a:lnTo>
                  <a:lnTo>
                    <a:pt x="414985" y="215798"/>
                  </a:lnTo>
                  <a:lnTo>
                    <a:pt x="346214" y="149402"/>
                  </a:lnTo>
                  <a:close/>
                </a:path>
                <a:path w="571500" h="533400">
                  <a:moveTo>
                    <a:pt x="361630" y="326953"/>
                  </a:moveTo>
                  <a:lnTo>
                    <a:pt x="350588" y="327806"/>
                  </a:lnTo>
                  <a:lnTo>
                    <a:pt x="366468" y="327806"/>
                  </a:lnTo>
                  <a:lnTo>
                    <a:pt x="361630" y="326953"/>
                  </a:lnTo>
                  <a:close/>
                </a:path>
                <a:path w="571500" h="533400">
                  <a:moveTo>
                    <a:pt x="37934" y="45059"/>
                  </a:moveTo>
                  <a:lnTo>
                    <a:pt x="0" y="82994"/>
                  </a:lnTo>
                  <a:lnTo>
                    <a:pt x="40309" y="154139"/>
                  </a:lnTo>
                  <a:lnTo>
                    <a:pt x="82994" y="154139"/>
                  </a:lnTo>
                  <a:lnTo>
                    <a:pt x="194449" y="265595"/>
                  </a:lnTo>
                  <a:lnTo>
                    <a:pt x="220535" y="239509"/>
                  </a:lnTo>
                  <a:lnTo>
                    <a:pt x="109080" y="128054"/>
                  </a:lnTo>
                  <a:lnTo>
                    <a:pt x="109080" y="85369"/>
                  </a:lnTo>
                  <a:lnTo>
                    <a:pt x="37934" y="45059"/>
                  </a:lnTo>
                  <a:close/>
                </a:path>
                <a:path w="571500" h="533400">
                  <a:moveTo>
                    <a:pt x="334365" y="0"/>
                  </a:moveTo>
                  <a:lnTo>
                    <a:pt x="303529" y="33197"/>
                  </a:lnTo>
                  <a:lnTo>
                    <a:pt x="298193" y="41053"/>
                  </a:lnTo>
                  <a:lnTo>
                    <a:pt x="296414" y="49796"/>
                  </a:lnTo>
                  <a:lnTo>
                    <a:pt x="298193" y="58540"/>
                  </a:lnTo>
                  <a:lnTo>
                    <a:pt x="303529" y="66395"/>
                  </a:lnTo>
                  <a:lnTo>
                    <a:pt x="476643" y="239509"/>
                  </a:lnTo>
                  <a:lnTo>
                    <a:pt x="483497" y="243509"/>
                  </a:lnTo>
                  <a:lnTo>
                    <a:pt x="492352" y="244843"/>
                  </a:lnTo>
                  <a:lnTo>
                    <a:pt x="501652" y="243509"/>
                  </a:lnTo>
                  <a:lnTo>
                    <a:pt x="509841" y="239509"/>
                  </a:lnTo>
                  <a:lnTo>
                    <a:pt x="564387" y="182600"/>
                  </a:lnTo>
                  <a:lnTo>
                    <a:pt x="569717" y="174743"/>
                  </a:lnTo>
                  <a:lnTo>
                    <a:pt x="571493" y="165996"/>
                  </a:lnTo>
                  <a:lnTo>
                    <a:pt x="569717" y="157252"/>
                  </a:lnTo>
                  <a:lnTo>
                    <a:pt x="564387" y="149402"/>
                  </a:lnTo>
                  <a:lnTo>
                    <a:pt x="464781" y="49796"/>
                  </a:lnTo>
                  <a:lnTo>
                    <a:pt x="334365" y="0"/>
                  </a:lnTo>
                  <a:close/>
                </a:path>
              </a:pathLst>
            </a:custGeom>
            <a:solidFill>
              <a:srgbClr val="FF711C"/>
            </a:solidFill>
          </p:spPr>
          <p:txBody>
            <a:bodyPr wrap="square" lIns="0" tIns="0" rIns="0" bIns="0" rtlCol="0"/>
            <a:lstStyle/>
            <a:p>
              <a:endParaRPr/>
            </a:p>
          </p:txBody>
        </p:sp>
      </p:grpSp>
      <p:sp>
        <p:nvSpPr>
          <p:cNvPr id="2" name="Rectangle 1">
            <a:hlinkClick r:id="rId5"/>
            <a:extLst>
              <a:ext uri="{FF2B5EF4-FFF2-40B4-BE49-F238E27FC236}">
                <a16:creationId xmlns:a16="http://schemas.microsoft.com/office/drawing/2014/main" id="{821A26F1-0C31-70AB-CFC8-6DCECCFAD8E7}"/>
              </a:ext>
            </a:extLst>
          </p:cNvPr>
          <p:cNvSpPr/>
          <p:nvPr userDrawn="1"/>
        </p:nvSpPr>
        <p:spPr>
          <a:xfrm>
            <a:off x="1904756" y="2244231"/>
            <a:ext cx="1137702" cy="118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405011"/>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9" name="Group 18">
            <a:extLst>
              <a:ext uri="{FF2B5EF4-FFF2-40B4-BE49-F238E27FC236}">
                <a16:creationId xmlns:a16="http://schemas.microsoft.com/office/drawing/2014/main" id="{76E5D118-0976-34D6-9182-A1A9FE6D67DF}"/>
              </a:ext>
            </a:extLst>
          </p:cNvPr>
          <p:cNvGrpSpPr/>
          <p:nvPr userDrawn="1"/>
        </p:nvGrpSpPr>
        <p:grpSpPr>
          <a:xfrm>
            <a:off x="7712858" y="2013857"/>
            <a:ext cx="4479142" cy="4885732"/>
            <a:chOff x="7712858" y="2036065"/>
            <a:chExt cx="4479142" cy="4885732"/>
          </a:xfrm>
        </p:grpSpPr>
        <p:pic>
          <p:nvPicPr>
            <p:cNvPr id="20" name="Picture 19">
              <a:extLst>
                <a:ext uri="{FF2B5EF4-FFF2-40B4-BE49-F238E27FC236}">
                  <a16:creationId xmlns:a16="http://schemas.microsoft.com/office/drawing/2014/main" id="{E4441DF2-4BB1-120A-9439-E542C586A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12858" y="2036065"/>
              <a:ext cx="4479142" cy="4885732"/>
            </a:xfrm>
            <a:prstGeom prst="rect">
              <a:avLst/>
            </a:prstGeom>
          </p:spPr>
        </p:pic>
        <p:cxnSp>
          <p:nvCxnSpPr>
            <p:cNvPr id="21" name="Straight Connector 20">
              <a:extLst>
                <a:ext uri="{FF2B5EF4-FFF2-40B4-BE49-F238E27FC236}">
                  <a16:creationId xmlns:a16="http://schemas.microsoft.com/office/drawing/2014/main" id="{FCE93D33-5F17-E461-FD15-EF1157DA9216}"/>
                </a:ext>
              </a:extLst>
            </p:cNvPr>
            <p:cNvCxnSpPr>
              <a:cxnSpLocks/>
            </p:cNvCxnSpPr>
            <p:nvPr/>
          </p:nvCxnSpPr>
          <p:spPr>
            <a:xfrm>
              <a:off x="8315241" y="2557646"/>
              <a:ext cx="2088256" cy="3227983"/>
            </a:xfrm>
            <a:prstGeom prst="line">
              <a:avLst/>
            </a:prstGeom>
            <a:ln w="200025">
              <a:solidFill>
                <a:srgbClr val="92D050">
                  <a:alpha val="4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304129-09AD-4AF9-284D-0BD7725C0BFA}"/>
                </a:ext>
              </a:extLst>
            </p:cNvPr>
            <p:cNvCxnSpPr>
              <a:cxnSpLocks/>
            </p:cNvCxnSpPr>
            <p:nvPr/>
          </p:nvCxnSpPr>
          <p:spPr>
            <a:xfrm>
              <a:off x="8910801" y="2575747"/>
              <a:ext cx="2694785" cy="4145246"/>
            </a:xfrm>
            <a:prstGeom prst="line">
              <a:avLst/>
            </a:prstGeom>
            <a:ln w="200025">
              <a:solidFill>
                <a:srgbClr val="EC3F36">
                  <a:alpha val="4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248180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PILOT SAFETY AWARENE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1" name="object 10">
            <a:extLst>
              <a:ext uri="{FF2B5EF4-FFF2-40B4-BE49-F238E27FC236}">
                <a16:creationId xmlns:a16="http://schemas.microsoft.com/office/drawing/2014/main" id="{F31C56B2-B561-F564-DF77-4836C7B5496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4598632" y="211939"/>
            <a:ext cx="7582663" cy="6708138"/>
          </a:xfrm>
          <a:prstGeom prst="rect">
            <a:avLst/>
          </a:prstGeom>
        </p:spPr>
      </p:pic>
    </p:spTree>
    <p:extLst>
      <p:ext uri="{BB962C8B-B14F-4D97-AF65-F5344CB8AC3E}">
        <p14:creationId xmlns:p14="http://schemas.microsoft.com/office/powerpoint/2010/main" val="102299369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RS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8C65A76-61AF-309F-23AC-9B687A179FF8}"/>
              </a:ext>
            </a:extLst>
          </p:cNvPr>
          <p:cNvGrpSpPr/>
          <p:nvPr userDrawn="1"/>
        </p:nvGrpSpPr>
        <p:grpSpPr>
          <a:xfrm>
            <a:off x="0" y="-21020"/>
            <a:ext cx="11717518" cy="6905921"/>
            <a:chOff x="0" y="0"/>
            <a:chExt cx="11717518" cy="6905921"/>
          </a:xfrm>
        </p:grpSpPr>
        <p:pic>
          <p:nvPicPr>
            <p:cNvPr id="15" name="Picture 14" descr="A picture containing person, table, sitting, computer&#10;&#10;Description automatically generated">
              <a:extLst>
                <a:ext uri="{FF2B5EF4-FFF2-40B4-BE49-F238E27FC236}">
                  <a16:creationId xmlns:a16="http://schemas.microsoft.com/office/drawing/2014/main" id="{7E85AC55-E720-AB85-64B9-E17921A592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9"/>
            <a:stretch/>
          </p:blipFill>
          <p:spPr>
            <a:xfrm>
              <a:off x="0" y="8165"/>
              <a:ext cx="4891527" cy="6897756"/>
            </a:xfrm>
            <a:prstGeom prst="rect">
              <a:avLst/>
            </a:prstGeom>
          </p:spPr>
        </p:pic>
        <p:pic>
          <p:nvPicPr>
            <p:cNvPr id="16" name="Picture 15" descr="A picture containing person, table, sitting, computer&#10;&#10;Description automatically generated">
              <a:extLst>
                <a:ext uri="{FF2B5EF4-FFF2-40B4-BE49-F238E27FC236}">
                  <a16:creationId xmlns:a16="http://schemas.microsoft.com/office/drawing/2014/main" id="{716B7DE2-BAE8-9E94-A960-56BCFE3555FF}"/>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a:off x="4891528" y="2040427"/>
              <a:ext cx="6825990" cy="4360254"/>
            </a:xfrm>
            <a:prstGeom prst="rect">
              <a:avLst/>
            </a:prstGeom>
          </p:spPr>
        </p:pic>
        <p:pic>
          <p:nvPicPr>
            <p:cNvPr id="17" name="Picture 16" descr="A picture containing person, table, sitting, computer&#10;&#10;Description automatically generated">
              <a:extLst>
                <a:ext uri="{FF2B5EF4-FFF2-40B4-BE49-F238E27FC236}">
                  <a16:creationId xmlns:a16="http://schemas.microsoft.com/office/drawing/2014/main" id="{731CEB9B-9363-C889-6E58-5966862D112E}"/>
                </a:ext>
              </a:extLst>
            </p:cNvPr>
            <p:cNvPicPr>
              <a:picLocks noChangeAspect="1"/>
            </p:cNvPicPr>
            <p:nvPr/>
          </p:nvPicPr>
          <p:blipFill rotWithShape="1">
            <a:blip r:embed="rId5" cstate="screen">
              <a:alphaModFix amt="16000"/>
              <a:extLst>
                <a:ext uri="{28A0092B-C50C-407E-A947-70E740481C1C}">
                  <a14:useLocalDpi xmlns:a14="http://schemas.microsoft.com/office/drawing/2010/main"/>
                </a:ext>
              </a:extLst>
            </a:blip>
            <a:srcRect t="-3997"/>
            <a:stretch/>
          </p:blipFill>
          <p:spPr>
            <a:xfrm>
              <a:off x="4891528" y="0"/>
              <a:ext cx="6825990" cy="465364"/>
            </a:xfrm>
            <a:prstGeom prst="rect">
              <a:avLst/>
            </a:prstGeom>
          </p:spPr>
        </p:pic>
      </p:grpSp>
    </p:spTree>
    <p:extLst>
      <p:ext uri="{BB962C8B-B14F-4D97-AF65-F5344CB8AC3E}">
        <p14:creationId xmlns:p14="http://schemas.microsoft.com/office/powerpoint/2010/main" val="413237369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HOLD SHORT- APPROACH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5" name="Group 14">
            <a:extLst>
              <a:ext uri="{FF2B5EF4-FFF2-40B4-BE49-F238E27FC236}">
                <a16:creationId xmlns:a16="http://schemas.microsoft.com/office/drawing/2014/main" id="{1AC00BAC-1923-2624-1310-F0451B95686B}"/>
              </a:ext>
            </a:extLst>
          </p:cNvPr>
          <p:cNvGrpSpPr/>
          <p:nvPr userDrawn="1"/>
        </p:nvGrpSpPr>
        <p:grpSpPr>
          <a:xfrm>
            <a:off x="1854198" y="4127896"/>
            <a:ext cx="8349492" cy="946332"/>
            <a:chOff x="1854198" y="4106966"/>
            <a:chExt cx="8349492" cy="946332"/>
          </a:xfrm>
        </p:grpSpPr>
        <p:sp>
          <p:nvSpPr>
            <p:cNvPr id="23" name="Rectangle 22">
              <a:extLst>
                <a:ext uri="{FF2B5EF4-FFF2-40B4-BE49-F238E27FC236}">
                  <a16:creationId xmlns:a16="http://schemas.microsoft.com/office/drawing/2014/main" id="{E17A703B-35ED-309A-0A3F-07BE930D4E3B}"/>
                </a:ext>
              </a:extLst>
            </p:cNvPr>
            <p:cNvSpPr/>
            <p:nvPr/>
          </p:nvSpPr>
          <p:spPr>
            <a:xfrm>
              <a:off x="1854198" y="4119380"/>
              <a:ext cx="8349488" cy="93391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object 12">
              <a:extLst>
                <a:ext uri="{FF2B5EF4-FFF2-40B4-BE49-F238E27FC236}">
                  <a16:creationId xmlns:a16="http://schemas.microsoft.com/office/drawing/2014/main" id="{8CF8DE83-1094-1F3B-05A1-0E2A5E650242}"/>
                </a:ext>
              </a:extLst>
            </p:cNvPr>
            <p:cNvGrpSpPr/>
            <p:nvPr/>
          </p:nvGrpSpPr>
          <p:grpSpPr>
            <a:xfrm>
              <a:off x="1854200" y="4106966"/>
              <a:ext cx="8349490" cy="946332"/>
              <a:chOff x="2193034" y="3949699"/>
              <a:chExt cx="7909561" cy="1286688"/>
            </a:xfrm>
          </p:grpSpPr>
          <p:sp>
            <p:nvSpPr>
              <p:cNvPr id="25" name="object 13">
                <a:extLst>
                  <a:ext uri="{FF2B5EF4-FFF2-40B4-BE49-F238E27FC236}">
                    <a16:creationId xmlns:a16="http://schemas.microsoft.com/office/drawing/2014/main" id="{E376D83B-64DE-E28A-47CC-B377A428F1F7}"/>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26" name="object 14">
                <a:extLst>
                  <a:ext uri="{FF2B5EF4-FFF2-40B4-BE49-F238E27FC236}">
                    <a16:creationId xmlns:a16="http://schemas.microsoft.com/office/drawing/2014/main" id="{4FBC56A9-4A35-37C7-60DB-19BB1ADE8558}"/>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27" name="object 15">
                <a:extLst>
                  <a:ext uri="{FF2B5EF4-FFF2-40B4-BE49-F238E27FC236}">
                    <a16:creationId xmlns:a16="http://schemas.microsoft.com/office/drawing/2014/main" id="{50EF6017-7DC9-30B0-005D-60667FE93F0C}"/>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28" name="object 16">
                <a:extLst>
                  <a:ext uri="{FF2B5EF4-FFF2-40B4-BE49-F238E27FC236}">
                    <a16:creationId xmlns:a16="http://schemas.microsoft.com/office/drawing/2014/main" id="{0091FDEF-D800-CC4A-AFBD-6F4F6A866FF7}"/>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pic>
        <p:nvPicPr>
          <p:cNvPr id="9" name="Graphic 8" descr="Airplane with solid fill">
            <a:extLst>
              <a:ext uri="{FF2B5EF4-FFF2-40B4-BE49-F238E27FC236}">
                <a16:creationId xmlns:a16="http://schemas.microsoft.com/office/drawing/2014/main" id="{C759EF28-056D-672F-5261-884D5915C1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09778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681407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HOLD SHORT - CLE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9" name="Group 8">
            <a:extLst>
              <a:ext uri="{FF2B5EF4-FFF2-40B4-BE49-F238E27FC236}">
                <a16:creationId xmlns:a16="http://schemas.microsoft.com/office/drawing/2014/main" id="{F138A3F9-0A87-10AF-83D0-51F409827FC2}"/>
              </a:ext>
            </a:extLst>
          </p:cNvPr>
          <p:cNvGrpSpPr/>
          <p:nvPr userDrawn="1"/>
        </p:nvGrpSpPr>
        <p:grpSpPr>
          <a:xfrm>
            <a:off x="1869620" y="5441078"/>
            <a:ext cx="8349490" cy="960643"/>
            <a:chOff x="1869620" y="4591401"/>
            <a:chExt cx="8349490" cy="960643"/>
          </a:xfrm>
        </p:grpSpPr>
        <p:sp>
          <p:nvSpPr>
            <p:cNvPr id="41" name="Rectangle 40">
              <a:extLst>
                <a:ext uri="{FF2B5EF4-FFF2-40B4-BE49-F238E27FC236}">
                  <a16:creationId xmlns:a16="http://schemas.microsoft.com/office/drawing/2014/main" id="{1C2C8FC9-6102-3D29-C92E-18267FFE42BB}"/>
                </a:ext>
              </a:extLst>
            </p:cNvPr>
            <p:cNvSpPr/>
            <p:nvPr/>
          </p:nvSpPr>
          <p:spPr>
            <a:xfrm>
              <a:off x="1869620" y="4591401"/>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object 12">
              <a:extLst>
                <a:ext uri="{FF2B5EF4-FFF2-40B4-BE49-F238E27FC236}">
                  <a16:creationId xmlns:a16="http://schemas.microsoft.com/office/drawing/2014/main" id="{041B4249-3600-FF59-AFD8-C241C5C0820A}"/>
                </a:ext>
              </a:extLst>
            </p:cNvPr>
            <p:cNvGrpSpPr/>
            <p:nvPr/>
          </p:nvGrpSpPr>
          <p:grpSpPr>
            <a:xfrm rot="10800000">
              <a:off x="1869620" y="4605712"/>
              <a:ext cx="8349490" cy="946332"/>
              <a:chOff x="2193034" y="3949699"/>
              <a:chExt cx="7909561" cy="1286688"/>
            </a:xfrm>
          </p:grpSpPr>
          <p:sp>
            <p:nvSpPr>
              <p:cNvPr id="47" name="object 13">
                <a:extLst>
                  <a:ext uri="{FF2B5EF4-FFF2-40B4-BE49-F238E27FC236}">
                    <a16:creationId xmlns:a16="http://schemas.microsoft.com/office/drawing/2014/main" id="{575EF443-CC0F-ACB6-0888-FA8451C022F4}"/>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48" name="object 14">
                <a:extLst>
                  <a:ext uri="{FF2B5EF4-FFF2-40B4-BE49-F238E27FC236}">
                    <a16:creationId xmlns:a16="http://schemas.microsoft.com/office/drawing/2014/main" id="{B1B2449C-F075-5A04-E7DB-CE78713B6F74}"/>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49" name="object 15">
                <a:extLst>
                  <a:ext uri="{FF2B5EF4-FFF2-40B4-BE49-F238E27FC236}">
                    <a16:creationId xmlns:a16="http://schemas.microsoft.com/office/drawing/2014/main" id="{FF7C8AE0-00F7-BC5F-AF70-2696B006FE9A}"/>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50" name="object 16">
                <a:extLst>
                  <a:ext uri="{FF2B5EF4-FFF2-40B4-BE49-F238E27FC236}">
                    <a16:creationId xmlns:a16="http://schemas.microsoft.com/office/drawing/2014/main" id="{5A56B42D-5E32-914E-B046-31A7DC2DFF84}"/>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pic>
        <p:nvPicPr>
          <p:cNvPr id="10" name="Graphic 9" descr="Airplane with solid fill">
            <a:extLst>
              <a:ext uri="{FF2B5EF4-FFF2-40B4-BE49-F238E27FC236}">
                <a16:creationId xmlns:a16="http://schemas.microsoft.com/office/drawing/2014/main" id="{25DD785F-CCF4-70C6-3489-9F20DF383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4033978"/>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7136350"/>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MOVEMENT-NON-MOVEMENT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Rectangle 11">
            <a:extLst>
              <a:ext uri="{FF2B5EF4-FFF2-40B4-BE49-F238E27FC236}">
                <a16:creationId xmlns:a16="http://schemas.microsoft.com/office/drawing/2014/main" id="{FA3FF10E-8357-270D-6DC5-0AD5B42BACB1}"/>
              </a:ext>
            </a:extLst>
          </p:cNvPr>
          <p:cNvSpPr/>
          <p:nvPr/>
        </p:nvSpPr>
        <p:spPr>
          <a:xfrm>
            <a:off x="1870582" y="4307512"/>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object 11">
            <a:extLst>
              <a:ext uri="{FF2B5EF4-FFF2-40B4-BE49-F238E27FC236}">
                <a16:creationId xmlns:a16="http://schemas.microsoft.com/office/drawing/2014/main" id="{0FFF0DC1-48E2-198E-467F-74408590FC81}"/>
              </a:ext>
            </a:extLst>
          </p:cNvPr>
          <p:cNvGrpSpPr/>
          <p:nvPr/>
        </p:nvGrpSpPr>
        <p:grpSpPr>
          <a:xfrm>
            <a:off x="1870583" y="4307512"/>
            <a:ext cx="8349488" cy="946330"/>
            <a:chOff x="2286000" y="4599940"/>
            <a:chExt cx="7909559" cy="866140"/>
          </a:xfrm>
        </p:grpSpPr>
        <p:sp>
          <p:nvSpPr>
            <p:cNvPr id="19" name="object 12">
              <a:extLst>
                <a:ext uri="{FF2B5EF4-FFF2-40B4-BE49-F238E27FC236}">
                  <a16:creationId xmlns:a16="http://schemas.microsoft.com/office/drawing/2014/main" id="{6C7A8835-1DFF-A1AD-EB13-2DDC83B6A693}"/>
                </a:ext>
              </a:extLst>
            </p:cNvPr>
            <p:cNvSpPr/>
            <p:nvPr/>
          </p:nvSpPr>
          <p:spPr>
            <a:xfrm>
              <a:off x="2286000" y="4599940"/>
              <a:ext cx="7909559" cy="866140"/>
            </a:xfrm>
            <a:custGeom>
              <a:avLst/>
              <a:gdLst/>
              <a:ahLst/>
              <a:cxnLst/>
              <a:rect l="l" t="t" r="r" b="b"/>
              <a:pathLst>
                <a:path w="7909559" h="866139">
                  <a:moveTo>
                    <a:pt x="7909560" y="577850"/>
                  </a:moveTo>
                  <a:lnTo>
                    <a:pt x="0" y="577850"/>
                  </a:lnTo>
                  <a:lnTo>
                    <a:pt x="0" y="866140"/>
                  </a:lnTo>
                  <a:lnTo>
                    <a:pt x="7909560" y="866140"/>
                  </a:lnTo>
                  <a:lnTo>
                    <a:pt x="7909560" y="577850"/>
                  </a:lnTo>
                  <a:close/>
                </a:path>
                <a:path w="7909559" h="866139">
                  <a:moveTo>
                    <a:pt x="7909560" y="0"/>
                  </a:moveTo>
                  <a:lnTo>
                    <a:pt x="0" y="0"/>
                  </a:lnTo>
                  <a:lnTo>
                    <a:pt x="0" y="488950"/>
                  </a:lnTo>
                  <a:lnTo>
                    <a:pt x="7909560" y="488950"/>
                  </a:lnTo>
                  <a:lnTo>
                    <a:pt x="7909560" y="0"/>
                  </a:lnTo>
                  <a:close/>
                </a:path>
              </a:pathLst>
            </a:custGeom>
            <a:solidFill>
              <a:srgbClr val="2C3440"/>
            </a:solidFill>
          </p:spPr>
          <p:txBody>
            <a:bodyPr wrap="square" lIns="0" tIns="0" rIns="0" bIns="0" rtlCol="0"/>
            <a:lstStyle/>
            <a:p>
              <a:endParaRPr/>
            </a:p>
          </p:txBody>
        </p:sp>
        <p:sp>
          <p:nvSpPr>
            <p:cNvPr id="20" name="object 13">
              <a:extLst>
                <a:ext uri="{FF2B5EF4-FFF2-40B4-BE49-F238E27FC236}">
                  <a16:creationId xmlns:a16="http://schemas.microsoft.com/office/drawing/2014/main" id="{59A91E26-E478-12E8-B9D2-1A2F91EA0D95}"/>
                </a:ext>
              </a:extLst>
            </p:cNvPr>
            <p:cNvSpPr/>
            <p:nvPr/>
          </p:nvSpPr>
          <p:spPr>
            <a:xfrm>
              <a:off x="2286000" y="4888776"/>
              <a:ext cx="7909559" cy="289560"/>
            </a:xfrm>
            <a:custGeom>
              <a:avLst/>
              <a:gdLst/>
              <a:ahLst/>
              <a:cxnLst/>
              <a:rect l="l" t="t" r="r" b="b"/>
              <a:pathLst>
                <a:path w="7909559" h="289560">
                  <a:moveTo>
                    <a:pt x="1491132" y="9613"/>
                  </a:moveTo>
                  <a:lnTo>
                    <a:pt x="349250" y="9613"/>
                  </a:lnTo>
                  <a:lnTo>
                    <a:pt x="349250" y="98513"/>
                  </a:lnTo>
                  <a:lnTo>
                    <a:pt x="1491132" y="98513"/>
                  </a:lnTo>
                  <a:lnTo>
                    <a:pt x="1491132" y="9613"/>
                  </a:lnTo>
                  <a:close/>
                </a:path>
                <a:path w="7909559" h="289560">
                  <a:moveTo>
                    <a:pt x="3521418" y="9613"/>
                  </a:moveTo>
                  <a:lnTo>
                    <a:pt x="2379535" y="9613"/>
                  </a:lnTo>
                  <a:lnTo>
                    <a:pt x="2379535" y="98513"/>
                  </a:lnTo>
                  <a:lnTo>
                    <a:pt x="3521418" y="98513"/>
                  </a:lnTo>
                  <a:lnTo>
                    <a:pt x="3521418" y="9613"/>
                  </a:lnTo>
                  <a:close/>
                </a:path>
                <a:path w="7909559" h="289560">
                  <a:moveTo>
                    <a:pt x="5554878" y="9613"/>
                  </a:moveTo>
                  <a:lnTo>
                    <a:pt x="4412996" y="9613"/>
                  </a:lnTo>
                  <a:lnTo>
                    <a:pt x="4412996" y="98513"/>
                  </a:lnTo>
                  <a:lnTo>
                    <a:pt x="5554878" y="98513"/>
                  </a:lnTo>
                  <a:lnTo>
                    <a:pt x="5554878" y="9613"/>
                  </a:lnTo>
                  <a:close/>
                </a:path>
                <a:path w="7909559" h="289560">
                  <a:moveTo>
                    <a:pt x="7585151" y="0"/>
                  </a:moveTo>
                  <a:lnTo>
                    <a:pt x="6443269" y="0"/>
                  </a:lnTo>
                  <a:lnTo>
                    <a:pt x="6443269" y="88900"/>
                  </a:lnTo>
                  <a:lnTo>
                    <a:pt x="7585151" y="88900"/>
                  </a:lnTo>
                  <a:lnTo>
                    <a:pt x="7585151" y="0"/>
                  </a:lnTo>
                  <a:close/>
                </a:path>
                <a:path w="7909559" h="289560">
                  <a:moveTo>
                    <a:pt x="7909560" y="200113"/>
                  </a:moveTo>
                  <a:lnTo>
                    <a:pt x="0" y="200113"/>
                  </a:lnTo>
                  <a:lnTo>
                    <a:pt x="0" y="289013"/>
                  </a:lnTo>
                  <a:lnTo>
                    <a:pt x="7909560" y="289013"/>
                  </a:lnTo>
                  <a:lnTo>
                    <a:pt x="7909560" y="200113"/>
                  </a:lnTo>
                  <a:close/>
                </a:path>
              </a:pathLst>
            </a:custGeom>
            <a:solidFill>
              <a:srgbClr val="FFBE2D"/>
            </a:solidFill>
          </p:spPr>
          <p:txBody>
            <a:bodyPr wrap="square" lIns="0" tIns="0" rIns="0" bIns="0" rtlCol="0"/>
            <a:lstStyle/>
            <a:p>
              <a:endParaRPr/>
            </a:p>
          </p:txBody>
        </p:sp>
      </p:grpSp>
      <p:pic>
        <p:nvPicPr>
          <p:cNvPr id="9" name="Graphic 8" descr="Airplane with solid fill">
            <a:extLst>
              <a:ext uri="{FF2B5EF4-FFF2-40B4-BE49-F238E27FC236}">
                <a16:creationId xmlns:a16="http://schemas.microsoft.com/office/drawing/2014/main" id="{563B483C-774B-967E-8937-23066914FB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27443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426523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RAINING - DRIV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2" name="object 6">
            <a:extLst>
              <a:ext uri="{FF2B5EF4-FFF2-40B4-BE49-F238E27FC236}">
                <a16:creationId xmlns:a16="http://schemas.microsoft.com/office/drawing/2014/main" id="{466F8B12-2B07-C74D-F432-6AD9CA5E1F11}"/>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446567"/>
            <a:ext cx="10744200" cy="1582476"/>
          </a:xfrm>
          <a:prstGeom prst="rect">
            <a:avLst/>
          </a:prstGeom>
          <a:solidFill>
            <a:schemeClr val="tx2"/>
          </a:solidFill>
        </p:spPr>
      </p:pic>
      <p:sp>
        <p:nvSpPr>
          <p:cNvPr id="43" name="object 7">
            <a:extLst>
              <a:ext uri="{FF2B5EF4-FFF2-40B4-BE49-F238E27FC236}">
                <a16:creationId xmlns:a16="http://schemas.microsoft.com/office/drawing/2014/main" id="{54BEA9F9-67AB-3E1F-36BC-88954A08C266}"/>
              </a:ext>
            </a:extLst>
          </p:cNvPr>
          <p:cNvSpPr/>
          <p:nvPr userDrawn="1"/>
        </p:nvSpPr>
        <p:spPr>
          <a:xfrm>
            <a:off x="1447800" y="441320"/>
            <a:ext cx="1074420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B6092">
              <a:alpha val="34999"/>
            </a:srgbClr>
          </a:solidFill>
        </p:spPr>
        <p:txBody>
          <a:bodyPr wrap="square" lIns="0" tIns="0" rIns="0" bIns="0" rtlCol="0"/>
          <a:lstStyle/>
          <a:p>
            <a:endParaRPr/>
          </a:p>
        </p:txBody>
      </p:sp>
      <p:sp>
        <p:nvSpPr>
          <p:cNvPr id="10" name="Rectangle 9">
            <a:extLst>
              <a:ext uri="{FF2B5EF4-FFF2-40B4-BE49-F238E27FC236}">
                <a16:creationId xmlns:a16="http://schemas.microsoft.com/office/drawing/2014/main" id="{1681A152-244D-9454-D2BC-007464504844}"/>
              </a:ext>
            </a:extLst>
          </p:cNvPr>
          <p:cNvSpPr/>
          <p:nvPr/>
        </p:nvSpPr>
        <p:spPr>
          <a:xfrm>
            <a:off x="7426713" y="441321"/>
            <a:ext cx="4483830" cy="6454780"/>
          </a:xfrm>
          <a:prstGeom prst="rect">
            <a:avLst/>
          </a:prstGeom>
          <a:solidFill>
            <a:schemeClr val="accent2">
              <a:alpha val="244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monitor, electronics, indoor&#10;&#10;Description automatically generated">
            <a:extLst>
              <a:ext uri="{FF2B5EF4-FFF2-40B4-BE49-F238E27FC236}">
                <a16:creationId xmlns:a16="http://schemas.microsoft.com/office/drawing/2014/main" id="{2033AAA2-AFBD-4272-3F20-2717982AD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6765" y="452600"/>
            <a:ext cx="4090095" cy="2987679"/>
          </a:xfrm>
          <a:prstGeom prst="rect">
            <a:avLst/>
          </a:prstGeom>
          <a:effectLst>
            <a:outerShdw blurRad="50800" dist="38100" dir="2700000" algn="tl" rotWithShape="0">
              <a:prstClr val="black">
                <a:alpha val="40000"/>
              </a:prstClr>
            </a:outerShdw>
          </a:effectLst>
        </p:spPr>
      </p:pic>
      <p:pic>
        <p:nvPicPr>
          <p:cNvPr id="13" name="Picture 12" descr="A picture containing text, person, control panel&#10;&#10;Description automatically generated">
            <a:extLst>
              <a:ext uri="{FF2B5EF4-FFF2-40B4-BE49-F238E27FC236}">
                <a16:creationId xmlns:a16="http://schemas.microsoft.com/office/drawing/2014/main" id="{A3626AF8-B3B6-3F1D-4F29-76E772355F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5411" y="2141235"/>
            <a:ext cx="1280728" cy="1497641"/>
          </a:xfrm>
          <a:prstGeom prst="rect">
            <a:avLst/>
          </a:prstGeom>
          <a:ln w="41275">
            <a:noFill/>
            <a:miter lim="800000"/>
          </a:ln>
          <a:effectLst>
            <a:outerShdw blurRad="50800" dist="38100" dir="2700000" algn="tl" rotWithShape="0">
              <a:prstClr val="black">
                <a:alpha val="40000"/>
              </a:prstClr>
            </a:outerShdw>
          </a:effectLst>
        </p:spPr>
      </p:pic>
      <p:sp>
        <p:nvSpPr>
          <p:cNvPr id="15" name="object 33">
            <a:extLst>
              <a:ext uri="{FF2B5EF4-FFF2-40B4-BE49-F238E27FC236}">
                <a16:creationId xmlns:a16="http://schemas.microsoft.com/office/drawing/2014/main" id="{79C0A8B9-6D50-5E75-17CD-186B14D53DE0}"/>
              </a:ext>
            </a:extLst>
          </p:cNvPr>
          <p:cNvSpPr txBox="1"/>
          <p:nvPr/>
        </p:nvSpPr>
        <p:spPr>
          <a:xfrm>
            <a:off x="7546787" y="5873286"/>
            <a:ext cx="1414789" cy="580928"/>
          </a:xfrm>
          <a:prstGeom prst="rect">
            <a:avLst/>
          </a:prstGeom>
        </p:spPr>
        <p:txBody>
          <a:bodyPr vert="horz" wrap="square" lIns="0" tIns="13970" rIns="0" bIns="0" rtlCol="0" anchor="t" anchorCtr="0">
            <a:spAutoFit/>
          </a:bodyPr>
          <a:lstStyle/>
          <a:p>
            <a:pPr marL="12700">
              <a:spcBef>
                <a:spcPts val="110"/>
              </a:spcBef>
            </a:pPr>
            <a:r>
              <a:rPr spc="40">
                <a:solidFill>
                  <a:schemeClr val="accent2"/>
                </a:solidFill>
                <a:uFill>
                  <a:solidFill>
                    <a:srgbClr val="568E9F"/>
                  </a:solidFill>
                </a:uFill>
                <a:latin typeface="Arial"/>
                <a:cs typeface="Arial"/>
              </a:rPr>
              <a:t>Situational</a:t>
            </a:r>
            <a:r>
              <a:rPr lang="en-US" spc="40">
                <a:solidFill>
                  <a:schemeClr val="accent2"/>
                </a:solidFill>
                <a:uFill>
                  <a:solidFill>
                    <a:srgbClr val="568E9F"/>
                  </a:solidFill>
                </a:uFill>
                <a:latin typeface="Arial"/>
                <a:cs typeface="Arial"/>
              </a:rPr>
              <a:t> </a:t>
            </a:r>
            <a:endParaRPr lang="en-US">
              <a:solidFill>
                <a:schemeClr val="accent2"/>
              </a:solidFill>
              <a:latin typeface="Arial"/>
              <a:cs typeface="Arial"/>
            </a:endParaRPr>
          </a:p>
          <a:p>
            <a:pPr marL="12700">
              <a:spcBef>
                <a:spcPts val="110"/>
              </a:spcBef>
            </a:pPr>
            <a:r>
              <a:rPr spc="45">
                <a:solidFill>
                  <a:schemeClr val="accent2"/>
                </a:solidFill>
                <a:uFill>
                  <a:solidFill>
                    <a:srgbClr val="568E9F"/>
                  </a:solidFill>
                </a:uFill>
                <a:latin typeface="Arial"/>
                <a:cs typeface="Arial"/>
              </a:rPr>
              <a:t>Awareness</a:t>
            </a:r>
            <a:r>
              <a:rPr lang="en-US" spc="45">
                <a:solidFill>
                  <a:schemeClr val="accent2"/>
                </a:solidFill>
                <a:uFill>
                  <a:solidFill>
                    <a:srgbClr val="568E9F"/>
                  </a:solidFill>
                </a:uFill>
                <a:latin typeface="Arial"/>
                <a:cs typeface="Arial"/>
              </a:rPr>
              <a:t> </a:t>
            </a:r>
            <a:endParaRPr lang="en-US">
              <a:solidFill>
                <a:schemeClr val="accent2"/>
              </a:solidFill>
              <a:latin typeface="Arial"/>
              <a:cs typeface="Arial"/>
            </a:endParaRPr>
          </a:p>
        </p:txBody>
      </p:sp>
      <p:sp>
        <p:nvSpPr>
          <p:cNvPr id="16" name="TextBox 15">
            <a:extLst>
              <a:ext uri="{FF2B5EF4-FFF2-40B4-BE49-F238E27FC236}">
                <a16:creationId xmlns:a16="http://schemas.microsoft.com/office/drawing/2014/main" id="{506270C3-700A-595F-5810-B2457BE16743}"/>
              </a:ext>
            </a:extLst>
          </p:cNvPr>
          <p:cNvSpPr txBox="1"/>
          <p:nvPr/>
        </p:nvSpPr>
        <p:spPr>
          <a:xfrm>
            <a:off x="9025543"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Phraseology</a:t>
            </a:r>
            <a:endParaRPr lang="en-US"/>
          </a:p>
        </p:txBody>
      </p:sp>
      <p:pic>
        <p:nvPicPr>
          <p:cNvPr id="17" name="Picture 16" descr="Qr code&#10;&#10;Description automatically generated">
            <a:extLst>
              <a:ext uri="{FF2B5EF4-FFF2-40B4-BE49-F238E27FC236}">
                <a16:creationId xmlns:a16="http://schemas.microsoft.com/office/drawing/2014/main" id="{821B6158-26D0-29DA-BC26-67C5EDD2875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521552" y="4547973"/>
            <a:ext cx="1335095" cy="1280825"/>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EA8CA16-49AC-5EBF-6CD8-6B49065CB396}"/>
              </a:ext>
            </a:extLst>
          </p:cNvPr>
          <p:cNvPicPr>
            <a:picLocks noChangeAspect="1"/>
          </p:cNvPicPr>
          <p:nvPr/>
        </p:nvPicPr>
        <p:blipFill>
          <a:blip r:embed="rId7"/>
          <a:srcRect/>
          <a:stretch/>
        </p:blipFill>
        <p:spPr>
          <a:xfrm>
            <a:off x="9023946" y="4538355"/>
            <a:ext cx="1307396" cy="130739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8BDCCBB-6260-293B-DBDD-A83FF85C24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97894" y="4558826"/>
            <a:ext cx="1307102" cy="1294338"/>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9DB900B0-FC08-5DF1-46C4-D6734EE54EAC}"/>
              </a:ext>
            </a:extLst>
          </p:cNvPr>
          <p:cNvGrpSpPr/>
          <p:nvPr/>
        </p:nvGrpSpPr>
        <p:grpSpPr>
          <a:xfrm>
            <a:off x="7931619" y="3899208"/>
            <a:ext cx="559986" cy="516854"/>
            <a:chOff x="1997534" y="3851088"/>
            <a:chExt cx="675005" cy="675005"/>
          </a:xfrm>
        </p:grpSpPr>
        <p:sp>
          <p:nvSpPr>
            <p:cNvPr id="34" name="object 17">
              <a:extLst>
                <a:ext uri="{FF2B5EF4-FFF2-40B4-BE49-F238E27FC236}">
                  <a16:creationId xmlns:a16="http://schemas.microsoft.com/office/drawing/2014/main" id="{32D8C543-BF14-EA58-8028-1ABFF737C793}"/>
                </a:ext>
              </a:extLst>
            </p:cNvPr>
            <p:cNvSpPr/>
            <p:nvPr/>
          </p:nvSpPr>
          <p:spPr>
            <a:xfrm>
              <a:off x="1997534" y="3851088"/>
              <a:ext cx="675005" cy="675005"/>
            </a:xfrm>
            <a:custGeom>
              <a:avLst/>
              <a:gdLst/>
              <a:ahLst/>
              <a:cxnLst/>
              <a:rect l="l" t="t" r="r" b="b"/>
              <a:pathLst>
                <a:path w="675005"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BE581BAC-3B17-C8F7-B744-230442E317AF}"/>
                </a:ext>
              </a:extLst>
            </p:cNvPr>
            <p:cNvSpPr/>
            <p:nvPr/>
          </p:nvSpPr>
          <p:spPr>
            <a:xfrm>
              <a:off x="2165077" y="4001524"/>
              <a:ext cx="340360" cy="268605"/>
            </a:xfrm>
            <a:custGeom>
              <a:avLst/>
              <a:gdLst/>
              <a:ahLst/>
              <a:cxnLst/>
              <a:rect l="l" t="t" r="r" b="b"/>
              <a:pathLst>
                <a:path w="340360" h="268604">
                  <a:moveTo>
                    <a:pt x="308356" y="268198"/>
                  </a:moveTo>
                  <a:lnTo>
                    <a:pt x="321638" y="246259"/>
                  </a:lnTo>
                  <a:lnTo>
                    <a:pt x="331531" y="222321"/>
                  </a:lnTo>
                  <a:lnTo>
                    <a:pt x="337707" y="196709"/>
                  </a:lnTo>
                  <a:lnTo>
                    <a:pt x="339839" y="169748"/>
                  </a:lnTo>
                  <a:lnTo>
                    <a:pt x="333769" y="124621"/>
                  </a:lnTo>
                  <a:lnTo>
                    <a:pt x="316640" y="84072"/>
                  </a:lnTo>
                  <a:lnTo>
                    <a:pt x="290071" y="49717"/>
                  </a:lnTo>
                  <a:lnTo>
                    <a:pt x="255680" y="23175"/>
                  </a:lnTo>
                  <a:lnTo>
                    <a:pt x="215088" y="6063"/>
                  </a:lnTo>
                  <a:lnTo>
                    <a:pt x="169913" y="0"/>
                  </a:lnTo>
                  <a:lnTo>
                    <a:pt x="124743" y="6063"/>
                  </a:lnTo>
                  <a:lnTo>
                    <a:pt x="84154" y="23175"/>
                  </a:lnTo>
                  <a:lnTo>
                    <a:pt x="49766" y="49717"/>
                  </a:lnTo>
                  <a:lnTo>
                    <a:pt x="23198" y="84072"/>
                  </a:lnTo>
                  <a:lnTo>
                    <a:pt x="6069" y="124621"/>
                  </a:lnTo>
                  <a:lnTo>
                    <a:pt x="0" y="169748"/>
                  </a:lnTo>
                  <a:lnTo>
                    <a:pt x="2007" y="195925"/>
                  </a:lnTo>
                  <a:lnTo>
                    <a:pt x="7831" y="220843"/>
                  </a:lnTo>
                  <a:lnTo>
                    <a:pt x="17171" y="244203"/>
                  </a:lnTo>
                  <a:lnTo>
                    <a:pt x="29730" y="265709"/>
                  </a:lnTo>
                </a:path>
              </a:pathLst>
            </a:custGeom>
            <a:ln w="25387">
              <a:solidFill>
                <a:srgbClr val="FF711C"/>
              </a:solidFill>
            </a:ln>
          </p:spPr>
          <p:txBody>
            <a:bodyPr wrap="square" lIns="0" tIns="0" rIns="0" bIns="0" rtlCol="0"/>
            <a:lstStyle/>
            <a:p>
              <a:endParaRPr/>
            </a:p>
          </p:txBody>
        </p:sp>
        <p:sp>
          <p:nvSpPr>
            <p:cNvPr id="36" name="object 19">
              <a:extLst>
                <a:ext uri="{FF2B5EF4-FFF2-40B4-BE49-F238E27FC236}">
                  <a16:creationId xmlns:a16="http://schemas.microsoft.com/office/drawing/2014/main" id="{C68967E6-9156-8417-4A62-6B0433A7CC58}"/>
                </a:ext>
              </a:extLst>
            </p:cNvPr>
            <p:cNvSpPr/>
            <p:nvPr/>
          </p:nvSpPr>
          <p:spPr>
            <a:xfrm>
              <a:off x="2103745" y="3940216"/>
              <a:ext cx="462915" cy="384810"/>
            </a:xfrm>
            <a:custGeom>
              <a:avLst/>
              <a:gdLst/>
              <a:ahLst/>
              <a:cxnLst/>
              <a:rect l="l" t="t" r="r" b="b"/>
              <a:pathLst>
                <a:path w="462914" h="384810">
                  <a:moveTo>
                    <a:pt x="404494" y="384200"/>
                  </a:moveTo>
                  <a:lnTo>
                    <a:pt x="428784" y="351331"/>
                  </a:lnTo>
                  <a:lnTo>
                    <a:pt x="447030" y="314375"/>
                  </a:lnTo>
                  <a:lnTo>
                    <a:pt x="458508" y="274058"/>
                  </a:lnTo>
                  <a:lnTo>
                    <a:pt x="462495" y="231101"/>
                  </a:lnTo>
                  <a:lnTo>
                    <a:pt x="457797" y="184526"/>
                  </a:lnTo>
                  <a:lnTo>
                    <a:pt x="444323" y="141146"/>
                  </a:lnTo>
                  <a:lnTo>
                    <a:pt x="423003" y="101890"/>
                  </a:lnTo>
                  <a:lnTo>
                    <a:pt x="394766" y="67687"/>
                  </a:lnTo>
                  <a:lnTo>
                    <a:pt x="360543" y="39468"/>
                  </a:lnTo>
                  <a:lnTo>
                    <a:pt x="321263" y="18160"/>
                  </a:lnTo>
                  <a:lnTo>
                    <a:pt x="277857" y="4695"/>
                  </a:lnTo>
                  <a:lnTo>
                    <a:pt x="231254" y="0"/>
                  </a:lnTo>
                  <a:lnTo>
                    <a:pt x="184646" y="4695"/>
                  </a:lnTo>
                  <a:lnTo>
                    <a:pt x="141237" y="18160"/>
                  </a:lnTo>
                  <a:lnTo>
                    <a:pt x="101955" y="39468"/>
                  </a:lnTo>
                  <a:lnTo>
                    <a:pt x="67730" y="67687"/>
                  </a:lnTo>
                  <a:lnTo>
                    <a:pt x="39493" y="101890"/>
                  </a:lnTo>
                  <a:lnTo>
                    <a:pt x="18172" y="141146"/>
                  </a:lnTo>
                  <a:lnTo>
                    <a:pt x="4698" y="184526"/>
                  </a:lnTo>
                  <a:lnTo>
                    <a:pt x="0" y="231101"/>
                  </a:lnTo>
                  <a:lnTo>
                    <a:pt x="3770" y="272891"/>
                  </a:lnTo>
                  <a:lnTo>
                    <a:pt x="14638" y="312204"/>
                  </a:lnTo>
                  <a:lnTo>
                    <a:pt x="31937" y="348373"/>
                  </a:lnTo>
                  <a:lnTo>
                    <a:pt x="55003" y="380733"/>
                  </a:lnTo>
                </a:path>
              </a:pathLst>
            </a:custGeom>
            <a:ln w="25387">
              <a:solidFill>
                <a:srgbClr val="FF711C"/>
              </a:solidFill>
            </a:ln>
          </p:spPr>
          <p:txBody>
            <a:bodyPr wrap="square" lIns="0" tIns="0" rIns="0" bIns="0" rtlCol="0"/>
            <a:lstStyle/>
            <a:p>
              <a:endParaRPr/>
            </a:p>
          </p:txBody>
        </p:sp>
        <p:sp>
          <p:nvSpPr>
            <p:cNvPr id="37" name="object 20">
              <a:extLst>
                <a:ext uri="{FF2B5EF4-FFF2-40B4-BE49-F238E27FC236}">
                  <a16:creationId xmlns:a16="http://schemas.microsoft.com/office/drawing/2014/main" id="{A1205FDC-B6AF-2E8D-92B9-52BDE9074E6B}"/>
                </a:ext>
              </a:extLst>
            </p:cNvPr>
            <p:cNvSpPr/>
            <p:nvPr/>
          </p:nvSpPr>
          <p:spPr>
            <a:xfrm>
              <a:off x="2119568" y="4036343"/>
              <a:ext cx="431165" cy="464184"/>
            </a:xfrm>
            <a:custGeom>
              <a:avLst/>
              <a:gdLst/>
              <a:ahLst/>
              <a:cxnLst/>
              <a:rect l="l" t="t" r="r" b="b"/>
              <a:pathLst>
                <a:path w="431164" h="464185">
                  <a:moveTo>
                    <a:pt x="430847" y="464058"/>
                  </a:moveTo>
                  <a:lnTo>
                    <a:pt x="426466" y="417525"/>
                  </a:lnTo>
                  <a:lnTo>
                    <a:pt x="413918" y="374180"/>
                  </a:lnTo>
                  <a:lnTo>
                    <a:pt x="394055" y="334962"/>
                  </a:lnTo>
                  <a:lnTo>
                    <a:pt x="367753" y="300786"/>
                  </a:lnTo>
                  <a:lnTo>
                    <a:pt x="335864" y="272592"/>
                  </a:lnTo>
                  <a:lnTo>
                    <a:pt x="299275" y="251307"/>
                  </a:lnTo>
                  <a:lnTo>
                    <a:pt x="288378" y="247688"/>
                  </a:lnTo>
                  <a:lnTo>
                    <a:pt x="295211" y="244144"/>
                  </a:lnTo>
                  <a:lnTo>
                    <a:pt x="324459" y="214896"/>
                  </a:lnTo>
                  <a:lnTo>
                    <a:pt x="343636" y="177812"/>
                  </a:lnTo>
                  <a:lnTo>
                    <a:pt x="350520" y="135102"/>
                  </a:lnTo>
                  <a:lnTo>
                    <a:pt x="343636" y="92405"/>
                  </a:lnTo>
                  <a:lnTo>
                    <a:pt x="324459" y="55321"/>
                  </a:lnTo>
                  <a:lnTo>
                    <a:pt x="295211" y="26073"/>
                  </a:lnTo>
                  <a:lnTo>
                    <a:pt x="258127" y="6896"/>
                  </a:lnTo>
                  <a:lnTo>
                    <a:pt x="215417" y="0"/>
                  </a:lnTo>
                  <a:lnTo>
                    <a:pt x="172720" y="6896"/>
                  </a:lnTo>
                  <a:lnTo>
                    <a:pt x="135636" y="26073"/>
                  </a:lnTo>
                  <a:lnTo>
                    <a:pt x="106387" y="55321"/>
                  </a:lnTo>
                  <a:lnTo>
                    <a:pt x="87210" y="92405"/>
                  </a:lnTo>
                  <a:lnTo>
                    <a:pt x="80314" y="135102"/>
                  </a:lnTo>
                  <a:lnTo>
                    <a:pt x="87210" y="177812"/>
                  </a:lnTo>
                  <a:lnTo>
                    <a:pt x="106387" y="214896"/>
                  </a:lnTo>
                  <a:lnTo>
                    <a:pt x="135636" y="244144"/>
                  </a:lnTo>
                  <a:lnTo>
                    <a:pt x="142455" y="247688"/>
                  </a:lnTo>
                  <a:lnTo>
                    <a:pt x="131559" y="251307"/>
                  </a:lnTo>
                  <a:lnTo>
                    <a:pt x="94970" y="272592"/>
                  </a:lnTo>
                  <a:lnTo>
                    <a:pt x="63093" y="300786"/>
                  </a:lnTo>
                  <a:lnTo>
                    <a:pt x="36791" y="334962"/>
                  </a:lnTo>
                  <a:lnTo>
                    <a:pt x="16929" y="374180"/>
                  </a:lnTo>
                  <a:lnTo>
                    <a:pt x="4368" y="417525"/>
                  </a:lnTo>
                  <a:lnTo>
                    <a:pt x="0" y="464058"/>
                  </a:lnTo>
                  <a:lnTo>
                    <a:pt x="430847" y="464058"/>
                  </a:lnTo>
                  <a:close/>
                </a:path>
              </a:pathLst>
            </a:custGeom>
            <a:solidFill>
              <a:srgbClr val="FF711C"/>
            </a:solidFill>
          </p:spPr>
          <p:txBody>
            <a:bodyPr wrap="square" lIns="0" tIns="0" rIns="0" bIns="0" rtlCol="0"/>
            <a:lstStyle/>
            <a:p>
              <a:endParaRPr/>
            </a:p>
          </p:txBody>
        </p:sp>
        <p:sp>
          <p:nvSpPr>
            <p:cNvPr id="38" name="object 21">
              <a:extLst>
                <a:ext uri="{FF2B5EF4-FFF2-40B4-BE49-F238E27FC236}">
                  <a16:creationId xmlns:a16="http://schemas.microsoft.com/office/drawing/2014/main" id="{29E51DA1-67B0-6CA0-7B2E-3F709E06F35E}"/>
                </a:ext>
              </a:extLst>
            </p:cNvPr>
            <p:cNvSpPr/>
            <p:nvPr/>
          </p:nvSpPr>
          <p:spPr>
            <a:xfrm>
              <a:off x="2199892" y="4036340"/>
              <a:ext cx="270510" cy="270510"/>
            </a:xfrm>
            <a:custGeom>
              <a:avLst/>
              <a:gdLst/>
              <a:ahLst/>
              <a:cxnLst/>
              <a:rect l="l" t="t" r="r" b="b"/>
              <a:pathLst>
                <a:path w="270510" h="270510">
                  <a:moveTo>
                    <a:pt x="135102" y="270217"/>
                  </a:moveTo>
                  <a:lnTo>
                    <a:pt x="177804" y="263328"/>
                  </a:lnTo>
                  <a:lnTo>
                    <a:pt x="214891" y="244145"/>
                  </a:lnTo>
                  <a:lnTo>
                    <a:pt x="244137" y="214895"/>
                  </a:lnTo>
                  <a:lnTo>
                    <a:pt x="263317" y="177805"/>
                  </a:lnTo>
                  <a:lnTo>
                    <a:pt x="270205" y="135102"/>
                  </a:lnTo>
                  <a:lnTo>
                    <a:pt x="263317" y="92400"/>
                  </a:lnTo>
                  <a:lnTo>
                    <a:pt x="244137" y="55313"/>
                  </a:lnTo>
                  <a:lnTo>
                    <a:pt x="214891" y="26067"/>
                  </a:lnTo>
                  <a:lnTo>
                    <a:pt x="177804" y="6887"/>
                  </a:lnTo>
                  <a:lnTo>
                    <a:pt x="135102" y="0"/>
                  </a:lnTo>
                  <a:lnTo>
                    <a:pt x="92400" y="6887"/>
                  </a:lnTo>
                  <a:lnTo>
                    <a:pt x="55313" y="26067"/>
                  </a:lnTo>
                  <a:lnTo>
                    <a:pt x="26067" y="55313"/>
                  </a:lnTo>
                  <a:lnTo>
                    <a:pt x="6887" y="92400"/>
                  </a:lnTo>
                  <a:lnTo>
                    <a:pt x="0" y="135102"/>
                  </a:lnTo>
                  <a:lnTo>
                    <a:pt x="6887" y="177805"/>
                  </a:lnTo>
                  <a:lnTo>
                    <a:pt x="26067" y="214895"/>
                  </a:lnTo>
                  <a:lnTo>
                    <a:pt x="55313" y="244145"/>
                  </a:lnTo>
                  <a:lnTo>
                    <a:pt x="92400" y="263328"/>
                  </a:lnTo>
                  <a:lnTo>
                    <a:pt x="135102" y="270217"/>
                  </a:lnTo>
                  <a:close/>
                </a:path>
              </a:pathLst>
            </a:custGeom>
            <a:ln w="39992">
              <a:solidFill>
                <a:srgbClr val="FFFFFF"/>
              </a:solidFill>
            </a:ln>
          </p:spPr>
          <p:txBody>
            <a:bodyPr wrap="square" lIns="0" tIns="0" rIns="0" bIns="0" rtlCol="0"/>
            <a:lstStyle/>
            <a:p>
              <a:endParaRPr/>
            </a:p>
          </p:txBody>
        </p:sp>
        <p:sp>
          <p:nvSpPr>
            <p:cNvPr id="39" name="object 22">
              <a:extLst>
                <a:ext uri="{FF2B5EF4-FFF2-40B4-BE49-F238E27FC236}">
                  <a16:creationId xmlns:a16="http://schemas.microsoft.com/office/drawing/2014/main" id="{AC9F357A-CA7F-E56D-8FDE-757C17EEF0EF}"/>
                </a:ext>
              </a:extLst>
            </p:cNvPr>
            <p:cNvSpPr/>
            <p:nvPr/>
          </p:nvSpPr>
          <p:spPr>
            <a:xfrm>
              <a:off x="1997534" y="385108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grpSp>
      <p:grpSp>
        <p:nvGrpSpPr>
          <p:cNvPr id="21" name="Group 20">
            <a:extLst>
              <a:ext uri="{FF2B5EF4-FFF2-40B4-BE49-F238E27FC236}">
                <a16:creationId xmlns:a16="http://schemas.microsoft.com/office/drawing/2014/main" id="{8D836FE0-AE00-FFB5-E8FD-C5DF678B223D}"/>
              </a:ext>
            </a:extLst>
          </p:cNvPr>
          <p:cNvGrpSpPr/>
          <p:nvPr/>
        </p:nvGrpSpPr>
        <p:grpSpPr>
          <a:xfrm>
            <a:off x="10863457" y="3899208"/>
            <a:ext cx="488100" cy="516856"/>
            <a:chOff x="8476350" y="3851088"/>
            <a:chExt cx="675005" cy="675005"/>
          </a:xfrm>
        </p:grpSpPr>
        <p:sp>
          <p:nvSpPr>
            <p:cNvPr id="31" name="object 23">
              <a:extLst>
                <a:ext uri="{FF2B5EF4-FFF2-40B4-BE49-F238E27FC236}">
                  <a16:creationId xmlns:a16="http://schemas.microsoft.com/office/drawing/2014/main" id="{9776D8F5-3895-9392-CB68-CC5FFF00C955}"/>
                </a:ext>
              </a:extLst>
            </p:cNvPr>
            <p:cNvSpPr/>
            <p:nvPr/>
          </p:nvSpPr>
          <p:spPr>
            <a:xfrm>
              <a:off x="8476350"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2" name="object 24">
              <a:extLst>
                <a:ext uri="{FF2B5EF4-FFF2-40B4-BE49-F238E27FC236}">
                  <a16:creationId xmlns:a16="http://schemas.microsoft.com/office/drawing/2014/main" id="{13530C5D-4D1E-0CC3-D2FC-B8D94E6D72CC}"/>
                </a:ext>
              </a:extLst>
            </p:cNvPr>
            <p:cNvSpPr/>
            <p:nvPr/>
          </p:nvSpPr>
          <p:spPr>
            <a:xfrm>
              <a:off x="8577684" y="3918938"/>
              <a:ext cx="472440" cy="539750"/>
            </a:xfrm>
            <a:custGeom>
              <a:avLst/>
              <a:gdLst/>
              <a:ahLst/>
              <a:cxnLst/>
              <a:rect l="l" t="t" r="r" b="b"/>
              <a:pathLst>
                <a:path w="472440" h="539750">
                  <a:moveTo>
                    <a:pt x="242709" y="538480"/>
                  </a:moveTo>
                  <a:lnTo>
                    <a:pt x="229539" y="538480"/>
                  </a:lnTo>
                  <a:lnTo>
                    <a:pt x="230454" y="539750"/>
                  </a:lnTo>
                  <a:lnTo>
                    <a:pt x="241719" y="539750"/>
                  </a:lnTo>
                  <a:lnTo>
                    <a:pt x="242709" y="538480"/>
                  </a:lnTo>
                  <a:close/>
                </a:path>
                <a:path w="472440" h="539750">
                  <a:moveTo>
                    <a:pt x="252590" y="504190"/>
                  </a:moveTo>
                  <a:lnTo>
                    <a:pt x="219671" y="504190"/>
                  </a:lnTo>
                  <a:lnTo>
                    <a:pt x="219671" y="528319"/>
                  </a:lnTo>
                  <a:lnTo>
                    <a:pt x="221132" y="532130"/>
                  </a:lnTo>
                  <a:lnTo>
                    <a:pt x="224167" y="534669"/>
                  </a:lnTo>
                  <a:lnTo>
                    <a:pt x="224739" y="535940"/>
                  </a:lnTo>
                  <a:lnTo>
                    <a:pt x="226377" y="537210"/>
                  </a:lnTo>
                  <a:lnTo>
                    <a:pt x="226961" y="537210"/>
                  </a:lnTo>
                  <a:lnTo>
                    <a:pt x="227850" y="538480"/>
                  </a:lnTo>
                  <a:lnTo>
                    <a:pt x="244411" y="538480"/>
                  </a:lnTo>
                  <a:lnTo>
                    <a:pt x="249275" y="534669"/>
                  </a:lnTo>
                  <a:lnTo>
                    <a:pt x="252590" y="529590"/>
                  </a:lnTo>
                  <a:lnTo>
                    <a:pt x="252590" y="504190"/>
                  </a:lnTo>
                  <a:close/>
                </a:path>
                <a:path w="472440" h="539750">
                  <a:moveTo>
                    <a:pt x="252590" y="407669"/>
                  </a:moveTo>
                  <a:lnTo>
                    <a:pt x="219671" y="407669"/>
                  </a:lnTo>
                  <a:lnTo>
                    <a:pt x="219671" y="463550"/>
                  </a:lnTo>
                  <a:lnTo>
                    <a:pt x="186677" y="486409"/>
                  </a:lnTo>
                  <a:lnTo>
                    <a:pt x="182186" y="491489"/>
                  </a:lnTo>
                  <a:lnTo>
                    <a:pt x="179927" y="497840"/>
                  </a:lnTo>
                  <a:lnTo>
                    <a:pt x="180030" y="502919"/>
                  </a:lnTo>
                  <a:lnTo>
                    <a:pt x="182626" y="509269"/>
                  </a:lnTo>
                  <a:lnTo>
                    <a:pt x="187327" y="514350"/>
                  </a:lnTo>
                  <a:lnTo>
                    <a:pt x="193187" y="516889"/>
                  </a:lnTo>
                  <a:lnTo>
                    <a:pt x="199469" y="515619"/>
                  </a:lnTo>
                  <a:lnTo>
                    <a:pt x="205435" y="513080"/>
                  </a:lnTo>
                  <a:lnTo>
                    <a:pt x="219671" y="504190"/>
                  </a:lnTo>
                  <a:lnTo>
                    <a:pt x="292210" y="504190"/>
                  </a:lnTo>
                  <a:lnTo>
                    <a:pt x="292358" y="497840"/>
                  </a:lnTo>
                  <a:lnTo>
                    <a:pt x="290142" y="491489"/>
                  </a:lnTo>
                  <a:lnTo>
                    <a:pt x="285686" y="487680"/>
                  </a:lnTo>
                  <a:lnTo>
                    <a:pt x="252590" y="463550"/>
                  </a:lnTo>
                  <a:lnTo>
                    <a:pt x="252590" y="407669"/>
                  </a:lnTo>
                  <a:close/>
                </a:path>
                <a:path w="472440" h="539750">
                  <a:moveTo>
                    <a:pt x="292210" y="504190"/>
                  </a:moveTo>
                  <a:lnTo>
                    <a:pt x="252590" y="504190"/>
                  </a:lnTo>
                  <a:lnTo>
                    <a:pt x="269608" y="515619"/>
                  </a:lnTo>
                  <a:lnTo>
                    <a:pt x="272910" y="516889"/>
                  </a:lnTo>
                  <a:lnTo>
                    <a:pt x="281317" y="516889"/>
                  </a:lnTo>
                  <a:lnTo>
                    <a:pt x="286372" y="514350"/>
                  </a:lnTo>
                  <a:lnTo>
                    <a:pt x="289572" y="510540"/>
                  </a:lnTo>
                  <a:lnTo>
                    <a:pt x="292210" y="504190"/>
                  </a:lnTo>
                  <a:close/>
                </a:path>
                <a:path w="472440" h="539750">
                  <a:moveTo>
                    <a:pt x="128930" y="71120"/>
                  </a:moveTo>
                  <a:lnTo>
                    <a:pt x="117690" y="77470"/>
                  </a:lnTo>
                  <a:lnTo>
                    <a:pt x="114515" y="83820"/>
                  </a:lnTo>
                  <a:lnTo>
                    <a:pt x="125730" y="187959"/>
                  </a:lnTo>
                  <a:lnTo>
                    <a:pt x="60401" y="187959"/>
                  </a:lnTo>
                  <a:lnTo>
                    <a:pt x="109270" y="215900"/>
                  </a:lnTo>
                  <a:lnTo>
                    <a:pt x="14325" y="257809"/>
                  </a:lnTo>
                  <a:lnTo>
                    <a:pt x="10490" y="264159"/>
                  </a:lnTo>
                  <a:lnTo>
                    <a:pt x="10490" y="276859"/>
                  </a:lnTo>
                  <a:lnTo>
                    <a:pt x="14325" y="283209"/>
                  </a:lnTo>
                  <a:lnTo>
                    <a:pt x="109270" y="323850"/>
                  </a:lnTo>
                  <a:lnTo>
                    <a:pt x="60375" y="353059"/>
                  </a:lnTo>
                  <a:lnTo>
                    <a:pt x="125730" y="353059"/>
                  </a:lnTo>
                  <a:lnTo>
                    <a:pt x="114515" y="455930"/>
                  </a:lnTo>
                  <a:lnTo>
                    <a:pt x="117690" y="462280"/>
                  </a:lnTo>
                  <a:lnTo>
                    <a:pt x="128930" y="468630"/>
                  </a:lnTo>
                  <a:lnTo>
                    <a:pt x="135940" y="468630"/>
                  </a:lnTo>
                  <a:lnTo>
                    <a:pt x="207461" y="416559"/>
                  </a:lnTo>
                  <a:lnTo>
                    <a:pt x="151815" y="416559"/>
                  </a:lnTo>
                  <a:lnTo>
                    <a:pt x="160896" y="332739"/>
                  </a:lnTo>
                  <a:lnTo>
                    <a:pt x="210964" y="303530"/>
                  </a:lnTo>
                  <a:lnTo>
                    <a:pt x="144437" y="303530"/>
                  </a:lnTo>
                  <a:lnTo>
                    <a:pt x="67487" y="270509"/>
                  </a:lnTo>
                  <a:lnTo>
                    <a:pt x="144437" y="236220"/>
                  </a:lnTo>
                  <a:lnTo>
                    <a:pt x="210629" y="236220"/>
                  </a:lnTo>
                  <a:lnTo>
                    <a:pt x="160896" y="208279"/>
                  </a:lnTo>
                  <a:lnTo>
                    <a:pt x="151815" y="124459"/>
                  </a:lnTo>
                  <a:lnTo>
                    <a:pt x="207461" y="124459"/>
                  </a:lnTo>
                  <a:lnTo>
                    <a:pt x="135940" y="72390"/>
                  </a:lnTo>
                  <a:lnTo>
                    <a:pt x="128930" y="71120"/>
                  </a:lnTo>
                  <a:close/>
                </a:path>
                <a:path w="472440" h="539750">
                  <a:moveTo>
                    <a:pt x="308267" y="407669"/>
                  </a:moveTo>
                  <a:lnTo>
                    <a:pt x="252590" y="407669"/>
                  </a:lnTo>
                  <a:lnTo>
                    <a:pt x="333946" y="467359"/>
                  </a:lnTo>
                  <a:lnTo>
                    <a:pt x="346405" y="467359"/>
                  </a:lnTo>
                  <a:lnTo>
                    <a:pt x="354571" y="462280"/>
                  </a:lnTo>
                  <a:lnTo>
                    <a:pt x="357746" y="455930"/>
                  </a:lnTo>
                  <a:lnTo>
                    <a:pt x="353454" y="416559"/>
                  </a:lnTo>
                  <a:lnTo>
                    <a:pt x="320446" y="416559"/>
                  </a:lnTo>
                  <a:lnTo>
                    <a:pt x="308267" y="407669"/>
                  </a:lnTo>
                  <a:close/>
                </a:path>
                <a:path w="472440" h="539750">
                  <a:moveTo>
                    <a:pt x="74992" y="401320"/>
                  </a:moveTo>
                  <a:lnTo>
                    <a:pt x="42075" y="401320"/>
                  </a:lnTo>
                  <a:lnTo>
                    <a:pt x="39611" y="427989"/>
                  </a:lnTo>
                  <a:lnTo>
                    <a:pt x="46228" y="435609"/>
                  </a:lnTo>
                  <a:lnTo>
                    <a:pt x="55765" y="436880"/>
                  </a:lnTo>
                  <a:lnTo>
                    <a:pt x="65151" y="436880"/>
                  </a:lnTo>
                  <a:lnTo>
                    <a:pt x="72288" y="430530"/>
                  </a:lnTo>
                  <a:lnTo>
                    <a:pt x="74992" y="401320"/>
                  </a:lnTo>
                  <a:close/>
                </a:path>
                <a:path w="472440" h="539750">
                  <a:moveTo>
                    <a:pt x="455055" y="334009"/>
                  </a:moveTo>
                  <a:lnTo>
                    <a:pt x="448729" y="335280"/>
                  </a:lnTo>
                  <a:lnTo>
                    <a:pt x="411861" y="353059"/>
                  </a:lnTo>
                  <a:lnTo>
                    <a:pt x="346532" y="353059"/>
                  </a:lnTo>
                  <a:lnTo>
                    <a:pt x="395414" y="381000"/>
                  </a:lnTo>
                  <a:lnTo>
                    <a:pt x="399592" y="429259"/>
                  </a:lnTo>
                  <a:lnTo>
                    <a:pt x="406755" y="436880"/>
                  </a:lnTo>
                  <a:lnTo>
                    <a:pt x="416115" y="436880"/>
                  </a:lnTo>
                  <a:lnTo>
                    <a:pt x="425602" y="435609"/>
                  </a:lnTo>
                  <a:lnTo>
                    <a:pt x="432282" y="427989"/>
                  </a:lnTo>
                  <a:lnTo>
                    <a:pt x="430022" y="401320"/>
                  </a:lnTo>
                  <a:lnTo>
                    <a:pt x="471754" y="401320"/>
                  </a:lnTo>
                  <a:lnTo>
                    <a:pt x="471957" y="400050"/>
                  </a:lnTo>
                  <a:lnTo>
                    <a:pt x="472198" y="398780"/>
                  </a:lnTo>
                  <a:lnTo>
                    <a:pt x="472274" y="397509"/>
                  </a:lnTo>
                  <a:lnTo>
                    <a:pt x="472249" y="396239"/>
                  </a:lnTo>
                  <a:lnTo>
                    <a:pt x="471957" y="393700"/>
                  </a:lnTo>
                  <a:lnTo>
                    <a:pt x="471805" y="393700"/>
                  </a:lnTo>
                  <a:lnTo>
                    <a:pt x="471589" y="392430"/>
                  </a:lnTo>
                  <a:lnTo>
                    <a:pt x="469950" y="387350"/>
                  </a:lnTo>
                  <a:lnTo>
                    <a:pt x="467575" y="384809"/>
                  </a:lnTo>
                  <a:lnTo>
                    <a:pt x="446646" y="373380"/>
                  </a:lnTo>
                  <a:lnTo>
                    <a:pt x="462394" y="365759"/>
                  </a:lnTo>
                  <a:lnTo>
                    <a:pt x="467656" y="361950"/>
                  </a:lnTo>
                  <a:lnTo>
                    <a:pt x="470927" y="356870"/>
                  </a:lnTo>
                  <a:lnTo>
                    <a:pt x="471947" y="350520"/>
                  </a:lnTo>
                  <a:lnTo>
                    <a:pt x="470458" y="344170"/>
                  </a:lnTo>
                  <a:lnTo>
                    <a:pt x="466625" y="339089"/>
                  </a:lnTo>
                  <a:lnTo>
                    <a:pt x="461256" y="335280"/>
                  </a:lnTo>
                  <a:lnTo>
                    <a:pt x="455055" y="334009"/>
                  </a:lnTo>
                  <a:close/>
                </a:path>
                <a:path w="472440" h="539750">
                  <a:moveTo>
                    <a:pt x="252590" y="298450"/>
                  </a:moveTo>
                  <a:lnTo>
                    <a:pt x="219671" y="298450"/>
                  </a:lnTo>
                  <a:lnTo>
                    <a:pt x="219671" y="367030"/>
                  </a:lnTo>
                  <a:lnTo>
                    <a:pt x="151815" y="416559"/>
                  </a:lnTo>
                  <a:lnTo>
                    <a:pt x="207461" y="416559"/>
                  </a:lnTo>
                  <a:lnTo>
                    <a:pt x="219671" y="407669"/>
                  </a:lnTo>
                  <a:lnTo>
                    <a:pt x="308267" y="407669"/>
                  </a:lnTo>
                  <a:lnTo>
                    <a:pt x="252590" y="367030"/>
                  </a:lnTo>
                  <a:lnTo>
                    <a:pt x="252590" y="298450"/>
                  </a:lnTo>
                  <a:close/>
                </a:path>
                <a:path w="472440" h="539750">
                  <a:moveTo>
                    <a:pt x="318784" y="298450"/>
                  </a:moveTo>
                  <a:lnTo>
                    <a:pt x="252590" y="298450"/>
                  </a:lnTo>
                  <a:lnTo>
                    <a:pt x="311353" y="332739"/>
                  </a:lnTo>
                  <a:lnTo>
                    <a:pt x="320446" y="416559"/>
                  </a:lnTo>
                  <a:lnTo>
                    <a:pt x="353454" y="416559"/>
                  </a:lnTo>
                  <a:lnTo>
                    <a:pt x="346532" y="353059"/>
                  </a:lnTo>
                  <a:lnTo>
                    <a:pt x="411861" y="353059"/>
                  </a:lnTo>
                  <a:lnTo>
                    <a:pt x="362991" y="323850"/>
                  </a:lnTo>
                  <a:lnTo>
                    <a:pt x="410457" y="303530"/>
                  </a:lnTo>
                  <a:lnTo>
                    <a:pt x="327825" y="303530"/>
                  </a:lnTo>
                  <a:lnTo>
                    <a:pt x="318784" y="298450"/>
                  </a:lnTo>
                  <a:close/>
                </a:path>
                <a:path w="472440" h="539750">
                  <a:moveTo>
                    <a:pt x="17619" y="334009"/>
                  </a:moveTo>
                  <a:lnTo>
                    <a:pt x="11415" y="335280"/>
                  </a:lnTo>
                  <a:lnTo>
                    <a:pt x="6028" y="337820"/>
                  </a:lnTo>
                  <a:lnTo>
                    <a:pt x="2159" y="342900"/>
                  </a:lnTo>
                  <a:lnTo>
                    <a:pt x="621" y="349250"/>
                  </a:lnTo>
                  <a:lnTo>
                    <a:pt x="1593" y="355600"/>
                  </a:lnTo>
                  <a:lnTo>
                    <a:pt x="4823" y="361950"/>
                  </a:lnTo>
                  <a:lnTo>
                    <a:pt x="10058" y="365759"/>
                  </a:lnTo>
                  <a:lnTo>
                    <a:pt x="25768" y="372109"/>
                  </a:lnTo>
                  <a:lnTo>
                    <a:pt x="2895" y="386080"/>
                  </a:lnTo>
                  <a:lnTo>
                    <a:pt x="25" y="391159"/>
                  </a:lnTo>
                  <a:lnTo>
                    <a:pt x="0" y="397509"/>
                  </a:lnTo>
                  <a:lnTo>
                    <a:pt x="76" y="398780"/>
                  </a:lnTo>
                  <a:lnTo>
                    <a:pt x="254" y="400050"/>
                  </a:lnTo>
                  <a:lnTo>
                    <a:pt x="736" y="402589"/>
                  </a:lnTo>
                  <a:lnTo>
                    <a:pt x="1016" y="402589"/>
                  </a:lnTo>
                  <a:lnTo>
                    <a:pt x="1270" y="403859"/>
                  </a:lnTo>
                  <a:lnTo>
                    <a:pt x="1943" y="405130"/>
                  </a:lnTo>
                  <a:lnTo>
                    <a:pt x="5245" y="410209"/>
                  </a:lnTo>
                  <a:lnTo>
                    <a:pt x="10756" y="414019"/>
                  </a:lnTo>
                  <a:lnTo>
                    <a:pt x="19189" y="414019"/>
                  </a:lnTo>
                  <a:lnTo>
                    <a:pt x="22009" y="412750"/>
                  </a:lnTo>
                  <a:lnTo>
                    <a:pt x="42075" y="401320"/>
                  </a:lnTo>
                  <a:lnTo>
                    <a:pt x="74992" y="401320"/>
                  </a:lnTo>
                  <a:lnTo>
                    <a:pt x="76873" y="381000"/>
                  </a:lnTo>
                  <a:lnTo>
                    <a:pt x="125730" y="353059"/>
                  </a:lnTo>
                  <a:lnTo>
                    <a:pt x="60375" y="353059"/>
                  </a:lnTo>
                  <a:lnTo>
                    <a:pt x="23939" y="335280"/>
                  </a:lnTo>
                  <a:lnTo>
                    <a:pt x="17619" y="334009"/>
                  </a:lnTo>
                  <a:close/>
                </a:path>
                <a:path w="472440" h="539750">
                  <a:moveTo>
                    <a:pt x="471754" y="401320"/>
                  </a:moveTo>
                  <a:lnTo>
                    <a:pt x="430022" y="401320"/>
                  </a:lnTo>
                  <a:lnTo>
                    <a:pt x="450240" y="412750"/>
                  </a:lnTo>
                  <a:lnTo>
                    <a:pt x="453059" y="414019"/>
                  </a:lnTo>
                  <a:lnTo>
                    <a:pt x="461505" y="414019"/>
                  </a:lnTo>
                  <a:lnTo>
                    <a:pt x="467017" y="410209"/>
                  </a:lnTo>
                  <a:lnTo>
                    <a:pt x="470230" y="405130"/>
                  </a:lnTo>
                  <a:lnTo>
                    <a:pt x="471004" y="403859"/>
                  </a:lnTo>
                  <a:lnTo>
                    <a:pt x="471335" y="402589"/>
                  </a:lnTo>
                  <a:lnTo>
                    <a:pt x="471551" y="402589"/>
                  </a:lnTo>
                  <a:lnTo>
                    <a:pt x="471754" y="401320"/>
                  </a:lnTo>
                  <a:close/>
                </a:path>
                <a:path w="472440" h="539750">
                  <a:moveTo>
                    <a:pt x="210629" y="236220"/>
                  </a:moveTo>
                  <a:lnTo>
                    <a:pt x="144437" y="236220"/>
                  </a:lnTo>
                  <a:lnTo>
                    <a:pt x="203200" y="270509"/>
                  </a:lnTo>
                  <a:lnTo>
                    <a:pt x="144437" y="303530"/>
                  </a:lnTo>
                  <a:lnTo>
                    <a:pt x="210964" y="303530"/>
                  </a:lnTo>
                  <a:lnTo>
                    <a:pt x="219671" y="298450"/>
                  </a:lnTo>
                  <a:lnTo>
                    <a:pt x="318784" y="298450"/>
                  </a:lnTo>
                  <a:lnTo>
                    <a:pt x="269062" y="270509"/>
                  </a:lnTo>
                  <a:lnTo>
                    <a:pt x="319119" y="241300"/>
                  </a:lnTo>
                  <a:lnTo>
                    <a:pt x="219671" y="241300"/>
                  </a:lnTo>
                  <a:lnTo>
                    <a:pt x="210629" y="236220"/>
                  </a:lnTo>
                  <a:close/>
                </a:path>
                <a:path w="472440" h="539750">
                  <a:moveTo>
                    <a:pt x="409019" y="236220"/>
                  </a:moveTo>
                  <a:lnTo>
                    <a:pt x="327825" y="236220"/>
                  </a:lnTo>
                  <a:lnTo>
                    <a:pt x="404774" y="270509"/>
                  </a:lnTo>
                  <a:lnTo>
                    <a:pt x="327825" y="303530"/>
                  </a:lnTo>
                  <a:lnTo>
                    <a:pt x="410457" y="303530"/>
                  </a:lnTo>
                  <a:lnTo>
                    <a:pt x="457923" y="283209"/>
                  </a:lnTo>
                  <a:lnTo>
                    <a:pt x="461759" y="276859"/>
                  </a:lnTo>
                  <a:lnTo>
                    <a:pt x="461759" y="264159"/>
                  </a:lnTo>
                  <a:lnTo>
                    <a:pt x="457923" y="257809"/>
                  </a:lnTo>
                  <a:lnTo>
                    <a:pt x="409019" y="236220"/>
                  </a:lnTo>
                  <a:close/>
                </a:path>
                <a:path w="472440" h="539750">
                  <a:moveTo>
                    <a:pt x="207461" y="124459"/>
                  </a:moveTo>
                  <a:lnTo>
                    <a:pt x="151815" y="124459"/>
                  </a:lnTo>
                  <a:lnTo>
                    <a:pt x="219671" y="173989"/>
                  </a:lnTo>
                  <a:lnTo>
                    <a:pt x="219671" y="241300"/>
                  </a:lnTo>
                  <a:lnTo>
                    <a:pt x="252590" y="241300"/>
                  </a:lnTo>
                  <a:lnTo>
                    <a:pt x="252590" y="173989"/>
                  </a:lnTo>
                  <a:lnTo>
                    <a:pt x="308267" y="133350"/>
                  </a:lnTo>
                  <a:lnTo>
                    <a:pt x="219671" y="133350"/>
                  </a:lnTo>
                  <a:lnTo>
                    <a:pt x="207461" y="124459"/>
                  </a:lnTo>
                  <a:close/>
                </a:path>
                <a:path w="472440" h="539750">
                  <a:moveTo>
                    <a:pt x="353370" y="124459"/>
                  </a:moveTo>
                  <a:lnTo>
                    <a:pt x="320446" y="124459"/>
                  </a:lnTo>
                  <a:lnTo>
                    <a:pt x="311353" y="208279"/>
                  </a:lnTo>
                  <a:lnTo>
                    <a:pt x="252590" y="241300"/>
                  </a:lnTo>
                  <a:lnTo>
                    <a:pt x="319119" y="241300"/>
                  </a:lnTo>
                  <a:lnTo>
                    <a:pt x="327825" y="236220"/>
                  </a:lnTo>
                  <a:lnTo>
                    <a:pt x="409019" y="236220"/>
                  </a:lnTo>
                  <a:lnTo>
                    <a:pt x="362991" y="215900"/>
                  </a:lnTo>
                  <a:lnTo>
                    <a:pt x="411873" y="187959"/>
                  </a:lnTo>
                  <a:lnTo>
                    <a:pt x="346532" y="187959"/>
                  </a:lnTo>
                  <a:lnTo>
                    <a:pt x="353370" y="124459"/>
                  </a:lnTo>
                  <a:close/>
                </a:path>
                <a:path w="472440" h="539750">
                  <a:moveTo>
                    <a:pt x="408025" y="102870"/>
                  </a:moveTo>
                  <a:lnTo>
                    <a:pt x="400024" y="110490"/>
                  </a:lnTo>
                  <a:lnTo>
                    <a:pt x="395389" y="158750"/>
                  </a:lnTo>
                  <a:lnTo>
                    <a:pt x="346532" y="187959"/>
                  </a:lnTo>
                  <a:lnTo>
                    <a:pt x="411873" y="187959"/>
                  </a:lnTo>
                  <a:lnTo>
                    <a:pt x="450557" y="205739"/>
                  </a:lnTo>
                  <a:lnTo>
                    <a:pt x="452920" y="207009"/>
                  </a:lnTo>
                  <a:lnTo>
                    <a:pt x="461416" y="207009"/>
                  </a:lnTo>
                  <a:lnTo>
                    <a:pt x="467321" y="203199"/>
                  </a:lnTo>
                  <a:lnTo>
                    <a:pt x="470103" y="196849"/>
                  </a:lnTo>
                  <a:lnTo>
                    <a:pt x="471640" y="190499"/>
                  </a:lnTo>
                  <a:lnTo>
                    <a:pt x="470668" y="184150"/>
                  </a:lnTo>
                  <a:lnTo>
                    <a:pt x="467438" y="179070"/>
                  </a:lnTo>
                  <a:lnTo>
                    <a:pt x="462203" y="175259"/>
                  </a:lnTo>
                  <a:lnTo>
                    <a:pt x="446493" y="167639"/>
                  </a:lnTo>
                  <a:lnTo>
                    <a:pt x="467563" y="156209"/>
                  </a:lnTo>
                  <a:lnTo>
                    <a:pt x="469950" y="152400"/>
                  </a:lnTo>
                  <a:lnTo>
                    <a:pt x="471589" y="148589"/>
                  </a:lnTo>
                  <a:lnTo>
                    <a:pt x="471805" y="147320"/>
                  </a:lnTo>
                  <a:lnTo>
                    <a:pt x="472160" y="144779"/>
                  </a:lnTo>
                  <a:lnTo>
                    <a:pt x="472198" y="140970"/>
                  </a:lnTo>
                  <a:lnTo>
                    <a:pt x="472046" y="140970"/>
                  </a:lnTo>
                  <a:lnTo>
                    <a:pt x="471849" y="139700"/>
                  </a:lnTo>
                  <a:lnTo>
                    <a:pt x="430187" y="139700"/>
                  </a:lnTo>
                  <a:lnTo>
                    <a:pt x="432650" y="113029"/>
                  </a:lnTo>
                  <a:lnTo>
                    <a:pt x="426021" y="105409"/>
                  </a:lnTo>
                  <a:lnTo>
                    <a:pt x="408025" y="102870"/>
                  </a:lnTo>
                  <a:close/>
                </a:path>
                <a:path w="472440" h="539750">
                  <a:moveTo>
                    <a:pt x="21158" y="127000"/>
                  </a:moveTo>
                  <a:lnTo>
                    <a:pt x="11849" y="127000"/>
                  </a:lnTo>
                  <a:lnTo>
                    <a:pt x="9855" y="128270"/>
                  </a:lnTo>
                  <a:lnTo>
                    <a:pt x="9182" y="128270"/>
                  </a:lnTo>
                  <a:lnTo>
                    <a:pt x="8267" y="129540"/>
                  </a:lnTo>
                  <a:lnTo>
                    <a:pt x="6667" y="129540"/>
                  </a:lnTo>
                  <a:lnTo>
                    <a:pt x="5892" y="130809"/>
                  </a:lnTo>
                  <a:lnTo>
                    <a:pt x="5321" y="130809"/>
                  </a:lnTo>
                  <a:lnTo>
                    <a:pt x="4749" y="132079"/>
                  </a:lnTo>
                  <a:lnTo>
                    <a:pt x="4343" y="132079"/>
                  </a:lnTo>
                  <a:lnTo>
                    <a:pt x="3886" y="133350"/>
                  </a:lnTo>
                  <a:lnTo>
                    <a:pt x="3365" y="133350"/>
                  </a:lnTo>
                  <a:lnTo>
                    <a:pt x="2565" y="134620"/>
                  </a:lnTo>
                  <a:lnTo>
                    <a:pt x="2311" y="134620"/>
                  </a:lnTo>
                  <a:lnTo>
                    <a:pt x="2044" y="135889"/>
                  </a:lnTo>
                  <a:lnTo>
                    <a:pt x="1841" y="135889"/>
                  </a:lnTo>
                  <a:lnTo>
                    <a:pt x="1485" y="137159"/>
                  </a:lnTo>
                  <a:lnTo>
                    <a:pt x="1244" y="137159"/>
                  </a:lnTo>
                  <a:lnTo>
                    <a:pt x="698" y="138429"/>
                  </a:lnTo>
                  <a:lnTo>
                    <a:pt x="215" y="140970"/>
                  </a:lnTo>
                  <a:lnTo>
                    <a:pt x="63" y="140970"/>
                  </a:lnTo>
                  <a:lnTo>
                    <a:pt x="12" y="143509"/>
                  </a:lnTo>
                  <a:lnTo>
                    <a:pt x="12" y="144779"/>
                  </a:lnTo>
                  <a:lnTo>
                    <a:pt x="457" y="147320"/>
                  </a:lnTo>
                  <a:lnTo>
                    <a:pt x="673" y="148589"/>
                  </a:lnTo>
                  <a:lnTo>
                    <a:pt x="2324" y="152400"/>
                  </a:lnTo>
                  <a:lnTo>
                    <a:pt x="4699" y="156209"/>
                  </a:lnTo>
                  <a:lnTo>
                    <a:pt x="25603" y="167639"/>
                  </a:lnTo>
                  <a:lnTo>
                    <a:pt x="9867" y="175259"/>
                  </a:lnTo>
                  <a:lnTo>
                    <a:pt x="4605" y="179070"/>
                  </a:lnTo>
                  <a:lnTo>
                    <a:pt x="1335" y="184150"/>
                  </a:lnTo>
                  <a:lnTo>
                    <a:pt x="314" y="190499"/>
                  </a:lnTo>
                  <a:lnTo>
                    <a:pt x="1803" y="196849"/>
                  </a:lnTo>
                  <a:lnTo>
                    <a:pt x="4559" y="203199"/>
                  </a:lnTo>
                  <a:lnTo>
                    <a:pt x="10502" y="205739"/>
                  </a:lnTo>
                  <a:lnTo>
                    <a:pt x="21310" y="205739"/>
                  </a:lnTo>
                  <a:lnTo>
                    <a:pt x="60401" y="187959"/>
                  </a:lnTo>
                  <a:lnTo>
                    <a:pt x="125730" y="187959"/>
                  </a:lnTo>
                  <a:lnTo>
                    <a:pt x="76847" y="158750"/>
                  </a:lnTo>
                  <a:lnTo>
                    <a:pt x="75178" y="139700"/>
                  </a:lnTo>
                  <a:lnTo>
                    <a:pt x="42240" y="139700"/>
                  </a:lnTo>
                  <a:lnTo>
                    <a:pt x="21158" y="127000"/>
                  </a:lnTo>
                  <a:close/>
                </a:path>
                <a:path w="472440" h="539750">
                  <a:moveTo>
                    <a:pt x="64668" y="102870"/>
                  </a:moveTo>
                  <a:lnTo>
                    <a:pt x="46647" y="105409"/>
                  </a:lnTo>
                  <a:lnTo>
                    <a:pt x="39966" y="113029"/>
                  </a:lnTo>
                  <a:lnTo>
                    <a:pt x="42240" y="139700"/>
                  </a:lnTo>
                  <a:lnTo>
                    <a:pt x="75178" y="139700"/>
                  </a:lnTo>
                  <a:lnTo>
                    <a:pt x="72618" y="110490"/>
                  </a:lnTo>
                  <a:lnTo>
                    <a:pt x="64668" y="102870"/>
                  </a:lnTo>
                  <a:close/>
                </a:path>
                <a:path w="472440" h="539750">
                  <a:moveTo>
                    <a:pt x="460400" y="127000"/>
                  </a:moveTo>
                  <a:lnTo>
                    <a:pt x="451104" y="127000"/>
                  </a:lnTo>
                  <a:lnTo>
                    <a:pt x="430187" y="139700"/>
                  </a:lnTo>
                  <a:lnTo>
                    <a:pt x="471849" y="139700"/>
                  </a:lnTo>
                  <a:lnTo>
                    <a:pt x="471652" y="138429"/>
                  </a:lnTo>
                  <a:lnTo>
                    <a:pt x="471335" y="138429"/>
                  </a:lnTo>
                  <a:lnTo>
                    <a:pt x="471195" y="137159"/>
                  </a:lnTo>
                  <a:lnTo>
                    <a:pt x="471017" y="137159"/>
                  </a:lnTo>
                  <a:lnTo>
                    <a:pt x="470293" y="135889"/>
                  </a:lnTo>
                  <a:lnTo>
                    <a:pt x="469976" y="134620"/>
                  </a:lnTo>
                  <a:lnTo>
                    <a:pt x="468896" y="133350"/>
                  </a:lnTo>
                  <a:lnTo>
                    <a:pt x="468363" y="133350"/>
                  </a:lnTo>
                  <a:lnTo>
                    <a:pt x="467918" y="132079"/>
                  </a:lnTo>
                  <a:lnTo>
                    <a:pt x="467537" y="132079"/>
                  </a:lnTo>
                  <a:lnTo>
                    <a:pt x="466940" y="130809"/>
                  </a:lnTo>
                  <a:lnTo>
                    <a:pt x="466356" y="130809"/>
                  </a:lnTo>
                  <a:lnTo>
                    <a:pt x="465594" y="129540"/>
                  </a:lnTo>
                  <a:lnTo>
                    <a:pt x="463994" y="129540"/>
                  </a:lnTo>
                  <a:lnTo>
                    <a:pt x="463080" y="128270"/>
                  </a:lnTo>
                  <a:lnTo>
                    <a:pt x="461175" y="128270"/>
                  </a:lnTo>
                  <a:lnTo>
                    <a:pt x="460400" y="127000"/>
                  </a:lnTo>
                  <a:close/>
                </a:path>
                <a:path w="472440" h="539750">
                  <a:moveTo>
                    <a:pt x="199591" y="24129"/>
                  </a:moveTo>
                  <a:lnTo>
                    <a:pt x="193313" y="24129"/>
                  </a:lnTo>
                  <a:lnTo>
                    <a:pt x="187434" y="26670"/>
                  </a:lnTo>
                  <a:lnTo>
                    <a:pt x="182689" y="30479"/>
                  </a:lnTo>
                  <a:lnTo>
                    <a:pt x="180051" y="36829"/>
                  </a:lnTo>
                  <a:lnTo>
                    <a:pt x="179903" y="43179"/>
                  </a:lnTo>
                  <a:lnTo>
                    <a:pt x="182119" y="48259"/>
                  </a:lnTo>
                  <a:lnTo>
                    <a:pt x="186575" y="53340"/>
                  </a:lnTo>
                  <a:lnTo>
                    <a:pt x="219671" y="76200"/>
                  </a:lnTo>
                  <a:lnTo>
                    <a:pt x="219671" y="133350"/>
                  </a:lnTo>
                  <a:lnTo>
                    <a:pt x="252590" y="133350"/>
                  </a:lnTo>
                  <a:lnTo>
                    <a:pt x="252590" y="76200"/>
                  </a:lnTo>
                  <a:lnTo>
                    <a:pt x="285584" y="53340"/>
                  </a:lnTo>
                  <a:lnTo>
                    <a:pt x="290075" y="49529"/>
                  </a:lnTo>
                  <a:lnTo>
                    <a:pt x="292334" y="43179"/>
                  </a:lnTo>
                  <a:lnTo>
                    <a:pt x="292232" y="36829"/>
                  </a:lnTo>
                  <a:lnTo>
                    <a:pt x="219671" y="36829"/>
                  </a:lnTo>
                  <a:lnTo>
                    <a:pt x="205536" y="26670"/>
                  </a:lnTo>
                  <a:lnTo>
                    <a:pt x="199591" y="24129"/>
                  </a:lnTo>
                  <a:close/>
                </a:path>
                <a:path w="472440" h="539750">
                  <a:moveTo>
                    <a:pt x="343319" y="71120"/>
                  </a:moveTo>
                  <a:lnTo>
                    <a:pt x="336308" y="72390"/>
                  </a:lnTo>
                  <a:lnTo>
                    <a:pt x="252590" y="133350"/>
                  </a:lnTo>
                  <a:lnTo>
                    <a:pt x="308267" y="133350"/>
                  </a:lnTo>
                  <a:lnTo>
                    <a:pt x="320446" y="124459"/>
                  </a:lnTo>
                  <a:lnTo>
                    <a:pt x="353370" y="124459"/>
                  </a:lnTo>
                  <a:lnTo>
                    <a:pt x="357746" y="83820"/>
                  </a:lnTo>
                  <a:lnTo>
                    <a:pt x="354571" y="77470"/>
                  </a:lnTo>
                  <a:lnTo>
                    <a:pt x="343319" y="71120"/>
                  </a:lnTo>
                  <a:close/>
                </a:path>
                <a:path w="472440" h="539750">
                  <a:moveTo>
                    <a:pt x="243446" y="1270"/>
                  </a:moveTo>
                  <a:lnTo>
                    <a:pt x="229539" y="1270"/>
                  </a:lnTo>
                  <a:lnTo>
                    <a:pt x="227584" y="2540"/>
                  </a:lnTo>
                  <a:lnTo>
                    <a:pt x="226961" y="2540"/>
                  </a:lnTo>
                  <a:lnTo>
                    <a:pt x="226377" y="3809"/>
                  </a:lnTo>
                  <a:lnTo>
                    <a:pt x="224739" y="5079"/>
                  </a:lnTo>
                  <a:lnTo>
                    <a:pt x="224167" y="5079"/>
                  </a:lnTo>
                  <a:lnTo>
                    <a:pt x="223481" y="6350"/>
                  </a:lnTo>
                  <a:lnTo>
                    <a:pt x="221132" y="8890"/>
                  </a:lnTo>
                  <a:lnTo>
                    <a:pt x="219671" y="12700"/>
                  </a:lnTo>
                  <a:lnTo>
                    <a:pt x="219671" y="36829"/>
                  </a:lnTo>
                  <a:lnTo>
                    <a:pt x="252590" y="36829"/>
                  </a:lnTo>
                  <a:lnTo>
                    <a:pt x="252590" y="10159"/>
                  </a:lnTo>
                  <a:lnTo>
                    <a:pt x="249288" y="5079"/>
                  </a:lnTo>
                  <a:lnTo>
                    <a:pt x="244157" y="2540"/>
                  </a:lnTo>
                  <a:lnTo>
                    <a:pt x="243446" y="1270"/>
                  </a:lnTo>
                  <a:close/>
                </a:path>
                <a:path w="472440" h="539750">
                  <a:moveTo>
                    <a:pt x="279074" y="24129"/>
                  </a:moveTo>
                  <a:lnTo>
                    <a:pt x="272793" y="24129"/>
                  </a:lnTo>
                  <a:lnTo>
                    <a:pt x="266827" y="26670"/>
                  </a:lnTo>
                  <a:lnTo>
                    <a:pt x="252590" y="36829"/>
                  </a:lnTo>
                  <a:lnTo>
                    <a:pt x="292232" y="36829"/>
                  </a:lnTo>
                  <a:lnTo>
                    <a:pt x="289636" y="30479"/>
                  </a:lnTo>
                  <a:lnTo>
                    <a:pt x="284934" y="26670"/>
                  </a:lnTo>
                  <a:lnTo>
                    <a:pt x="279074" y="24129"/>
                  </a:lnTo>
                  <a:close/>
                </a:path>
                <a:path w="472440" h="539750">
                  <a:moveTo>
                    <a:pt x="239699" y="0"/>
                  </a:moveTo>
                  <a:lnTo>
                    <a:pt x="232486" y="0"/>
                  </a:lnTo>
                  <a:lnTo>
                    <a:pt x="231355" y="1270"/>
                  </a:lnTo>
                  <a:lnTo>
                    <a:pt x="241719" y="1270"/>
                  </a:lnTo>
                  <a:lnTo>
                    <a:pt x="239699" y="0"/>
                  </a:lnTo>
                  <a:close/>
                </a:path>
              </a:pathLst>
            </a:custGeom>
            <a:solidFill>
              <a:srgbClr val="FF711C"/>
            </a:solidFill>
          </p:spPr>
          <p:txBody>
            <a:bodyPr wrap="square" lIns="0" tIns="0" rIns="0" bIns="0" rtlCol="0"/>
            <a:lstStyle/>
            <a:p>
              <a:endParaRPr/>
            </a:p>
          </p:txBody>
        </p:sp>
        <p:sp>
          <p:nvSpPr>
            <p:cNvPr id="33" name="object 25">
              <a:extLst>
                <a:ext uri="{FF2B5EF4-FFF2-40B4-BE49-F238E27FC236}">
                  <a16:creationId xmlns:a16="http://schemas.microsoft.com/office/drawing/2014/main" id="{EEFC4F13-E149-0CCA-53C8-DD60846936E2}"/>
                </a:ext>
              </a:extLst>
            </p:cNvPr>
            <p:cNvSpPr/>
            <p:nvPr/>
          </p:nvSpPr>
          <p:spPr>
            <a:xfrm>
              <a:off x="8476350"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D343B041-5FF6-8F95-71CE-64C354B3CBC0}"/>
              </a:ext>
            </a:extLst>
          </p:cNvPr>
          <p:cNvGrpSpPr/>
          <p:nvPr/>
        </p:nvGrpSpPr>
        <p:grpSpPr>
          <a:xfrm>
            <a:off x="9426292" y="3899208"/>
            <a:ext cx="502477" cy="516855"/>
            <a:chOff x="5194314" y="3851088"/>
            <a:chExt cx="675005" cy="675005"/>
          </a:xfrm>
        </p:grpSpPr>
        <p:sp>
          <p:nvSpPr>
            <p:cNvPr id="25" name="object 26">
              <a:extLst>
                <a:ext uri="{FF2B5EF4-FFF2-40B4-BE49-F238E27FC236}">
                  <a16:creationId xmlns:a16="http://schemas.microsoft.com/office/drawing/2014/main" id="{4CDA72AD-81EA-7312-A7C5-3C290112C004}"/>
                </a:ext>
              </a:extLst>
            </p:cNvPr>
            <p:cNvSpPr/>
            <p:nvPr/>
          </p:nvSpPr>
          <p:spPr>
            <a:xfrm>
              <a:off x="5194314"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26" name="object 27">
              <a:extLst>
                <a:ext uri="{FF2B5EF4-FFF2-40B4-BE49-F238E27FC236}">
                  <a16:creationId xmlns:a16="http://schemas.microsoft.com/office/drawing/2014/main" id="{2789B1C3-3B77-1E8B-B0DA-08528E4265BA}"/>
                </a:ext>
              </a:extLst>
            </p:cNvPr>
            <p:cNvSpPr/>
            <p:nvPr/>
          </p:nvSpPr>
          <p:spPr>
            <a:xfrm>
              <a:off x="5194314"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sp>
          <p:nvSpPr>
            <p:cNvPr id="27" name="object 28">
              <a:extLst>
                <a:ext uri="{FF2B5EF4-FFF2-40B4-BE49-F238E27FC236}">
                  <a16:creationId xmlns:a16="http://schemas.microsoft.com/office/drawing/2014/main" id="{76355D41-78D7-247B-EA1D-EB0F09F8BDBC}"/>
                </a:ext>
              </a:extLst>
            </p:cNvPr>
            <p:cNvSpPr/>
            <p:nvPr/>
          </p:nvSpPr>
          <p:spPr>
            <a:xfrm>
              <a:off x="5249030" y="3946765"/>
              <a:ext cx="554355" cy="517525"/>
            </a:xfrm>
            <a:custGeom>
              <a:avLst/>
              <a:gdLst/>
              <a:ahLst/>
              <a:cxnLst/>
              <a:rect l="l" t="t" r="r" b="b"/>
              <a:pathLst>
                <a:path w="554354" h="517525">
                  <a:moveTo>
                    <a:pt x="276872" y="0"/>
                  </a:moveTo>
                  <a:lnTo>
                    <a:pt x="221074" y="4435"/>
                  </a:lnTo>
                  <a:lnTo>
                    <a:pt x="169103" y="17157"/>
                  </a:lnTo>
                  <a:lnTo>
                    <a:pt x="122072" y="37287"/>
                  </a:lnTo>
                  <a:lnTo>
                    <a:pt x="81095" y="63947"/>
                  </a:lnTo>
                  <a:lnTo>
                    <a:pt x="47286" y="96259"/>
                  </a:lnTo>
                  <a:lnTo>
                    <a:pt x="21758" y="133345"/>
                  </a:lnTo>
                  <a:lnTo>
                    <a:pt x="5625" y="174326"/>
                  </a:lnTo>
                  <a:lnTo>
                    <a:pt x="0" y="218325"/>
                  </a:lnTo>
                  <a:lnTo>
                    <a:pt x="6386" y="265164"/>
                  </a:lnTo>
                  <a:lnTo>
                    <a:pt x="24643" y="308502"/>
                  </a:lnTo>
                  <a:lnTo>
                    <a:pt x="53420" y="347273"/>
                  </a:lnTo>
                  <a:lnTo>
                    <a:pt x="91366" y="380413"/>
                  </a:lnTo>
                  <a:lnTo>
                    <a:pt x="137129" y="406856"/>
                  </a:lnTo>
                  <a:lnTo>
                    <a:pt x="189357" y="425538"/>
                  </a:lnTo>
                  <a:lnTo>
                    <a:pt x="196380" y="516978"/>
                  </a:lnTo>
                  <a:lnTo>
                    <a:pt x="312966" y="434822"/>
                  </a:lnTo>
                  <a:lnTo>
                    <a:pt x="362315" y="426070"/>
                  </a:lnTo>
                  <a:lnTo>
                    <a:pt x="407898" y="410719"/>
                  </a:lnTo>
                  <a:lnTo>
                    <a:pt x="448846" y="389452"/>
                  </a:lnTo>
                  <a:lnTo>
                    <a:pt x="484293" y="362954"/>
                  </a:lnTo>
                  <a:lnTo>
                    <a:pt x="513372" y="331909"/>
                  </a:lnTo>
                  <a:lnTo>
                    <a:pt x="535217" y="297000"/>
                  </a:lnTo>
                  <a:lnTo>
                    <a:pt x="548959" y="258910"/>
                  </a:lnTo>
                  <a:lnTo>
                    <a:pt x="553732" y="218325"/>
                  </a:lnTo>
                  <a:lnTo>
                    <a:pt x="548107" y="174326"/>
                  </a:lnTo>
                  <a:lnTo>
                    <a:pt x="531976" y="133345"/>
                  </a:lnTo>
                  <a:lnTo>
                    <a:pt x="506450" y="96259"/>
                  </a:lnTo>
                  <a:lnTo>
                    <a:pt x="472643" y="63947"/>
                  </a:lnTo>
                  <a:lnTo>
                    <a:pt x="431668" y="37287"/>
                  </a:lnTo>
                  <a:lnTo>
                    <a:pt x="384640" y="17157"/>
                  </a:lnTo>
                  <a:lnTo>
                    <a:pt x="332670" y="4435"/>
                  </a:lnTo>
                  <a:lnTo>
                    <a:pt x="276872" y="0"/>
                  </a:lnTo>
                  <a:close/>
                </a:path>
              </a:pathLst>
            </a:custGeom>
            <a:solidFill>
              <a:srgbClr val="FF711C"/>
            </a:solidFill>
          </p:spPr>
          <p:txBody>
            <a:bodyPr wrap="square" lIns="0" tIns="0" rIns="0" bIns="0" rtlCol="0"/>
            <a:lstStyle/>
            <a:p>
              <a:endParaRPr/>
            </a:p>
          </p:txBody>
        </p:sp>
        <p:pic>
          <p:nvPicPr>
            <p:cNvPr id="28" name="object 29">
              <a:extLst>
                <a:ext uri="{FF2B5EF4-FFF2-40B4-BE49-F238E27FC236}">
                  <a16:creationId xmlns:a16="http://schemas.microsoft.com/office/drawing/2014/main" id="{50D8E989-7E42-8F14-2C27-420B8BF3036F}"/>
                </a:ext>
              </a:extLst>
            </p:cNvPr>
            <p:cNvPicPr/>
            <p:nvPr/>
          </p:nvPicPr>
          <p:blipFill>
            <a:blip r:embed="rId9" cstate="screen">
              <a:extLst>
                <a:ext uri="{28A0092B-C50C-407E-A947-70E740481C1C}">
                  <a14:useLocalDpi xmlns:a14="http://schemas.microsoft.com/office/drawing/2010/main"/>
                </a:ext>
              </a:extLst>
            </a:blip>
            <a:stretch>
              <a:fillRect/>
            </a:stretch>
          </p:blipFill>
          <p:spPr>
            <a:xfrm>
              <a:off x="5377550" y="4131511"/>
              <a:ext cx="86753" cy="86741"/>
            </a:xfrm>
            <a:prstGeom prst="rect">
              <a:avLst/>
            </a:prstGeom>
          </p:spPr>
        </p:pic>
        <p:pic>
          <p:nvPicPr>
            <p:cNvPr id="29" name="object 30">
              <a:extLst>
                <a:ext uri="{FF2B5EF4-FFF2-40B4-BE49-F238E27FC236}">
                  <a16:creationId xmlns:a16="http://schemas.microsoft.com/office/drawing/2014/main" id="{B1C1F495-3DF7-1385-7275-C94FEAA93D15}"/>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91118" y="4131511"/>
              <a:ext cx="86753" cy="86741"/>
            </a:xfrm>
            <a:prstGeom prst="rect">
              <a:avLst/>
            </a:prstGeom>
          </p:spPr>
        </p:pic>
        <p:pic>
          <p:nvPicPr>
            <p:cNvPr id="30" name="object 31">
              <a:extLst>
                <a:ext uri="{FF2B5EF4-FFF2-40B4-BE49-F238E27FC236}">
                  <a16:creationId xmlns:a16="http://schemas.microsoft.com/office/drawing/2014/main" id="{44C15C25-C0A6-4E0F-FFBE-C20171A65F7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5604687" y="4131511"/>
              <a:ext cx="86753" cy="86741"/>
            </a:xfrm>
            <a:prstGeom prst="rect">
              <a:avLst/>
            </a:prstGeom>
          </p:spPr>
        </p:pic>
      </p:grpSp>
      <p:sp>
        <p:nvSpPr>
          <p:cNvPr id="24" name="TextBox 23">
            <a:extLst>
              <a:ext uri="{FF2B5EF4-FFF2-40B4-BE49-F238E27FC236}">
                <a16:creationId xmlns:a16="http://schemas.microsoft.com/office/drawing/2014/main" id="{B98315AE-553F-10E7-91AB-704527C4E4DE}"/>
              </a:ext>
            </a:extLst>
          </p:cNvPr>
          <p:cNvSpPr txBox="1"/>
          <p:nvPr/>
        </p:nvSpPr>
        <p:spPr>
          <a:xfrm>
            <a:off x="10495755"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Winter Ops</a:t>
            </a:r>
            <a:endParaRPr lang="en-US"/>
          </a:p>
        </p:txBody>
      </p:sp>
      <p:sp>
        <p:nvSpPr>
          <p:cNvPr id="23" name="object 5">
            <a:extLst>
              <a:ext uri="{FF2B5EF4-FFF2-40B4-BE49-F238E27FC236}">
                <a16:creationId xmlns:a16="http://schemas.microsoft.com/office/drawing/2014/main" id="{D685674E-8E6C-E212-8E0F-6C3AD6D0B42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Rectangle 7">
            <a:hlinkClick r:id="rId11"/>
            <a:extLst>
              <a:ext uri="{FF2B5EF4-FFF2-40B4-BE49-F238E27FC236}">
                <a16:creationId xmlns:a16="http://schemas.microsoft.com/office/drawing/2014/main" id="{DB5ACED3-F125-7B1F-4FA2-7E6FA4DAE004}"/>
              </a:ext>
            </a:extLst>
          </p:cNvPr>
          <p:cNvSpPr/>
          <p:nvPr userDrawn="1"/>
        </p:nvSpPr>
        <p:spPr>
          <a:xfrm>
            <a:off x="7482821" y="3881862"/>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2"/>
            <a:extLst>
              <a:ext uri="{FF2B5EF4-FFF2-40B4-BE49-F238E27FC236}">
                <a16:creationId xmlns:a16="http://schemas.microsoft.com/office/drawing/2014/main" id="{A8D50382-8814-2137-3CCF-29B5B7099D1D}"/>
              </a:ext>
            </a:extLst>
          </p:cNvPr>
          <p:cNvSpPr/>
          <p:nvPr userDrawn="1"/>
        </p:nvSpPr>
        <p:spPr>
          <a:xfrm>
            <a:off x="9012857" y="3881861"/>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3"/>
            <a:extLst>
              <a:ext uri="{FF2B5EF4-FFF2-40B4-BE49-F238E27FC236}">
                <a16:creationId xmlns:a16="http://schemas.microsoft.com/office/drawing/2014/main" id="{624411C9-9271-F668-C86B-06116283D41E}"/>
              </a:ext>
            </a:extLst>
          </p:cNvPr>
          <p:cNvSpPr/>
          <p:nvPr userDrawn="1"/>
        </p:nvSpPr>
        <p:spPr>
          <a:xfrm>
            <a:off x="10488572" y="3881860"/>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DD7EABA-76CD-4248-6E06-927C53B45641}"/>
              </a:ext>
            </a:extLst>
          </p:cNvPr>
          <p:cNvSpPr txBox="1"/>
          <p:nvPr userDrawn="1"/>
        </p:nvSpPr>
        <p:spPr>
          <a:xfrm>
            <a:off x="1870584" y="3967454"/>
            <a:ext cx="4987416" cy="266194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73667469"/>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WSO KNOW B4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22" name="Group 21">
            <a:extLst>
              <a:ext uri="{FF2B5EF4-FFF2-40B4-BE49-F238E27FC236}">
                <a16:creationId xmlns:a16="http://schemas.microsoft.com/office/drawing/2014/main" id="{DD2B2E1A-12BF-39B9-D729-9A3CE7F1F504}"/>
              </a:ext>
            </a:extLst>
          </p:cNvPr>
          <p:cNvGrpSpPr/>
          <p:nvPr userDrawn="1"/>
        </p:nvGrpSpPr>
        <p:grpSpPr>
          <a:xfrm>
            <a:off x="1854198" y="4498478"/>
            <a:ext cx="10527272" cy="1963073"/>
            <a:chOff x="1854198" y="4498478"/>
            <a:chExt cx="10527272" cy="1963073"/>
          </a:xfrm>
        </p:grpSpPr>
        <p:pic>
          <p:nvPicPr>
            <p:cNvPr id="23" name="Picture 4" descr="A picture containing text&#10;&#10;Description automatically generated">
              <a:extLst>
                <a:ext uri="{FF2B5EF4-FFF2-40B4-BE49-F238E27FC236}">
                  <a16:creationId xmlns:a16="http://schemas.microsoft.com/office/drawing/2014/main" id="{2E1D1D0C-BB70-7A91-0C56-E7B1F14D56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4200"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5" name="Picture 4" descr="A picture containing text&#10;&#10;Description automatically generated">
              <a:extLst>
                <a:ext uri="{FF2B5EF4-FFF2-40B4-BE49-F238E27FC236}">
                  <a16:creationId xmlns:a16="http://schemas.microsoft.com/office/drawing/2014/main" id="{FAD485DD-5DBF-6772-6447-6D47CB772A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4889"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6" name="Picture 4" descr="A picture containing text&#10;&#10;Description automatically generated">
              <a:extLst>
                <a:ext uri="{FF2B5EF4-FFF2-40B4-BE49-F238E27FC236}">
                  <a16:creationId xmlns:a16="http://schemas.microsoft.com/office/drawing/2014/main" id="{819FDF1D-49A9-24A3-4E15-2592AFE68B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0814"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001E720-CBC2-2DA6-4929-8620AB59A02A}"/>
                </a:ext>
              </a:extLst>
            </p:cNvPr>
            <p:cNvSpPr txBox="1"/>
            <p:nvPr/>
          </p:nvSpPr>
          <p:spPr>
            <a:xfrm>
              <a:off x="18541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Surface Landings</a:t>
              </a:r>
            </a:p>
          </p:txBody>
        </p:sp>
        <p:sp>
          <p:nvSpPr>
            <p:cNvPr id="28" name="TextBox 27">
              <a:extLst>
                <a:ext uri="{FF2B5EF4-FFF2-40B4-BE49-F238E27FC236}">
                  <a16:creationId xmlns:a16="http://schemas.microsoft.com/office/drawing/2014/main" id="{026EACDB-F4CC-BEB2-1A9E-790D1D15AB29}"/>
                </a:ext>
              </a:extLst>
            </p:cNvPr>
            <p:cNvSpPr txBox="1"/>
            <p:nvPr/>
          </p:nvSpPr>
          <p:spPr>
            <a:xfrm>
              <a:off x="51688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Airport Landings</a:t>
              </a:r>
            </a:p>
          </p:txBody>
        </p:sp>
        <p:sp>
          <p:nvSpPr>
            <p:cNvPr id="29" name="TextBox 28">
              <a:extLst>
                <a:ext uri="{FF2B5EF4-FFF2-40B4-BE49-F238E27FC236}">
                  <a16:creationId xmlns:a16="http://schemas.microsoft.com/office/drawing/2014/main" id="{97F43838-7AB5-6039-C198-3186DAF94F2C}"/>
                </a:ext>
              </a:extLst>
            </p:cNvPr>
            <p:cNvSpPr txBox="1"/>
            <p:nvPr/>
          </p:nvSpPr>
          <p:spPr>
            <a:xfrm>
              <a:off x="8520814" y="6215330"/>
              <a:ext cx="386065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Direction Intersection Takeoffs</a:t>
              </a:r>
            </a:p>
          </p:txBody>
        </p:sp>
      </p:grpSp>
    </p:spTree>
    <p:extLst>
      <p:ext uri="{BB962C8B-B14F-4D97-AF65-F5344CB8AC3E}">
        <p14:creationId xmlns:p14="http://schemas.microsoft.com/office/powerpoint/2010/main" val="398190640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PILOT S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8B90A4-641D-EDF5-CE44-245532FD44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921"/>
            <a:ext cx="12192000" cy="6857079"/>
          </a:xfrm>
          <a:prstGeom prst="rect">
            <a:avLst/>
          </a:prstGeom>
        </p:spPr>
      </p:pic>
      <p:sp>
        <p:nvSpPr>
          <p:cNvPr id="15" name="Rectangle 14">
            <a:extLst>
              <a:ext uri="{FF2B5EF4-FFF2-40B4-BE49-F238E27FC236}">
                <a16:creationId xmlns:a16="http://schemas.microsoft.com/office/drawing/2014/main" id="{F6EB38D7-BA0F-8317-57B6-C5055668AE42}"/>
              </a:ext>
            </a:extLst>
          </p:cNvPr>
          <p:cNvSpPr/>
          <p:nvPr userDrawn="1"/>
        </p:nvSpPr>
        <p:spPr>
          <a:xfrm>
            <a:off x="1" y="922"/>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187ECF-958E-07A0-29A6-287BDABD166F}"/>
              </a:ext>
            </a:extLst>
          </p:cNvPr>
          <p:cNvSpPr/>
          <p:nvPr userDrawn="1"/>
        </p:nvSpPr>
        <p:spPr>
          <a:xfrm>
            <a:off x="1435101" y="457200"/>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6">
            <a:extLst>
              <a:ext uri="{FF2B5EF4-FFF2-40B4-BE49-F238E27FC236}">
                <a16:creationId xmlns:a16="http://schemas.microsoft.com/office/drawing/2014/main" id="{F3E47E2C-2C45-CB05-28D6-7AA1988C7BBB}"/>
              </a:ext>
            </a:extLst>
          </p:cNvPr>
          <p:cNvSpPr/>
          <p:nvPr userDrawn="1"/>
        </p:nvSpPr>
        <p:spPr>
          <a:xfrm>
            <a:off x="457201" y="1842"/>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20" name="object 5">
            <a:extLst>
              <a:ext uri="{FF2B5EF4-FFF2-40B4-BE49-F238E27FC236}">
                <a16:creationId xmlns:a16="http://schemas.microsoft.com/office/drawing/2014/main" id="{D5A2FDE4-1B0A-5D35-FA3F-B1B23208159B}"/>
              </a:ext>
            </a:extLst>
          </p:cNvPr>
          <p:cNvSpPr/>
          <p:nvPr userDrawn="1"/>
        </p:nvSpPr>
        <p:spPr>
          <a:xfrm>
            <a:off x="456957" y="922"/>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81576734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_Ins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mall airplane on the runway&#10;&#10;Description automatically generated with low confidence">
            <a:extLst>
              <a:ext uri="{FF2B5EF4-FFF2-40B4-BE49-F238E27FC236}">
                <a16:creationId xmlns:a16="http://schemas.microsoft.com/office/drawing/2014/main" id="{23CBD74E-9FD1-1A2E-C887-69EE5FB60DCB}"/>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pic>
        <p:nvPicPr>
          <p:cNvPr id="7" name="Picture 6" descr="A small airplane on the runway&#10;&#10;Description automatically generated with low confidence">
            <a:extLst>
              <a:ext uri="{FF2B5EF4-FFF2-40B4-BE49-F238E27FC236}">
                <a16:creationId xmlns:a16="http://schemas.microsoft.com/office/drawing/2014/main" id="{2CE15803-0DED-D2F1-7561-458229C1233C}"/>
              </a:ext>
            </a:extLst>
          </p:cNvPr>
          <p:cNvPicPr>
            <a:picLocks noChangeAspect="1"/>
          </p:cNvPicPr>
          <p:nvPr userDrawn="1"/>
        </p:nvPicPr>
        <p:blipFill rotWithShape="1">
          <a:blip r:embed="rId4" cstate="screen">
            <a:alphaModFix amt="16000"/>
            <a:extLst>
              <a:ext uri="{28A0092B-C50C-407E-A947-70E740481C1C}">
                <a14:useLocalDpi xmlns:a14="http://schemas.microsoft.com/office/drawing/2010/main"/>
              </a:ext>
            </a:extLst>
          </a:blip>
          <a:srcRect l="-426"/>
          <a:stretch/>
        </p:blipFill>
        <p:spPr>
          <a:xfrm>
            <a:off x="1393444" y="-44064"/>
            <a:ext cx="10795508" cy="6406764"/>
          </a:xfrm>
          <a:prstGeom prst="rect">
            <a:avLst/>
          </a:prstGeom>
        </p:spPr>
      </p:pic>
      <p:sp>
        <p:nvSpPr>
          <p:cNvPr id="8" name="object 3">
            <a:extLst>
              <a:ext uri="{FF2B5EF4-FFF2-40B4-BE49-F238E27FC236}">
                <a16:creationId xmlns:a16="http://schemas.microsoft.com/office/drawing/2014/main" id="{3EE39A42-EA8B-1E1E-ADEF-4E564AEBA67A}"/>
              </a:ext>
            </a:extLst>
          </p:cNvPr>
          <p:cNvSpPr/>
          <p:nvPr userDrawn="1"/>
        </p:nvSpPr>
        <p:spPr>
          <a:xfrm>
            <a:off x="45720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833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79030"/>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3" y="2213061"/>
            <a:ext cx="10337800" cy="4149639"/>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pic>
        <p:nvPicPr>
          <p:cNvPr id="25" name="object 4">
            <a:extLst>
              <a:ext uri="{FF2B5EF4-FFF2-40B4-BE49-F238E27FC236}">
                <a16:creationId xmlns:a16="http://schemas.microsoft.com/office/drawing/2014/main" id="{181D434A-9E2D-F44B-80E8-5AEDC407F877}"/>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5" name="object 5">
            <a:extLst>
              <a:ext uri="{FF2B5EF4-FFF2-40B4-BE49-F238E27FC236}">
                <a16:creationId xmlns:a16="http://schemas.microsoft.com/office/drawing/2014/main" id="{43CEA404-DBE9-F634-8E33-6713BC37138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219464223"/>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7" name="object 20">
            <a:extLst>
              <a:ext uri="{FF2B5EF4-FFF2-40B4-BE49-F238E27FC236}">
                <a16:creationId xmlns:a16="http://schemas.microsoft.com/office/drawing/2014/main" id="{BED29D0B-7466-2C8A-0DAF-9CFFF65D9DEF}"/>
              </a:ext>
            </a:extLst>
          </p:cNvPr>
          <p:cNvSpPr txBox="1"/>
          <p:nvPr userDrawn="1"/>
        </p:nvSpPr>
        <p:spPr>
          <a:xfrm>
            <a:off x="3390900" y="2030385"/>
            <a:ext cx="7810500" cy="1477328"/>
          </a:xfrm>
          <a:prstGeom prst="rect">
            <a:avLst/>
          </a:prstGeom>
        </p:spPr>
        <p:txBody>
          <a:bodyPr vert="horz" wrap="square" lIns="0" tIns="182880" rIns="0" bIns="0" rtlCol="0" anchor="t">
            <a:spAutoFit/>
          </a:bodyPr>
          <a:lstStyle/>
          <a:p>
            <a:pPr marL="12700">
              <a:spcBef>
                <a:spcPts val="1100"/>
              </a:spcBef>
            </a:pPr>
            <a:r>
              <a:rPr lang="en-US" sz="2800" b="1">
                <a:solidFill>
                  <a:srgbClr val="FF711C"/>
                </a:solidFill>
                <a:latin typeface="Arial"/>
                <a:cs typeface="Arial"/>
              </a:rPr>
              <a:t>NOTAMS are notices filed to alert airfield users of potential hazards or airfield conditions.</a:t>
            </a:r>
          </a:p>
        </p:txBody>
      </p:sp>
      <p:sp>
        <p:nvSpPr>
          <p:cNvPr id="8" name="object 28">
            <a:extLst>
              <a:ext uri="{FF2B5EF4-FFF2-40B4-BE49-F238E27FC236}">
                <a16:creationId xmlns:a16="http://schemas.microsoft.com/office/drawing/2014/main" id="{BC01AC35-33F3-FFE2-DDAD-9DFE4B343426}"/>
              </a:ext>
            </a:extLst>
          </p:cNvPr>
          <p:cNvSpPr txBox="1"/>
          <p:nvPr userDrawn="1"/>
        </p:nvSpPr>
        <p:spPr>
          <a:xfrm>
            <a:off x="1854868" y="3439646"/>
            <a:ext cx="9590947" cy="2544286"/>
          </a:xfrm>
          <a:prstGeom prst="rect">
            <a:avLst/>
          </a:prstGeom>
        </p:spPr>
        <p:txBody>
          <a:bodyPr vert="horz" wrap="square" lIns="0" tIns="182880" rIns="0" bIns="0" rtlCol="0" anchor="t">
            <a:spAutoFit/>
          </a:bodyPr>
          <a:lstStyle/>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NOTAMs are added or changed by the Airport Operator and should be coordinated with ATC.</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Early construction coordination must also include the ACAC and is verified during External Compliance Verification (ECV) inspections.</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NOTAMs can be further used to produce Construction Notice Diagrams known as CNDs.</a:t>
            </a:r>
          </a:p>
        </p:txBody>
      </p:sp>
      <p:pic>
        <p:nvPicPr>
          <p:cNvPr id="10" name="Picture 9">
            <a:extLst>
              <a:ext uri="{FF2B5EF4-FFF2-40B4-BE49-F238E27FC236}">
                <a16:creationId xmlns:a16="http://schemas.microsoft.com/office/drawing/2014/main" id="{96FA9EE4-68A0-DAB9-AB0B-FDF3B1B200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66900" y="2262002"/>
            <a:ext cx="1181100" cy="1161027"/>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9" name="Rectangle 8">
            <a:hlinkClick r:id="rId4"/>
            <a:extLst>
              <a:ext uri="{FF2B5EF4-FFF2-40B4-BE49-F238E27FC236}">
                <a16:creationId xmlns:a16="http://schemas.microsoft.com/office/drawing/2014/main" id="{5851FB7A-64A1-5131-90D2-9892D07EA4C1}"/>
              </a:ext>
            </a:extLst>
          </p:cNvPr>
          <p:cNvSpPr/>
          <p:nvPr userDrawn="1"/>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94148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PROP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PROPOSED NEW </a:t>
            </a:r>
          </a:p>
        </p:txBody>
      </p:sp>
    </p:spTree>
    <p:extLst>
      <p:ext uri="{BB962C8B-B14F-4D97-AF65-F5344CB8AC3E}">
        <p14:creationId xmlns:p14="http://schemas.microsoft.com/office/powerpoint/2010/main" val="404011061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OPEN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719721" y="1095061"/>
            <a:ext cx="10926939" cy="723275"/>
          </a:xfrm>
          <a:prstGeom prst="rect">
            <a:avLst/>
          </a:prstGeom>
          <a:noFill/>
        </p:spPr>
        <p:txBody>
          <a:bodyPr wrap="square" lIns="0" tIns="0" rIns="0" bIns="0" rtlCol="0">
            <a:noAutofit/>
          </a:bodyPr>
          <a:lstStyle/>
          <a:p>
            <a:r>
              <a:rPr lang="en-US" sz="44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717181" y="759576"/>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OPEN</a:t>
            </a:r>
          </a:p>
        </p:txBody>
      </p:sp>
    </p:spTree>
    <p:extLst>
      <p:ext uri="{BB962C8B-B14F-4D97-AF65-F5344CB8AC3E}">
        <p14:creationId xmlns:p14="http://schemas.microsoft.com/office/powerpoint/2010/main" val="79988976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CL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RECENTLY CLOSED</a:t>
            </a:r>
          </a:p>
        </p:txBody>
      </p:sp>
    </p:spTree>
    <p:extLst>
      <p:ext uri="{BB962C8B-B14F-4D97-AF65-F5344CB8AC3E}">
        <p14:creationId xmlns:p14="http://schemas.microsoft.com/office/powerpoint/2010/main" val="328811485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NC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833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79030"/>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4" y="2213061"/>
            <a:ext cx="10323766" cy="4351338"/>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71854704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RA CLA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itle 2">
            <a:extLst>
              <a:ext uri="{FF2B5EF4-FFF2-40B4-BE49-F238E27FC236}">
                <a16:creationId xmlns:a16="http://schemas.microsoft.com/office/drawing/2014/main" id="{BC5E64B3-0736-1C3E-2D77-256A5919FA6D}"/>
              </a:ext>
            </a:extLst>
          </p:cNvPr>
          <p:cNvSpPr txBox="1">
            <a:spLocks/>
          </p:cNvSpPr>
          <p:nvPr userDrawn="1"/>
        </p:nvSpPr>
        <p:spPr>
          <a:xfrm>
            <a:off x="1854200" y="1169814"/>
            <a:ext cx="8483600" cy="701040"/>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latin typeface="Arial" panose="020B0604020202020204" pitchFamily="34" charset="0"/>
                <a:cs typeface="Arial" panose="020B0604020202020204" pitchFamily="34" charset="0"/>
              </a:rPr>
              <a:t>CLASSIFICATIONS OF </a:t>
            </a:r>
          </a:p>
        </p:txBody>
      </p:sp>
      <p:sp>
        <p:nvSpPr>
          <p:cNvPr id="16" name="TextBox 15">
            <a:extLst>
              <a:ext uri="{FF2B5EF4-FFF2-40B4-BE49-F238E27FC236}">
                <a16:creationId xmlns:a16="http://schemas.microsoft.com/office/drawing/2014/main" id="{E348886A-0311-C905-73A3-0B0EECD705A8}"/>
              </a:ext>
            </a:extLst>
          </p:cNvPr>
          <p:cNvSpPr txBox="1"/>
          <p:nvPr userDrawn="1"/>
        </p:nvSpPr>
        <p:spPr>
          <a:xfrm>
            <a:off x="1848907" y="2755696"/>
            <a:ext cx="9936905" cy="3675680"/>
          </a:xfrm>
          <a:prstGeom prst="rect">
            <a:avLst/>
          </a:prstGeom>
          <a:noFill/>
        </p:spPr>
        <p:txBody>
          <a:bodyPr wrap="square" lIns="0" tIns="274320" rIns="0" bIns="0" numCol="2" spcCol="91440" anchor="t">
            <a:noAutofit/>
          </a:bodyPr>
          <a:lstStyle/>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Operational Incidents (OI) </a:t>
            </a:r>
            <a:r>
              <a:rPr lang="en-US" sz="2400" b="0">
                <a:solidFill>
                  <a:schemeClr val="accent2"/>
                </a:solidFill>
                <a:latin typeface="Arial"/>
                <a:cs typeface="Arial"/>
              </a:rPr>
              <a:t>are attributed to Air Traffic Control action or inaction</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Pilot Deviations (PD) </a:t>
            </a:r>
            <a:r>
              <a:rPr lang="en-US" sz="2400" b="0">
                <a:solidFill>
                  <a:schemeClr val="accent2"/>
                </a:solidFill>
                <a:latin typeface="Arial"/>
                <a:cs typeface="Arial"/>
              </a:rPr>
              <a:t>are attributed to pilots operating an aircraft under its own power</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Vehicle or Pedestrian Deviations (V/PD) </a:t>
            </a:r>
            <a:r>
              <a:rPr lang="en-US" sz="2400" b="0">
                <a:solidFill>
                  <a:schemeClr val="accent2"/>
                </a:solidFill>
                <a:latin typeface="Arial"/>
                <a:cs typeface="Arial"/>
              </a:rPr>
              <a:t>are attributed to a vehicle driver or </a:t>
            </a:r>
            <a:r>
              <a:rPr lang="en-US" sz="2400" b="0">
                <a:solidFill>
                  <a:schemeClr val="accent2"/>
                </a:solidFill>
                <a:highlight>
                  <a:srgbClr val="FFFF00"/>
                </a:highlight>
                <a:latin typeface="Arial"/>
                <a:cs typeface="Arial"/>
              </a:rPr>
              <a:t>mechanic </a:t>
            </a:r>
            <a:r>
              <a:rPr lang="en-US" sz="2400" b="0">
                <a:solidFill>
                  <a:schemeClr val="accent2"/>
                </a:solidFill>
                <a:latin typeface="Arial"/>
                <a:cs typeface="Arial"/>
              </a:rPr>
              <a:t> operating an aircraft under its own power</a:t>
            </a:r>
            <a:r>
              <a:rPr lang="en-US" sz="2400">
                <a:solidFill>
                  <a:schemeClr val="accent2"/>
                </a:solidFill>
                <a:latin typeface="Arial"/>
                <a:cs typeface="Arial"/>
              </a:rPr>
              <a:t>, </a:t>
            </a:r>
            <a:r>
              <a:rPr lang="en-US" sz="2400" b="0">
                <a:solidFill>
                  <a:schemeClr val="accent2"/>
                </a:solidFill>
                <a:latin typeface="Arial"/>
                <a:cs typeface="Arial"/>
              </a:rPr>
              <a:t>a vehicle driver towing an aircraft, or a pedestrian</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Others (OTH) </a:t>
            </a:r>
            <a:r>
              <a:rPr lang="en-US" sz="2400">
                <a:solidFill>
                  <a:schemeClr val="accent2"/>
                </a:solidFill>
                <a:latin typeface="Arial"/>
                <a:cs typeface="Arial"/>
              </a:rPr>
              <a:t>are</a:t>
            </a:r>
            <a:r>
              <a:rPr lang="en-US" sz="2400" b="1">
                <a:solidFill>
                  <a:schemeClr val="accent2"/>
                </a:solidFill>
                <a:latin typeface="Arial"/>
                <a:cs typeface="Arial"/>
              </a:rPr>
              <a:t> </a:t>
            </a:r>
            <a:r>
              <a:rPr lang="en-US" sz="2400">
                <a:solidFill>
                  <a:schemeClr val="accent2"/>
                </a:solidFill>
                <a:latin typeface="Arial"/>
                <a:cs typeface="Arial"/>
              </a:rPr>
              <a:t>events </a:t>
            </a:r>
            <a:br>
              <a:rPr lang="en-US" sz="2400">
                <a:solidFill>
                  <a:schemeClr val="accent2"/>
                </a:solidFill>
                <a:latin typeface="Arial"/>
                <a:cs typeface="Arial"/>
              </a:rPr>
            </a:br>
            <a:r>
              <a:rPr lang="en-US" sz="2400" b="0">
                <a:solidFill>
                  <a:schemeClr val="accent2"/>
                </a:solidFill>
                <a:latin typeface="Arial"/>
                <a:cs typeface="Arial"/>
              </a:rPr>
              <a:t>not clearly attributed as determined above. This can include events caused by equipment failure or </a:t>
            </a:r>
            <a:br>
              <a:rPr lang="en-US" sz="2400" b="0">
                <a:solidFill>
                  <a:schemeClr val="accent2"/>
                </a:solidFill>
                <a:latin typeface="Arial"/>
                <a:cs typeface="Arial"/>
              </a:rPr>
            </a:br>
            <a:r>
              <a:rPr lang="en-US" sz="2400" b="0">
                <a:solidFill>
                  <a:schemeClr val="accent2"/>
                </a:solidFill>
                <a:latin typeface="Arial"/>
                <a:cs typeface="Arial"/>
              </a:rPr>
              <a:t>other factors</a:t>
            </a:r>
          </a:p>
        </p:txBody>
      </p:sp>
      <p:sp>
        <p:nvSpPr>
          <p:cNvPr id="17" name="TextBox 16">
            <a:extLst>
              <a:ext uri="{FF2B5EF4-FFF2-40B4-BE49-F238E27FC236}">
                <a16:creationId xmlns:a16="http://schemas.microsoft.com/office/drawing/2014/main" id="{D2F1894D-65AC-F962-4AB9-C0229400F393}"/>
              </a:ext>
            </a:extLst>
          </p:cNvPr>
          <p:cNvSpPr txBox="1"/>
          <p:nvPr userDrawn="1"/>
        </p:nvSpPr>
        <p:spPr>
          <a:xfrm>
            <a:off x="1866900" y="2032604"/>
            <a:ext cx="8229600" cy="893834"/>
          </a:xfrm>
          <a:prstGeom prst="rect">
            <a:avLst/>
          </a:prstGeom>
          <a:noFill/>
        </p:spPr>
        <p:txBody>
          <a:bodyPr wrap="square" lIns="0" tIns="18288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6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Incursions are classified into various types, based on attributed actions:</a:t>
            </a:r>
          </a:p>
        </p:txBody>
      </p:sp>
      <p:sp>
        <p:nvSpPr>
          <p:cNvPr id="18" name="TextBox 17">
            <a:extLst>
              <a:ext uri="{FF2B5EF4-FFF2-40B4-BE49-F238E27FC236}">
                <a16:creationId xmlns:a16="http://schemas.microsoft.com/office/drawing/2014/main" id="{9136DAE2-3B7C-D8FA-DDE2-0491FDDECEDE}"/>
              </a:ext>
            </a:extLst>
          </p:cNvPr>
          <p:cNvSpPr txBox="1"/>
          <p:nvPr userDrawn="1"/>
        </p:nvSpPr>
        <p:spPr>
          <a:xfrm>
            <a:off x="1851659" y="1520867"/>
            <a:ext cx="728118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a:t>
            </a:r>
          </a:p>
        </p:txBody>
      </p:sp>
    </p:spTree>
    <p:extLst>
      <p:ext uri="{BB962C8B-B14F-4D97-AF65-F5344CB8AC3E}">
        <p14:creationId xmlns:p14="http://schemas.microsoft.com/office/powerpoint/2010/main" val="96615432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RA CLA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456275743"/>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INC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0509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8" name="object 5">
            <a:extLst>
              <a:ext uri="{FF2B5EF4-FFF2-40B4-BE49-F238E27FC236}">
                <a16:creationId xmlns:a16="http://schemas.microsoft.com/office/drawing/2014/main" id="{4EAE590F-94BF-9B57-1296-10B4FCC292FD}"/>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Tree>
    <p:extLst>
      <p:ext uri="{BB962C8B-B14F-4D97-AF65-F5344CB8AC3E}">
        <p14:creationId xmlns:p14="http://schemas.microsoft.com/office/powerpoint/2010/main" val="241972316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INCIDENT - R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RUNWAY INCURSIONS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RI events on the following slides to review and discuss:</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386677911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NCIDENT - 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strike="noStrike">
                <a:solidFill>
                  <a:srgbClr val="FF711C"/>
                </a:solidFill>
                <a:latin typeface="Arial"/>
                <a:cs typeface="Arial"/>
              </a:rPr>
              <a:t>Discuss local WSO events</a:t>
            </a:r>
            <a:endParaRPr lang="en-US" strike="noStrike">
              <a:solidFill>
                <a:schemeClr val="accent2"/>
              </a:solidFill>
              <a:latin typeface="Arial"/>
              <a:cs typeface="Arial"/>
            </a:endParaRPr>
          </a:p>
        </p:txBody>
      </p:sp>
      <p:sp>
        <p:nvSpPr>
          <p:cNvPr id="13" name="TextBox 12">
            <a:extLst>
              <a:ext uri="{FF2B5EF4-FFF2-40B4-BE49-F238E27FC236}">
                <a16:creationId xmlns:a16="http://schemas.microsoft.com/office/drawing/2014/main" id="{3CCB6492-407D-F08E-1C7D-F4A4200432FD}"/>
              </a:ext>
            </a:extLst>
          </p:cNvPr>
          <p:cNvSpPr txBox="1"/>
          <p:nvPr userDrawn="1"/>
        </p:nvSpPr>
        <p:spPr>
          <a:xfrm>
            <a:off x="1838522" y="1081977"/>
            <a:ext cx="9829799"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WRONG SURFACE OPERATIONS</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9193261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INCIDENT - R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69219012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2" name="object 8">
            <a:extLst>
              <a:ext uri="{FF2B5EF4-FFF2-40B4-BE49-F238E27FC236}">
                <a16:creationId xmlns:a16="http://schemas.microsoft.com/office/drawing/2014/main" id="{63847A36-8F92-64DB-D770-4CE32145F622}"/>
              </a:ext>
            </a:extLst>
          </p:cNvPr>
          <p:cNvSpPr txBox="1"/>
          <p:nvPr userDrawn="1"/>
        </p:nvSpPr>
        <p:spPr>
          <a:xfrm>
            <a:off x="6023736" y="1547851"/>
            <a:ext cx="1281430" cy="482600"/>
          </a:xfrm>
          <a:prstGeom prst="rect">
            <a:avLst/>
          </a:prstGeom>
        </p:spPr>
        <p:txBody>
          <a:bodyPr vert="horz" wrap="square" lIns="0" tIns="12700" rIns="0" bIns="0" rtlCol="0">
            <a:spAutoFit/>
          </a:bodyPr>
          <a:lstStyle/>
          <a:p>
            <a:pPr marL="12700">
              <a:lnSpc>
                <a:spcPct val="100000"/>
              </a:lnSpc>
              <a:spcBef>
                <a:spcPts val="100"/>
              </a:spcBef>
            </a:pPr>
            <a:r>
              <a:rPr sz="3000" spc="90">
                <a:solidFill>
                  <a:srgbClr val="FFFFFF"/>
                </a:solidFill>
                <a:latin typeface="Arial"/>
                <a:cs typeface="Arial"/>
              </a:rPr>
              <a:t>(Cont.)</a:t>
            </a:r>
            <a:endParaRPr sz="3000">
              <a:latin typeface="Arial"/>
              <a:cs typeface="Arial"/>
            </a:endParaRPr>
          </a:p>
        </p:txBody>
      </p:sp>
      <p:sp>
        <p:nvSpPr>
          <p:cNvPr id="9" name="TextBox 8">
            <a:extLst>
              <a:ext uri="{FF2B5EF4-FFF2-40B4-BE49-F238E27FC236}">
                <a16:creationId xmlns:a16="http://schemas.microsoft.com/office/drawing/2014/main" id="{3FEE2451-7492-D254-0F48-B3D373B9917E}"/>
              </a:ext>
            </a:extLst>
          </p:cNvPr>
          <p:cNvSpPr txBox="1"/>
          <p:nvPr userDrawn="1"/>
        </p:nvSpPr>
        <p:spPr>
          <a:xfrm>
            <a:off x="3390900" y="2045272"/>
            <a:ext cx="8144256" cy="1477328"/>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800" b="1">
                <a:solidFill>
                  <a:srgbClr val="FF711C"/>
                </a:solidFill>
                <a:latin typeface="Arial"/>
              </a:rPr>
              <a:t>Construction Notice Diagrams (CND) give airport users a visual depiction of the surface closures or restrictions on the airfield.</a:t>
            </a:r>
            <a:endParaRPr lang="en-US" b="1">
              <a:solidFill>
                <a:srgbClr val="FF711C"/>
              </a:solidFill>
              <a:cs typeface="Calibri" panose="020F0502020204030204"/>
            </a:endParaRPr>
          </a:p>
        </p:txBody>
      </p:sp>
      <p:pic>
        <p:nvPicPr>
          <p:cNvPr id="11" name="Picture 10">
            <a:extLst>
              <a:ext uri="{FF2B5EF4-FFF2-40B4-BE49-F238E27FC236}">
                <a16:creationId xmlns:a16="http://schemas.microsoft.com/office/drawing/2014/main" id="{81D8F6AB-50D8-7B1F-B477-DD51E155A8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66900" y="2273153"/>
            <a:ext cx="1181100" cy="116102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216A4BC2-A148-8EE5-429F-FD7BB76E5141}"/>
              </a:ext>
            </a:extLst>
          </p:cNvPr>
          <p:cNvSpPr txBox="1"/>
          <p:nvPr userDrawn="1"/>
        </p:nvSpPr>
        <p:spPr>
          <a:xfrm>
            <a:off x="1866900" y="3434180"/>
            <a:ext cx="9448800" cy="1864613"/>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a:buChar char="•"/>
            </a:pPr>
            <a:r>
              <a:rPr lang="en-US" sz="2400">
                <a:solidFill>
                  <a:schemeClr val="accent2"/>
                </a:solidFill>
                <a:latin typeface="Arial"/>
                <a:cs typeface="Arial"/>
              </a:rPr>
              <a:t>CNDs </a:t>
            </a:r>
            <a:r>
              <a:rPr lang="en-US" sz="2400" b="1">
                <a:solidFill>
                  <a:schemeClr val="accent2"/>
                </a:solidFill>
                <a:latin typeface="Arial"/>
                <a:cs typeface="Arial"/>
              </a:rPr>
              <a:t>do not</a:t>
            </a:r>
            <a:r>
              <a:rPr lang="en-US" sz="2400">
                <a:solidFill>
                  <a:schemeClr val="accent2"/>
                </a:solidFill>
                <a:latin typeface="Arial"/>
                <a:cs typeface="Arial"/>
              </a:rPr>
              <a:t> replace traditional Airport Diagrams or NOTAMs and are found separately for pre-flight planning purposes.</a:t>
            </a:r>
          </a:p>
          <a:p>
            <a:pPr marL="237490" indent="-237490">
              <a:spcBef>
                <a:spcPts val="1100"/>
              </a:spcBef>
              <a:buFont typeface="Arial"/>
              <a:buChar char="•"/>
            </a:pPr>
            <a:r>
              <a:rPr lang="en-US" sz="2400">
                <a:solidFill>
                  <a:schemeClr val="accent2"/>
                </a:solidFill>
                <a:latin typeface="Arial"/>
                <a:cs typeface="Arial"/>
              </a:rPr>
              <a:t>CNDs are updated </a:t>
            </a:r>
            <a:r>
              <a:rPr lang="en-US" sz="2400" b="1">
                <a:solidFill>
                  <a:schemeClr val="accent2"/>
                </a:solidFill>
                <a:latin typeface="Arial"/>
                <a:cs typeface="Arial"/>
              </a:rPr>
              <a:t>daily</a:t>
            </a:r>
            <a:r>
              <a:rPr lang="en-US" sz="2400">
                <a:solidFill>
                  <a:schemeClr val="accent2"/>
                </a:solidFill>
                <a:latin typeface="Arial"/>
                <a:cs typeface="Arial"/>
              </a:rPr>
              <a:t> as needed based on coordinated surface closures, restrictions and issued NOTAMs.</a:t>
            </a:r>
          </a:p>
        </p:txBody>
      </p:sp>
      <p:sp>
        <p:nvSpPr>
          <p:cNvPr id="7" name="Rectangle 6">
            <a:hlinkClick r:id="rId4"/>
            <a:extLst>
              <a:ext uri="{FF2B5EF4-FFF2-40B4-BE49-F238E27FC236}">
                <a16:creationId xmlns:a16="http://schemas.microsoft.com/office/drawing/2014/main" id="{6FDF5EFF-E77A-5A78-1224-1E5898719A07}"/>
              </a:ext>
            </a:extLst>
          </p:cNvPr>
          <p:cNvSpPr/>
          <p:nvPr userDrawn="1"/>
        </p:nvSpPr>
        <p:spPr>
          <a:xfrm>
            <a:off x="1855960" y="2272420"/>
            <a:ext cx="1213165"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83036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INCIDENT - 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675110053"/>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INCIDENT - R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91177"/>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RUNWAY INCURSIONS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RI events on the following slides to review and discuss:</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381846381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INCIDENT - S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91177"/>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SURFACE INCIDENTS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(SI)</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SI events on the following slides for discussion</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68492431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INCIDENT - 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RUNWAY EXCURSIONS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(RE)</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RE events on the following slides for discussion</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3259081050"/>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LOCAL HORIZONTAL">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7B51B75-4496-52A8-FFFE-C41F45C70F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24" name="Rectangle 23">
            <a:extLst>
              <a:ext uri="{FF2B5EF4-FFF2-40B4-BE49-F238E27FC236}">
                <a16:creationId xmlns:a16="http://schemas.microsoft.com/office/drawing/2014/main" id="{C4651544-991C-DDA7-03CE-649E83982BFD}"/>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erson writing on a piece of paper&#10;&#10;Description automatically generated with low confidence">
            <a:extLst>
              <a:ext uri="{FF2B5EF4-FFF2-40B4-BE49-F238E27FC236}">
                <a16:creationId xmlns:a16="http://schemas.microsoft.com/office/drawing/2014/main" id="{C6009DDE-A12C-0594-1C24-82181D050EE5}"/>
              </a:ext>
            </a:extLst>
          </p:cNvPr>
          <p:cNvPicPr>
            <a:picLocks noChangeAspect="1"/>
          </p:cNvPicPr>
          <p:nvPr userDrawn="1"/>
        </p:nvPicPr>
        <p:blipFill rotWithShape="1">
          <a:blip r:embed="rId3" cstate="screen">
            <a:alphaModFix amt="19000"/>
            <a:extLst>
              <a:ext uri="{28A0092B-C50C-407E-A947-70E740481C1C}">
                <a14:useLocalDpi xmlns:a14="http://schemas.microsoft.com/office/drawing/2010/main"/>
              </a:ext>
            </a:extLst>
          </a:blip>
          <a:srcRect/>
          <a:stretch/>
        </p:blipFill>
        <p:spPr>
          <a:xfrm>
            <a:off x="1450428" y="1600201"/>
            <a:ext cx="10741572" cy="4762500"/>
          </a:xfrm>
          <a:prstGeom prst="rect">
            <a:avLst/>
          </a:prstGeom>
          <a:solidFill>
            <a:schemeClr val="bg1"/>
          </a:solidFill>
        </p:spPr>
      </p:pic>
      <p:sp>
        <p:nvSpPr>
          <p:cNvPr id="26" name="Rectangle 25">
            <a:extLst>
              <a:ext uri="{FF2B5EF4-FFF2-40B4-BE49-F238E27FC236}">
                <a16:creationId xmlns:a16="http://schemas.microsoft.com/office/drawing/2014/main" id="{15B482A0-36D4-BEDA-8A98-E43FE9E7FCF9}"/>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6">
            <a:extLst>
              <a:ext uri="{FF2B5EF4-FFF2-40B4-BE49-F238E27FC236}">
                <a16:creationId xmlns:a16="http://schemas.microsoft.com/office/drawing/2014/main" id="{64E774D2-8A23-4976-6E94-C822DA7B0CFC}"/>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28" name="object 4">
            <a:extLst>
              <a:ext uri="{FF2B5EF4-FFF2-40B4-BE49-F238E27FC236}">
                <a16:creationId xmlns:a16="http://schemas.microsoft.com/office/drawing/2014/main" id="{241BAF1C-D548-658E-6CF2-C6A28CAF53CD}"/>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9" name="object 5">
            <a:extLst>
              <a:ext uri="{FF2B5EF4-FFF2-40B4-BE49-F238E27FC236}">
                <a16:creationId xmlns:a16="http://schemas.microsoft.com/office/drawing/2014/main" id="{36F885C1-5DFA-D963-6930-0DB21F71626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0" name="object 24">
            <a:extLst>
              <a:ext uri="{FF2B5EF4-FFF2-40B4-BE49-F238E27FC236}">
                <a16:creationId xmlns:a16="http://schemas.microsoft.com/office/drawing/2014/main" id="{9BC1EB19-6A77-865B-D717-7E93F6DFA0B5}"/>
              </a:ext>
            </a:extLst>
          </p:cNvPr>
          <p:cNvSpPr txBox="1"/>
          <p:nvPr userDrawn="1"/>
        </p:nvSpPr>
        <p:spPr>
          <a:xfrm>
            <a:off x="1866900" y="1600200"/>
            <a:ext cx="8874672" cy="1046440"/>
          </a:xfrm>
          <a:prstGeom prst="rect">
            <a:avLst/>
          </a:prstGeom>
        </p:spPr>
        <p:txBody>
          <a:bodyPr vert="horz" wrap="square" lIns="0" tIns="182880" rIns="0" bIns="0" rtlCol="0" anchor="t">
            <a:spAutoFit/>
          </a:bodyPr>
          <a:lstStyle/>
          <a:p>
            <a:pPr marL="12700">
              <a:spcBef>
                <a:spcPts val="110"/>
              </a:spcBef>
            </a:pPr>
            <a:r>
              <a:rPr lang="en-US" sz="2800" b="1" spc="50">
                <a:solidFill>
                  <a:srgbClr val="FF711C"/>
                </a:solidFill>
                <a:latin typeface="Arial"/>
                <a:cs typeface="Arial"/>
              </a:rPr>
              <a:t>A brief overview of any construction projects planned for the upcoming year.</a:t>
            </a:r>
          </a:p>
        </p:txBody>
      </p:sp>
      <p:sp>
        <p:nvSpPr>
          <p:cNvPr id="35" name="TextBox 34">
            <a:extLst>
              <a:ext uri="{FF2B5EF4-FFF2-40B4-BE49-F238E27FC236}">
                <a16:creationId xmlns:a16="http://schemas.microsoft.com/office/drawing/2014/main" id="{DE76743E-264C-A310-44DA-C5F462242E69}"/>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PLANNED</a:t>
            </a:r>
          </a:p>
        </p:txBody>
      </p:sp>
      <p:sp>
        <p:nvSpPr>
          <p:cNvPr id="36" name="TextBox 35">
            <a:extLst>
              <a:ext uri="{FF2B5EF4-FFF2-40B4-BE49-F238E27FC236}">
                <a16:creationId xmlns:a16="http://schemas.microsoft.com/office/drawing/2014/main" id="{6CB8EBCA-7E70-8E2A-D442-B8EEFB26A9CE}"/>
              </a:ext>
            </a:extLst>
          </p:cNvPr>
          <p:cNvSpPr txBox="1"/>
          <p:nvPr userDrawn="1"/>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CONSTRUCTION</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44928237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O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7B51B75-4496-52A8-FFFE-C41F45C70F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24" name="Rectangle 23">
            <a:extLst>
              <a:ext uri="{FF2B5EF4-FFF2-40B4-BE49-F238E27FC236}">
                <a16:creationId xmlns:a16="http://schemas.microsoft.com/office/drawing/2014/main" id="{C4651544-991C-DDA7-03CE-649E83982BFD}"/>
              </a:ext>
            </a:extLst>
          </p:cNvPr>
          <p:cNvSpPr/>
          <p:nvPr userDrawn="1"/>
        </p:nvSpPr>
        <p:spPr>
          <a:xfrm>
            <a:off x="0" y="268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B482A0-36D4-BEDA-8A98-E43FE9E7FCF9}"/>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6">
            <a:extLst>
              <a:ext uri="{FF2B5EF4-FFF2-40B4-BE49-F238E27FC236}">
                <a16:creationId xmlns:a16="http://schemas.microsoft.com/office/drawing/2014/main" id="{64E774D2-8A23-4976-6E94-C822DA7B0CFC}"/>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28" name="object 4">
            <a:extLst>
              <a:ext uri="{FF2B5EF4-FFF2-40B4-BE49-F238E27FC236}">
                <a16:creationId xmlns:a16="http://schemas.microsoft.com/office/drawing/2014/main" id="{241BAF1C-D548-658E-6CF2-C6A28CAF53CD}"/>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9" name="object 5">
            <a:extLst>
              <a:ext uri="{FF2B5EF4-FFF2-40B4-BE49-F238E27FC236}">
                <a16:creationId xmlns:a16="http://schemas.microsoft.com/office/drawing/2014/main" id="{36F885C1-5DFA-D963-6930-0DB21F71626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2" name="Picture 1">
            <a:extLst>
              <a:ext uri="{FF2B5EF4-FFF2-40B4-BE49-F238E27FC236}">
                <a16:creationId xmlns:a16="http://schemas.microsoft.com/office/drawing/2014/main" id="{D5AFC958-D117-EDA8-B73B-2039CA92012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9080"/>
          <a:stretch/>
        </p:blipFill>
        <p:spPr>
          <a:xfrm>
            <a:off x="457200" y="1600200"/>
            <a:ext cx="11734800" cy="2311400"/>
          </a:xfrm>
          <a:prstGeom prst="rect">
            <a:avLst/>
          </a:prstGeom>
        </p:spPr>
      </p:pic>
      <p:sp>
        <p:nvSpPr>
          <p:cNvPr id="5" name="TextBox 4">
            <a:extLst>
              <a:ext uri="{FF2B5EF4-FFF2-40B4-BE49-F238E27FC236}">
                <a16:creationId xmlns:a16="http://schemas.microsoft.com/office/drawing/2014/main" id="{47707375-6058-5D82-B93F-ACF0F4F29CEE}"/>
              </a:ext>
            </a:extLst>
          </p:cNvPr>
          <p:cNvSpPr txBox="1"/>
          <p:nvPr userDrawn="1"/>
        </p:nvSpPr>
        <p:spPr>
          <a:xfrm>
            <a:off x="1838522" y="1082710"/>
            <a:ext cx="10982424"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LETTERS OF AGREEMENT</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3" name="Content Placeholder 17">
            <a:extLst>
              <a:ext uri="{FF2B5EF4-FFF2-40B4-BE49-F238E27FC236}">
                <a16:creationId xmlns:a16="http://schemas.microsoft.com/office/drawing/2014/main" id="{8EB92A57-6431-3FF6-D0A8-BFA9E244915A}"/>
              </a:ext>
            </a:extLst>
          </p:cNvPr>
          <p:cNvSpPr txBox="1">
            <a:spLocks/>
          </p:cNvSpPr>
          <p:nvPr userDrawn="1"/>
        </p:nvSpPr>
        <p:spPr>
          <a:xfrm>
            <a:off x="1758166" y="1530183"/>
            <a:ext cx="4435729" cy="696448"/>
          </a:xfrm>
          <a:prstGeom prst="rect">
            <a:avLst/>
          </a:prstGeom>
          <a:effectLst/>
        </p:spPr>
        <p:txBody>
          <a:bodyPr tIns="182880"/>
          <a:lstStyle>
            <a:lvl1pPr marL="0" indent="0" algn="l" defTabSz="914400" rtl="0" eaLnBrk="1" latinLnBrk="0" hangingPunct="1">
              <a:lnSpc>
                <a:spcPct val="90000"/>
              </a:lnSpc>
              <a:spcBef>
                <a:spcPts val="1000"/>
              </a:spcBef>
              <a:buFont typeface="Arial" panose="020B0604020202020204" pitchFamily="34" charset="0"/>
              <a:buNone/>
              <a:defRPr sz="256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effectLst>
                  <a:outerShdw blurRad="50800" dist="38100" dir="2700000" algn="tl" rotWithShape="0">
                    <a:prstClr val="black">
                      <a:alpha val="40000"/>
                    </a:prstClr>
                  </a:outerShdw>
                </a:effectLst>
              </a:rPr>
              <a:t>SURFACE OPERATIONS</a:t>
            </a:r>
          </a:p>
        </p:txBody>
      </p:sp>
    </p:spTree>
    <p:extLst>
      <p:ext uri="{BB962C8B-B14F-4D97-AF65-F5344CB8AC3E}">
        <p14:creationId xmlns:p14="http://schemas.microsoft.com/office/powerpoint/2010/main" val="312033737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LOCAL BEST PRACT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1"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8295F2EF-2168-06C4-CC52-D44FAA9BDE3A}"/>
              </a:ext>
            </a:extLst>
          </p:cNvPr>
          <p:cNvSpPr txBox="1"/>
          <p:nvPr userDrawn="1"/>
        </p:nvSpPr>
        <p:spPr>
          <a:xfrm>
            <a:off x="1868233" y="733650"/>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a:t>
            </a:r>
          </a:p>
        </p:txBody>
      </p:sp>
      <p:sp>
        <p:nvSpPr>
          <p:cNvPr id="12" name="TextBox 11">
            <a:extLst>
              <a:ext uri="{FF2B5EF4-FFF2-40B4-BE49-F238E27FC236}">
                <a16:creationId xmlns:a16="http://schemas.microsoft.com/office/drawing/2014/main" id="{478B9F87-6EAD-4331-293D-ADF3BF4C18D9}"/>
              </a:ext>
            </a:extLst>
          </p:cNvPr>
          <p:cNvSpPr txBox="1"/>
          <p:nvPr userDrawn="1"/>
        </p:nvSpPr>
        <p:spPr>
          <a:xfrm>
            <a:off x="1851660" y="1076503"/>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
        <p:nvSpPr>
          <p:cNvPr id="17" name="Content Placeholder 15">
            <a:extLst>
              <a:ext uri="{FF2B5EF4-FFF2-40B4-BE49-F238E27FC236}">
                <a16:creationId xmlns:a16="http://schemas.microsoft.com/office/drawing/2014/main" id="{2E4742C7-9633-E5F4-7EE8-D5AEC05DDDF3}"/>
              </a:ext>
            </a:extLst>
          </p:cNvPr>
          <p:cNvSpPr txBox="1">
            <a:spLocks/>
          </p:cNvSpPr>
          <p:nvPr userDrawn="1"/>
        </p:nvSpPr>
        <p:spPr>
          <a:xfrm>
            <a:off x="1867667" y="1629656"/>
            <a:ext cx="9673845" cy="589456"/>
          </a:xfrm>
          <a:prstGeom prst="rect">
            <a:avLst/>
          </a:prstGeom>
        </p:spPr>
        <p:txBody>
          <a:bodyPr wrap="none" lIns="0" tIns="182880" rIns="0" bIns="0" numCol="1" spcCol="18288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spcBef>
                <a:spcPts val="1100"/>
              </a:spcBef>
              <a:buNone/>
            </a:pPr>
            <a:r>
              <a:rPr lang="en-US" sz="2800" b="1">
                <a:solidFill>
                  <a:srgbClr val="FF711C"/>
                </a:solidFill>
                <a:latin typeface="Arial"/>
                <a:cs typeface="Arial"/>
              </a:rPr>
              <a:t>Enter best practices at </a:t>
            </a:r>
            <a:r>
              <a:rPr lang="en-US" sz="2800" b="1" i="1">
                <a:solidFill>
                  <a:srgbClr val="FF711C"/>
                </a:solidFill>
                <a:latin typeface="Arial"/>
                <a:cs typeface="Arial"/>
              </a:rPr>
              <a:t>your</a:t>
            </a:r>
            <a:r>
              <a:rPr lang="en-US" sz="2800" b="1">
                <a:solidFill>
                  <a:srgbClr val="FF711C"/>
                </a:solidFill>
                <a:latin typeface="Arial"/>
                <a:cs typeface="Arial"/>
              </a:rPr>
              <a:t> facility for discussion</a:t>
            </a:r>
            <a:endParaRPr lang="en-US">
              <a:solidFill>
                <a:schemeClr val="accent2"/>
              </a:solidFill>
            </a:endParaRPr>
          </a:p>
        </p:txBody>
      </p:sp>
    </p:spTree>
    <p:extLst>
      <p:ext uri="{BB962C8B-B14F-4D97-AF65-F5344CB8AC3E}">
        <p14:creationId xmlns:p14="http://schemas.microsoft.com/office/powerpoint/2010/main" val="1322026794"/>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 engineering drawing&#10;&#10;Description automatically generated">
            <a:extLst>
              <a:ext uri="{FF2B5EF4-FFF2-40B4-BE49-F238E27FC236}">
                <a16:creationId xmlns:a16="http://schemas.microsoft.com/office/drawing/2014/main" id="{6F64E083-55EA-ED9A-D536-B11AC6484F03}"/>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7" y="2808951"/>
            <a:ext cx="10744203" cy="4082036"/>
          </a:xfrm>
          <a:prstGeom prst="rect">
            <a:avLst/>
          </a:prstGeom>
        </p:spPr>
      </p:pic>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C4339B01-C814-73D6-993E-8C7EF8F21A1D}"/>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2" name="TextBox 21">
            <a:extLst>
              <a:ext uri="{FF2B5EF4-FFF2-40B4-BE49-F238E27FC236}">
                <a16:creationId xmlns:a16="http://schemas.microsoft.com/office/drawing/2014/main" id="{CE657115-FF61-0C43-A81C-BF2CA00E4825}"/>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 name="object 5">
            <a:extLst>
              <a:ext uri="{FF2B5EF4-FFF2-40B4-BE49-F238E27FC236}">
                <a16:creationId xmlns:a16="http://schemas.microsoft.com/office/drawing/2014/main" id="{DB2F2B86-CAFD-5B98-8FC8-5190BF4D094D}"/>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5" name="TextBox 4">
            <a:extLst>
              <a:ext uri="{FF2B5EF4-FFF2-40B4-BE49-F238E27FC236}">
                <a16:creationId xmlns:a16="http://schemas.microsoft.com/office/drawing/2014/main" id="{F1661CC2-090F-BE23-9790-125E7A2AA09C}"/>
              </a:ext>
            </a:extLst>
          </p:cNvPr>
          <p:cNvSpPr txBox="1"/>
          <p:nvPr userDrawn="1"/>
        </p:nvSpPr>
        <p:spPr>
          <a:xfrm>
            <a:off x="1860060" y="928516"/>
            <a:ext cx="547695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RSA / PROTECTED AREA</a:t>
            </a:r>
          </a:p>
        </p:txBody>
      </p:sp>
      <p:grpSp>
        <p:nvGrpSpPr>
          <p:cNvPr id="12" name="Group 11">
            <a:extLst>
              <a:ext uri="{FF2B5EF4-FFF2-40B4-BE49-F238E27FC236}">
                <a16:creationId xmlns:a16="http://schemas.microsoft.com/office/drawing/2014/main" id="{43D08CF7-D819-5ED5-D805-F86770611CAD}"/>
              </a:ext>
            </a:extLst>
          </p:cNvPr>
          <p:cNvGrpSpPr/>
          <p:nvPr userDrawn="1"/>
        </p:nvGrpSpPr>
        <p:grpSpPr>
          <a:xfrm>
            <a:off x="1860062" y="1291829"/>
            <a:ext cx="10331937" cy="1433726"/>
            <a:chOff x="1860062" y="1291829"/>
            <a:chExt cx="10331937" cy="1433726"/>
          </a:xfrm>
        </p:grpSpPr>
        <p:sp>
          <p:nvSpPr>
            <p:cNvPr id="14" name="TextBox 13">
              <a:extLst>
                <a:ext uri="{FF2B5EF4-FFF2-40B4-BE49-F238E27FC236}">
                  <a16:creationId xmlns:a16="http://schemas.microsoft.com/office/drawing/2014/main" id="{93BAC499-BA80-9E29-41FC-399F7CD10F2F}"/>
                </a:ext>
              </a:extLst>
            </p:cNvPr>
            <p:cNvSpPr txBox="1"/>
            <p:nvPr/>
          </p:nvSpPr>
          <p:spPr>
            <a:xfrm>
              <a:off x="1860062" y="1291829"/>
              <a:ext cx="10331937" cy="1433726"/>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panose="020B0604020202020204" pitchFamily="34" charset="0"/>
                <a:buChar char="•"/>
              </a:pPr>
              <a:r>
                <a:rPr lang="en-US" sz="2400" b="1">
                  <a:solidFill>
                    <a:schemeClr val="accent2"/>
                  </a:solidFill>
                  <a:latin typeface="Arial"/>
                  <a:cs typeface="Arial"/>
                </a:rPr>
                <a:t>ATC authorization is required to enter the</a:t>
              </a:r>
            </a:p>
            <a:p>
              <a:pPr marL="237490" indent="-237490">
                <a:spcBef>
                  <a:spcPts val="1100"/>
                </a:spcBef>
                <a:buFont typeface="Arial" panose="020B0604020202020204" pitchFamily="34" charset="0"/>
                <a:buChar char="•"/>
              </a:pPr>
              <a:r>
                <a:rPr lang="en-US" sz="2400" b="1">
                  <a:solidFill>
                    <a:schemeClr val="accent2"/>
                  </a:solidFill>
                  <a:latin typeface="Arial"/>
                  <a:cs typeface="Arial"/>
                </a:rPr>
                <a:t>When on this surface without authorization, you have committed </a:t>
              </a:r>
              <a:br>
                <a:rPr lang="en-US" sz="2400" b="1">
                  <a:solidFill>
                    <a:schemeClr val="accent2"/>
                  </a:solidFill>
                  <a:latin typeface="Arial"/>
                  <a:cs typeface="Arial"/>
                </a:rPr>
              </a:br>
              <a:r>
                <a:rPr lang="en-US" sz="2400" b="1">
                  <a:solidFill>
                    <a:schemeClr val="accent2"/>
                  </a:solidFill>
                  <a:latin typeface="Arial"/>
                  <a:cs typeface="Arial"/>
                </a:rPr>
                <a:t>a Runway Incursion (RI)</a:t>
              </a:r>
            </a:p>
          </p:txBody>
        </p:sp>
        <p:sp>
          <p:nvSpPr>
            <p:cNvPr id="15" name="TextBox 14">
              <a:extLst>
                <a:ext uri="{FF2B5EF4-FFF2-40B4-BE49-F238E27FC236}">
                  <a16:creationId xmlns:a16="http://schemas.microsoft.com/office/drawing/2014/main" id="{C92BDE84-B727-90F1-DE92-5853F292C842}"/>
                </a:ext>
              </a:extLst>
            </p:cNvPr>
            <p:cNvSpPr txBox="1"/>
            <p:nvPr/>
          </p:nvSpPr>
          <p:spPr>
            <a:xfrm>
              <a:off x="8123464" y="1511903"/>
              <a:ext cx="2677885" cy="307777"/>
            </a:xfrm>
            <a:prstGeom prst="rect">
              <a:avLst/>
            </a:prstGeom>
            <a:solidFill>
              <a:srgbClr val="D879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a:t>
              </a:r>
              <a:endParaRPr lang="en-US" sz="2000" b="1">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56436402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 engineering drawing&#10;&#10;Description automatically generated">
            <a:extLst>
              <a:ext uri="{FF2B5EF4-FFF2-40B4-BE49-F238E27FC236}">
                <a16:creationId xmlns:a16="http://schemas.microsoft.com/office/drawing/2014/main" id="{BCCAAB31-F991-5AFD-4E71-6B9055F9108A}"/>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7" y="2808951"/>
            <a:ext cx="10744203" cy="4082036"/>
          </a:xfrm>
          <a:prstGeom prst="rect">
            <a:avLst/>
          </a:prstGeom>
        </p:spPr>
      </p:pic>
      <p:sp>
        <p:nvSpPr>
          <p:cNvPr id="13" name="TextBox 12">
            <a:extLst>
              <a:ext uri="{FF2B5EF4-FFF2-40B4-BE49-F238E27FC236}">
                <a16:creationId xmlns:a16="http://schemas.microsoft.com/office/drawing/2014/main" id="{DBF77214-2369-14DA-AD38-C60319B4D5E1}"/>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5" name="TextBox 4">
            <a:extLst>
              <a:ext uri="{FF2B5EF4-FFF2-40B4-BE49-F238E27FC236}">
                <a16:creationId xmlns:a16="http://schemas.microsoft.com/office/drawing/2014/main" id="{7C9F90BC-73A4-3099-E3B8-8061F00200A2}"/>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12" name="TextBox 11">
            <a:extLst>
              <a:ext uri="{FF2B5EF4-FFF2-40B4-BE49-F238E27FC236}">
                <a16:creationId xmlns:a16="http://schemas.microsoft.com/office/drawing/2014/main" id="{D4577B5C-4C0C-0385-852A-D43B3D04C28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2" name="object 5">
            <a:extLst>
              <a:ext uri="{FF2B5EF4-FFF2-40B4-BE49-F238E27FC236}">
                <a16:creationId xmlns:a16="http://schemas.microsoft.com/office/drawing/2014/main" id="{88BB7AF8-F0CF-ACF4-9D3C-6E70AE2BE1F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TextBox 14">
            <a:extLst>
              <a:ext uri="{FF2B5EF4-FFF2-40B4-BE49-F238E27FC236}">
                <a16:creationId xmlns:a16="http://schemas.microsoft.com/office/drawing/2014/main" id="{B671BA89-4670-DBF9-7405-6C2DEC039057}"/>
              </a:ext>
            </a:extLst>
          </p:cNvPr>
          <p:cNvSpPr txBox="1"/>
          <p:nvPr userDrawn="1"/>
        </p:nvSpPr>
        <p:spPr>
          <a:xfrm>
            <a:off x="1860060" y="928516"/>
            <a:ext cx="547695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RSA / PROTECTED AREA</a:t>
            </a:r>
          </a:p>
        </p:txBody>
      </p:sp>
      <p:sp>
        <p:nvSpPr>
          <p:cNvPr id="16" name="TextBox 15">
            <a:extLst>
              <a:ext uri="{FF2B5EF4-FFF2-40B4-BE49-F238E27FC236}">
                <a16:creationId xmlns:a16="http://schemas.microsoft.com/office/drawing/2014/main" id="{CFCA4979-5FF6-DE0E-9F8C-F139DB248E4D}"/>
              </a:ext>
            </a:extLst>
          </p:cNvPr>
          <p:cNvSpPr txBox="1"/>
          <p:nvPr userDrawn="1"/>
        </p:nvSpPr>
        <p:spPr>
          <a:xfrm>
            <a:off x="1838242" y="1357610"/>
            <a:ext cx="10085010" cy="923330"/>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400" b="1">
                <a:solidFill>
                  <a:schemeClr val="accent2"/>
                </a:solidFill>
                <a:latin typeface="Arial"/>
                <a:cs typeface="Arial"/>
              </a:rPr>
              <a:t>Aircraft unintentionally leaving the designated or paved runway surface experience a Runway Excursion (RE)</a:t>
            </a:r>
          </a:p>
        </p:txBody>
      </p:sp>
    </p:spTree>
    <p:extLst>
      <p:ext uri="{BB962C8B-B14F-4D97-AF65-F5344CB8AC3E}">
        <p14:creationId xmlns:p14="http://schemas.microsoft.com/office/powerpoint/2010/main" val="3968803949"/>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IRFIELD MOVEMENT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634288"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pic>
        <p:nvPicPr>
          <p:cNvPr id="9" name="Picture 8">
            <a:extLst>
              <a:ext uri="{FF2B5EF4-FFF2-40B4-BE49-F238E27FC236}">
                <a16:creationId xmlns:a16="http://schemas.microsoft.com/office/drawing/2014/main" id="{121576CB-C096-F2B4-28D7-4BDDB49DFC84}"/>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5" y="2808948"/>
            <a:ext cx="10744201" cy="4087149"/>
          </a:xfrm>
          <a:prstGeom prst="rect">
            <a:avLst/>
          </a:prstGeom>
        </p:spPr>
      </p:pic>
      <p:sp>
        <p:nvSpPr>
          <p:cNvPr id="16" name="TextBox 15">
            <a:extLst>
              <a:ext uri="{FF2B5EF4-FFF2-40B4-BE49-F238E27FC236}">
                <a16:creationId xmlns:a16="http://schemas.microsoft.com/office/drawing/2014/main" id="{A4412FBC-6FA1-6FF7-8F39-1D61C3478B79}"/>
              </a:ext>
            </a:extLst>
          </p:cNvPr>
          <p:cNvSpPr txBox="1"/>
          <p:nvPr userDrawn="1"/>
        </p:nvSpPr>
        <p:spPr>
          <a:xfrm>
            <a:off x="4583158" y="3832003"/>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A6C65172-427C-8BFF-12D7-875BF2DA8846}"/>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6" name="object 5">
            <a:extLst>
              <a:ext uri="{FF2B5EF4-FFF2-40B4-BE49-F238E27FC236}">
                <a16:creationId xmlns:a16="http://schemas.microsoft.com/office/drawing/2014/main" id="{E535D85E-E79E-6D0D-B857-79622042A26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2" name="Group 1">
            <a:extLst>
              <a:ext uri="{FF2B5EF4-FFF2-40B4-BE49-F238E27FC236}">
                <a16:creationId xmlns:a16="http://schemas.microsoft.com/office/drawing/2014/main" id="{3BD0024A-74FE-5028-C749-99A5F8E1EE5D}"/>
              </a:ext>
            </a:extLst>
          </p:cNvPr>
          <p:cNvGrpSpPr/>
          <p:nvPr userDrawn="1"/>
        </p:nvGrpSpPr>
        <p:grpSpPr>
          <a:xfrm>
            <a:off x="1860063" y="1278523"/>
            <a:ext cx="9874981" cy="1292662"/>
            <a:chOff x="1860063" y="1278523"/>
            <a:chExt cx="9874981" cy="1292662"/>
          </a:xfrm>
        </p:grpSpPr>
        <p:sp>
          <p:nvSpPr>
            <p:cNvPr id="7" name="TextBox 6">
              <a:extLst>
                <a:ext uri="{FF2B5EF4-FFF2-40B4-BE49-F238E27FC236}">
                  <a16:creationId xmlns:a16="http://schemas.microsoft.com/office/drawing/2014/main" id="{6F8103DA-BD0D-DDC9-A4FA-4B083912611B}"/>
                </a:ext>
              </a:extLst>
            </p:cNvPr>
            <p:cNvSpPr txBox="1"/>
            <p:nvPr/>
          </p:nvSpPr>
          <p:spPr>
            <a:xfrm>
              <a:off x="1860063" y="1278523"/>
              <a:ext cx="9874981" cy="1292662"/>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a:solidFill>
                    <a:schemeClr val="accent2"/>
                  </a:solidFill>
                  <a:latin typeface="Arial"/>
                  <a:cs typeface="Arial"/>
                </a:rPr>
                <a:t>ATC authorization is required to enter the Movement Area</a:t>
              </a:r>
            </a:p>
            <a:p>
              <a:pPr marL="342900" indent="-342900">
                <a:buFont typeface="Arial" panose="020B0604020202020204" pitchFamily="34" charset="0"/>
                <a:buChar char="•"/>
              </a:pPr>
              <a:r>
                <a:rPr lang="en-US" sz="2400" b="1">
                  <a:solidFill>
                    <a:schemeClr val="accent2"/>
                  </a:solidFill>
                  <a:latin typeface="Arial"/>
                  <a:cs typeface="Arial"/>
                </a:rPr>
                <a:t>When on this surface, but outside the RSA/Protected Area, without authorization, you have committed a Surface Incident (SI)</a:t>
              </a:r>
            </a:p>
          </p:txBody>
        </p:sp>
        <p:sp>
          <p:nvSpPr>
            <p:cNvPr id="8" name="TextBox 7">
              <a:extLst>
                <a:ext uri="{FF2B5EF4-FFF2-40B4-BE49-F238E27FC236}">
                  <a16:creationId xmlns:a16="http://schemas.microsoft.com/office/drawing/2014/main" id="{8D270E51-E597-AB9B-FD51-D8E54FD86391}"/>
                </a:ext>
              </a:extLst>
            </p:cNvPr>
            <p:cNvSpPr txBox="1"/>
            <p:nvPr/>
          </p:nvSpPr>
          <p:spPr>
            <a:xfrm>
              <a:off x="8218084" y="1490826"/>
              <a:ext cx="2325893" cy="307777"/>
            </a:xfrm>
            <a:prstGeom prst="rect">
              <a:avLst/>
            </a:prstGeom>
            <a:solidFill>
              <a:srgbClr val="00CE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grpSp>
      <p:sp>
        <p:nvSpPr>
          <p:cNvPr id="10" name="TextBox 9">
            <a:extLst>
              <a:ext uri="{FF2B5EF4-FFF2-40B4-BE49-F238E27FC236}">
                <a16:creationId xmlns:a16="http://schemas.microsoft.com/office/drawing/2014/main" id="{FC326FE3-B8F5-D938-85D1-3DFDD73F8037}"/>
              </a:ext>
            </a:extLst>
          </p:cNvPr>
          <p:cNvSpPr txBox="1"/>
          <p:nvPr userDrawn="1"/>
        </p:nvSpPr>
        <p:spPr>
          <a:xfrm>
            <a:off x="1856135" y="918870"/>
            <a:ext cx="540676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THE MOVEMENT AREA</a:t>
            </a:r>
          </a:p>
        </p:txBody>
      </p:sp>
    </p:spTree>
    <p:extLst>
      <p:ext uri="{BB962C8B-B14F-4D97-AF65-F5344CB8AC3E}">
        <p14:creationId xmlns:p14="http://schemas.microsoft.com/office/powerpoint/2010/main" val="295483887"/>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2" name="object 8">
            <a:extLst>
              <a:ext uri="{FF2B5EF4-FFF2-40B4-BE49-F238E27FC236}">
                <a16:creationId xmlns:a16="http://schemas.microsoft.com/office/drawing/2014/main" id="{63847A36-8F92-64DB-D770-4CE32145F622}"/>
              </a:ext>
            </a:extLst>
          </p:cNvPr>
          <p:cNvSpPr txBox="1"/>
          <p:nvPr userDrawn="1"/>
        </p:nvSpPr>
        <p:spPr>
          <a:xfrm>
            <a:off x="6023736" y="1547851"/>
            <a:ext cx="1281430" cy="482600"/>
          </a:xfrm>
          <a:prstGeom prst="rect">
            <a:avLst/>
          </a:prstGeom>
        </p:spPr>
        <p:txBody>
          <a:bodyPr vert="horz" wrap="square" lIns="0" tIns="12700" rIns="0" bIns="0" rtlCol="0">
            <a:spAutoFit/>
          </a:bodyPr>
          <a:lstStyle/>
          <a:p>
            <a:pPr marL="12700">
              <a:lnSpc>
                <a:spcPct val="100000"/>
              </a:lnSpc>
              <a:spcBef>
                <a:spcPts val="100"/>
              </a:spcBef>
            </a:pPr>
            <a:r>
              <a:rPr sz="3000" spc="90">
                <a:solidFill>
                  <a:srgbClr val="FFFFFF"/>
                </a:solidFill>
                <a:latin typeface="Arial"/>
                <a:cs typeface="Arial"/>
              </a:rPr>
              <a:t>(Cont.)</a:t>
            </a:r>
            <a:endParaRPr sz="3000">
              <a:latin typeface="Arial"/>
              <a:cs typeface="Arial"/>
            </a:endParaRPr>
          </a:p>
        </p:txBody>
      </p:sp>
      <p:grpSp>
        <p:nvGrpSpPr>
          <p:cNvPr id="13" name="Group 12">
            <a:extLst>
              <a:ext uri="{FF2B5EF4-FFF2-40B4-BE49-F238E27FC236}">
                <a16:creationId xmlns:a16="http://schemas.microsoft.com/office/drawing/2014/main" id="{DDEBACD1-8A0E-92E4-5C13-9792D31BC4C0}"/>
              </a:ext>
            </a:extLst>
          </p:cNvPr>
          <p:cNvGrpSpPr/>
          <p:nvPr userDrawn="1"/>
        </p:nvGrpSpPr>
        <p:grpSpPr>
          <a:xfrm>
            <a:off x="1843916" y="2772025"/>
            <a:ext cx="751205" cy="713740"/>
            <a:chOff x="1962135" y="3146890"/>
            <a:chExt cx="751205" cy="713740"/>
          </a:xfrm>
        </p:grpSpPr>
        <p:sp>
          <p:nvSpPr>
            <p:cNvPr id="15" name="object 21">
              <a:extLst>
                <a:ext uri="{FF2B5EF4-FFF2-40B4-BE49-F238E27FC236}">
                  <a16:creationId xmlns:a16="http://schemas.microsoft.com/office/drawing/2014/main" id="{5C6C0C13-5081-B3B6-D92D-BFC2D656E7D4}"/>
                </a:ext>
              </a:extLst>
            </p:cNvPr>
            <p:cNvSpPr/>
            <p:nvPr/>
          </p:nvSpPr>
          <p:spPr>
            <a:xfrm>
              <a:off x="1962142" y="318315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sp>
          <p:nvSpPr>
            <p:cNvPr id="16" name="object 22">
              <a:extLst>
                <a:ext uri="{FF2B5EF4-FFF2-40B4-BE49-F238E27FC236}">
                  <a16:creationId xmlns:a16="http://schemas.microsoft.com/office/drawing/2014/main" id="{11B37E6B-909E-70C1-5439-02DDD2900CDE}"/>
                </a:ext>
              </a:extLst>
            </p:cNvPr>
            <p:cNvSpPr/>
            <p:nvPr/>
          </p:nvSpPr>
          <p:spPr>
            <a:xfrm>
              <a:off x="1962135" y="3146890"/>
              <a:ext cx="751205" cy="713740"/>
            </a:xfrm>
            <a:custGeom>
              <a:avLst/>
              <a:gdLst/>
              <a:ahLst/>
              <a:cxnLst/>
              <a:rect l="l" t="t" r="r" b="b"/>
              <a:pathLst>
                <a:path w="751205" h="713739">
                  <a:moveTo>
                    <a:pt x="732167" y="0"/>
                  </a:moveTo>
                  <a:lnTo>
                    <a:pt x="692889" y="23664"/>
                  </a:lnTo>
                  <a:lnTo>
                    <a:pt x="653346" y="50090"/>
                  </a:lnTo>
                  <a:lnTo>
                    <a:pt x="613536" y="79278"/>
                  </a:lnTo>
                  <a:lnTo>
                    <a:pt x="573462" y="111229"/>
                  </a:lnTo>
                  <a:lnTo>
                    <a:pt x="533123" y="145943"/>
                  </a:lnTo>
                  <a:lnTo>
                    <a:pt x="492518" y="183419"/>
                  </a:lnTo>
                  <a:lnTo>
                    <a:pt x="451650" y="223659"/>
                  </a:lnTo>
                  <a:lnTo>
                    <a:pt x="416586" y="260213"/>
                  </a:lnTo>
                  <a:lnTo>
                    <a:pt x="383146" y="297038"/>
                  </a:lnTo>
                  <a:lnTo>
                    <a:pt x="351331" y="334133"/>
                  </a:lnTo>
                  <a:lnTo>
                    <a:pt x="321140" y="371498"/>
                  </a:lnTo>
                  <a:lnTo>
                    <a:pt x="292573" y="409135"/>
                  </a:lnTo>
                  <a:lnTo>
                    <a:pt x="265632" y="447042"/>
                  </a:lnTo>
                  <a:lnTo>
                    <a:pt x="240315" y="485221"/>
                  </a:lnTo>
                  <a:lnTo>
                    <a:pt x="216623" y="523671"/>
                  </a:lnTo>
                  <a:lnTo>
                    <a:pt x="199834" y="485762"/>
                  </a:lnTo>
                  <a:lnTo>
                    <a:pt x="174952" y="436246"/>
                  </a:lnTo>
                  <a:lnTo>
                    <a:pt x="151225" y="400877"/>
                  </a:lnTo>
                  <a:lnTo>
                    <a:pt x="128650" y="379654"/>
                  </a:lnTo>
                  <a:lnTo>
                    <a:pt x="107226" y="372579"/>
                  </a:lnTo>
                  <a:lnTo>
                    <a:pt x="82249" y="376439"/>
                  </a:lnTo>
                  <a:lnTo>
                    <a:pt x="56051" y="388016"/>
                  </a:lnTo>
                  <a:lnTo>
                    <a:pt x="28634" y="407309"/>
                  </a:lnTo>
                  <a:lnTo>
                    <a:pt x="0" y="434314"/>
                  </a:lnTo>
                  <a:lnTo>
                    <a:pt x="16904" y="441798"/>
                  </a:lnTo>
                  <a:lnTo>
                    <a:pt x="32964" y="452326"/>
                  </a:lnTo>
                  <a:lnTo>
                    <a:pt x="62547" y="482511"/>
                  </a:lnTo>
                  <a:lnTo>
                    <a:pt x="91589" y="528685"/>
                  </a:lnTo>
                  <a:lnTo>
                    <a:pt x="122935" y="594613"/>
                  </a:lnTo>
                  <a:lnTo>
                    <a:pt x="138099" y="629818"/>
                  </a:lnTo>
                  <a:lnTo>
                    <a:pt x="157726" y="679643"/>
                  </a:lnTo>
                  <a:lnTo>
                    <a:pt x="168960" y="713219"/>
                  </a:lnTo>
                  <a:lnTo>
                    <a:pt x="179892" y="703708"/>
                  </a:lnTo>
                  <a:lnTo>
                    <a:pt x="194819" y="691962"/>
                  </a:lnTo>
                  <a:lnTo>
                    <a:pt x="213739" y="677982"/>
                  </a:lnTo>
                  <a:lnTo>
                    <a:pt x="236651" y="661771"/>
                  </a:lnTo>
                  <a:lnTo>
                    <a:pt x="276732" y="634695"/>
                  </a:lnTo>
                  <a:lnTo>
                    <a:pt x="296465" y="594923"/>
                  </a:lnTo>
                  <a:lnTo>
                    <a:pt x="318295" y="554408"/>
                  </a:lnTo>
                  <a:lnTo>
                    <a:pt x="342223" y="513149"/>
                  </a:lnTo>
                  <a:lnTo>
                    <a:pt x="368250" y="471146"/>
                  </a:lnTo>
                  <a:lnTo>
                    <a:pt x="396376" y="428398"/>
                  </a:lnTo>
                  <a:lnTo>
                    <a:pt x="426599" y="384905"/>
                  </a:lnTo>
                  <a:lnTo>
                    <a:pt x="458922" y="340666"/>
                  </a:lnTo>
                  <a:lnTo>
                    <a:pt x="493344" y="295681"/>
                  </a:lnTo>
                  <a:lnTo>
                    <a:pt x="533352" y="245772"/>
                  </a:lnTo>
                  <a:lnTo>
                    <a:pt x="572299" y="199710"/>
                  </a:lnTo>
                  <a:lnTo>
                    <a:pt x="610186" y="157494"/>
                  </a:lnTo>
                  <a:lnTo>
                    <a:pt x="647013" y="119123"/>
                  </a:lnTo>
                  <a:lnTo>
                    <a:pt x="682778" y="84597"/>
                  </a:lnTo>
                  <a:lnTo>
                    <a:pt x="717484" y="53915"/>
                  </a:lnTo>
                  <a:lnTo>
                    <a:pt x="751128" y="27076"/>
                  </a:lnTo>
                  <a:lnTo>
                    <a:pt x="732167" y="0"/>
                  </a:lnTo>
                  <a:close/>
                </a:path>
              </a:pathLst>
            </a:custGeom>
            <a:solidFill>
              <a:srgbClr val="FF711C"/>
            </a:solidFill>
          </p:spPr>
          <p:txBody>
            <a:bodyPr wrap="square" lIns="0" tIns="0" rIns="0" bIns="0" rtlCol="0"/>
            <a:lstStyle/>
            <a:p>
              <a:endParaRPr/>
            </a:p>
          </p:txBody>
        </p:sp>
      </p:grpSp>
      <p:sp>
        <p:nvSpPr>
          <p:cNvPr id="19" name="object 32">
            <a:extLst>
              <a:ext uri="{FF2B5EF4-FFF2-40B4-BE49-F238E27FC236}">
                <a16:creationId xmlns:a16="http://schemas.microsoft.com/office/drawing/2014/main" id="{7D60C226-D815-9E79-196C-CCDF506924BC}"/>
              </a:ext>
            </a:extLst>
          </p:cNvPr>
          <p:cNvSpPr txBox="1"/>
          <p:nvPr userDrawn="1"/>
        </p:nvSpPr>
        <p:spPr>
          <a:xfrm>
            <a:off x="2709691" y="2493656"/>
            <a:ext cx="1654919" cy="1092735"/>
          </a:xfrm>
          <a:prstGeom prst="rect">
            <a:avLst/>
          </a:prstGeom>
        </p:spPr>
        <p:txBody>
          <a:bodyPr vert="horz" wrap="square" lIns="0" tIns="0" rIns="0" bIns="0" rtlCol="0" anchor="b" anchorCtr="0">
            <a:spAutoFit/>
          </a:bodyPr>
          <a:lstStyle/>
          <a:p>
            <a:pPr marL="12700" marR="5080">
              <a:lnSpc>
                <a:spcPts val="2900"/>
              </a:lnSpc>
              <a:spcBef>
                <a:spcPts val="340"/>
              </a:spcBef>
            </a:pPr>
            <a:r>
              <a:rPr sz="2400">
                <a:solidFill>
                  <a:schemeClr val="accent2"/>
                </a:solidFill>
                <a:uFill>
                  <a:solidFill>
                    <a:srgbClr val="568E9F"/>
                  </a:solidFill>
                </a:uFill>
                <a:latin typeface="Arial"/>
                <a:cs typeface="Arial"/>
              </a:rPr>
              <a:t>Best</a:t>
            </a:r>
            <a:r>
              <a:rPr sz="2400" spc="195">
                <a:solidFill>
                  <a:schemeClr val="accent2"/>
                </a:solidFill>
                <a:uFill>
                  <a:solidFill>
                    <a:srgbClr val="568E9F"/>
                  </a:solidFill>
                </a:uFill>
                <a:latin typeface="Arial"/>
                <a:cs typeface="Arial"/>
              </a:rPr>
              <a:t> </a:t>
            </a:r>
            <a:r>
              <a:rPr sz="2400" spc="50">
                <a:solidFill>
                  <a:schemeClr val="accent2"/>
                </a:solidFill>
                <a:uFill>
                  <a:solidFill>
                    <a:srgbClr val="568E9F"/>
                  </a:solidFill>
                </a:uFill>
                <a:latin typeface="Arial"/>
                <a:cs typeface="Arial"/>
              </a:rPr>
              <a:t>practices</a:t>
            </a:r>
            <a:r>
              <a:rPr lang="en-US" sz="2400" spc="130">
                <a:solidFill>
                  <a:schemeClr val="accent2"/>
                </a:solidFill>
                <a:uFill>
                  <a:solidFill>
                    <a:srgbClr val="568E9F"/>
                  </a:solidFill>
                </a:uFill>
                <a:latin typeface="Arial"/>
                <a:cs typeface="Arial"/>
              </a:rPr>
              <a:t> </a:t>
            </a:r>
            <a:r>
              <a:rPr lang="en-US" sz="2400">
                <a:solidFill>
                  <a:schemeClr val="accent2"/>
                </a:solidFill>
                <a:uFill>
                  <a:solidFill>
                    <a:srgbClr val="568E9F"/>
                  </a:solidFill>
                </a:uFill>
                <a:latin typeface="Arial"/>
                <a:cs typeface="Arial"/>
              </a:rPr>
              <a:t>&amp;</a:t>
            </a:r>
            <a:r>
              <a:rPr sz="2400" spc="250">
                <a:solidFill>
                  <a:schemeClr val="accent2"/>
                </a:solidFill>
                <a:uFill>
                  <a:solidFill>
                    <a:srgbClr val="568E9F"/>
                  </a:solidFill>
                </a:uFill>
                <a:latin typeface="Arial"/>
                <a:cs typeface="Arial"/>
              </a:rPr>
              <a:t> </a:t>
            </a:r>
            <a:r>
              <a:rPr sz="2400" spc="50">
                <a:solidFill>
                  <a:schemeClr val="accent2"/>
                </a:solidFill>
                <a:uFill>
                  <a:solidFill>
                    <a:srgbClr val="568E9F"/>
                  </a:solidFill>
                </a:uFill>
                <a:latin typeface="Arial"/>
                <a:cs typeface="Arial"/>
              </a:rPr>
              <a:t>Checklists</a:t>
            </a:r>
            <a:endParaRPr sz="2400">
              <a:solidFill>
                <a:schemeClr val="accent2"/>
              </a:solidFill>
              <a:latin typeface="Arial"/>
              <a:cs typeface="Arial"/>
            </a:endParaRPr>
          </a:p>
        </p:txBody>
      </p:sp>
      <p:sp>
        <p:nvSpPr>
          <p:cNvPr id="20" name="object 33">
            <a:extLst>
              <a:ext uri="{FF2B5EF4-FFF2-40B4-BE49-F238E27FC236}">
                <a16:creationId xmlns:a16="http://schemas.microsoft.com/office/drawing/2014/main" id="{9259D034-CC97-5B17-B1C1-BAABFEFA3533}"/>
              </a:ext>
            </a:extLst>
          </p:cNvPr>
          <p:cNvSpPr txBox="1"/>
          <p:nvPr userDrawn="1"/>
        </p:nvSpPr>
        <p:spPr>
          <a:xfrm>
            <a:off x="5819174" y="2444579"/>
            <a:ext cx="1787170" cy="1092735"/>
          </a:xfrm>
          <a:prstGeom prst="rect">
            <a:avLst/>
          </a:prstGeom>
        </p:spPr>
        <p:txBody>
          <a:bodyPr vert="horz" wrap="square" lIns="0" tIns="0" rIns="0" bIns="0" rtlCol="0" anchor="b" anchorCtr="0">
            <a:spAutoFit/>
          </a:bodyPr>
          <a:lstStyle/>
          <a:p>
            <a:pPr marL="12700" marR="5080">
              <a:lnSpc>
                <a:spcPts val="2900"/>
              </a:lnSpc>
              <a:spcBef>
                <a:spcPts val="340"/>
              </a:spcBef>
            </a:pPr>
            <a:r>
              <a:rPr sz="2400">
                <a:solidFill>
                  <a:schemeClr val="accent2"/>
                </a:solidFill>
                <a:uFill>
                  <a:solidFill>
                    <a:srgbClr val="568E9F"/>
                  </a:solidFill>
                </a:uFill>
                <a:latin typeface="Arial"/>
                <a:cs typeface="Arial"/>
              </a:rPr>
              <a:t>Airport </a:t>
            </a:r>
            <a:r>
              <a:rPr sz="2400">
                <a:solidFill>
                  <a:schemeClr val="accent2"/>
                </a:solidFill>
                <a:latin typeface="Arial"/>
                <a:cs typeface="Arial"/>
              </a:rPr>
              <a:t> </a:t>
            </a:r>
            <a:r>
              <a:rPr sz="2400">
                <a:solidFill>
                  <a:schemeClr val="accent2"/>
                </a:solidFill>
                <a:uFill>
                  <a:solidFill>
                    <a:srgbClr val="568E9F"/>
                  </a:solidFill>
                </a:uFill>
                <a:latin typeface="Arial"/>
                <a:cs typeface="Arial"/>
              </a:rPr>
              <a:t>Construction</a:t>
            </a:r>
            <a:r>
              <a:rPr sz="2400" spc="-180">
                <a:solidFill>
                  <a:schemeClr val="accent2"/>
                </a:solidFill>
                <a:uFill>
                  <a:solidFill>
                    <a:srgbClr val="568E9F"/>
                  </a:solidFill>
                </a:uFill>
                <a:latin typeface="Arial"/>
                <a:cs typeface="Arial"/>
              </a:rPr>
              <a:t> </a:t>
            </a:r>
            <a:r>
              <a:rPr sz="2400" spc="-180">
                <a:solidFill>
                  <a:schemeClr val="accent2"/>
                </a:solidFill>
                <a:latin typeface="Arial"/>
                <a:cs typeface="Arial"/>
              </a:rPr>
              <a:t> </a:t>
            </a:r>
            <a:br>
              <a:rPr lang="en-US" sz="2400" spc="-180">
                <a:solidFill>
                  <a:schemeClr val="accent2"/>
                </a:solidFill>
                <a:latin typeface="Arial"/>
                <a:cs typeface="Arial"/>
              </a:rPr>
            </a:br>
            <a:r>
              <a:rPr sz="2400" spc="-10">
                <a:solidFill>
                  <a:schemeClr val="accent2"/>
                </a:solidFill>
                <a:uFill>
                  <a:solidFill>
                    <a:srgbClr val="568E9F"/>
                  </a:solidFill>
                </a:uFill>
                <a:latin typeface="Arial"/>
                <a:cs typeface="Arial"/>
              </a:rPr>
              <a:t>Diagrams</a:t>
            </a:r>
            <a:endParaRPr sz="2400">
              <a:solidFill>
                <a:schemeClr val="accent2"/>
              </a:solidFill>
              <a:latin typeface="Arial"/>
              <a:cs typeface="Arial"/>
            </a:endParaRPr>
          </a:p>
        </p:txBody>
      </p:sp>
      <p:sp>
        <p:nvSpPr>
          <p:cNvPr id="21" name="object 34">
            <a:extLst>
              <a:ext uri="{FF2B5EF4-FFF2-40B4-BE49-F238E27FC236}">
                <a16:creationId xmlns:a16="http://schemas.microsoft.com/office/drawing/2014/main" id="{D9D98F6D-A581-50D3-0A75-0BB5FED39D7F}"/>
              </a:ext>
            </a:extLst>
          </p:cNvPr>
          <p:cNvSpPr txBox="1"/>
          <p:nvPr userDrawn="1"/>
        </p:nvSpPr>
        <p:spPr>
          <a:xfrm>
            <a:off x="9077474" y="2836413"/>
            <a:ext cx="1298420" cy="743280"/>
          </a:xfrm>
          <a:prstGeom prst="rect">
            <a:avLst/>
          </a:prstGeom>
        </p:spPr>
        <p:txBody>
          <a:bodyPr vert="horz" wrap="square" lIns="0" tIns="0" rIns="0" bIns="0" rtlCol="0" anchor="b" anchorCtr="0">
            <a:spAutoFit/>
          </a:bodyPr>
          <a:lstStyle/>
          <a:p>
            <a:pPr marL="12700">
              <a:lnSpc>
                <a:spcPts val="2980"/>
              </a:lnSpc>
              <a:spcBef>
                <a:spcPts val="110"/>
              </a:spcBef>
            </a:pPr>
            <a:r>
              <a:rPr sz="2400" spc="-20">
                <a:solidFill>
                  <a:schemeClr val="accent2"/>
                </a:solidFill>
                <a:uFill>
                  <a:solidFill>
                    <a:srgbClr val="568E9F"/>
                  </a:solidFill>
                </a:uFill>
                <a:latin typeface="Arial"/>
                <a:cs typeface="Arial"/>
              </a:rPr>
              <a:t>ACAC</a:t>
            </a:r>
            <a:r>
              <a:rPr sz="2400" spc="635">
                <a:solidFill>
                  <a:schemeClr val="accent2"/>
                </a:solidFill>
                <a:uFill>
                  <a:solidFill>
                    <a:srgbClr val="568E9F"/>
                  </a:solidFill>
                </a:uFill>
                <a:latin typeface="Arial"/>
                <a:cs typeface="Arial"/>
              </a:rPr>
              <a:t> </a:t>
            </a:r>
            <a:r>
              <a:rPr sz="2400" spc="50">
                <a:solidFill>
                  <a:schemeClr val="accent2"/>
                </a:solidFill>
                <a:uFill>
                  <a:solidFill>
                    <a:srgbClr val="568E9F"/>
                  </a:solidFill>
                </a:uFill>
                <a:latin typeface="Arial"/>
                <a:cs typeface="Arial"/>
              </a:rPr>
              <a:t>Mailbox</a:t>
            </a:r>
            <a:endParaRPr sz="2400">
              <a:solidFill>
                <a:schemeClr val="accent2"/>
              </a:solidFill>
              <a:latin typeface="Arial"/>
              <a:cs typeface="Arial"/>
            </a:endParaRPr>
          </a:p>
        </p:txBody>
      </p:sp>
      <p:pic>
        <p:nvPicPr>
          <p:cNvPr id="22" name="Picture 21" descr="Qr code&#10;&#10;Description automatically generated">
            <a:extLst>
              <a:ext uri="{FF2B5EF4-FFF2-40B4-BE49-F238E27FC236}">
                <a16:creationId xmlns:a16="http://schemas.microsoft.com/office/drawing/2014/main" id="{2AAF5902-10A8-4943-AAAC-5567CDD3EB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16106" y="3721347"/>
            <a:ext cx="1787170" cy="178717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DE1508F4-FED4-F7EB-8C9B-DC05D303DB3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969746" y="3721347"/>
            <a:ext cx="1787170" cy="1787170"/>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5619C06A-4396-8827-D734-5314B2628DE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288091" y="3721347"/>
            <a:ext cx="1787170" cy="1787170"/>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5A37906F-80CF-AC24-6DD1-50E250F6058E}"/>
              </a:ext>
            </a:extLst>
          </p:cNvPr>
          <p:cNvGrpSpPr/>
          <p:nvPr userDrawn="1"/>
        </p:nvGrpSpPr>
        <p:grpSpPr>
          <a:xfrm>
            <a:off x="5029598" y="2810760"/>
            <a:ext cx="732290" cy="703666"/>
            <a:chOff x="6234480" y="2943080"/>
            <a:chExt cx="732290" cy="703666"/>
          </a:xfrm>
        </p:grpSpPr>
        <p:sp>
          <p:nvSpPr>
            <p:cNvPr id="26" name="object 29">
              <a:extLst>
                <a:ext uri="{FF2B5EF4-FFF2-40B4-BE49-F238E27FC236}">
                  <a16:creationId xmlns:a16="http://schemas.microsoft.com/office/drawing/2014/main" id="{4F09CD7F-2FBF-7A29-51E5-747D5AA5C3D9}"/>
                </a:ext>
              </a:extLst>
            </p:cNvPr>
            <p:cNvSpPr/>
            <p:nvPr/>
          </p:nvSpPr>
          <p:spPr>
            <a:xfrm>
              <a:off x="6234480" y="2943080"/>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pic>
          <p:nvPicPr>
            <p:cNvPr id="27" name="Picture 26" descr="Shape&#10;&#10;Description automatically generated with medium confidence">
              <a:extLst>
                <a:ext uri="{FF2B5EF4-FFF2-40B4-BE49-F238E27FC236}">
                  <a16:creationId xmlns:a16="http://schemas.microsoft.com/office/drawing/2014/main" id="{395C5F59-798B-2251-E530-87CC7206933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b="-11406"/>
            <a:stretch/>
          </p:blipFill>
          <p:spPr>
            <a:xfrm>
              <a:off x="6291765" y="3024206"/>
              <a:ext cx="675005" cy="622540"/>
            </a:xfrm>
            <a:prstGeom prst="rect">
              <a:avLst/>
            </a:prstGeom>
          </p:spPr>
        </p:pic>
      </p:grpSp>
      <p:grpSp>
        <p:nvGrpSpPr>
          <p:cNvPr id="28" name="Group 27">
            <a:extLst>
              <a:ext uri="{FF2B5EF4-FFF2-40B4-BE49-F238E27FC236}">
                <a16:creationId xmlns:a16="http://schemas.microsoft.com/office/drawing/2014/main" id="{2D8319B2-C3FD-2A95-7F67-E32C3DECF4BC}"/>
              </a:ext>
            </a:extLst>
          </p:cNvPr>
          <p:cNvGrpSpPr/>
          <p:nvPr userDrawn="1"/>
        </p:nvGrpSpPr>
        <p:grpSpPr>
          <a:xfrm>
            <a:off x="8316372" y="2862309"/>
            <a:ext cx="675005" cy="675005"/>
            <a:chOff x="9791700" y="2943080"/>
            <a:chExt cx="675005" cy="675005"/>
          </a:xfrm>
        </p:grpSpPr>
        <p:sp>
          <p:nvSpPr>
            <p:cNvPr id="29" name="object 31">
              <a:extLst>
                <a:ext uri="{FF2B5EF4-FFF2-40B4-BE49-F238E27FC236}">
                  <a16:creationId xmlns:a16="http://schemas.microsoft.com/office/drawing/2014/main" id="{361D33BC-F878-1DF5-20FD-CBEF0966B9FB}"/>
                </a:ext>
              </a:extLst>
            </p:cNvPr>
            <p:cNvSpPr/>
            <p:nvPr/>
          </p:nvSpPr>
          <p:spPr>
            <a:xfrm>
              <a:off x="9791700" y="2943080"/>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pic>
          <p:nvPicPr>
            <p:cNvPr id="30" name="Picture 29" descr="Shape&#10;&#10;Description automatically generated with medium confidence">
              <a:extLst>
                <a:ext uri="{FF2B5EF4-FFF2-40B4-BE49-F238E27FC236}">
                  <a16:creationId xmlns:a16="http://schemas.microsoft.com/office/drawing/2014/main" id="{7F5FF0B8-3D78-120D-D568-79E300965AA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2370" r="-14242" b="-9037"/>
            <a:stretch/>
          </p:blipFill>
          <p:spPr>
            <a:xfrm>
              <a:off x="9791700" y="2984474"/>
              <a:ext cx="675005" cy="622540"/>
            </a:xfrm>
            <a:prstGeom prst="rect">
              <a:avLst/>
            </a:prstGeom>
          </p:spPr>
        </p:pic>
      </p:grpSp>
      <p:sp>
        <p:nvSpPr>
          <p:cNvPr id="7" name="Rectangle 6">
            <a:hlinkClick r:id="rId8"/>
            <a:extLst>
              <a:ext uri="{FF2B5EF4-FFF2-40B4-BE49-F238E27FC236}">
                <a16:creationId xmlns:a16="http://schemas.microsoft.com/office/drawing/2014/main" id="{0D6AC4B6-FCD0-2557-A070-DFC66B56A68A}"/>
              </a:ext>
            </a:extLst>
          </p:cNvPr>
          <p:cNvSpPr/>
          <p:nvPr userDrawn="1"/>
        </p:nvSpPr>
        <p:spPr>
          <a:xfrm>
            <a:off x="1819746" y="2540828"/>
            <a:ext cx="2493557" cy="2972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9"/>
            <a:extLst>
              <a:ext uri="{FF2B5EF4-FFF2-40B4-BE49-F238E27FC236}">
                <a16:creationId xmlns:a16="http://schemas.microsoft.com/office/drawing/2014/main" id="{C2E3F2D6-CAE1-7B1B-17A3-56706AB8B29D}"/>
              </a:ext>
            </a:extLst>
          </p:cNvPr>
          <p:cNvSpPr/>
          <p:nvPr userDrawn="1"/>
        </p:nvSpPr>
        <p:spPr>
          <a:xfrm>
            <a:off x="4961300" y="2540828"/>
            <a:ext cx="2594488" cy="2972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0"/>
            <a:extLst>
              <a:ext uri="{FF2B5EF4-FFF2-40B4-BE49-F238E27FC236}">
                <a16:creationId xmlns:a16="http://schemas.microsoft.com/office/drawing/2014/main" id="{9278B58C-6A5C-B7C9-1287-E43F7C39B0EC}"/>
              </a:ext>
            </a:extLst>
          </p:cNvPr>
          <p:cNvSpPr/>
          <p:nvPr userDrawn="1"/>
        </p:nvSpPr>
        <p:spPr>
          <a:xfrm>
            <a:off x="8265815" y="2772025"/>
            <a:ext cx="2349538" cy="274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215702"/>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Protected Areas Taxi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8" name="Group 7">
            <a:extLst>
              <a:ext uri="{FF2B5EF4-FFF2-40B4-BE49-F238E27FC236}">
                <a16:creationId xmlns:a16="http://schemas.microsoft.com/office/drawing/2014/main" id="{9FA480BE-E52C-0EE2-0F72-E69D5FDD9859}"/>
              </a:ext>
            </a:extLst>
          </p:cNvPr>
          <p:cNvGrpSpPr/>
          <p:nvPr userDrawn="1"/>
        </p:nvGrpSpPr>
        <p:grpSpPr>
          <a:xfrm>
            <a:off x="9629220" y="1973677"/>
            <a:ext cx="2192429" cy="1455323"/>
            <a:chOff x="10011223" y="1736966"/>
            <a:chExt cx="2192429" cy="1455323"/>
          </a:xfrm>
        </p:grpSpPr>
        <p:sp>
          <p:nvSpPr>
            <p:cNvPr id="10" name="Rectangle 9">
              <a:extLst>
                <a:ext uri="{FF2B5EF4-FFF2-40B4-BE49-F238E27FC236}">
                  <a16:creationId xmlns:a16="http://schemas.microsoft.com/office/drawing/2014/main" id="{E1531232-54A0-C2ED-06A5-57BD0DC53304}"/>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7">
              <a:extLst>
                <a:ext uri="{FF2B5EF4-FFF2-40B4-BE49-F238E27FC236}">
                  <a16:creationId xmlns:a16="http://schemas.microsoft.com/office/drawing/2014/main" id="{6C3D9FF2-E556-9347-7789-5379191BC580}"/>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13" name="Rectangle 12">
              <a:extLst>
                <a:ext uri="{FF2B5EF4-FFF2-40B4-BE49-F238E27FC236}">
                  <a16:creationId xmlns:a16="http://schemas.microsoft.com/office/drawing/2014/main" id="{DB241B5E-A5F5-F6BC-E07B-8F43D82C9847}"/>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7A3837-6232-3969-AC5C-0CCBD76BB702}"/>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EC3B8CA-018F-26D1-F6C6-3D8A1E0870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7" name="Rectangle 16">
            <a:extLst>
              <a:ext uri="{FF2B5EF4-FFF2-40B4-BE49-F238E27FC236}">
                <a16:creationId xmlns:a16="http://schemas.microsoft.com/office/drawing/2014/main" id="{AC739292-CDCE-B36F-4DA6-029D4862632B}"/>
              </a:ext>
            </a:extLst>
          </p:cNvPr>
          <p:cNvSpPr/>
          <p:nvPr userDrawn="1"/>
        </p:nvSpPr>
        <p:spPr>
          <a:xfrm>
            <a:off x="0" y="0"/>
            <a:ext cx="12191999" cy="69039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Diagram&#10;&#10;Description automatically generated">
            <a:extLst>
              <a:ext uri="{FF2B5EF4-FFF2-40B4-BE49-F238E27FC236}">
                <a16:creationId xmlns:a16="http://schemas.microsoft.com/office/drawing/2014/main" id="{BB6D9ACC-DF1E-9F23-7368-8915CBF6CF36}"/>
              </a:ext>
            </a:extLst>
          </p:cNvPr>
          <p:cNvPicPr>
            <a:picLocks noChangeAspect="1"/>
          </p:cNvPicPr>
          <p:nvPr userDrawn="1"/>
        </p:nvPicPr>
        <p:blipFill rotWithShape="1">
          <a:blip r:embed="rId4" cstate="hqprint">
            <a:alphaModFix/>
            <a:extLst>
              <a:ext uri="{28A0092B-C50C-407E-A947-70E740481C1C}">
                <a14:useLocalDpi xmlns:a14="http://schemas.microsoft.com/office/drawing/2010/main"/>
              </a:ext>
            </a:extLst>
          </a:blip>
          <a:srcRect/>
          <a:stretch/>
        </p:blipFill>
        <p:spPr>
          <a:xfrm>
            <a:off x="1432560" y="2808948"/>
            <a:ext cx="10756900" cy="4095030"/>
          </a:xfrm>
          <a:prstGeom prst="rect">
            <a:avLst/>
          </a:prstGeom>
        </p:spPr>
      </p:pic>
      <p:sp>
        <p:nvSpPr>
          <p:cNvPr id="27" name="TextBox 26">
            <a:extLst>
              <a:ext uri="{FF2B5EF4-FFF2-40B4-BE49-F238E27FC236}">
                <a16:creationId xmlns:a16="http://schemas.microsoft.com/office/drawing/2014/main" id="{EC01310F-ACE2-D135-4433-AF3239129C16}"/>
              </a:ext>
            </a:extLst>
          </p:cNvPr>
          <p:cNvSpPr txBox="1"/>
          <p:nvPr userDrawn="1"/>
        </p:nvSpPr>
        <p:spPr>
          <a:xfrm>
            <a:off x="4476679" y="3560576"/>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34" name="TextBox 33">
            <a:extLst>
              <a:ext uri="{FF2B5EF4-FFF2-40B4-BE49-F238E27FC236}">
                <a16:creationId xmlns:a16="http://schemas.microsoft.com/office/drawing/2014/main" id="{3F32AC85-EC3F-4748-69D3-44C1799FCEBF}"/>
              </a:ext>
            </a:extLst>
          </p:cNvPr>
          <p:cNvSpPr txBox="1"/>
          <p:nvPr userDrawn="1"/>
        </p:nvSpPr>
        <p:spPr>
          <a:xfrm>
            <a:off x="4476679" y="4010525"/>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0" name="TextBox 19">
            <a:extLst>
              <a:ext uri="{FF2B5EF4-FFF2-40B4-BE49-F238E27FC236}">
                <a16:creationId xmlns:a16="http://schemas.microsoft.com/office/drawing/2014/main" id="{F47334CB-1501-DBC7-C3A1-F84AF535CC9C}"/>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6" name="object 5">
            <a:extLst>
              <a:ext uri="{FF2B5EF4-FFF2-40B4-BE49-F238E27FC236}">
                <a16:creationId xmlns:a16="http://schemas.microsoft.com/office/drawing/2014/main" id="{38788F77-A248-7208-D5EC-DEFA85B59781}"/>
              </a:ext>
            </a:extLst>
          </p:cNvPr>
          <p:cNvSpPr/>
          <p:nvPr userDrawn="1"/>
        </p:nvSpPr>
        <p:spPr>
          <a:xfrm>
            <a:off x="441716" y="-25129"/>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9" name="TextBox 8">
            <a:extLst>
              <a:ext uri="{FF2B5EF4-FFF2-40B4-BE49-F238E27FC236}">
                <a16:creationId xmlns:a16="http://schemas.microsoft.com/office/drawing/2014/main" id="{BCBDB2B6-7A67-C6DB-7D68-77E6257DFF2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6BF52032-D4D5-7D99-8A25-B6AF6B5D29B6}"/>
              </a:ext>
            </a:extLst>
          </p:cNvPr>
          <p:cNvSpPr txBox="1"/>
          <p:nvPr userDrawn="1"/>
        </p:nvSpPr>
        <p:spPr>
          <a:xfrm>
            <a:off x="1860059" y="928516"/>
            <a:ext cx="6916471" cy="430887"/>
          </a:xfrm>
          <a:prstGeom prst="rect">
            <a:avLst/>
          </a:prstGeom>
          <a:noFill/>
        </p:spPr>
        <p:txBody>
          <a:bodyPr wrap="square" lIns="0" tIns="0" rIns="0" bIns="0" rtlCol="0" anchor="t">
            <a:spAutoFit/>
          </a:bodyPr>
          <a:lstStyle/>
          <a:p>
            <a:pPr>
              <a:defRPr/>
            </a:pPr>
            <a:r>
              <a:rPr lang="en-US" sz="2800" b="1">
                <a:solidFill>
                  <a:srgbClr val="FF711C"/>
                </a:solidFill>
                <a:latin typeface="Arial"/>
                <a:cs typeface="Arial"/>
              </a:rPr>
              <a:t>COMBINED AIRFIELD SURFACES</a:t>
            </a:r>
            <a:endParaRPr kumimoji="0" lang="en-US" sz="2800" b="1" i="0" u="none" strike="noStrike" kern="1200" cap="none" spc="0" normalizeH="0" baseline="0" noProof="0">
              <a:ln>
                <a:noFill/>
              </a:ln>
              <a:solidFill>
                <a:srgbClr val="FF711C"/>
              </a:solidFill>
              <a:effectLst/>
              <a:uLnTx/>
              <a:uFillTx/>
              <a:latin typeface="Arial"/>
              <a:cs typeface="Arial"/>
            </a:endParaRPr>
          </a:p>
        </p:txBody>
      </p:sp>
      <p:sp>
        <p:nvSpPr>
          <p:cNvPr id="19" name="TextBox 18">
            <a:extLst>
              <a:ext uri="{FF2B5EF4-FFF2-40B4-BE49-F238E27FC236}">
                <a16:creationId xmlns:a16="http://schemas.microsoft.com/office/drawing/2014/main" id="{64F73912-8BC3-D6A6-2DE1-77DC6CC21912}"/>
              </a:ext>
            </a:extLst>
          </p:cNvPr>
          <p:cNvSpPr txBox="1"/>
          <p:nvPr userDrawn="1"/>
        </p:nvSpPr>
        <p:spPr>
          <a:xfrm>
            <a:off x="1852619" y="1271346"/>
            <a:ext cx="9998822" cy="1292662"/>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342900" indent="-342900">
              <a:buFont typeface="Arial"/>
              <a:buChar char="•"/>
            </a:pPr>
            <a:r>
              <a:rPr lang="en-US" sz="2400" b="1">
                <a:solidFill>
                  <a:schemeClr val="accent2"/>
                </a:solidFill>
                <a:latin typeface="Arial"/>
                <a:cs typeface="Arial"/>
              </a:rPr>
              <a:t>ATC authorization is required to enter </a:t>
            </a:r>
            <a:endParaRPr lang="en-US">
              <a:solidFill>
                <a:schemeClr val="accent2"/>
              </a:solidFill>
            </a:endParaRPr>
          </a:p>
          <a:p>
            <a:pPr marL="342900" indent="-342900">
              <a:buFont typeface="Arial"/>
              <a:buChar char="•"/>
            </a:pPr>
            <a:r>
              <a:rPr lang="en-US" sz="2400" b="1">
                <a:solidFill>
                  <a:schemeClr val="accent2"/>
                </a:solidFill>
                <a:latin typeface="Arial"/>
                <a:cs typeface="Arial"/>
              </a:rPr>
              <a:t>and </a:t>
            </a:r>
          </a:p>
          <a:p>
            <a:pPr marL="342900" indent="-342900">
              <a:buFont typeface="Arial"/>
              <a:buChar char="•"/>
            </a:pPr>
            <a:r>
              <a:rPr lang="en-US" sz="2400" b="1">
                <a:solidFill>
                  <a:schemeClr val="accent2"/>
                </a:solidFill>
                <a:latin typeface="Arial"/>
                <a:cs typeface="Arial"/>
              </a:rPr>
              <a:t>Without proper authorization, a surface event has occurred. </a:t>
            </a:r>
          </a:p>
        </p:txBody>
      </p:sp>
      <p:sp>
        <p:nvSpPr>
          <p:cNvPr id="21" name="TextBox 20">
            <a:extLst>
              <a:ext uri="{FF2B5EF4-FFF2-40B4-BE49-F238E27FC236}">
                <a16:creationId xmlns:a16="http://schemas.microsoft.com/office/drawing/2014/main" id="{2999F6A2-35C7-3D0C-A265-409717273EFC}"/>
              </a:ext>
            </a:extLst>
          </p:cNvPr>
          <p:cNvSpPr txBox="1"/>
          <p:nvPr userDrawn="1"/>
        </p:nvSpPr>
        <p:spPr>
          <a:xfrm>
            <a:off x="7792786" y="1475960"/>
            <a:ext cx="2965431" cy="307777"/>
          </a:xfrm>
          <a:prstGeom prst="rect">
            <a:avLst/>
          </a:prstGeom>
          <a:solidFill>
            <a:srgbClr val="D879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2" name="TextBox 21">
            <a:extLst>
              <a:ext uri="{FF2B5EF4-FFF2-40B4-BE49-F238E27FC236}">
                <a16:creationId xmlns:a16="http://schemas.microsoft.com/office/drawing/2014/main" id="{5D160E6F-51A4-81D5-73AC-BD988059595F}"/>
              </a:ext>
            </a:extLst>
          </p:cNvPr>
          <p:cNvSpPr txBox="1"/>
          <p:nvPr userDrawn="1"/>
        </p:nvSpPr>
        <p:spPr>
          <a:xfrm>
            <a:off x="2855330" y="1828694"/>
            <a:ext cx="2469666" cy="307777"/>
          </a:xfrm>
          <a:prstGeom prst="rect">
            <a:avLst/>
          </a:prstGeom>
          <a:solidFill>
            <a:srgbClr val="00CE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8858232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guide id="14" orient="horz" pos="744">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INCIDENT - S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881316692"/>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INCIDENT - 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88463923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LOCAL HORIZONT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riting on a piece of paper&#10;&#10;Description automatically generated with low confidence">
            <a:extLst>
              <a:ext uri="{FF2B5EF4-FFF2-40B4-BE49-F238E27FC236}">
                <a16:creationId xmlns:a16="http://schemas.microsoft.com/office/drawing/2014/main" id="{42B3ABE5-EF3E-B334-3B5F-09BF1CAE444A}"/>
              </a:ext>
            </a:extLst>
          </p:cNvPr>
          <p:cNvPicPr>
            <a:picLocks noChangeAspect="1"/>
          </p:cNvPicPr>
          <p:nvPr userDrawn="1"/>
        </p:nvPicPr>
        <p:blipFill rotWithShape="1">
          <a:blip r:embed="rId3" cstate="screen">
            <a:alphaModFix amt="19000"/>
            <a:extLst>
              <a:ext uri="{28A0092B-C50C-407E-A947-70E740481C1C}">
                <a14:useLocalDpi xmlns:a14="http://schemas.microsoft.com/office/drawing/2010/main"/>
              </a:ext>
            </a:extLst>
          </a:blip>
          <a:srcRect/>
          <a:stretch/>
        </p:blipFill>
        <p:spPr>
          <a:xfrm>
            <a:off x="1450428" y="1600201"/>
            <a:ext cx="10741572" cy="4762500"/>
          </a:xfrm>
          <a:prstGeom prst="rect">
            <a:avLst/>
          </a:prstGeom>
          <a:solidFill>
            <a:schemeClr val="bg1"/>
          </a:solidFill>
        </p:spPr>
      </p:pic>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6" name="Picture Placeholder 38">
            <a:extLst>
              <a:ext uri="{FF2B5EF4-FFF2-40B4-BE49-F238E27FC236}">
                <a16:creationId xmlns:a16="http://schemas.microsoft.com/office/drawing/2014/main" id="{9C799D1B-0163-2D80-F249-12FAC5D7AAE2}"/>
              </a:ext>
            </a:extLst>
          </p:cNvPr>
          <p:cNvSpPr>
            <a:spLocks noGrp="1"/>
          </p:cNvSpPr>
          <p:nvPr>
            <p:ph type="pic" sz="quarter" idx="19"/>
          </p:nvPr>
        </p:nvSpPr>
        <p:spPr>
          <a:xfrm>
            <a:off x="7473648" y="1814653"/>
            <a:ext cx="4491736" cy="3103245"/>
          </a:xfrm>
          <a:prstGeom prst="rect">
            <a:avLst/>
          </a:prstGeom>
        </p:spPr>
      </p:sp>
    </p:spTree>
    <p:extLst>
      <p:ext uri="{BB962C8B-B14F-4D97-AF65-F5344CB8AC3E}">
        <p14:creationId xmlns:p14="http://schemas.microsoft.com/office/powerpoint/2010/main" val="3058914966"/>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LOCAL HORIZONT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1"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045719"/>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741389"/>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Content Placeholder 2">
            <a:extLst>
              <a:ext uri="{FF2B5EF4-FFF2-40B4-BE49-F238E27FC236}">
                <a16:creationId xmlns:a16="http://schemas.microsoft.com/office/drawing/2014/main" id="{965C097F-28DC-9258-3EFC-3E49874DEE12}"/>
              </a:ext>
            </a:extLst>
          </p:cNvPr>
          <p:cNvSpPr>
            <a:spLocks noGrp="1"/>
          </p:cNvSpPr>
          <p:nvPr>
            <p:ph idx="1" hasCustomPrompt="1"/>
          </p:nvPr>
        </p:nvSpPr>
        <p:spPr>
          <a:xfrm>
            <a:off x="1868233" y="1600200"/>
            <a:ext cx="4435729" cy="4964199"/>
          </a:xfrm>
          <a:prstGeom prst="rect">
            <a:avLst/>
          </a:prstGeom>
        </p:spPr>
        <p:txBody>
          <a:bodyPr lIns="0" tIns="18288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0" indent="0">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1"/>
            <a:r>
              <a:rPr lang="en-US"/>
              <a:t>Deck head – Blue or orange</a:t>
            </a:r>
          </a:p>
          <a:p>
            <a:pPr lvl="2"/>
            <a:r>
              <a:rPr lang="en-US"/>
              <a:t>Body</a:t>
            </a:r>
          </a:p>
          <a:p>
            <a:pPr lvl="3"/>
            <a:r>
              <a:rPr lang="en-US"/>
              <a:t>Body Bullet</a:t>
            </a:r>
          </a:p>
          <a:p>
            <a:pPr lvl="4"/>
            <a:r>
              <a:rPr lang="en-US"/>
              <a:t>Fifth level</a:t>
            </a:r>
          </a:p>
        </p:txBody>
      </p:sp>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859933661"/>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LO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0248A-D2F5-E5B9-B438-0B48CBEADD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0" name="Rectangle 9">
            <a:extLst>
              <a:ext uri="{FF2B5EF4-FFF2-40B4-BE49-F238E27FC236}">
                <a16:creationId xmlns:a16="http://schemas.microsoft.com/office/drawing/2014/main" id="{5348C7D5-FD19-CA9B-7821-872DAD5384B0}"/>
              </a:ext>
            </a:extLst>
          </p:cNvPr>
          <p:cNvSpPr/>
          <p:nvPr userDrawn="1"/>
        </p:nvSpPr>
        <p:spPr>
          <a:xfrm>
            <a:off x="0" y="268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2E0483-68B1-2753-FCD3-8C603FB3A473}"/>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6">
            <a:extLst>
              <a:ext uri="{FF2B5EF4-FFF2-40B4-BE49-F238E27FC236}">
                <a16:creationId xmlns:a16="http://schemas.microsoft.com/office/drawing/2014/main" id="{1E650D53-A3DD-F391-829A-AAB691C6EE25}"/>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5" name="object 4">
            <a:extLst>
              <a:ext uri="{FF2B5EF4-FFF2-40B4-BE49-F238E27FC236}">
                <a16:creationId xmlns:a16="http://schemas.microsoft.com/office/drawing/2014/main" id="{C085E951-49A4-C395-EF9D-F74B0B9E6E26}"/>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6" name="object 5">
            <a:extLst>
              <a:ext uri="{FF2B5EF4-FFF2-40B4-BE49-F238E27FC236}">
                <a16:creationId xmlns:a16="http://schemas.microsoft.com/office/drawing/2014/main" id="{8FE670B7-3A05-8C61-4859-62EC4E0B927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7" name="Picture 16">
            <a:extLst>
              <a:ext uri="{FF2B5EF4-FFF2-40B4-BE49-F238E27FC236}">
                <a16:creationId xmlns:a16="http://schemas.microsoft.com/office/drawing/2014/main" id="{178006B6-468A-AABB-F8F8-4781ADD46F9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9080" t="14733"/>
          <a:stretch/>
        </p:blipFill>
        <p:spPr>
          <a:xfrm>
            <a:off x="457200" y="1600200"/>
            <a:ext cx="11734800" cy="2311400"/>
          </a:xfrm>
          <a:prstGeom prst="rect">
            <a:avLst/>
          </a:prstGeom>
        </p:spPr>
      </p:pic>
    </p:spTree>
    <p:extLst>
      <p:ext uri="{BB962C8B-B14F-4D97-AF65-F5344CB8AC3E}">
        <p14:creationId xmlns:p14="http://schemas.microsoft.com/office/powerpoint/2010/main" val="993695743"/>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LOCAL BEST PRACT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8295F2EF-2168-06C4-CC52-D44FAA9BDE3A}"/>
              </a:ext>
            </a:extLst>
          </p:cNvPr>
          <p:cNvSpPr txBox="1"/>
          <p:nvPr userDrawn="1"/>
        </p:nvSpPr>
        <p:spPr>
          <a:xfrm>
            <a:off x="1868233" y="733650"/>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a:t>
            </a:r>
          </a:p>
        </p:txBody>
      </p:sp>
      <p:sp>
        <p:nvSpPr>
          <p:cNvPr id="12" name="TextBox 11">
            <a:extLst>
              <a:ext uri="{FF2B5EF4-FFF2-40B4-BE49-F238E27FC236}">
                <a16:creationId xmlns:a16="http://schemas.microsoft.com/office/drawing/2014/main" id="{478B9F87-6EAD-4331-293D-ADF3BF4C18D9}"/>
              </a:ext>
            </a:extLst>
          </p:cNvPr>
          <p:cNvSpPr txBox="1"/>
          <p:nvPr userDrawn="1"/>
        </p:nvSpPr>
        <p:spPr>
          <a:xfrm>
            <a:off x="1851660" y="1076503"/>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Tree>
    <p:extLst>
      <p:ext uri="{BB962C8B-B14F-4D97-AF65-F5344CB8AC3E}">
        <p14:creationId xmlns:p14="http://schemas.microsoft.com/office/powerpoint/2010/main" val="12598983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2" orient="horz" pos="288">
          <p15:clr>
            <a:srgbClr val="FBAE40"/>
          </p15:clr>
        </p15:guide>
        <p15:guide id="13" pos="1176">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 engineering drawing&#10;&#10;Description automatically generated">
            <a:extLst>
              <a:ext uri="{FF2B5EF4-FFF2-40B4-BE49-F238E27FC236}">
                <a16:creationId xmlns:a16="http://schemas.microsoft.com/office/drawing/2014/main" id="{6F64E083-55EA-ED9A-D536-B11AC6484F03}"/>
              </a:ext>
            </a:extLst>
          </p:cNvPr>
          <p:cNvPicPr>
            <a:picLocks noChangeAspect="1"/>
          </p:cNvPicPr>
          <p:nvPr userDrawn="1"/>
        </p:nvPicPr>
        <p:blipFill rotWithShape="1">
          <a:blip r:embed="rId3">
            <a:alphaModFix/>
          </a:blip>
          <a:srcRect l="8673" t="13093" r="5143" b="22654"/>
          <a:stretch/>
        </p:blipFill>
        <p:spPr>
          <a:xfrm>
            <a:off x="1447797" y="2808951"/>
            <a:ext cx="10744203" cy="4082036"/>
          </a:xfrm>
          <a:prstGeom prst="rect">
            <a:avLst/>
          </a:prstGeom>
        </p:spPr>
      </p:pic>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C4339B01-C814-73D6-993E-8C7EF8F21A1D}"/>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0" name="object 5">
            <a:extLst>
              <a:ext uri="{FF2B5EF4-FFF2-40B4-BE49-F238E27FC236}">
                <a16:creationId xmlns:a16="http://schemas.microsoft.com/office/drawing/2014/main" id="{209D9642-D1AA-111E-E3B9-8B98FAF5C66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2" name="TextBox 21">
            <a:extLst>
              <a:ext uri="{FF2B5EF4-FFF2-40B4-BE49-F238E27FC236}">
                <a16:creationId xmlns:a16="http://schemas.microsoft.com/office/drawing/2014/main" id="{CE657115-FF61-0C43-A81C-BF2CA00E4825}"/>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273485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 engineering drawing&#10;&#10;Description automatically generated">
            <a:extLst>
              <a:ext uri="{FF2B5EF4-FFF2-40B4-BE49-F238E27FC236}">
                <a16:creationId xmlns:a16="http://schemas.microsoft.com/office/drawing/2014/main" id="{BCCAAB31-F991-5AFD-4E71-6B9055F9108A}"/>
              </a:ext>
            </a:extLst>
          </p:cNvPr>
          <p:cNvPicPr>
            <a:picLocks noChangeAspect="1"/>
          </p:cNvPicPr>
          <p:nvPr userDrawn="1"/>
        </p:nvPicPr>
        <p:blipFill rotWithShape="1">
          <a:blip r:embed="rId3">
            <a:alphaModFix/>
          </a:blip>
          <a:srcRect l="8673" t="13093" r="5143" b="22654"/>
          <a:stretch/>
        </p:blipFill>
        <p:spPr>
          <a:xfrm>
            <a:off x="1447797" y="2808951"/>
            <a:ext cx="10744203" cy="4082036"/>
          </a:xfrm>
          <a:prstGeom prst="rect">
            <a:avLst/>
          </a:prstGeom>
        </p:spPr>
      </p:pic>
      <p:sp>
        <p:nvSpPr>
          <p:cNvPr id="13" name="TextBox 12">
            <a:extLst>
              <a:ext uri="{FF2B5EF4-FFF2-40B4-BE49-F238E27FC236}">
                <a16:creationId xmlns:a16="http://schemas.microsoft.com/office/drawing/2014/main" id="{DBF77214-2369-14DA-AD38-C60319B4D5E1}"/>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5" name="TextBox 4">
            <a:extLst>
              <a:ext uri="{FF2B5EF4-FFF2-40B4-BE49-F238E27FC236}">
                <a16:creationId xmlns:a16="http://schemas.microsoft.com/office/drawing/2014/main" id="{7C9F90BC-73A4-3099-E3B8-8061F00200A2}"/>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5">
            <a:extLst>
              <a:ext uri="{FF2B5EF4-FFF2-40B4-BE49-F238E27FC236}">
                <a16:creationId xmlns:a16="http://schemas.microsoft.com/office/drawing/2014/main" id="{209D9642-D1AA-111E-E3B9-8B98FAF5C66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D4577B5C-4C0C-0385-852A-D43B3D04C28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Tree>
    <p:extLst>
      <p:ext uri="{BB962C8B-B14F-4D97-AF65-F5344CB8AC3E}">
        <p14:creationId xmlns:p14="http://schemas.microsoft.com/office/powerpoint/2010/main" val="31625686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AIRFIELD MOVEMENT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634288"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pic>
        <p:nvPicPr>
          <p:cNvPr id="9" name="Picture 8">
            <a:extLst>
              <a:ext uri="{FF2B5EF4-FFF2-40B4-BE49-F238E27FC236}">
                <a16:creationId xmlns:a16="http://schemas.microsoft.com/office/drawing/2014/main" id="{121576CB-C096-F2B4-28D7-4BDDB49DFC84}"/>
              </a:ext>
            </a:extLst>
          </p:cNvPr>
          <p:cNvPicPr>
            <a:picLocks noChangeAspect="1"/>
          </p:cNvPicPr>
          <p:nvPr userDrawn="1"/>
        </p:nvPicPr>
        <p:blipFill rotWithShape="1">
          <a:blip r:embed="rId3">
            <a:alphaModFix/>
          </a:blip>
          <a:srcRect l="8907" t="13229" r="5343" b="22761"/>
          <a:stretch/>
        </p:blipFill>
        <p:spPr>
          <a:xfrm>
            <a:off x="1447795" y="2808948"/>
            <a:ext cx="10744201" cy="4087149"/>
          </a:xfrm>
          <a:prstGeom prst="rect">
            <a:avLst/>
          </a:prstGeom>
        </p:spPr>
      </p:pic>
      <p:sp>
        <p:nvSpPr>
          <p:cNvPr id="2" name="object 5">
            <a:extLst>
              <a:ext uri="{FF2B5EF4-FFF2-40B4-BE49-F238E27FC236}">
                <a16:creationId xmlns:a16="http://schemas.microsoft.com/office/drawing/2014/main" id="{76D567E0-F24F-63F2-60EA-2443A987B16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6" name="TextBox 15">
            <a:extLst>
              <a:ext uri="{FF2B5EF4-FFF2-40B4-BE49-F238E27FC236}">
                <a16:creationId xmlns:a16="http://schemas.microsoft.com/office/drawing/2014/main" id="{A4412FBC-6FA1-6FF7-8F39-1D61C3478B79}"/>
              </a:ext>
            </a:extLst>
          </p:cNvPr>
          <p:cNvSpPr txBox="1"/>
          <p:nvPr userDrawn="1"/>
        </p:nvSpPr>
        <p:spPr>
          <a:xfrm>
            <a:off x="4583158" y="3832003"/>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A6C65172-427C-8BFF-12D7-875BF2DA8846}"/>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Tree>
    <p:extLst>
      <p:ext uri="{BB962C8B-B14F-4D97-AF65-F5344CB8AC3E}">
        <p14:creationId xmlns:p14="http://schemas.microsoft.com/office/powerpoint/2010/main" val="1946488208"/>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NOTES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0" name="object 3">
            <a:extLst>
              <a:ext uri="{FF2B5EF4-FFF2-40B4-BE49-F238E27FC236}">
                <a16:creationId xmlns:a16="http://schemas.microsoft.com/office/drawing/2014/main" id="{A44CCF75-6083-ED4A-E8C1-8E52DD89CC77}"/>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1950" cy="6926094"/>
          </a:xfrm>
          <a:prstGeom prst="rect">
            <a:avLst/>
          </a:prstGeom>
        </p:spPr>
      </p:pic>
      <p:pic>
        <p:nvPicPr>
          <p:cNvPr id="11" name="object 4">
            <a:extLst>
              <a:ext uri="{FF2B5EF4-FFF2-40B4-BE49-F238E27FC236}">
                <a16:creationId xmlns:a16="http://schemas.microsoft.com/office/drawing/2014/main" id="{17DD8CDA-CA98-2E3A-4E86-5DF6D8DD329D}"/>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383502" cy="6926094"/>
          </a:xfrm>
          <a:prstGeom prst="rect">
            <a:avLst/>
          </a:prstGeom>
        </p:spPr>
      </p:pic>
      <p:pic>
        <p:nvPicPr>
          <p:cNvPr id="12" name="object 6">
            <a:extLst>
              <a:ext uri="{FF2B5EF4-FFF2-40B4-BE49-F238E27FC236}">
                <a16:creationId xmlns:a16="http://schemas.microsoft.com/office/drawing/2014/main" id="{BA12E0AD-A70F-4F82-BAFE-8E67C9314DCD}"/>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3229" y="5543908"/>
            <a:ext cx="911144" cy="920451"/>
          </a:xfrm>
          <a:prstGeom prst="rect">
            <a:avLst/>
          </a:prstGeom>
        </p:spPr>
      </p:pic>
      <p:sp>
        <p:nvSpPr>
          <p:cNvPr id="13" name="object 7">
            <a:extLst>
              <a:ext uri="{FF2B5EF4-FFF2-40B4-BE49-F238E27FC236}">
                <a16:creationId xmlns:a16="http://schemas.microsoft.com/office/drawing/2014/main" id="{2C5A67F6-D7D2-319C-8B29-D2A552E422F5}"/>
              </a:ext>
            </a:extLst>
          </p:cNvPr>
          <p:cNvSpPr/>
          <p:nvPr userDrawn="1"/>
        </p:nvSpPr>
        <p:spPr>
          <a:xfrm>
            <a:off x="1445157" y="0"/>
            <a:ext cx="10746843" cy="1409588"/>
          </a:xfrm>
          <a:custGeom>
            <a:avLst/>
            <a:gdLst/>
            <a:ahLst/>
            <a:cxnLst/>
            <a:rect l="l" t="t" r="r" b="b"/>
            <a:pathLst>
              <a:path w="10744200" h="1395730">
                <a:moveTo>
                  <a:pt x="0" y="1395183"/>
                </a:moveTo>
                <a:lnTo>
                  <a:pt x="10744149" y="1395183"/>
                </a:lnTo>
                <a:lnTo>
                  <a:pt x="10744149" y="0"/>
                </a:lnTo>
                <a:lnTo>
                  <a:pt x="0" y="0"/>
                </a:lnTo>
                <a:lnTo>
                  <a:pt x="0" y="1395183"/>
                </a:lnTo>
                <a:close/>
              </a:path>
            </a:pathLst>
          </a:custGeom>
          <a:solidFill>
            <a:srgbClr val="2C3440"/>
          </a:solidFill>
        </p:spPr>
        <p:txBody>
          <a:bodyPr wrap="square" lIns="0" tIns="0" rIns="0" bIns="0" rtlCol="0"/>
          <a:lstStyle/>
          <a:p>
            <a:endParaRPr/>
          </a:p>
        </p:txBody>
      </p:sp>
      <p:sp>
        <p:nvSpPr>
          <p:cNvPr id="14" name="object 10">
            <a:extLst>
              <a:ext uri="{FF2B5EF4-FFF2-40B4-BE49-F238E27FC236}">
                <a16:creationId xmlns:a16="http://schemas.microsoft.com/office/drawing/2014/main" id="{5DEC2189-688D-6C0C-36CB-9554ED0438F0}"/>
              </a:ext>
            </a:extLst>
          </p:cNvPr>
          <p:cNvSpPr/>
          <p:nvPr userDrawn="1"/>
        </p:nvSpPr>
        <p:spPr>
          <a:xfrm>
            <a:off x="1444802" y="1395183"/>
            <a:ext cx="10744200" cy="1398905"/>
          </a:xfrm>
          <a:custGeom>
            <a:avLst/>
            <a:gdLst/>
            <a:ahLst/>
            <a:cxnLst/>
            <a:rect l="l" t="t" r="r" b="b"/>
            <a:pathLst>
              <a:path w="10744200" h="1398905">
                <a:moveTo>
                  <a:pt x="10744149" y="0"/>
                </a:moveTo>
                <a:lnTo>
                  <a:pt x="0" y="0"/>
                </a:lnTo>
                <a:lnTo>
                  <a:pt x="0" y="1398816"/>
                </a:lnTo>
                <a:lnTo>
                  <a:pt x="10744149" y="1398816"/>
                </a:lnTo>
                <a:lnTo>
                  <a:pt x="10744149" y="0"/>
                </a:lnTo>
                <a:close/>
              </a:path>
            </a:pathLst>
          </a:custGeom>
          <a:solidFill>
            <a:srgbClr val="FF711C"/>
          </a:solidFill>
        </p:spPr>
        <p:txBody>
          <a:bodyPr wrap="square" lIns="0" tIns="0" rIns="0" bIns="0" rtlCol="0"/>
          <a:lstStyle/>
          <a:p>
            <a:endParaRPr/>
          </a:p>
        </p:txBody>
      </p:sp>
      <p:sp>
        <p:nvSpPr>
          <p:cNvPr id="16" name="object 12">
            <a:extLst>
              <a:ext uri="{FF2B5EF4-FFF2-40B4-BE49-F238E27FC236}">
                <a16:creationId xmlns:a16="http://schemas.microsoft.com/office/drawing/2014/main" id="{883770C6-C48B-5FBC-A7E1-140B2F73FBC4}"/>
              </a:ext>
            </a:extLst>
          </p:cNvPr>
          <p:cNvSpPr txBox="1"/>
          <p:nvPr userDrawn="1"/>
        </p:nvSpPr>
        <p:spPr>
          <a:xfrm>
            <a:off x="3478275" y="2790266"/>
            <a:ext cx="8246097" cy="3931209"/>
          </a:xfrm>
          <a:prstGeom prst="rect">
            <a:avLst/>
          </a:prstGeom>
        </p:spPr>
        <p:txBody>
          <a:bodyPr vert="horz" wrap="none" lIns="0" tIns="182880" rIns="0" bIns="0" numCol="2" spcCol="91440" rtlCol="0" anchor="t">
            <a:noAutofit/>
          </a:bodyPr>
          <a:lstStyle/>
          <a:p>
            <a:pPr marL="237744" marR="705485" indent="-237744">
              <a:spcBef>
                <a:spcPts val="500"/>
              </a:spcBef>
              <a:buClr>
                <a:srgbClr val="000000"/>
              </a:buClr>
              <a:buChar char="•"/>
              <a:tabLst>
                <a:tab pos="236220" algn="l"/>
              </a:tabLst>
            </a:pPr>
            <a:r>
              <a:rPr lang="en-US" sz="2400">
                <a:solidFill>
                  <a:schemeClr val="accent2"/>
                </a:solidFill>
                <a:latin typeface="Arial"/>
                <a:cs typeface="Arial"/>
              </a:rPr>
              <a:t>Read Presenter Notes with each slide.</a:t>
            </a:r>
            <a:br>
              <a:rPr lang="en-US" sz="2400">
                <a:solidFill>
                  <a:schemeClr val="accent2"/>
                </a:solidFill>
                <a:latin typeface="Arial"/>
                <a:cs typeface="Arial"/>
              </a:rPr>
            </a:br>
            <a:r>
              <a:rPr lang="en-US" sz="2000">
                <a:solidFill>
                  <a:schemeClr val="accent2"/>
                </a:solidFill>
                <a:latin typeface="Arial"/>
                <a:cs typeface="Arial"/>
              </a:rPr>
              <a:t>(View menu &gt; NOTES) </a:t>
            </a:r>
          </a:p>
          <a:p>
            <a:pPr marL="237744" marR="705485" indent="-237744">
              <a:spcBef>
                <a:spcPts val="500"/>
              </a:spcBef>
              <a:buClr>
                <a:srgbClr val="000000"/>
              </a:buClr>
              <a:buChar char="•"/>
              <a:tabLst>
                <a:tab pos="236220" algn="l"/>
              </a:tabLst>
            </a:pPr>
            <a:r>
              <a:rPr sz="2400">
                <a:solidFill>
                  <a:srgbClr val="2C3440"/>
                </a:solidFill>
                <a:latin typeface="Arial"/>
                <a:cs typeface="Arial"/>
              </a:rPr>
              <a:t>Insert images in the </a:t>
            </a:r>
            <a:r>
              <a:rPr lang="en-US" sz="2400">
                <a:solidFill>
                  <a:srgbClr val="2C3440"/>
                </a:solidFill>
                <a:latin typeface="Arial"/>
                <a:cs typeface="Arial"/>
              </a:rPr>
              <a:t>applicable </a:t>
            </a:r>
            <a:r>
              <a:rPr sz="2400">
                <a:solidFill>
                  <a:srgbClr val="2C3440"/>
                </a:solidFill>
                <a:latin typeface="Arial"/>
                <a:cs typeface="Arial"/>
              </a:rPr>
              <a:t>slides</a:t>
            </a:r>
            <a:endParaRPr lang="en-US" sz="2400">
              <a:latin typeface="Arial"/>
              <a:cs typeface="Arial"/>
            </a:endParaRPr>
          </a:p>
          <a:p>
            <a:pPr marL="237744" marR="5080" indent="-237744">
              <a:spcBef>
                <a:spcPts val="500"/>
              </a:spcBef>
              <a:buClr>
                <a:srgbClr val="000000"/>
              </a:buClr>
              <a:buChar char="•"/>
              <a:tabLst>
                <a:tab pos="236220" algn="l"/>
              </a:tabLst>
            </a:pPr>
            <a:r>
              <a:rPr sz="2400">
                <a:solidFill>
                  <a:srgbClr val="C00000"/>
                </a:solidFill>
                <a:latin typeface="Arial"/>
                <a:cs typeface="Arial"/>
              </a:rPr>
              <a:t>R</a:t>
            </a:r>
            <a:r>
              <a:rPr lang="en-US" sz="2400">
                <a:solidFill>
                  <a:srgbClr val="C00000"/>
                </a:solidFill>
                <a:latin typeface="Arial"/>
                <a:cs typeface="Arial"/>
              </a:rPr>
              <a:t>ed </a:t>
            </a:r>
            <a:r>
              <a:rPr lang="en-US" sz="2400">
                <a:solidFill>
                  <a:srgbClr val="2C3440"/>
                </a:solidFill>
                <a:latin typeface="Arial"/>
                <a:cs typeface="Arial"/>
              </a:rPr>
              <a:t>or XXX text is</a:t>
            </a:r>
            <a:r>
              <a:rPr sz="2400">
                <a:solidFill>
                  <a:srgbClr val="2C3440"/>
                </a:solidFill>
                <a:latin typeface="Arial"/>
                <a:cs typeface="Arial"/>
              </a:rPr>
              <a:t> a </a:t>
            </a:r>
            <a:br>
              <a:rPr lang="en-US" sz="2400">
                <a:solidFill>
                  <a:srgbClr val="2C3440"/>
                </a:solidFill>
                <a:latin typeface="Arial"/>
                <a:cs typeface="Arial"/>
              </a:rPr>
            </a:br>
            <a:r>
              <a:rPr sz="2400">
                <a:solidFill>
                  <a:srgbClr val="2C3440"/>
                </a:solidFill>
                <a:latin typeface="Arial"/>
                <a:cs typeface="Arial"/>
              </a:rPr>
              <a:t>prompt to enter local</a:t>
            </a:r>
            <a:r>
              <a:rPr lang="en-US" sz="2400">
                <a:solidFill>
                  <a:srgbClr val="2C3440"/>
                </a:solidFill>
                <a:latin typeface="Arial"/>
                <a:cs typeface="Arial"/>
              </a:rPr>
              <a:t> information and change color to black or delete</a:t>
            </a:r>
          </a:p>
          <a:p>
            <a:pPr marL="237744" marR="5080" indent="-237744">
              <a:spcBef>
                <a:spcPts val="500"/>
              </a:spcBef>
              <a:buClr>
                <a:srgbClr val="000000"/>
              </a:buClr>
              <a:buChar char="•"/>
              <a:tabLst>
                <a:tab pos="236220" algn="l"/>
              </a:tabLst>
            </a:pPr>
            <a:endParaRPr lang="en-US" sz="2400">
              <a:solidFill>
                <a:srgbClr val="2C3440"/>
              </a:solidFill>
              <a:latin typeface="Arial"/>
              <a:cs typeface="Arial"/>
            </a:endParaRPr>
          </a:p>
          <a:p>
            <a:pPr marL="237744" marR="653415" indent="-237744">
              <a:spcBef>
                <a:spcPts val="500"/>
              </a:spcBef>
              <a:buClr>
                <a:srgbClr val="000000"/>
              </a:buClr>
              <a:buChar char="•"/>
              <a:tabLst>
                <a:tab pos="236220" algn="l"/>
              </a:tabLst>
            </a:pPr>
            <a:r>
              <a:rPr lang="en-US" sz="2400">
                <a:solidFill>
                  <a:srgbClr val="2C3440"/>
                </a:solidFill>
                <a:latin typeface="Arial"/>
                <a:cs typeface="Arial"/>
              </a:rPr>
              <a:t>QR codes are clickable</a:t>
            </a:r>
          </a:p>
          <a:p>
            <a:pPr marL="237744" marR="653415" indent="-237744">
              <a:spcBef>
                <a:spcPts val="500"/>
              </a:spcBef>
              <a:buClr>
                <a:srgbClr val="000000"/>
              </a:buClr>
              <a:buChar char="•"/>
              <a:tabLst>
                <a:tab pos="236220" algn="l"/>
              </a:tabLst>
            </a:pPr>
            <a:r>
              <a:rPr lang="en-US" sz="2400">
                <a:solidFill>
                  <a:srgbClr val="2C3440"/>
                </a:solidFill>
                <a:latin typeface="Arial"/>
                <a:cs typeface="Arial"/>
              </a:rPr>
              <a:t>This presentation fulfills Runway Safety Order requirements</a:t>
            </a:r>
          </a:p>
          <a:p>
            <a:pPr marL="237744" marR="653415" indent="-237744">
              <a:spcBef>
                <a:spcPts val="500"/>
              </a:spcBef>
              <a:buClr>
                <a:srgbClr val="000000"/>
              </a:buClr>
              <a:buFontTx/>
              <a:buChar char="•"/>
              <a:tabLst>
                <a:tab pos="236220" algn="l"/>
              </a:tabLst>
            </a:pPr>
            <a:r>
              <a:rPr lang="en-US" sz="2400">
                <a:solidFill>
                  <a:srgbClr val="2C3440"/>
                </a:solidFill>
                <a:latin typeface="Arial"/>
                <a:cs typeface="Arial"/>
              </a:rPr>
              <a:t>For questions, reach out to your Runway Safety Office</a:t>
            </a:r>
            <a:endParaRPr lang="en-US" sz="2400">
              <a:latin typeface="Arial"/>
              <a:cs typeface="Arial"/>
            </a:endParaRPr>
          </a:p>
          <a:p>
            <a:pPr marL="237744" marR="653415" indent="-237744">
              <a:spcBef>
                <a:spcPts val="500"/>
              </a:spcBef>
              <a:buClr>
                <a:srgbClr val="000000"/>
              </a:buClr>
              <a:buFontTx/>
              <a:buChar char="•"/>
              <a:tabLst>
                <a:tab pos="236220" algn="l"/>
              </a:tabLst>
            </a:pPr>
            <a:r>
              <a:rPr lang="en-US" sz="2400">
                <a:solidFill>
                  <a:srgbClr val="C00000"/>
                </a:solidFill>
                <a:latin typeface="Arial"/>
                <a:cs typeface="Arial"/>
              </a:rPr>
              <a:t>Delete this slide prior to presenting</a:t>
            </a:r>
          </a:p>
        </p:txBody>
      </p:sp>
      <p:sp>
        <p:nvSpPr>
          <p:cNvPr id="17" name="object 14">
            <a:extLst>
              <a:ext uri="{FF2B5EF4-FFF2-40B4-BE49-F238E27FC236}">
                <a16:creationId xmlns:a16="http://schemas.microsoft.com/office/drawing/2014/main" id="{4ED92130-DA81-7C4E-461E-B24CCC487AC6}"/>
              </a:ext>
            </a:extLst>
          </p:cNvPr>
          <p:cNvSpPr txBox="1"/>
          <p:nvPr userDrawn="1"/>
        </p:nvSpPr>
        <p:spPr>
          <a:xfrm>
            <a:off x="1936495" y="890676"/>
            <a:ext cx="3676650" cy="644525"/>
          </a:xfrm>
          <a:prstGeom prst="rect">
            <a:avLst/>
          </a:prstGeom>
        </p:spPr>
        <p:txBody>
          <a:bodyPr vert="horz" wrap="square" lIns="0" tIns="0" rIns="0" bIns="0" rtlCol="0" anchor="b" anchorCtr="0">
            <a:noAutofit/>
          </a:bodyPr>
          <a:lstStyle/>
          <a:p>
            <a:pPr marL="12700">
              <a:lnSpc>
                <a:spcPct val="100000"/>
              </a:lnSpc>
              <a:spcBef>
                <a:spcPts val="110"/>
              </a:spcBef>
            </a:pPr>
            <a:r>
              <a:rPr sz="4050" spc="150">
                <a:solidFill>
                  <a:srgbClr val="FFFFFF"/>
                </a:solidFill>
                <a:effectLst>
                  <a:outerShdw blurRad="76200" dist="76200" dir="3600000" algn="tl" rotWithShape="0">
                    <a:prstClr val="black">
                      <a:alpha val="40000"/>
                    </a:prstClr>
                  </a:outerShdw>
                </a:effectLst>
                <a:latin typeface="Arial Black"/>
                <a:cs typeface="Arial Black"/>
              </a:rPr>
              <a:t>PRESENTER</a:t>
            </a:r>
            <a:endParaRPr sz="4050">
              <a:effectLst>
                <a:outerShdw blurRad="76200" dist="76200" dir="3600000" algn="tl" rotWithShape="0">
                  <a:prstClr val="black">
                    <a:alpha val="40000"/>
                  </a:prstClr>
                </a:outerShdw>
              </a:effectLst>
              <a:latin typeface="Arial Black"/>
              <a:cs typeface="Arial Black"/>
            </a:endParaRPr>
          </a:p>
        </p:txBody>
      </p:sp>
      <p:sp>
        <p:nvSpPr>
          <p:cNvPr id="18" name="object 15">
            <a:extLst>
              <a:ext uri="{FF2B5EF4-FFF2-40B4-BE49-F238E27FC236}">
                <a16:creationId xmlns:a16="http://schemas.microsoft.com/office/drawing/2014/main" id="{50921C2A-A4CE-BCCE-B2CD-7AE4BC7BEC0D}"/>
              </a:ext>
            </a:extLst>
          </p:cNvPr>
          <p:cNvSpPr txBox="1"/>
          <p:nvPr userDrawn="1"/>
        </p:nvSpPr>
        <p:spPr>
          <a:xfrm>
            <a:off x="1995942" y="1411536"/>
            <a:ext cx="9579286" cy="1218282"/>
          </a:xfrm>
          <a:prstGeom prst="rect">
            <a:avLst/>
          </a:prstGeom>
        </p:spPr>
        <p:txBody>
          <a:bodyPr vert="horz" wrap="square" lIns="0" tIns="93980" rIns="0" bIns="0" rtlCol="0">
            <a:spAutoFit/>
          </a:bodyPr>
          <a:lstStyle/>
          <a:p>
            <a:pPr marL="235585" indent="-223520">
              <a:lnSpc>
                <a:spcPct val="100000"/>
              </a:lnSpc>
              <a:spcBef>
                <a:spcPts val="740"/>
              </a:spcBef>
              <a:buChar char="•"/>
              <a:tabLst>
                <a:tab pos="236220" algn="l"/>
              </a:tabLst>
            </a:pPr>
            <a:r>
              <a:rPr lang="en-US" sz="2300" b="1" i="1">
                <a:solidFill>
                  <a:srgbClr val="FFFFFF"/>
                </a:solidFill>
                <a:latin typeface="Arial-BoldItalicMT"/>
                <a:cs typeface="Arial-BoldItalicMT"/>
              </a:rPr>
              <a:t>Please </a:t>
            </a:r>
            <a:r>
              <a:rPr sz="2300" b="1" i="1">
                <a:solidFill>
                  <a:schemeClr val="accent2"/>
                </a:solidFill>
                <a:latin typeface="Arial-BoldItalicMT"/>
                <a:cs typeface="Arial-BoldItalicMT"/>
              </a:rPr>
              <a:t>DO</a:t>
            </a:r>
            <a:r>
              <a:rPr sz="2300" b="1" i="1" spc="195">
                <a:solidFill>
                  <a:schemeClr val="accent2"/>
                </a:solidFill>
                <a:latin typeface="Arial-BoldItalicMT"/>
                <a:cs typeface="Arial-BoldItalicMT"/>
              </a:rPr>
              <a:t> </a:t>
            </a:r>
            <a:r>
              <a:rPr sz="2300" b="1" i="1">
                <a:solidFill>
                  <a:schemeClr val="accent2"/>
                </a:solidFill>
                <a:latin typeface="Arial-BoldItalicMT"/>
                <a:cs typeface="Arial-BoldItalicMT"/>
              </a:rPr>
              <a:t>NOT</a:t>
            </a:r>
            <a:r>
              <a:rPr sz="2300" b="1" i="1" spc="210">
                <a:solidFill>
                  <a:schemeClr val="accent2"/>
                </a:solidFill>
                <a:latin typeface="Arial-BoldItalicMT"/>
                <a:cs typeface="Arial-BoldItalicMT"/>
              </a:rPr>
              <a:t> </a:t>
            </a:r>
            <a:r>
              <a:rPr sz="2300" b="1" i="1">
                <a:solidFill>
                  <a:schemeClr val="accent2"/>
                </a:solidFill>
                <a:latin typeface="Arial-BoldItalicMT"/>
                <a:cs typeface="Arial-BoldItalicMT"/>
              </a:rPr>
              <a:t>EDIT</a:t>
            </a:r>
            <a:r>
              <a:rPr sz="2300" b="1" i="1" spc="110">
                <a:solidFill>
                  <a:schemeClr val="accent2"/>
                </a:solidFill>
                <a:latin typeface="Arial-BoldItalicMT"/>
                <a:cs typeface="Arial-BoldItalicMT"/>
              </a:rPr>
              <a:t> </a:t>
            </a:r>
            <a:r>
              <a:rPr sz="2300" b="1">
                <a:solidFill>
                  <a:srgbClr val="FFFFFF"/>
                </a:solidFill>
                <a:latin typeface="Arial"/>
                <a:cs typeface="Arial"/>
              </a:rPr>
              <a:t>this</a:t>
            </a:r>
            <a:r>
              <a:rPr sz="2300" b="1" spc="210">
                <a:solidFill>
                  <a:srgbClr val="FFFFFF"/>
                </a:solidFill>
                <a:latin typeface="Arial"/>
                <a:cs typeface="Arial"/>
              </a:rPr>
              <a:t> </a:t>
            </a:r>
            <a:r>
              <a:rPr sz="2300" b="1">
                <a:solidFill>
                  <a:srgbClr val="FFFFFF"/>
                </a:solidFill>
                <a:latin typeface="Arial"/>
                <a:cs typeface="Arial"/>
              </a:rPr>
              <a:t>presentation</a:t>
            </a:r>
            <a:r>
              <a:rPr sz="2300" b="1" spc="200">
                <a:solidFill>
                  <a:srgbClr val="FFFFFF"/>
                </a:solidFill>
                <a:latin typeface="Arial"/>
                <a:cs typeface="Arial"/>
              </a:rPr>
              <a:t> </a:t>
            </a:r>
            <a:r>
              <a:rPr sz="2300" b="1" i="1">
                <a:solidFill>
                  <a:schemeClr val="accent2"/>
                </a:solidFill>
                <a:latin typeface="Arial-BoldItalicMT"/>
                <a:cs typeface="Arial-BoldItalicMT"/>
              </a:rPr>
              <a:t>ON</a:t>
            </a:r>
            <a:r>
              <a:rPr sz="2300" b="1" i="1" spc="210">
                <a:solidFill>
                  <a:schemeClr val="accent2"/>
                </a:solidFill>
                <a:latin typeface="Arial-BoldItalicMT"/>
                <a:cs typeface="Arial-BoldItalicMT"/>
              </a:rPr>
              <a:t> </a:t>
            </a:r>
            <a:r>
              <a:rPr sz="2300" b="1" i="1">
                <a:solidFill>
                  <a:schemeClr val="accent2"/>
                </a:solidFill>
                <a:latin typeface="Arial-BoldItalicMT"/>
                <a:cs typeface="Arial-BoldItalicMT"/>
              </a:rPr>
              <a:t>THE</a:t>
            </a:r>
            <a:r>
              <a:rPr sz="2300" b="1" i="1" spc="210">
                <a:solidFill>
                  <a:schemeClr val="accent2"/>
                </a:solidFill>
                <a:latin typeface="Arial-BoldItalicMT"/>
                <a:cs typeface="Arial-BoldItalicMT"/>
              </a:rPr>
              <a:t> </a:t>
            </a:r>
            <a:r>
              <a:rPr sz="2300" b="1" i="1">
                <a:solidFill>
                  <a:schemeClr val="accent2"/>
                </a:solidFill>
                <a:latin typeface="Arial-BoldItalicMT"/>
                <a:cs typeface="Arial-BoldItalicMT"/>
              </a:rPr>
              <a:t>KSN</a:t>
            </a:r>
            <a:endParaRPr sz="2300">
              <a:latin typeface="Arial-BoldItalicMT"/>
              <a:cs typeface="Arial-BoldItalicMT"/>
            </a:endParaRPr>
          </a:p>
          <a:p>
            <a:pPr marL="235585" indent="-223520">
              <a:lnSpc>
                <a:spcPts val="2680"/>
              </a:lnSpc>
              <a:spcBef>
                <a:spcPts val="640"/>
              </a:spcBef>
              <a:buChar char="•"/>
              <a:tabLst>
                <a:tab pos="236220" algn="l"/>
              </a:tabLst>
            </a:pPr>
            <a:r>
              <a:rPr sz="2300" b="1" i="1">
                <a:solidFill>
                  <a:srgbClr val="FFFFFF"/>
                </a:solidFill>
                <a:latin typeface="Arial-BoldItalicMT"/>
                <a:cs typeface="Arial-BoldItalicMT"/>
              </a:rPr>
              <a:t>Instead,</a:t>
            </a:r>
            <a:r>
              <a:rPr sz="2300" b="1" i="1" spc="245">
                <a:solidFill>
                  <a:srgbClr val="FFFFFF"/>
                </a:solidFill>
                <a:latin typeface="Arial-BoldItalicMT"/>
                <a:cs typeface="Arial-BoldItalicMT"/>
              </a:rPr>
              <a:t> </a:t>
            </a:r>
            <a:r>
              <a:rPr sz="2300" b="1" i="1">
                <a:solidFill>
                  <a:schemeClr val="accent2"/>
                </a:solidFill>
                <a:latin typeface="Arial-BoldItalicMT"/>
                <a:cs typeface="Arial-BoldItalicMT"/>
              </a:rPr>
              <a:t>DOWNLOAD</a:t>
            </a:r>
            <a:r>
              <a:rPr sz="2300" b="1" i="1" spc="155">
                <a:solidFill>
                  <a:schemeClr val="accent2"/>
                </a:solidFill>
                <a:latin typeface="Arial-BoldItalicMT"/>
                <a:cs typeface="Arial-BoldItalicMT"/>
              </a:rPr>
              <a:t> </a:t>
            </a:r>
            <a:r>
              <a:rPr lang="en-US" sz="2300" b="1" i="1" spc="155">
                <a:solidFill>
                  <a:schemeClr val="accent2"/>
                </a:solidFill>
                <a:latin typeface="Arial-BoldItalicMT"/>
                <a:cs typeface="Arial-BoldItalicMT"/>
              </a:rPr>
              <a:t>TO YOUR COMPUTER </a:t>
            </a:r>
            <a:r>
              <a:rPr sz="2300" b="1" i="1">
                <a:solidFill>
                  <a:schemeClr val="accent2"/>
                </a:solidFill>
                <a:latin typeface="Arial-BoldItalicMT"/>
                <a:cs typeface="Arial-BoldItalicMT"/>
              </a:rPr>
              <a:t>AND</a:t>
            </a:r>
            <a:r>
              <a:rPr sz="2300" b="1" i="1" spc="260">
                <a:solidFill>
                  <a:schemeClr val="accent2"/>
                </a:solidFill>
                <a:latin typeface="Arial-BoldItalicMT"/>
                <a:cs typeface="Arial-BoldItalicMT"/>
              </a:rPr>
              <a:t> </a:t>
            </a:r>
            <a:r>
              <a:rPr sz="2300" b="1" i="1">
                <a:solidFill>
                  <a:schemeClr val="accent2"/>
                </a:solidFill>
                <a:latin typeface="Arial-BoldItalicMT"/>
                <a:cs typeface="Arial-BoldItalicMT"/>
              </a:rPr>
              <a:t>RENAME</a:t>
            </a:r>
            <a:r>
              <a:rPr lang="en-US" sz="2300" b="1" i="1">
                <a:solidFill>
                  <a:schemeClr val="accent2"/>
                </a:solidFill>
                <a:latin typeface="Arial-BoldItalicMT"/>
                <a:cs typeface="Arial-BoldItalicMT"/>
              </a:rPr>
              <a:t> </a:t>
            </a:r>
            <a:r>
              <a:rPr lang="en-US" sz="2300" b="1">
                <a:solidFill>
                  <a:srgbClr val="FFFFFF"/>
                </a:solidFill>
                <a:latin typeface="Arial-BoldItalicMT"/>
                <a:cs typeface="Arial-BoldItalicMT"/>
              </a:rPr>
              <a:t>before</a:t>
            </a:r>
            <a:r>
              <a:rPr lang="en-US" sz="2300" b="1" spc="160">
                <a:solidFill>
                  <a:srgbClr val="FFFFFF"/>
                </a:solidFill>
                <a:latin typeface="Arial-BoldItalicMT"/>
                <a:cs typeface="Arial-BoldItalicMT"/>
              </a:rPr>
              <a:t> </a:t>
            </a:r>
            <a:r>
              <a:rPr lang="en-US" sz="2300" b="1">
                <a:solidFill>
                  <a:srgbClr val="FFFFFF"/>
                </a:solidFill>
                <a:latin typeface="Arial-BoldItalicMT"/>
                <a:cs typeface="Arial-BoldItalicMT"/>
              </a:rPr>
              <a:t>you</a:t>
            </a:r>
            <a:r>
              <a:rPr lang="en-US" sz="2300" b="1" spc="215">
                <a:solidFill>
                  <a:srgbClr val="FFFFFF"/>
                </a:solidFill>
                <a:latin typeface="Arial-BoldItalicMT"/>
                <a:cs typeface="Arial-BoldItalicMT"/>
              </a:rPr>
              <a:t> </a:t>
            </a:r>
            <a:r>
              <a:rPr lang="en-US" sz="2300" b="1">
                <a:solidFill>
                  <a:srgbClr val="FFFFFF"/>
                </a:solidFill>
                <a:latin typeface="Arial-BoldItalicMT"/>
                <a:cs typeface="Arial-BoldItalicMT"/>
              </a:rPr>
              <a:t>begin</a:t>
            </a:r>
            <a:r>
              <a:rPr lang="en-US" sz="2300" b="1" spc="215">
                <a:solidFill>
                  <a:srgbClr val="FFFFFF"/>
                </a:solidFill>
                <a:latin typeface="Arial-BoldItalicMT"/>
                <a:cs typeface="Arial-BoldItalicMT"/>
              </a:rPr>
              <a:t> </a:t>
            </a:r>
            <a:r>
              <a:rPr lang="en-US" sz="2300" b="1">
                <a:solidFill>
                  <a:srgbClr val="FFFFFF"/>
                </a:solidFill>
                <a:latin typeface="Arial-BoldItalicMT"/>
                <a:cs typeface="Arial-BoldItalicMT"/>
              </a:rPr>
              <a:t>to</a:t>
            </a:r>
            <a:r>
              <a:rPr lang="en-US" sz="2300" b="1" spc="220">
                <a:solidFill>
                  <a:srgbClr val="FFFFFF"/>
                </a:solidFill>
                <a:latin typeface="Arial-BoldItalicMT"/>
                <a:cs typeface="Arial-BoldItalicMT"/>
              </a:rPr>
              <a:t> </a:t>
            </a:r>
            <a:r>
              <a:rPr lang="en-US" sz="2300" b="1" spc="-20">
                <a:solidFill>
                  <a:srgbClr val="FFFFFF"/>
                </a:solidFill>
                <a:latin typeface="Arial-BoldItalicMT"/>
                <a:cs typeface="Arial-BoldItalicMT"/>
              </a:rPr>
              <a:t>edit</a:t>
            </a:r>
            <a:endParaRPr sz="2300">
              <a:latin typeface="Arial-BoldItalicMT"/>
              <a:cs typeface="Arial-BoldItalicMT"/>
            </a:endParaRPr>
          </a:p>
        </p:txBody>
      </p:sp>
      <p:sp>
        <p:nvSpPr>
          <p:cNvPr id="19" name="object 5">
            <a:extLst>
              <a:ext uri="{FF2B5EF4-FFF2-40B4-BE49-F238E27FC236}">
                <a16:creationId xmlns:a16="http://schemas.microsoft.com/office/drawing/2014/main" id="{58224F9F-0C51-B532-5CC1-DC0AAEAF581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7" name="TextBox 6">
            <a:extLst>
              <a:ext uri="{FF2B5EF4-FFF2-40B4-BE49-F238E27FC236}">
                <a16:creationId xmlns:a16="http://schemas.microsoft.com/office/drawing/2014/main" id="{F7F3A638-7210-6E41-94B3-E25E515B3089}"/>
              </a:ext>
            </a:extLst>
          </p:cNvPr>
          <p:cNvSpPr txBox="1"/>
          <p:nvPr userDrawn="1"/>
        </p:nvSpPr>
        <p:spPr>
          <a:xfrm>
            <a:off x="1970543" y="538932"/>
            <a:ext cx="4672584" cy="422303"/>
          </a:xfrm>
          <a:prstGeom prst="rect">
            <a:avLst/>
          </a:prstGeom>
          <a:noFill/>
        </p:spPr>
        <p:txBody>
          <a:bodyPr wrap="square" lIns="0" tIns="0" rIns="0" bIns="0" rtlCol="0">
            <a:noAutofit/>
          </a:bodyPr>
          <a:lstStyle/>
          <a:p>
            <a:r>
              <a:rPr kumimoji="0" lang="en-US" sz="2800" b="1" i="0" u="none" strike="noStrike" kern="1200" cap="none" spc="0" normalizeH="0" baseline="0" noProof="0">
                <a:ln>
                  <a:noFill/>
                </a:ln>
                <a:solidFill>
                  <a:srgbClr val="FF711C"/>
                </a:solidFill>
                <a:effectLst/>
                <a:uLnTx/>
                <a:uFillTx/>
                <a:latin typeface="Arial"/>
                <a:ea typeface="+mj-ea"/>
                <a:cs typeface="Arial"/>
              </a:rPr>
              <a:t>NOTES</a:t>
            </a:r>
            <a:r>
              <a:rPr kumimoji="0" lang="en-US" sz="2800" b="1" i="0" u="none" strike="noStrike" kern="1200" cap="none" spc="220" normalizeH="0" baseline="0" noProof="0">
                <a:ln>
                  <a:noFill/>
                </a:ln>
                <a:solidFill>
                  <a:srgbClr val="FF711C"/>
                </a:solidFill>
                <a:effectLst/>
                <a:uLnTx/>
                <a:uFillTx/>
                <a:latin typeface="Arial"/>
                <a:ea typeface="+mj-ea"/>
                <a:cs typeface="Arial"/>
              </a:rPr>
              <a:t> </a:t>
            </a:r>
            <a:r>
              <a:rPr kumimoji="0" lang="en-US" sz="2800" b="1" i="0" u="none" strike="noStrike" kern="1200" cap="none" spc="0" normalizeH="0" baseline="0" noProof="0">
                <a:ln>
                  <a:noFill/>
                </a:ln>
                <a:solidFill>
                  <a:srgbClr val="FF711C"/>
                </a:solidFill>
                <a:effectLst/>
                <a:uLnTx/>
                <a:uFillTx/>
                <a:latin typeface="Arial"/>
                <a:ea typeface="+mj-ea"/>
                <a:cs typeface="Arial"/>
              </a:rPr>
              <a:t>TO</a:t>
            </a:r>
            <a:r>
              <a:rPr kumimoji="0" lang="en-US" sz="2800" b="1" i="0" u="none" strike="noStrike" kern="1200" cap="none" spc="225" normalizeH="0" baseline="0" noProof="0">
                <a:ln>
                  <a:noFill/>
                </a:ln>
                <a:solidFill>
                  <a:srgbClr val="FF711C"/>
                </a:solidFill>
                <a:effectLst/>
                <a:uLnTx/>
                <a:uFillTx/>
                <a:latin typeface="Arial"/>
                <a:ea typeface="+mj-ea"/>
                <a:cs typeface="Arial"/>
              </a:rPr>
              <a:t> </a:t>
            </a:r>
            <a:r>
              <a:rPr kumimoji="0" lang="en-US" sz="2800" b="1" i="0" u="none" strike="noStrike" kern="1200" cap="none" spc="30" normalizeH="0" baseline="0" noProof="0">
                <a:ln>
                  <a:noFill/>
                </a:ln>
                <a:solidFill>
                  <a:srgbClr val="FF711C"/>
                </a:solidFill>
                <a:effectLst/>
                <a:uLnTx/>
                <a:uFillTx/>
                <a:latin typeface="Arial"/>
                <a:ea typeface="+mj-ea"/>
                <a:cs typeface="Arial"/>
              </a:rPr>
              <a:t>THE</a:t>
            </a:r>
            <a:endParaRPr lang="en-US"/>
          </a:p>
        </p:txBody>
      </p:sp>
    </p:spTree>
    <p:extLst>
      <p:ext uri="{BB962C8B-B14F-4D97-AF65-F5344CB8AC3E}">
        <p14:creationId xmlns:p14="http://schemas.microsoft.com/office/powerpoint/2010/main" val="2626669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irport Construction Awaren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D713B63B-A0FC-C2D8-F3E6-A589273648D4}"/>
              </a:ext>
            </a:extLst>
          </p:cNvPr>
          <p:cNvSpPr txBox="1"/>
          <p:nvPr userDrawn="1"/>
        </p:nvSpPr>
        <p:spPr>
          <a:xfrm>
            <a:off x="1868233" y="1178014"/>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18" name="TextBox 17">
            <a:extLst>
              <a:ext uri="{FF2B5EF4-FFF2-40B4-BE49-F238E27FC236}">
                <a16:creationId xmlns:a16="http://schemas.microsoft.com/office/drawing/2014/main" id="{EBD9C421-87E1-96DC-539E-45926535A391}"/>
              </a:ext>
            </a:extLst>
          </p:cNvPr>
          <p:cNvSpPr txBox="1"/>
          <p:nvPr userDrawn="1"/>
        </p:nvSpPr>
        <p:spPr>
          <a:xfrm>
            <a:off x="1851660" y="1520867"/>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AWARENESS</a:t>
            </a:r>
          </a:p>
        </p:txBody>
      </p:sp>
      <p:sp>
        <p:nvSpPr>
          <p:cNvPr id="2" name="object 8">
            <a:extLst>
              <a:ext uri="{FF2B5EF4-FFF2-40B4-BE49-F238E27FC236}">
                <a16:creationId xmlns:a16="http://schemas.microsoft.com/office/drawing/2014/main" id="{63847A36-8F92-64DB-D770-4CE32145F622}"/>
              </a:ext>
            </a:extLst>
          </p:cNvPr>
          <p:cNvSpPr txBox="1"/>
          <p:nvPr userDrawn="1"/>
        </p:nvSpPr>
        <p:spPr>
          <a:xfrm>
            <a:off x="6023736" y="1547851"/>
            <a:ext cx="1281430" cy="482600"/>
          </a:xfrm>
          <a:prstGeom prst="rect">
            <a:avLst/>
          </a:prstGeom>
        </p:spPr>
        <p:txBody>
          <a:bodyPr vert="horz" wrap="square" lIns="0" tIns="12700" rIns="0" bIns="0" rtlCol="0">
            <a:spAutoFit/>
          </a:bodyPr>
          <a:lstStyle/>
          <a:p>
            <a:pPr marL="12700">
              <a:lnSpc>
                <a:spcPct val="100000"/>
              </a:lnSpc>
              <a:spcBef>
                <a:spcPts val="100"/>
              </a:spcBef>
            </a:pPr>
            <a:r>
              <a:rPr sz="3000" spc="90">
                <a:solidFill>
                  <a:srgbClr val="FFFFFF"/>
                </a:solidFill>
                <a:latin typeface="Arial"/>
                <a:cs typeface="Arial"/>
              </a:rPr>
              <a:t>(Cont.)</a:t>
            </a:r>
            <a:endParaRPr sz="3000">
              <a:latin typeface="Arial"/>
              <a:cs typeface="Arial"/>
            </a:endParaRPr>
          </a:p>
        </p:txBody>
      </p:sp>
      <p:pic>
        <p:nvPicPr>
          <p:cNvPr id="7" name="Picture 4" descr="Diagram&#10;&#10;Description automatically generated">
            <a:extLst>
              <a:ext uri="{FF2B5EF4-FFF2-40B4-BE49-F238E27FC236}">
                <a16:creationId xmlns:a16="http://schemas.microsoft.com/office/drawing/2014/main" id="{DBDB766C-2990-F5DF-D823-C4EB8C1B23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81415" y="3675821"/>
            <a:ext cx="4436835" cy="2662985"/>
          </a:xfrm>
          <a:prstGeom prst="rect">
            <a:avLst/>
          </a:prstGeom>
          <a:ln w="12700">
            <a:solidFill>
              <a:schemeClr val="accent2"/>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E2A1366-6B97-A094-4162-9B7A762CECC8}"/>
              </a:ext>
            </a:extLst>
          </p:cNvPr>
          <p:cNvSpPr/>
          <p:nvPr userDrawn="1"/>
        </p:nvSpPr>
        <p:spPr>
          <a:xfrm>
            <a:off x="9950714" y="3660535"/>
            <a:ext cx="1641231"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7">
            <a:extLst>
              <a:ext uri="{FF2B5EF4-FFF2-40B4-BE49-F238E27FC236}">
                <a16:creationId xmlns:a16="http://schemas.microsoft.com/office/drawing/2014/main" id="{8B3FAD44-8D52-56AB-4934-414F0301392C}"/>
              </a:ext>
            </a:extLst>
          </p:cNvPr>
          <p:cNvSpPr txBox="1"/>
          <p:nvPr userDrawn="1"/>
        </p:nvSpPr>
        <p:spPr>
          <a:xfrm>
            <a:off x="1854626" y="2035810"/>
            <a:ext cx="10356082" cy="1338828"/>
          </a:xfrm>
          <a:prstGeom prst="rect">
            <a:avLst/>
          </a:prstGeom>
        </p:spPr>
        <p:txBody>
          <a:bodyPr vert="horz" wrap="square" lIns="0" tIns="18288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sz="2800" b="1">
                <a:solidFill>
                  <a:srgbClr val="FF711C"/>
                </a:solidFill>
                <a:latin typeface="Arial"/>
                <a:cs typeface="Arial"/>
              </a:rPr>
              <a:t>Generally, runway and taxiway closures and restrictions </a:t>
            </a:r>
            <a:endParaRPr lang="en-US" sz="2800" b="1" spc="50">
              <a:solidFill>
                <a:srgbClr val="FF711C"/>
              </a:solidFill>
              <a:latin typeface="Arial"/>
              <a:cs typeface="Arial"/>
            </a:endParaRPr>
          </a:p>
          <a:p>
            <a:pPr marL="12700" marR="389255">
              <a:lnSpc>
                <a:spcPts val="2900"/>
              </a:lnSpc>
              <a:spcBef>
                <a:spcPts val="340"/>
              </a:spcBef>
            </a:pPr>
            <a:r>
              <a:rPr lang="en-US" sz="2800" b="1">
                <a:solidFill>
                  <a:srgbClr val="FF711C"/>
                </a:solidFill>
                <a:latin typeface="Arial"/>
                <a:cs typeface="Arial"/>
              </a:rPr>
              <a:t>&gt;24 hours are depicted and updated daily based on coordination and issued NOTAMs.</a:t>
            </a:r>
            <a:endParaRPr lang="en-US" sz="2800" b="1" spc="50">
              <a:solidFill>
                <a:srgbClr val="FF711C"/>
              </a:solidFill>
              <a:latin typeface="Arial"/>
              <a:cs typeface="Arial"/>
            </a:endParaRPr>
          </a:p>
        </p:txBody>
      </p:sp>
      <p:grpSp>
        <p:nvGrpSpPr>
          <p:cNvPr id="13" name="Group 12">
            <a:extLst>
              <a:ext uri="{FF2B5EF4-FFF2-40B4-BE49-F238E27FC236}">
                <a16:creationId xmlns:a16="http://schemas.microsoft.com/office/drawing/2014/main" id="{76B1F928-4B44-B188-A2B1-5D1BECFFBE53}"/>
              </a:ext>
            </a:extLst>
          </p:cNvPr>
          <p:cNvGrpSpPr/>
          <p:nvPr userDrawn="1"/>
        </p:nvGrpSpPr>
        <p:grpSpPr>
          <a:xfrm>
            <a:off x="10037534" y="3688182"/>
            <a:ext cx="1856244" cy="1356782"/>
            <a:chOff x="11403967" y="1954629"/>
            <a:chExt cx="1980778" cy="978949"/>
          </a:xfrm>
        </p:grpSpPr>
        <p:sp>
          <p:nvSpPr>
            <p:cNvPr id="15" name="Oval 14">
              <a:extLst>
                <a:ext uri="{FF2B5EF4-FFF2-40B4-BE49-F238E27FC236}">
                  <a16:creationId xmlns:a16="http://schemas.microsoft.com/office/drawing/2014/main" id="{8A95A48A-44F3-DADF-64FB-661CC6C84001}"/>
                </a:ext>
              </a:extLst>
            </p:cNvPr>
            <p:cNvSpPr/>
            <p:nvPr/>
          </p:nvSpPr>
          <p:spPr>
            <a:xfrm>
              <a:off x="11459911" y="2552315"/>
              <a:ext cx="151688" cy="151688"/>
            </a:xfrm>
            <a:prstGeom prst="ellipse">
              <a:avLst/>
            </a:prstGeom>
            <a:solidFill>
              <a:srgbClr val="02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y 15">
              <a:extLst>
                <a:ext uri="{FF2B5EF4-FFF2-40B4-BE49-F238E27FC236}">
                  <a16:creationId xmlns:a16="http://schemas.microsoft.com/office/drawing/2014/main" id="{DBFF2B1C-967E-3B9C-0403-A22A39811FCC}"/>
                </a:ext>
              </a:extLst>
            </p:cNvPr>
            <p:cNvSpPr/>
            <p:nvPr/>
          </p:nvSpPr>
          <p:spPr>
            <a:xfrm>
              <a:off x="11405075" y="2252202"/>
              <a:ext cx="261360" cy="26136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17">
              <a:extLst>
                <a:ext uri="{FF2B5EF4-FFF2-40B4-BE49-F238E27FC236}">
                  <a16:creationId xmlns:a16="http://schemas.microsoft.com/office/drawing/2014/main" id="{3EB58185-1932-3D77-0ED2-46A10AE98B3F}"/>
                </a:ext>
              </a:extLst>
            </p:cNvPr>
            <p:cNvSpPr txBox="1"/>
            <p:nvPr/>
          </p:nvSpPr>
          <p:spPr>
            <a:xfrm>
              <a:off x="11403967" y="1954629"/>
              <a:ext cx="1980778" cy="978949"/>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237744">
                <a:spcBef>
                  <a:spcPts val="600"/>
                </a:spcBef>
              </a:pPr>
              <a:r>
                <a:rPr lang="en-US" spc="50">
                  <a:latin typeface="Arial"/>
                  <a:cs typeface="Arial"/>
                </a:rPr>
                <a:t>    Cl</a:t>
              </a:r>
              <a:r>
                <a:rPr spc="50">
                  <a:latin typeface="Arial"/>
                  <a:cs typeface="Arial"/>
                </a:rPr>
                <a:t>osures</a:t>
              </a:r>
              <a:endParaRPr>
                <a:latin typeface="Arial"/>
                <a:cs typeface="Arial"/>
              </a:endParaRPr>
            </a:p>
            <a:p>
              <a:pPr marL="237744" marR="5080" indent="-237744">
                <a:spcBef>
                  <a:spcPts val="600"/>
                </a:spcBef>
              </a:pPr>
              <a:r>
                <a:rPr lang="en-US" spc="50">
                  <a:latin typeface="Arial"/>
                  <a:cs typeface="Arial"/>
                </a:rPr>
                <a:t>   Temporary     restriction</a:t>
              </a:r>
              <a:endParaRPr>
                <a:latin typeface="Arial"/>
                <a:cs typeface="Arial"/>
              </a:endParaRPr>
            </a:p>
          </p:txBody>
        </p:sp>
      </p:grpSp>
      <p:pic>
        <p:nvPicPr>
          <p:cNvPr id="20" name="Picture 6" descr="Text&#10;&#10;Description automatically generated">
            <a:extLst>
              <a:ext uri="{FF2B5EF4-FFF2-40B4-BE49-F238E27FC236}">
                <a16:creationId xmlns:a16="http://schemas.microsoft.com/office/drawing/2014/main" id="{82B8BF5C-E81E-C9DF-BAF4-E00BF23207A1}"/>
              </a:ext>
            </a:extLst>
          </p:cNvPr>
          <p:cNvPicPr>
            <a:picLocks noChangeAspect="1"/>
          </p:cNvPicPr>
          <p:nvPr userDrawn="1"/>
        </p:nvPicPr>
        <p:blipFill>
          <a:blip r:embed="rId4"/>
          <a:stretch>
            <a:fillRect/>
          </a:stretch>
        </p:blipFill>
        <p:spPr>
          <a:xfrm>
            <a:off x="6525595" y="3669455"/>
            <a:ext cx="3217774" cy="2662985"/>
          </a:xfrm>
          <a:prstGeom prst="rect">
            <a:avLst/>
          </a:prstGeom>
          <a:ln>
            <a:solidFill>
              <a:schemeClr val="accent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480730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Protected Areas Taxi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8" name="Group 7">
            <a:extLst>
              <a:ext uri="{FF2B5EF4-FFF2-40B4-BE49-F238E27FC236}">
                <a16:creationId xmlns:a16="http://schemas.microsoft.com/office/drawing/2014/main" id="{9FA480BE-E52C-0EE2-0F72-E69D5FDD9859}"/>
              </a:ext>
            </a:extLst>
          </p:cNvPr>
          <p:cNvGrpSpPr/>
          <p:nvPr userDrawn="1"/>
        </p:nvGrpSpPr>
        <p:grpSpPr>
          <a:xfrm>
            <a:off x="9629220" y="1973677"/>
            <a:ext cx="2192429" cy="1455323"/>
            <a:chOff x="10011223" y="1736966"/>
            <a:chExt cx="2192429" cy="1455323"/>
          </a:xfrm>
        </p:grpSpPr>
        <p:sp>
          <p:nvSpPr>
            <p:cNvPr id="10" name="Rectangle 9">
              <a:extLst>
                <a:ext uri="{FF2B5EF4-FFF2-40B4-BE49-F238E27FC236}">
                  <a16:creationId xmlns:a16="http://schemas.microsoft.com/office/drawing/2014/main" id="{E1531232-54A0-C2ED-06A5-57BD0DC53304}"/>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7">
              <a:extLst>
                <a:ext uri="{FF2B5EF4-FFF2-40B4-BE49-F238E27FC236}">
                  <a16:creationId xmlns:a16="http://schemas.microsoft.com/office/drawing/2014/main" id="{6C3D9FF2-E556-9347-7789-5379191BC580}"/>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13" name="Rectangle 12">
              <a:extLst>
                <a:ext uri="{FF2B5EF4-FFF2-40B4-BE49-F238E27FC236}">
                  <a16:creationId xmlns:a16="http://schemas.microsoft.com/office/drawing/2014/main" id="{DB241B5E-A5F5-F6BC-E07B-8F43D82C9847}"/>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7A3837-6232-3969-AC5C-0CCBD76BB702}"/>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EC3B8CA-018F-26D1-F6C6-3D8A1E0870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7" name="Rectangle 16">
            <a:extLst>
              <a:ext uri="{FF2B5EF4-FFF2-40B4-BE49-F238E27FC236}">
                <a16:creationId xmlns:a16="http://schemas.microsoft.com/office/drawing/2014/main" id="{AC739292-CDCE-B36F-4DA6-029D4862632B}"/>
              </a:ext>
            </a:extLst>
          </p:cNvPr>
          <p:cNvSpPr/>
          <p:nvPr userDrawn="1"/>
        </p:nvSpPr>
        <p:spPr>
          <a:xfrm>
            <a:off x="0" y="0"/>
            <a:ext cx="12191999" cy="69039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B9DE2BB6-6A11-119E-A357-B0EEA7848139}"/>
              </a:ext>
            </a:extLst>
          </p:cNvPr>
          <p:cNvPicPr>
            <a:picLocks noChangeAspect="1"/>
          </p:cNvPicPr>
          <p:nvPr userDrawn="1"/>
        </p:nvPicPr>
        <p:blipFill rotWithShape="1">
          <a:blip r:embed="rId4">
            <a:alphaModFix/>
          </a:blip>
          <a:srcRect l="8602" t="12943" r="5175" b="22696"/>
          <a:stretch/>
        </p:blipFill>
        <p:spPr>
          <a:xfrm>
            <a:off x="1435101" y="2808948"/>
            <a:ext cx="10756900" cy="4095030"/>
          </a:xfrm>
          <a:prstGeom prst="rect">
            <a:avLst/>
          </a:prstGeom>
        </p:spPr>
      </p:pic>
      <p:sp>
        <p:nvSpPr>
          <p:cNvPr id="18" name="Rectangle 17">
            <a:extLst>
              <a:ext uri="{FF2B5EF4-FFF2-40B4-BE49-F238E27FC236}">
                <a16:creationId xmlns:a16="http://schemas.microsoft.com/office/drawing/2014/main" id="{C1D60CB8-F672-2170-AA7C-1B8DA461053A}"/>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ject 5">
            <a:extLst>
              <a:ext uri="{FF2B5EF4-FFF2-40B4-BE49-F238E27FC236}">
                <a16:creationId xmlns:a16="http://schemas.microsoft.com/office/drawing/2014/main" id="{A333CE89-914B-FBF4-5EA2-29B9E687313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7" name="TextBox 26">
            <a:extLst>
              <a:ext uri="{FF2B5EF4-FFF2-40B4-BE49-F238E27FC236}">
                <a16:creationId xmlns:a16="http://schemas.microsoft.com/office/drawing/2014/main" id="{EC01310F-ACE2-D135-4433-AF3239129C16}"/>
              </a:ext>
            </a:extLst>
          </p:cNvPr>
          <p:cNvSpPr txBox="1"/>
          <p:nvPr userDrawn="1"/>
        </p:nvSpPr>
        <p:spPr>
          <a:xfrm>
            <a:off x="4476679" y="3560576"/>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34" name="TextBox 33">
            <a:extLst>
              <a:ext uri="{FF2B5EF4-FFF2-40B4-BE49-F238E27FC236}">
                <a16:creationId xmlns:a16="http://schemas.microsoft.com/office/drawing/2014/main" id="{3F32AC85-EC3F-4748-69D3-44C1799FCEBF}"/>
              </a:ext>
            </a:extLst>
          </p:cNvPr>
          <p:cNvSpPr txBox="1"/>
          <p:nvPr userDrawn="1"/>
        </p:nvSpPr>
        <p:spPr>
          <a:xfrm>
            <a:off x="4476679" y="4010525"/>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0" name="TextBox 19">
            <a:extLst>
              <a:ext uri="{FF2B5EF4-FFF2-40B4-BE49-F238E27FC236}">
                <a16:creationId xmlns:a16="http://schemas.microsoft.com/office/drawing/2014/main" id="{F47334CB-1501-DBC7-C3A1-F84AF535CC9C}"/>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 name="TextBox 1">
            <a:extLst>
              <a:ext uri="{FF2B5EF4-FFF2-40B4-BE49-F238E27FC236}">
                <a16:creationId xmlns:a16="http://schemas.microsoft.com/office/drawing/2014/main" id="{6CC25C52-8F0C-49BC-53BD-937019818313}"/>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Tree>
    <p:extLst>
      <p:ext uri="{BB962C8B-B14F-4D97-AF65-F5344CB8AC3E}">
        <p14:creationId xmlns:p14="http://schemas.microsoft.com/office/powerpoint/2010/main" val="3287580255"/>
      </p:ext>
    </p:extLst>
  </p:cSld>
  <p:clrMapOvr>
    <a:masterClrMapping/>
  </p:clrMapOvr>
  <p:extLst>
    <p:ext uri="{DCECCB84-F9BA-43D5-87BE-67443E8EF086}">
      <p15:sldGuideLst xmlns:p15="http://schemas.microsoft.com/office/powerpoint/2012/main">
        <p15:guide id="1" pos="2136">
          <p15:clr>
            <a:srgbClr val="FBAE40"/>
          </p15:clr>
        </p15:guide>
        <p15:guide id="2" pos="2232">
          <p15:clr>
            <a:srgbClr val="FBAE40"/>
          </p15:clr>
        </p15:guide>
        <p15:guide id="3" pos="3432">
          <p15:clr>
            <a:srgbClr val="FBAE40"/>
          </p15:clr>
        </p15:guide>
        <p15:guide id="4" pos="3528">
          <p15:clr>
            <a:srgbClr val="FBAE40"/>
          </p15:clr>
        </p15:guide>
        <p15:guide id="5" pos="4752">
          <p15:clr>
            <a:srgbClr val="FBAE40"/>
          </p15:clr>
        </p15:guide>
        <p15:guide id="6" pos="4848">
          <p15:clr>
            <a:srgbClr val="FBAE40"/>
          </p15:clr>
        </p15:guide>
        <p15:guide id="7" pos="6072">
          <p15:clr>
            <a:srgbClr val="FBAE40"/>
          </p15:clr>
        </p15:guide>
        <p15:guide id="8" pos="6168">
          <p15:clr>
            <a:srgbClr val="FBAE40"/>
          </p15:clr>
        </p15:guide>
        <p15:guide id="9" pos="7368">
          <p15:clr>
            <a:srgbClr val="FBAE40"/>
          </p15:clr>
        </p15:guide>
        <p15:guide id="10" pos="912">
          <p15:clr>
            <a:srgbClr val="FBAE40"/>
          </p15:clr>
        </p15:guide>
        <p15:guide id="11" orient="horz" pos="4032">
          <p15:clr>
            <a:srgbClr val="FBAE40"/>
          </p15:clr>
        </p15:guide>
        <p15:guide id="12" orient="horz" pos="288">
          <p15:clr>
            <a:srgbClr val="FBAE40"/>
          </p15:clr>
        </p15:guide>
        <p15:guide id="13" pos="1176">
          <p15:clr>
            <a:srgbClr val="FBAE40"/>
          </p15:clr>
        </p15:guide>
        <p15:guide id="14" orient="horz" pos="744">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0878D00-DB82-1246-A33E-86D5611D0ACD}"/>
              </a:ext>
            </a:extLst>
          </p:cNvPr>
          <p:cNvSpPr>
            <a:spLocks noGrp="1"/>
          </p:cNvSpPr>
          <p:nvPr>
            <p:ph idx="1" hasCustomPrompt="1"/>
          </p:nvPr>
        </p:nvSpPr>
        <p:spPr>
          <a:xfrm>
            <a:off x="1875312" y="2035798"/>
            <a:ext cx="9990776" cy="3756076"/>
          </a:xfrm>
          <a:prstGeom prst="rect">
            <a:avLst/>
          </a:prstGeom>
        </p:spPr>
        <p:txBody>
          <a:bodyPr lIns="0" tIns="18288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sp>
        <p:nvSpPr>
          <p:cNvPr id="2" name="Title 1">
            <a:extLst>
              <a:ext uri="{FF2B5EF4-FFF2-40B4-BE49-F238E27FC236}">
                <a16:creationId xmlns:a16="http://schemas.microsoft.com/office/drawing/2014/main" id="{B9B6F9D6-34E2-C495-7D26-CB6B112842F2}"/>
              </a:ext>
            </a:extLst>
          </p:cNvPr>
          <p:cNvSpPr>
            <a:spLocks noGrp="1"/>
          </p:cNvSpPr>
          <p:nvPr>
            <p:ph type="title" hasCustomPrompt="1"/>
          </p:nvPr>
        </p:nvSpPr>
        <p:spPr>
          <a:xfrm>
            <a:off x="1866899" y="1481036"/>
            <a:ext cx="10228579" cy="701040"/>
          </a:xfrm>
          <a:prstGeom prst="rect">
            <a:avLst/>
          </a:prstGeom>
        </p:spPr>
        <p:txBody>
          <a:bodyPr lIns="0" tIns="0" rIns="0" bIns="0" anchor="b" anchorCtr="0"/>
          <a:lstStyle>
            <a:lvl1pPr>
              <a:defRPr b="1" i="0" spc="30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WORD TO DEFINE</a:t>
            </a:r>
          </a:p>
        </p:txBody>
      </p:sp>
      <p:sp>
        <p:nvSpPr>
          <p:cNvPr id="9" name="Content Placeholder 2">
            <a:extLst>
              <a:ext uri="{FF2B5EF4-FFF2-40B4-BE49-F238E27FC236}">
                <a16:creationId xmlns:a16="http://schemas.microsoft.com/office/drawing/2014/main" id="{376BF9A3-C894-B685-7698-5C59DDF9FE69}"/>
              </a:ext>
            </a:extLst>
          </p:cNvPr>
          <p:cNvSpPr>
            <a:spLocks noGrp="1"/>
          </p:cNvSpPr>
          <p:nvPr>
            <p:ph idx="10" hasCustomPrompt="1"/>
          </p:nvPr>
        </p:nvSpPr>
        <p:spPr>
          <a:xfrm>
            <a:off x="1866900" y="753650"/>
            <a:ext cx="9999188" cy="573716"/>
          </a:xfrm>
          <a:prstGeom prst="rect">
            <a:avLst/>
          </a:prstGeom>
        </p:spPr>
        <p:txBody>
          <a:bodyPr lIns="0" tIns="18288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375658539"/>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RIM LOCA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 name="Title 2">
            <a:extLst>
              <a:ext uri="{FF2B5EF4-FFF2-40B4-BE49-F238E27FC236}">
                <a16:creationId xmlns:a16="http://schemas.microsoft.com/office/drawing/2014/main" id="{22CD1720-C2AC-30E7-79DD-22066B7170F8}"/>
              </a:ext>
            </a:extLst>
          </p:cNvPr>
          <p:cNvSpPr txBox="1">
            <a:spLocks/>
          </p:cNvSpPr>
          <p:nvPr userDrawn="1"/>
        </p:nvSpPr>
        <p:spPr>
          <a:xfrm>
            <a:off x="9020608" y="3943727"/>
            <a:ext cx="1441170" cy="570575"/>
          </a:xfrm>
          <a:prstGeom prst="rect">
            <a:avLst/>
          </a:prstGeom>
        </p:spPr>
        <p:txBody>
          <a:bodyPr vert="horz" lIns="0" tIns="0" rIns="0" bIns="0" numCol="1" rtlCol="0" anchor="t">
            <a:noAutofit/>
          </a:bodyPr>
          <a:lstStyle>
            <a:lvl1pPr algn="l" defTabSz="914400" rtl="0" eaLnBrk="1" latinLnBrk="0" hangingPunct="1">
              <a:lnSpc>
                <a:spcPct val="90000"/>
              </a:lnSpc>
              <a:spcBef>
                <a:spcPct val="0"/>
              </a:spcBef>
              <a:buNone/>
              <a:defRPr sz="4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Arial"/>
                <a:ea typeface="Helvetica Neue Light" panose="02000403000000020004" pitchFamily="2" charset="0"/>
                <a:cs typeface="Arial"/>
              </a:rPr>
              <a:t>Active RIM locations</a:t>
            </a:r>
          </a:p>
        </p:txBody>
      </p:sp>
      <p:sp>
        <p:nvSpPr>
          <p:cNvPr id="8" name="Title 2">
            <a:extLst>
              <a:ext uri="{FF2B5EF4-FFF2-40B4-BE49-F238E27FC236}">
                <a16:creationId xmlns:a16="http://schemas.microsoft.com/office/drawing/2014/main" id="{E4B44709-BF97-2D23-DC63-D1A74171C059}"/>
              </a:ext>
            </a:extLst>
          </p:cNvPr>
          <p:cNvSpPr txBox="1">
            <a:spLocks/>
          </p:cNvSpPr>
          <p:nvPr userDrawn="1"/>
        </p:nvSpPr>
        <p:spPr>
          <a:xfrm>
            <a:off x="1866898" y="5101998"/>
            <a:ext cx="7061379" cy="1393077"/>
          </a:xfrm>
          <a:prstGeom prst="rect">
            <a:avLst/>
          </a:prstGeom>
        </p:spPr>
        <p:txBody>
          <a:bodyPr vert="horz" wrap="square" lIns="0" tIns="0" rIns="0" bIns="0" numCol="3" spcCol="365760" rtlCol="0" anchor="t">
            <a:noAutofit/>
          </a:bodyPr>
          <a:lstStyle>
            <a:lvl1pPr algn="l" defTabSz="914400" rtl="0" eaLnBrk="1" latinLnBrk="0" hangingPunct="1">
              <a:lnSpc>
                <a:spcPct val="90000"/>
              </a:lnSpc>
              <a:spcBef>
                <a:spcPct val="0"/>
              </a:spcBef>
              <a:buNone/>
              <a:defRPr sz="4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r>
              <a:rPr lang="en-US" sz="5400" b="1">
                <a:solidFill>
                  <a:srgbClr val="FF711C"/>
                </a:solidFill>
                <a:effectLst>
                  <a:outerShdw blurRad="50800" dist="38100" dir="2700000" algn="tl" rotWithShape="0">
                    <a:prstClr val="black">
                      <a:alpha val="40000"/>
                    </a:prstClr>
                  </a:outerShdw>
                </a:effectLst>
                <a:latin typeface="Arial Black"/>
                <a:ea typeface="Helvetica Neue Light" panose="02000403000000020004" pitchFamily="2" charset="0"/>
                <a:cs typeface="Arial Black" panose="020B0604020202020204" pitchFamily="34" charset="0"/>
              </a:rPr>
              <a:t>126</a:t>
            </a:r>
            <a:r>
              <a:rPr lang="en-US" sz="2000" b="1">
                <a:solidFill>
                  <a:schemeClr val="tx2"/>
                </a:solidFill>
                <a:latin typeface="Arial Black"/>
                <a:ea typeface="Helvetica Neue Light" panose="02000403000000020004" pitchFamily="2" charset="0"/>
                <a:cs typeface="Arial Black" panose="020B0604020202020204" pitchFamily="34" charset="0"/>
              </a:rPr>
              <a:t> </a:t>
            </a:r>
            <a:endParaRPr lang="en-US" sz="2000" b="1">
              <a:solidFill>
                <a:schemeClr val="tx2"/>
              </a:solidFill>
              <a:latin typeface="Arial Black" panose="020B0604020202020204" pitchFamily="34" charset="0"/>
              <a:ea typeface="Helvetica Neue Light" panose="02000403000000020004" pitchFamily="2" charset="0"/>
              <a:cs typeface="Arial Black" panose="020B0604020202020204" pitchFamily="34" charset="0"/>
            </a:endParaRPr>
          </a:p>
          <a:p>
            <a:pPr>
              <a:defRPr/>
            </a:pPr>
            <a:r>
              <a:rPr lang="en-US" sz="2000">
                <a:solidFill>
                  <a:schemeClr val="tx2"/>
                </a:solidFill>
                <a:latin typeface="Arial"/>
                <a:ea typeface="Helvetica Neue Light" panose="02000403000000020004" pitchFamily="2" charset="0"/>
                <a:cs typeface="Arial"/>
              </a:rPr>
              <a:t>identified for mitigation</a:t>
            </a:r>
          </a:p>
          <a:p>
            <a:pPr>
              <a:defRPr/>
            </a:pPr>
            <a:endParaRPr lang="en-US" sz="2000">
              <a:solidFill>
                <a:schemeClr val="tx2"/>
              </a:solidFill>
              <a:latin typeface="Arial"/>
              <a:ea typeface="Helvetica Neue Light" panose="02000403000000020004" pitchFamily="2" charset="0"/>
              <a:cs typeface="Arial"/>
            </a:endParaRPr>
          </a:p>
          <a:p>
            <a:pPr>
              <a:defRPr/>
            </a:pPr>
            <a:r>
              <a:rPr lang="en-US" sz="5400" b="1">
                <a:solidFill>
                  <a:srgbClr val="FF711C"/>
                </a:solidFill>
                <a:effectLst>
                  <a:outerShdw blurRad="50800" dist="38100" dir="2700000" algn="tl" rotWithShape="0">
                    <a:prstClr val="black">
                      <a:alpha val="40000"/>
                    </a:prstClr>
                  </a:outerShdw>
                </a:effectLst>
                <a:latin typeface="Arial Black"/>
                <a:ea typeface="Helvetica Neue Light" panose="02000403000000020004" pitchFamily="2" charset="0"/>
                <a:cs typeface="Arial Black" panose="020B0604020202020204" pitchFamily="34" charset="0"/>
              </a:rPr>
              <a:t>18</a:t>
            </a:r>
            <a:r>
              <a:rPr lang="en-US" sz="2000" b="1">
                <a:solidFill>
                  <a:schemeClr val="tx2"/>
                </a:solidFill>
                <a:latin typeface="Arial Black"/>
                <a:ea typeface="Helvetica Neue Light" panose="02000403000000020004" pitchFamily="2" charset="0"/>
                <a:cs typeface="Arial Black" panose="020B0604020202020204" pitchFamily="34" charset="0"/>
              </a:rPr>
              <a:t> </a:t>
            </a:r>
            <a:endParaRPr lang="en-US" sz="2000" b="1">
              <a:solidFill>
                <a:schemeClr val="tx2"/>
              </a:solidFill>
              <a:latin typeface="Arial Black" panose="020B0604020202020204" pitchFamily="34" charset="0"/>
              <a:ea typeface="Helvetica Neue Light" panose="02000403000000020004" pitchFamily="2" charset="0"/>
              <a:cs typeface="Arial Black" panose="020B0604020202020204" pitchFamily="34" charset="0"/>
            </a:endParaRPr>
          </a:p>
          <a:p>
            <a:pPr>
              <a:defRPr/>
            </a:pPr>
            <a:r>
              <a:rPr lang="en-US" sz="2000">
                <a:solidFill>
                  <a:schemeClr val="tx2"/>
                </a:solidFill>
                <a:latin typeface="Arial"/>
                <a:ea typeface="Helvetica Neue Light" panose="02000403000000020004" pitchFamily="2" charset="0"/>
                <a:cs typeface="Arial"/>
              </a:rPr>
              <a:t>work currently </a:t>
            </a:r>
            <a:br>
              <a:rPr lang="en-US" sz="2000">
                <a:latin typeface="Arial"/>
                <a:ea typeface="Helvetica Neue Light" panose="02000403000000020004" pitchFamily="2" charset="0"/>
                <a:cs typeface="Arial"/>
              </a:rPr>
            </a:br>
            <a:r>
              <a:rPr lang="en-US" sz="2000">
                <a:solidFill>
                  <a:schemeClr val="tx2"/>
                </a:solidFill>
                <a:latin typeface="Arial"/>
                <a:ea typeface="Helvetica Neue Light" panose="02000403000000020004" pitchFamily="2" charset="0"/>
                <a:cs typeface="Arial"/>
              </a:rPr>
              <a:t>in progress</a:t>
            </a:r>
          </a:p>
          <a:p>
            <a:pPr>
              <a:defRPr/>
            </a:pPr>
            <a:r>
              <a:rPr lang="en-US" sz="5400" b="1">
                <a:solidFill>
                  <a:srgbClr val="FF711C"/>
                </a:solidFill>
                <a:effectLst>
                  <a:outerShdw blurRad="50800" dist="38100" dir="2700000" algn="tl" rotWithShape="0">
                    <a:prstClr val="black">
                      <a:alpha val="40000"/>
                    </a:prstClr>
                  </a:outerShdw>
                </a:effectLst>
                <a:latin typeface="Arial Black"/>
                <a:ea typeface="Helvetica Neue Light" panose="02000403000000020004" pitchFamily="2" charset="0"/>
                <a:cs typeface="Arial Black" panose="020B0604020202020204" pitchFamily="34" charset="0"/>
              </a:rPr>
              <a:t>91</a:t>
            </a:r>
            <a:r>
              <a:rPr lang="en-US" sz="4800" b="1">
                <a:solidFill>
                  <a:schemeClr val="tx2"/>
                </a:solidFill>
                <a:latin typeface="Arial Black"/>
                <a:ea typeface="Helvetica Neue Light" panose="02000403000000020004" pitchFamily="2" charset="0"/>
                <a:cs typeface="Arial Black" panose="020B0604020202020204" pitchFamily="34" charset="0"/>
              </a:rPr>
              <a:t> </a:t>
            </a:r>
            <a:endParaRPr lang="en-US" sz="4800" b="1">
              <a:solidFill>
                <a:schemeClr val="tx2"/>
              </a:solidFill>
              <a:latin typeface="Arial Black" panose="020B0604020202020204" pitchFamily="34" charset="0"/>
              <a:ea typeface="Helvetica Neue Light" panose="02000403000000020004" pitchFamily="2" charset="0"/>
              <a:cs typeface="Arial Black" panose="020B0604020202020204" pitchFamily="34" charset="0"/>
            </a:endParaRPr>
          </a:p>
          <a:p>
            <a:pPr>
              <a:defRPr/>
            </a:pPr>
            <a:r>
              <a:rPr lang="en-US" sz="2000">
                <a:solidFill>
                  <a:schemeClr val="tx2"/>
                </a:solidFill>
                <a:latin typeface="Arial"/>
                <a:ea typeface="Helvetica Neue Light" panose="02000403000000020004" pitchFamily="2" charset="0"/>
                <a:cs typeface="Arial"/>
              </a:rPr>
              <a:t>corrected </a:t>
            </a:r>
            <a:br>
              <a:rPr lang="en-US" sz="2000">
                <a:latin typeface="Arial"/>
                <a:ea typeface="Helvetica Neue Light" panose="02000403000000020004" pitchFamily="2" charset="0"/>
                <a:cs typeface="Arial"/>
              </a:rPr>
            </a:br>
            <a:r>
              <a:rPr lang="en-US" sz="2000">
                <a:solidFill>
                  <a:schemeClr val="tx2"/>
                </a:solidFill>
                <a:latin typeface="Arial"/>
                <a:ea typeface="Helvetica Neue Light" panose="02000403000000020004" pitchFamily="2" charset="0"/>
                <a:cs typeface="Arial"/>
              </a:rPr>
              <a:t>to date</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Helvetica Neue Light" panose="02000403000000020004" pitchFamily="2" charset="0"/>
              <a:cs typeface="Arial"/>
            </a:endParaRPr>
          </a:p>
        </p:txBody>
      </p:sp>
      <p:sp>
        <p:nvSpPr>
          <p:cNvPr id="9" name="Title 1">
            <a:extLst>
              <a:ext uri="{FF2B5EF4-FFF2-40B4-BE49-F238E27FC236}">
                <a16:creationId xmlns:a16="http://schemas.microsoft.com/office/drawing/2014/main" id="{66EF66E9-7C97-4A1A-63C4-4A9343225148}"/>
              </a:ext>
            </a:extLst>
          </p:cNvPr>
          <p:cNvSpPr txBox="1">
            <a:spLocks/>
          </p:cNvSpPr>
          <p:nvPr userDrawn="1"/>
        </p:nvSpPr>
        <p:spPr>
          <a:xfrm>
            <a:off x="1866899" y="1499142"/>
            <a:ext cx="10228579"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30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a:t>RIM LOCATIONS</a:t>
            </a:r>
          </a:p>
        </p:txBody>
      </p:sp>
      <p:sp>
        <p:nvSpPr>
          <p:cNvPr id="13" name="Content Placeholder 2">
            <a:extLst>
              <a:ext uri="{FF2B5EF4-FFF2-40B4-BE49-F238E27FC236}">
                <a16:creationId xmlns:a16="http://schemas.microsoft.com/office/drawing/2014/main" id="{E661436B-63F1-0230-3574-DB8AA1268B25}"/>
              </a:ext>
            </a:extLst>
          </p:cNvPr>
          <p:cNvSpPr txBox="1">
            <a:spLocks/>
          </p:cNvSpPr>
          <p:nvPr userDrawn="1"/>
        </p:nvSpPr>
        <p:spPr>
          <a:xfrm>
            <a:off x="1866900" y="753650"/>
            <a:ext cx="9999188" cy="573716"/>
          </a:xfrm>
          <a:prstGeom prst="rect">
            <a:avLst/>
          </a:prstGeom>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RUNWAY INCURSION MITIGATION (RIM)</a:t>
            </a:r>
          </a:p>
        </p:txBody>
      </p:sp>
      <p:sp>
        <p:nvSpPr>
          <p:cNvPr id="14" name="Content Placeholder 4">
            <a:extLst>
              <a:ext uri="{FF2B5EF4-FFF2-40B4-BE49-F238E27FC236}">
                <a16:creationId xmlns:a16="http://schemas.microsoft.com/office/drawing/2014/main" id="{1D3FFA6F-52F5-CECB-0D97-F8B94BC50FE5}"/>
              </a:ext>
            </a:extLst>
          </p:cNvPr>
          <p:cNvSpPr txBox="1">
            <a:spLocks/>
          </p:cNvSpPr>
          <p:nvPr userDrawn="1"/>
        </p:nvSpPr>
        <p:spPr>
          <a:xfrm>
            <a:off x="1866899" y="2189348"/>
            <a:ext cx="7061379" cy="282691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F7B843"/>
                </a:solidFill>
                <a:latin typeface="Helvetica Neue Thin" panose="020B0403020202020204" pitchFamily="34" charset="0"/>
                <a:ea typeface="Helvetica Neue Thin" panose="020B0403020202020204" pitchFamily="34" charset="0"/>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2000" b="0" i="0" kern="1200">
                <a:solidFill>
                  <a:schemeClr val="tx1"/>
                </a:solidFill>
                <a:latin typeface="Helvetica Neue Thin" panose="020B0403020202020204" pitchFamily="34" charset="0"/>
                <a:ea typeface="Helvetica Neue Thin" panose="020B0403020202020204" pitchFamily="34" charset="0"/>
                <a:cs typeface="+mn-cs"/>
              </a:defRPr>
            </a:lvl2pPr>
            <a:lvl3pPr marL="574675" indent="-2873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Helvetica Neue Thin" panose="020B0403020202020204" pitchFamily="34" charset="0"/>
                <a:ea typeface="Helvetica Neue Thin" panose="020B0403020202020204" pitchFamily="34" charset="0"/>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3200" b="0" i="0" kern="1200">
                <a:solidFill>
                  <a:schemeClr val="bg1"/>
                </a:solidFill>
                <a:latin typeface="Helvetica Neue Thin" panose="020B0403020202020204" pitchFamily="34" charset="0"/>
                <a:ea typeface="Helvetica Neue Thin" panose="020B0403020202020204" pitchFamily="34" charset="0"/>
                <a:cs typeface="+mn-cs"/>
              </a:defRPr>
            </a:lvl4pPr>
            <a:lvl5pPr marL="800100" indent="-788988" algn="l" defTabSz="914400" rtl="0" eaLnBrk="1" latinLnBrk="0" hangingPunct="1">
              <a:lnSpc>
                <a:spcPct val="90000"/>
              </a:lnSpc>
              <a:spcBef>
                <a:spcPts val="500"/>
              </a:spcBef>
              <a:buFont typeface="Arial" panose="020B0604020202020204" pitchFamily="34" charset="0"/>
              <a:buNone/>
              <a:tabLst/>
              <a:defRPr sz="1600" b="0" i="0" kern="1200">
                <a:solidFill>
                  <a:schemeClr val="tx1"/>
                </a:solidFill>
                <a:latin typeface="Helvetica Neue Thin" panose="020B0403020202020204" pitchFamily="34" charset="0"/>
                <a:ea typeface="Helvetica Neue Thin" panose="020B0403020202020204" pitchFamily="34" charset="0"/>
                <a:cs typeface="+mn-cs"/>
              </a:defRPr>
            </a:lvl5pPr>
            <a:lvl6pPr marL="11112" indent="0" algn="l" defTabSz="914400" rtl="0" eaLnBrk="1" latinLnBrk="0" hangingPunct="1">
              <a:lnSpc>
                <a:spcPct val="90000"/>
              </a:lnSpc>
              <a:spcBef>
                <a:spcPts val="500"/>
              </a:spcBef>
              <a:buFont typeface="Arial" panose="020B0604020202020204" pitchFamily="34" charset="0"/>
              <a:buNone/>
              <a:tabLst/>
              <a:defRPr sz="1600" b="0" i="0" kern="120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 lvl="1">
              <a:lnSpc>
                <a:spcPct val="100000"/>
              </a:lnSpc>
              <a:defRPr/>
            </a:pPr>
            <a:r>
              <a:rPr lang="en-US" sz="2800" b="1">
                <a:solidFill>
                  <a:schemeClr val="accent2"/>
                </a:solidFill>
                <a:latin typeface="Arial"/>
                <a:cs typeface="Arial"/>
              </a:rPr>
              <a:t>Airfield locations</a:t>
            </a:r>
            <a:r>
              <a:rPr kumimoji="0" lang="en-US" sz="2800" b="1" u="none" strike="noStrike" kern="1200" cap="none" spc="0" normalizeH="0" baseline="0" noProof="0">
                <a:ln>
                  <a:noFill/>
                </a:ln>
                <a:solidFill>
                  <a:schemeClr val="accent2"/>
                </a:solidFill>
                <a:effectLst/>
                <a:uLnTx/>
                <a:uFillTx/>
                <a:latin typeface="Arial"/>
                <a:cs typeface="Arial"/>
              </a:rPr>
              <a:t> where multiple</a:t>
            </a:r>
            <a:r>
              <a:rPr kumimoji="0" lang="en-US" sz="2800" b="1" u="none" strike="noStrike" kern="1200" cap="none" spc="0" normalizeH="0" noProof="0">
                <a:ln>
                  <a:noFill/>
                </a:ln>
                <a:solidFill>
                  <a:schemeClr val="accent2"/>
                </a:solidFill>
                <a:effectLst/>
                <a:uLnTx/>
                <a:uFillTx/>
                <a:latin typeface="Arial"/>
                <a:cs typeface="Arial"/>
              </a:rPr>
              <a:t> </a:t>
            </a:r>
            <a:br>
              <a:rPr lang="en-US" sz="2800" b="1" u="none" strike="noStrike" kern="1200" cap="none" spc="0" normalizeH="0" noProof="0">
                <a:ln>
                  <a:noFill/>
                </a:ln>
                <a:effectLst/>
                <a:uLnTx/>
                <a:uFillTx/>
                <a:latin typeface="Arial" panose="020B0604020202020204" pitchFamily="34" charset="0"/>
                <a:cs typeface="Arial" panose="020B0604020202020204" pitchFamily="34" charset="0"/>
              </a:rPr>
            </a:br>
            <a:r>
              <a:rPr kumimoji="0" lang="en-US" sz="2800" b="1" u="none" strike="noStrike" kern="1200" cap="none" spc="0" normalizeH="0" noProof="0">
                <a:ln>
                  <a:noFill/>
                </a:ln>
                <a:solidFill>
                  <a:schemeClr val="accent2"/>
                </a:solidFill>
                <a:effectLst/>
                <a:uLnTx/>
                <a:uFillTx/>
                <a:latin typeface="Arial"/>
                <a:cs typeface="Arial"/>
              </a:rPr>
              <a:t>Runway Incursions (RIs) </a:t>
            </a:r>
            <a:r>
              <a:rPr lang="en-US" sz="2800" b="1">
                <a:solidFill>
                  <a:schemeClr val="accent2"/>
                </a:solidFill>
                <a:latin typeface="Arial"/>
                <a:cs typeface="Arial"/>
              </a:rPr>
              <a:t>occur</a:t>
            </a:r>
            <a:r>
              <a:rPr kumimoji="0" lang="en-US" sz="2800" b="1" u="none" strike="noStrike" kern="1200" cap="none" spc="0" normalizeH="0" noProof="0">
                <a:ln>
                  <a:noFill/>
                </a:ln>
                <a:solidFill>
                  <a:schemeClr val="accent2"/>
                </a:solidFill>
                <a:effectLst/>
                <a:uLnTx/>
                <a:uFillTx/>
                <a:latin typeface="Arial"/>
                <a:cs typeface="Arial"/>
              </a:rPr>
              <a:t>.</a:t>
            </a:r>
            <a:r>
              <a:rPr lang="en-US" sz="2800" b="1">
                <a:solidFill>
                  <a:schemeClr val="accent2"/>
                </a:solidFill>
                <a:latin typeface="Arial"/>
                <a:cs typeface="Arial"/>
              </a:rPr>
              <a:t> </a:t>
            </a:r>
            <a:endParaRPr lang="en-US">
              <a:solidFill>
                <a:schemeClr val="accent2"/>
              </a:solidFill>
            </a:endParaRPr>
          </a:p>
          <a:p>
            <a:pPr marL="10795" lvl="1">
              <a:lnSpc>
                <a:spcPct val="100000"/>
              </a:lnSpc>
              <a:defRPr/>
            </a:pPr>
            <a:r>
              <a:rPr kumimoji="0" lang="en-US" sz="2400" u="none" strike="noStrike" kern="1200" cap="none" spc="0" normalizeH="0" noProof="0">
                <a:ln>
                  <a:noFill/>
                </a:ln>
                <a:solidFill>
                  <a:schemeClr val="accent2"/>
                </a:solidFill>
                <a:effectLst/>
                <a:uLnTx/>
                <a:uFillTx/>
                <a:latin typeface="Arial"/>
                <a:cs typeface="Arial"/>
              </a:rPr>
              <a:t>RI data </a:t>
            </a:r>
            <a:r>
              <a:rPr lang="en-US" sz="2400">
                <a:solidFill>
                  <a:schemeClr val="accent2"/>
                </a:solidFill>
                <a:latin typeface="Arial"/>
                <a:cs typeface="Arial"/>
              </a:rPr>
              <a:t>triggers examination of runway/ taxiway intersections where 3</a:t>
            </a:r>
            <a:r>
              <a:rPr kumimoji="0" lang="en-US" sz="2400" u="none" strike="noStrike" kern="1200" cap="none" spc="0" normalizeH="0" noProof="0">
                <a:ln>
                  <a:noFill/>
                </a:ln>
                <a:solidFill>
                  <a:schemeClr val="accent2"/>
                </a:solidFill>
                <a:effectLst/>
                <a:uLnTx/>
                <a:uFillTx/>
                <a:latin typeface="Arial"/>
                <a:cs typeface="Arial"/>
              </a:rPr>
              <a:t> or more RIs </a:t>
            </a:r>
            <a:r>
              <a:rPr lang="en-US" sz="2400">
                <a:solidFill>
                  <a:schemeClr val="accent2"/>
                </a:solidFill>
                <a:latin typeface="Arial"/>
                <a:cs typeface="Arial"/>
              </a:rPr>
              <a:t>occurred in 1 year or an average of 1 per year in the last 10 years.</a:t>
            </a:r>
            <a:r>
              <a:rPr kumimoji="0" lang="en-US" sz="2400" u="none" strike="noStrike" kern="1200" cap="none" spc="0" normalizeH="0" noProof="0">
                <a:ln>
                  <a:noFill/>
                </a:ln>
                <a:solidFill>
                  <a:schemeClr val="accent2"/>
                </a:solidFill>
                <a:effectLst/>
                <a:uLnTx/>
                <a:uFillTx/>
                <a:latin typeface="Arial"/>
                <a:cs typeface="Arial"/>
              </a:rPr>
              <a:t> The FAA, airports, and industry develop mitigation projects to address RIs at these locations.</a:t>
            </a:r>
            <a:endParaRPr lang="en-US" sz="2400" u="none" strike="noStrike" kern="1200" cap="none" spc="0" normalizeH="0" baseline="0" noProof="0">
              <a:ln>
                <a:noFill/>
              </a:ln>
              <a:solidFill>
                <a:schemeClr val="accent2"/>
              </a:solidFill>
              <a:effectLst/>
              <a:uLnTx/>
              <a:uFillTx/>
              <a:latin typeface="Arial"/>
              <a:cs typeface="Arial"/>
            </a:endParaRPr>
          </a:p>
        </p:txBody>
      </p:sp>
      <p:pic>
        <p:nvPicPr>
          <p:cNvPr id="15" name="Picture 14">
            <a:extLst>
              <a:ext uri="{FF2B5EF4-FFF2-40B4-BE49-F238E27FC236}">
                <a16:creationId xmlns:a16="http://schemas.microsoft.com/office/drawing/2014/main" id="{CE2CDBD7-B5BC-B981-FA0F-7E2664527A5F}"/>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020608" y="4565553"/>
            <a:ext cx="1441170" cy="1441170"/>
          </a:xfrm>
          <a:prstGeom prst="rect">
            <a:avLst/>
          </a:prstGeom>
          <a:effectLst>
            <a:outerShdw blurRad="50800" dist="38100" dir="2700000" algn="tl" rotWithShape="0">
              <a:prstClr val="black">
                <a:alpha val="40000"/>
              </a:prstClr>
            </a:outerShdw>
          </a:effectLst>
        </p:spPr>
      </p:pic>
      <p:sp>
        <p:nvSpPr>
          <p:cNvPr id="16" name="object 33">
            <a:extLst>
              <a:ext uri="{FF2B5EF4-FFF2-40B4-BE49-F238E27FC236}">
                <a16:creationId xmlns:a16="http://schemas.microsoft.com/office/drawing/2014/main" id="{8035C914-1575-E4A0-E972-8DABBA6F4E87}"/>
              </a:ext>
            </a:extLst>
          </p:cNvPr>
          <p:cNvSpPr txBox="1"/>
          <p:nvPr userDrawn="1"/>
        </p:nvSpPr>
        <p:spPr>
          <a:xfrm>
            <a:off x="9020608" y="6031103"/>
            <a:ext cx="1433311" cy="348942"/>
          </a:xfrm>
          <a:prstGeom prst="rect">
            <a:avLst/>
          </a:prstGeom>
        </p:spPr>
        <p:txBody>
          <a:bodyPr vert="horz" wrap="square" lIns="0" tIns="0" rIns="0" bIns="0" rtlCol="0" anchor="b" anchorCtr="0">
            <a:spAutoFit/>
          </a:bodyPr>
          <a:lstStyle/>
          <a:p>
            <a:pPr marL="12700" marR="5080" algn="ctr">
              <a:lnSpc>
                <a:spcPts val="2900"/>
              </a:lnSpc>
              <a:spcBef>
                <a:spcPts val="340"/>
              </a:spcBef>
            </a:pPr>
            <a:r>
              <a:rPr lang="en-US" sz="2000">
                <a:solidFill>
                  <a:schemeClr val="accent2"/>
                </a:solidFill>
                <a:uFill>
                  <a:solidFill>
                    <a:srgbClr val="568E9F"/>
                  </a:solidFill>
                </a:uFill>
                <a:latin typeface="Arial"/>
                <a:cs typeface="Arial"/>
              </a:rPr>
              <a:t>RIM Video</a:t>
            </a:r>
            <a:endParaRPr sz="2000">
              <a:solidFill>
                <a:schemeClr val="accent2"/>
              </a:solidFill>
              <a:latin typeface="Arial"/>
              <a:cs typeface="Arial"/>
            </a:endParaRPr>
          </a:p>
        </p:txBody>
      </p:sp>
      <p:pic>
        <p:nvPicPr>
          <p:cNvPr id="17" name="Picture 16">
            <a:extLst>
              <a:ext uri="{FF2B5EF4-FFF2-40B4-BE49-F238E27FC236}">
                <a16:creationId xmlns:a16="http://schemas.microsoft.com/office/drawing/2014/main" id="{7F785913-8A25-6433-52D9-6273889F0B5E}"/>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9020608" y="2416713"/>
            <a:ext cx="1441170" cy="1441170"/>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0E98AC8D-84F2-A896-2C94-AAC43457A512}"/>
              </a:ext>
            </a:extLst>
          </p:cNvPr>
          <p:cNvSpPr txBox="1"/>
          <p:nvPr userDrawn="1"/>
        </p:nvSpPr>
        <p:spPr>
          <a:xfrm>
            <a:off x="5999148" y="6361867"/>
            <a:ext cx="2929129" cy="230832"/>
          </a:xfrm>
          <a:prstGeom prst="rect">
            <a:avLst/>
          </a:prstGeom>
          <a:noFill/>
        </p:spPr>
        <p:txBody>
          <a:bodyPr wrap="square" lIns="91440" tIns="45720" rIns="91440" bIns="45720" rtlCol="0" anchor="t">
            <a:spAutoFit/>
          </a:bodyPr>
          <a:lstStyle/>
          <a:p>
            <a:pPr algn="r"/>
            <a:r>
              <a:rPr lang="en-US" sz="900">
                <a:latin typeface="Arial"/>
                <a:cs typeface="Arial"/>
              </a:rPr>
              <a:t>As of 2/2/2023</a:t>
            </a:r>
          </a:p>
        </p:txBody>
      </p:sp>
    </p:spTree>
    <p:extLst>
      <p:ext uri="{BB962C8B-B14F-4D97-AF65-F5344CB8AC3E}">
        <p14:creationId xmlns:p14="http://schemas.microsoft.com/office/powerpoint/2010/main" val="2842003804"/>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10887"/>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TextBox 18">
            <a:extLst>
              <a:ext uri="{FF2B5EF4-FFF2-40B4-BE49-F238E27FC236}">
                <a16:creationId xmlns:a16="http://schemas.microsoft.com/office/drawing/2014/main" id="{346EF3FE-A44D-7D14-86BD-5C8D0FB3FA76}"/>
              </a:ext>
            </a:extLst>
          </p:cNvPr>
          <p:cNvSpPr txBox="1"/>
          <p:nvPr userDrawn="1"/>
        </p:nvSpPr>
        <p:spPr>
          <a:xfrm>
            <a:off x="2219093" y="-724829"/>
            <a:ext cx="8106007" cy="1220128"/>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DC7AE8BF-DFFF-29E8-2746-2AA78A01E58A}"/>
              </a:ext>
            </a:extLst>
          </p:cNvPr>
          <p:cNvSpPr txBox="1"/>
          <p:nvPr userDrawn="1"/>
        </p:nvSpPr>
        <p:spPr>
          <a:xfrm>
            <a:off x="1605169" y="1492846"/>
            <a:ext cx="9356998"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ea typeface="Times New Roman" panose="02020603050405020304" pitchFamily="18" charset="0"/>
                <a:cs typeface="Arial Black" panose="020B0604020202020204" pitchFamily="34" charset="0"/>
              </a:rPr>
              <a:t>ARRIVAL ALERT NOTICES</a:t>
            </a:r>
            <a:r>
              <a:rPr kumimoji="0" lang="en-US" sz="4400" b="0" i="0" u="none" strike="noStrike" kern="1200" cap="none" spc="104" normalizeH="0" baseline="30000" noProof="0">
                <a:ln>
                  <a:noFill/>
                </a:ln>
                <a:solidFill>
                  <a:schemeClr val="bg1"/>
                </a:solidFill>
                <a:effectLst>
                  <a:outerShdw blurRad="76200" dist="76200" dir="3600000" algn="tl" rotWithShape="0">
                    <a:prstClr val="black">
                      <a:alpha val="40000"/>
                    </a:prstClr>
                  </a:outerShdw>
                </a:effectLst>
                <a:uLnTx/>
                <a:uFillTx/>
                <a:latin typeface="Arial"/>
                <a:ea typeface="+mj-ea"/>
                <a:cs typeface="Arial"/>
              </a:rPr>
              <a:t> (AAN)</a:t>
            </a:r>
            <a:endParaRPr lang="en-US">
              <a:solidFill>
                <a:schemeClr val="bg1"/>
              </a:solidFill>
              <a:effectLst>
                <a:outerShdw blurRad="76200" dist="76200" dir="3600000" algn="tl" rotWithShape="0">
                  <a:prstClr val="black">
                    <a:alpha val="40000"/>
                  </a:prstClr>
                </a:outerShdw>
              </a:effectLst>
            </a:endParaRPr>
          </a:p>
        </p:txBody>
      </p:sp>
      <p:sp>
        <p:nvSpPr>
          <p:cNvPr id="2" name="Rectangle 1">
            <a:hlinkClick r:id="rId4"/>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492335"/>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EFINE - S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Picture 4">
            <a:extLst>
              <a:ext uri="{FF2B5EF4-FFF2-40B4-BE49-F238E27FC236}">
                <a16:creationId xmlns:a16="http://schemas.microsoft.com/office/drawing/2014/main" id="{24B1EA74-0F3E-AA25-11A2-8F3299A3EA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37167" y="2031652"/>
            <a:ext cx="6096000" cy="4826348"/>
          </a:xfrm>
          <a:prstGeom prst="rect">
            <a:avLst/>
          </a:prstGeom>
        </p:spPr>
      </p:pic>
      <p:pic>
        <p:nvPicPr>
          <p:cNvPr id="10" name="object 4">
            <a:extLst>
              <a:ext uri="{FF2B5EF4-FFF2-40B4-BE49-F238E27FC236}">
                <a16:creationId xmlns:a16="http://schemas.microsoft.com/office/drawing/2014/main" id="{C88E4DD0-BF49-F0E2-C7BE-4C773E4212C0}"/>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object 10">
            <a:extLst>
              <a:ext uri="{FF2B5EF4-FFF2-40B4-BE49-F238E27FC236}">
                <a16:creationId xmlns:a16="http://schemas.microsoft.com/office/drawing/2014/main" id="{A4296802-757A-72DD-1CF3-65286EE9136C}"/>
              </a:ext>
            </a:extLst>
          </p:cNvPr>
          <p:cNvSpPr txBox="1"/>
          <p:nvPr userDrawn="1"/>
        </p:nvSpPr>
        <p:spPr>
          <a:xfrm>
            <a:off x="7713977" y="2031652"/>
            <a:ext cx="3731260" cy="3345312"/>
          </a:xfrm>
          <a:prstGeom prst="rect">
            <a:avLst/>
          </a:prstGeom>
        </p:spPr>
        <p:txBody>
          <a:bodyPr vert="horz" wrap="square" lIns="0" tIns="182880" rIns="0" bIns="0" rtlCol="0" anchor="t">
            <a:noAutofit/>
          </a:bodyPr>
          <a:lstStyle/>
          <a:p>
            <a:pPr marL="22225">
              <a:spcBef>
                <a:spcPts val="505"/>
              </a:spcBef>
              <a:tabLst>
                <a:tab pos="246379" algn="l"/>
              </a:tabLst>
              <a:defRPr/>
            </a:pPr>
            <a:r>
              <a:rPr kumimoji="0" lang="en-US" sz="2800" b="1" i="0" u="none" strike="noStrike" kern="1200" cap="none" spc="0" normalizeH="0" baseline="0" noProof="0">
                <a:ln>
                  <a:noFill/>
                </a:ln>
                <a:solidFill>
                  <a:schemeClr val="accent2"/>
                </a:solidFill>
                <a:effectLst/>
                <a:uLnTx/>
                <a:uFillTx/>
                <a:latin typeface="Arial"/>
                <a:ea typeface="+mn-ea"/>
                <a:cs typeface="Arial"/>
              </a:rPr>
              <a:t>An unauthorized</a:t>
            </a:r>
            <a:r>
              <a:rPr kumimoji="0" lang="en-US" sz="2800" b="1" i="0" u="none" strike="noStrike" kern="1200" cap="none" spc="430" normalizeH="0" baseline="0" noProof="0">
                <a:ln>
                  <a:noFill/>
                </a:ln>
                <a:solidFill>
                  <a:schemeClr val="accent2"/>
                </a:solidFill>
                <a:effectLst/>
                <a:uLnTx/>
                <a:uFillTx/>
                <a:latin typeface="Arial"/>
                <a:ea typeface="+mn-ea"/>
                <a:cs typeface="Arial"/>
              </a:rPr>
              <a:t> </a:t>
            </a:r>
            <a:br>
              <a:rPr lang="en-US" sz="2800" b="1" i="0" u="none" strike="noStrike" kern="1200" cap="none" spc="430" normalizeH="0" baseline="0" noProof="0">
                <a:ln>
                  <a:noFill/>
                </a:ln>
                <a:effectLst/>
                <a:uLnTx/>
                <a:uFillTx/>
                <a:latin typeface="Arial"/>
                <a:cs typeface="Arial"/>
              </a:rPr>
            </a:br>
            <a:r>
              <a:rPr kumimoji="0" lang="en-US" sz="2800" b="1" i="0" u="none" strike="noStrike" kern="1200" cap="none" spc="0" normalizeH="0" baseline="0" noProof="0">
                <a:ln>
                  <a:noFill/>
                </a:ln>
                <a:solidFill>
                  <a:schemeClr val="accent2"/>
                </a:solidFill>
                <a:effectLst/>
                <a:uLnTx/>
                <a:uFillTx/>
                <a:latin typeface="Arial"/>
                <a:ea typeface="+mn-ea"/>
                <a:cs typeface="Arial"/>
              </a:rPr>
              <a:t>movement</a:t>
            </a:r>
            <a:r>
              <a:rPr lang="en-US" sz="2800" b="1">
                <a:solidFill>
                  <a:schemeClr val="accent2"/>
                </a:solidFill>
                <a:latin typeface="Arial"/>
                <a:cs typeface="Arial"/>
              </a:rPr>
              <a:t> of an </a:t>
            </a:r>
            <a:br>
              <a:rPr lang="en-US" sz="2800" b="1">
                <a:latin typeface="Arial"/>
                <a:cs typeface="Arial"/>
              </a:rPr>
            </a:br>
            <a:r>
              <a:rPr lang="en-US" sz="2800" b="1">
                <a:solidFill>
                  <a:schemeClr val="accent2"/>
                </a:solidFill>
                <a:latin typeface="Arial"/>
                <a:cs typeface="Arial"/>
              </a:rPr>
              <a:t>aircraft, vehicle or </a:t>
            </a:r>
            <a:br>
              <a:rPr lang="en-US" sz="2800" b="1">
                <a:latin typeface="Arial"/>
                <a:cs typeface="Arial"/>
              </a:rPr>
            </a:br>
            <a:r>
              <a:rPr lang="en-US" sz="2800" b="1">
                <a:solidFill>
                  <a:schemeClr val="accent2"/>
                </a:solidFill>
                <a:latin typeface="Arial"/>
                <a:cs typeface="Arial"/>
              </a:rPr>
              <a:t>pedestrian</a:t>
            </a:r>
            <a:r>
              <a:rPr kumimoji="0" lang="en-US" sz="2800" b="1" i="0" u="none" strike="noStrike" kern="1200" cap="none" spc="430" normalizeH="0" baseline="0" noProof="0">
                <a:ln>
                  <a:noFill/>
                </a:ln>
                <a:solidFill>
                  <a:schemeClr val="accent2"/>
                </a:solidFill>
                <a:effectLst/>
                <a:uLnTx/>
                <a:uFillTx/>
                <a:latin typeface="Arial"/>
                <a:ea typeface="+mn-ea"/>
                <a:cs typeface="Arial"/>
              </a:rPr>
              <a:t> </a:t>
            </a:r>
            <a:r>
              <a:rPr kumimoji="0" lang="en-US" sz="2800" b="1" i="0" u="none" strike="noStrike" kern="1200" cap="none" spc="-10" normalizeH="0" baseline="0" noProof="0">
                <a:ln>
                  <a:noFill/>
                </a:ln>
                <a:solidFill>
                  <a:schemeClr val="accent2"/>
                </a:solidFill>
                <a:effectLst/>
                <a:uLnTx/>
                <a:uFillTx/>
                <a:latin typeface="Arial"/>
                <a:ea typeface="+mn-ea"/>
                <a:cs typeface="Arial"/>
              </a:rPr>
              <a:t>within </a:t>
            </a:r>
            <a:br>
              <a:rPr lang="en-US" sz="2800" b="1" i="0" u="none" strike="noStrike" kern="1200" cap="none" spc="-10" normalizeH="0" baseline="0" noProof="0">
                <a:ln>
                  <a:noFill/>
                </a:ln>
                <a:effectLst/>
                <a:uLnTx/>
                <a:uFillTx/>
                <a:latin typeface="Arial"/>
                <a:cs typeface="Arial"/>
              </a:rPr>
            </a:br>
            <a:r>
              <a:rPr kumimoji="0" lang="en-US" sz="2800" b="1" i="0" u="none" strike="noStrike" kern="1200" cap="none" spc="0" normalizeH="0" baseline="0" noProof="0">
                <a:ln>
                  <a:noFill/>
                </a:ln>
                <a:solidFill>
                  <a:schemeClr val="accent2"/>
                </a:solidFill>
                <a:effectLst/>
                <a:uLnTx/>
                <a:uFillTx/>
                <a:latin typeface="Arial"/>
                <a:ea typeface="+mn-ea"/>
                <a:cs typeface="Arial"/>
              </a:rPr>
              <a:t>the designated</a:t>
            </a:r>
            <a:r>
              <a:rPr kumimoji="0" lang="en-US" sz="2800" b="1" i="0" u="none" strike="noStrike" kern="1200" cap="none" spc="360" normalizeH="0" baseline="0" noProof="0">
                <a:ln>
                  <a:noFill/>
                </a:ln>
                <a:solidFill>
                  <a:schemeClr val="accent2"/>
                </a:solidFill>
                <a:effectLst/>
                <a:uLnTx/>
                <a:uFillTx/>
                <a:latin typeface="Arial"/>
                <a:ea typeface="+mn-ea"/>
                <a:cs typeface="Arial"/>
              </a:rPr>
              <a:t> </a:t>
            </a:r>
            <a:r>
              <a:rPr kumimoji="0" lang="en-US" sz="2800" b="1" i="0" u="none" strike="noStrike" kern="1200" cap="none" spc="0" normalizeH="0" baseline="0" noProof="0">
                <a:ln>
                  <a:noFill/>
                </a:ln>
                <a:solidFill>
                  <a:schemeClr val="accent2"/>
                </a:solidFill>
                <a:effectLst/>
                <a:uLnTx/>
                <a:uFillTx/>
                <a:latin typeface="Arial"/>
                <a:ea typeface="+mn-ea"/>
                <a:cs typeface="Arial"/>
              </a:rPr>
              <a:t>movement</a:t>
            </a:r>
            <a:r>
              <a:rPr kumimoji="0" lang="en-US" sz="2800" b="1" i="0" u="none" strike="noStrike" kern="1200" cap="none" spc="360" normalizeH="0" baseline="0" noProof="0">
                <a:ln>
                  <a:noFill/>
                </a:ln>
                <a:solidFill>
                  <a:schemeClr val="accent2"/>
                </a:solidFill>
                <a:effectLst/>
                <a:uLnTx/>
                <a:uFillTx/>
                <a:latin typeface="Arial"/>
                <a:ea typeface="+mn-ea"/>
                <a:cs typeface="Arial"/>
              </a:rPr>
              <a:t> </a:t>
            </a:r>
            <a:r>
              <a:rPr kumimoji="0" lang="en-US" sz="2800" b="1" i="0" u="none" strike="noStrike" kern="1200" cap="none" spc="0" normalizeH="0" baseline="0" noProof="0">
                <a:ln>
                  <a:noFill/>
                </a:ln>
                <a:solidFill>
                  <a:schemeClr val="accent2"/>
                </a:solidFill>
                <a:effectLst/>
                <a:uLnTx/>
                <a:uFillTx/>
                <a:latin typeface="Arial"/>
                <a:ea typeface="+mn-ea"/>
                <a:cs typeface="Arial"/>
              </a:rPr>
              <a:t>area</a:t>
            </a:r>
            <a:r>
              <a:rPr lang="en-US" sz="2800" b="1">
                <a:solidFill>
                  <a:schemeClr val="accent2"/>
                </a:solidFill>
                <a:latin typeface="Arial"/>
                <a:cs typeface="Arial"/>
              </a:rPr>
              <a:t>, but </a:t>
            </a:r>
            <a:r>
              <a:rPr lang="en-US" sz="2800" b="1" u="none">
                <a:solidFill>
                  <a:srgbClr val="FF711C"/>
                </a:solidFill>
                <a:latin typeface="Arial"/>
                <a:cs typeface="Arial"/>
              </a:rPr>
              <a:t>outside of the RSA</a:t>
            </a:r>
            <a:endParaRPr lang="en-US" sz="2800" b="1" u="none" strike="sngStrike" kern="1200" cap="none" spc="0" normalizeH="0" baseline="0" noProof="0">
              <a:ln>
                <a:noFill/>
              </a:ln>
              <a:solidFill>
                <a:srgbClr val="FF711C"/>
              </a:solidFill>
              <a:effectLst/>
              <a:uLnTx/>
              <a:uFillTx/>
              <a:latin typeface="Arial"/>
              <a:cs typeface="Arial"/>
            </a:endParaRPr>
          </a:p>
        </p:txBody>
      </p:sp>
      <p:sp>
        <p:nvSpPr>
          <p:cNvPr id="15" name="TextBox 14">
            <a:extLst>
              <a:ext uri="{FF2B5EF4-FFF2-40B4-BE49-F238E27FC236}">
                <a16:creationId xmlns:a16="http://schemas.microsoft.com/office/drawing/2014/main" id="{BCAA19BC-8A5B-C102-237B-CF3AF0AD16D8}"/>
              </a:ext>
            </a:extLst>
          </p:cNvPr>
          <p:cNvSpPr txBox="1"/>
          <p:nvPr userDrawn="1"/>
        </p:nvSpPr>
        <p:spPr>
          <a:xfrm>
            <a:off x="1863975" y="1508324"/>
            <a:ext cx="8790878"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cs typeface="Arial Black" panose="020B0604020202020204" pitchFamily="34" charset="0"/>
              </a:rPr>
              <a:t>SURFACE INCIDENT </a:t>
            </a:r>
            <a:r>
              <a:rPr kumimoji="0" lang="en-US" sz="4400" b="0" i="0" u="none" strike="noStrike" kern="1200" cap="none" spc="0" normalizeH="0" baseline="30000" noProof="0">
                <a:ln>
                  <a:noFill/>
                </a:ln>
                <a:solidFill>
                  <a:schemeClr val="bg1"/>
                </a:solidFill>
                <a:effectLst>
                  <a:outerShdw blurRad="76200" dist="76200" dir="3600000" algn="tl" rotWithShape="0">
                    <a:prstClr val="black">
                      <a:alpha val="40000"/>
                    </a:prstClr>
                  </a:outerShdw>
                </a:effectLst>
                <a:uLnTx/>
                <a:uFillTx/>
                <a:latin typeface="Arial" panose="020B0604020202020204" pitchFamily="34" charset="0"/>
                <a:cs typeface="Arial" panose="020B0604020202020204" pitchFamily="34" charset="0"/>
              </a:rPr>
              <a:t>(SI)</a:t>
            </a:r>
            <a:endParaRPr lang="en-US" b="0" i="0" baseline="30000">
              <a:solidFill>
                <a:schemeClr val="bg1"/>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832092"/>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EFINE-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6210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55824"/>
            <a:ext cx="10248900" cy="676176"/>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object 11">
            <a:extLst>
              <a:ext uri="{FF2B5EF4-FFF2-40B4-BE49-F238E27FC236}">
                <a16:creationId xmlns:a16="http://schemas.microsoft.com/office/drawing/2014/main" id="{CB2C613F-2ACA-B1DA-E584-3C59286BC75F}"/>
              </a:ext>
            </a:extLst>
          </p:cNvPr>
          <p:cNvPicPr/>
          <p:nvPr userDrawn="1"/>
        </p:nvPicPr>
        <p:blipFill rotWithShape="1">
          <a:blip r:embed="rId3" cstate="hqprint">
            <a:alphaModFix/>
            <a:extLst>
              <a:ext uri="{28A0092B-C50C-407E-A947-70E740481C1C}">
                <a14:useLocalDpi xmlns:a14="http://schemas.microsoft.com/office/drawing/2010/main"/>
              </a:ext>
            </a:extLst>
          </a:blip>
          <a:srcRect t="-53"/>
          <a:stretch/>
        </p:blipFill>
        <p:spPr>
          <a:xfrm>
            <a:off x="457201" y="2033520"/>
            <a:ext cx="5904039" cy="4329181"/>
          </a:xfrm>
          <a:prstGeom prst="rect">
            <a:avLst/>
          </a:prstGeom>
        </p:spPr>
      </p:pic>
      <p:pic>
        <p:nvPicPr>
          <p:cNvPr id="10" name="object 4">
            <a:extLst>
              <a:ext uri="{FF2B5EF4-FFF2-40B4-BE49-F238E27FC236}">
                <a16:creationId xmlns:a16="http://schemas.microsoft.com/office/drawing/2014/main" id="{C88E4DD0-BF49-F0E2-C7BE-4C773E4212C0}"/>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0"/>
            <a:ext cx="990844" cy="6362701"/>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TextBox 13">
            <a:extLst>
              <a:ext uri="{FF2B5EF4-FFF2-40B4-BE49-F238E27FC236}">
                <a16:creationId xmlns:a16="http://schemas.microsoft.com/office/drawing/2014/main" id="{69B610AB-60F7-695D-7AC4-7CB9BBCCD948}"/>
              </a:ext>
            </a:extLst>
          </p:cNvPr>
          <p:cNvSpPr txBox="1"/>
          <p:nvPr userDrawn="1"/>
        </p:nvSpPr>
        <p:spPr>
          <a:xfrm>
            <a:off x="1866899" y="1513557"/>
            <a:ext cx="8238596" cy="677108"/>
          </a:xfrm>
          <a:prstGeom prst="rect">
            <a:avLst/>
          </a:prstGeom>
          <a:noFill/>
        </p:spPr>
        <p:txBody>
          <a:bodyPr wrap="square" lIns="0" tIns="0" rIns="0" bIns="0" rtlCol="0">
            <a:spAutoFit/>
          </a:bodyPr>
          <a:lstStyle/>
          <a:p>
            <a:r>
              <a:rPr kumimoji="0" lang="en-US" sz="4400" b="1" i="0" u="none" strike="noStrike" kern="1200" cap="none" spc="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RUNWAY</a:t>
            </a:r>
            <a:r>
              <a:rPr kumimoji="0" lang="en-US" sz="4400" b="1" i="0" u="none" strike="noStrike" kern="1200" cap="none" spc="42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EXCURSION</a:t>
            </a:r>
            <a:r>
              <a:rPr kumimoji="0" lang="en-US" sz="4400" b="1" i="0" u="none" strike="noStrike" kern="1200" cap="none" spc="44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(RE)</a:t>
            </a:r>
            <a:endParaRPr lang="en-US"/>
          </a:p>
        </p:txBody>
      </p:sp>
      <p:sp>
        <p:nvSpPr>
          <p:cNvPr id="15" name="object 10">
            <a:extLst>
              <a:ext uri="{FF2B5EF4-FFF2-40B4-BE49-F238E27FC236}">
                <a16:creationId xmlns:a16="http://schemas.microsoft.com/office/drawing/2014/main" id="{83D7CB0F-4964-3A65-123D-86C3EF939E6E}"/>
              </a:ext>
            </a:extLst>
          </p:cNvPr>
          <p:cNvSpPr txBox="1"/>
          <p:nvPr userDrawn="1"/>
        </p:nvSpPr>
        <p:spPr>
          <a:xfrm>
            <a:off x="6651116" y="2033521"/>
            <a:ext cx="5236084" cy="4462760"/>
          </a:xfrm>
          <a:prstGeom prst="rect">
            <a:avLst/>
          </a:prstGeom>
        </p:spPr>
        <p:txBody>
          <a:bodyPr vert="horz" wrap="square" lIns="0" tIns="182880" rIns="0" bIns="0" rtlCol="0" anchor="t">
            <a:spAutoFit/>
          </a:bodyPr>
          <a:lstStyle/>
          <a:p>
            <a:pPr marR="5080">
              <a:spcBef>
                <a:spcPts val="450"/>
              </a:spcBef>
            </a:pPr>
            <a:r>
              <a:rPr lang="en-US" sz="2800" b="1">
                <a:solidFill>
                  <a:schemeClr val="accent2"/>
                </a:solidFill>
                <a:latin typeface="Arial"/>
                <a:cs typeface="Arial"/>
              </a:rPr>
              <a:t>A veer off or overrun from </a:t>
            </a:r>
            <a:br>
              <a:rPr lang="en-US" sz="2800" b="1">
                <a:latin typeface="Arial"/>
                <a:cs typeface="Arial"/>
              </a:rPr>
            </a:br>
            <a:r>
              <a:rPr lang="en-US" sz="2800" b="1">
                <a:solidFill>
                  <a:schemeClr val="accent2"/>
                </a:solidFill>
                <a:latin typeface="Arial"/>
                <a:cs typeface="Arial"/>
              </a:rPr>
              <a:t>the runway surface during take-off or landing</a:t>
            </a:r>
          </a:p>
          <a:p>
            <a:pPr marL="35560" marR="5080" indent="-23495">
              <a:spcBef>
                <a:spcPts val="450"/>
              </a:spcBef>
            </a:pPr>
            <a:r>
              <a:rPr sz="2400">
                <a:latin typeface="Arial"/>
                <a:cs typeface="Arial"/>
              </a:rPr>
              <a:t>Contributing</a:t>
            </a:r>
            <a:r>
              <a:rPr sz="2400" spc="175">
                <a:latin typeface="Arial"/>
                <a:cs typeface="Arial"/>
              </a:rPr>
              <a:t> </a:t>
            </a:r>
            <a:r>
              <a:rPr sz="2400">
                <a:latin typeface="Arial"/>
                <a:cs typeface="Arial"/>
              </a:rPr>
              <a:t>factors</a:t>
            </a:r>
            <a:r>
              <a:rPr sz="2400" spc="175">
                <a:latin typeface="Arial"/>
                <a:cs typeface="Arial"/>
              </a:rPr>
              <a:t> </a:t>
            </a:r>
            <a:r>
              <a:rPr sz="2400">
                <a:latin typeface="Arial"/>
                <a:cs typeface="Arial"/>
              </a:rPr>
              <a:t>may</a:t>
            </a:r>
            <a:r>
              <a:rPr sz="2400" spc="175">
                <a:latin typeface="Arial"/>
                <a:cs typeface="Arial"/>
              </a:rPr>
              <a:t> </a:t>
            </a:r>
            <a:r>
              <a:rPr sz="2400" spc="-10">
                <a:latin typeface="Arial"/>
                <a:cs typeface="Arial"/>
              </a:rPr>
              <a:t>include:</a:t>
            </a:r>
            <a:endParaRPr lang="en-US" sz="2400" spc="-10">
              <a:latin typeface="Arial"/>
              <a:cs typeface="Arial"/>
            </a:endParaRPr>
          </a:p>
          <a:p>
            <a:pPr marL="237744" indent="-237744">
              <a:spcBef>
                <a:spcPts val="1100"/>
              </a:spcBef>
              <a:buChar char="•"/>
              <a:tabLst>
                <a:tab pos="284480" algn="l"/>
              </a:tabLst>
            </a:pPr>
            <a:r>
              <a:rPr sz="2400">
                <a:latin typeface="Arial"/>
                <a:cs typeface="Arial"/>
              </a:rPr>
              <a:t>Unstable</a:t>
            </a:r>
            <a:r>
              <a:rPr sz="2400" spc="280">
                <a:latin typeface="Arial"/>
                <a:cs typeface="Arial"/>
              </a:rPr>
              <a:t> </a:t>
            </a:r>
            <a:r>
              <a:rPr sz="2400" spc="-10">
                <a:latin typeface="Arial"/>
                <a:cs typeface="Arial"/>
              </a:rPr>
              <a:t>Approaches</a:t>
            </a:r>
            <a:endParaRPr sz="2400">
              <a:latin typeface="Arial"/>
              <a:cs typeface="Arial"/>
            </a:endParaRPr>
          </a:p>
          <a:p>
            <a:pPr marL="237744" indent="-237744">
              <a:spcBef>
                <a:spcPts val="1100"/>
              </a:spcBef>
              <a:buChar char="•"/>
              <a:tabLst>
                <a:tab pos="284480" algn="l"/>
              </a:tabLst>
            </a:pPr>
            <a:r>
              <a:rPr sz="2400">
                <a:latin typeface="Arial"/>
                <a:cs typeface="Arial"/>
              </a:rPr>
              <a:t>Cross</a:t>
            </a:r>
            <a:r>
              <a:rPr sz="2400" spc="245">
                <a:latin typeface="Arial"/>
                <a:cs typeface="Arial"/>
              </a:rPr>
              <a:t> </a:t>
            </a:r>
            <a:r>
              <a:rPr sz="2400">
                <a:latin typeface="Arial"/>
                <a:cs typeface="Arial"/>
              </a:rPr>
              <a:t>Wind</a:t>
            </a:r>
            <a:r>
              <a:rPr sz="2400" spc="250">
                <a:latin typeface="Arial"/>
                <a:cs typeface="Arial"/>
              </a:rPr>
              <a:t> </a:t>
            </a:r>
            <a:r>
              <a:rPr sz="2400" spc="-10">
                <a:latin typeface="Arial"/>
                <a:cs typeface="Arial"/>
              </a:rPr>
              <a:t>Component</a:t>
            </a:r>
            <a:endParaRPr sz="2400">
              <a:latin typeface="Arial"/>
              <a:cs typeface="Arial"/>
            </a:endParaRPr>
          </a:p>
          <a:p>
            <a:pPr marL="237744" indent="-237744">
              <a:spcBef>
                <a:spcPts val="1100"/>
              </a:spcBef>
              <a:buChar char="•"/>
              <a:tabLst>
                <a:tab pos="284480" algn="l"/>
              </a:tabLst>
            </a:pPr>
            <a:r>
              <a:rPr sz="2400" spc="-10">
                <a:latin typeface="Arial"/>
                <a:cs typeface="Arial"/>
              </a:rPr>
              <a:t>Tailwind</a:t>
            </a:r>
            <a:endParaRPr sz="2400">
              <a:latin typeface="Arial"/>
              <a:cs typeface="Arial"/>
            </a:endParaRPr>
          </a:p>
          <a:p>
            <a:pPr marL="237744" indent="-237744">
              <a:spcBef>
                <a:spcPts val="1100"/>
              </a:spcBef>
              <a:buChar char="•"/>
              <a:tabLst>
                <a:tab pos="284480" algn="l"/>
              </a:tabLst>
            </a:pPr>
            <a:r>
              <a:rPr sz="2400" spc="-10">
                <a:latin typeface="Arial"/>
                <a:cs typeface="Arial"/>
              </a:rPr>
              <a:t>Mechanical</a:t>
            </a:r>
            <a:endParaRPr sz="2400">
              <a:latin typeface="Arial"/>
              <a:cs typeface="Arial"/>
            </a:endParaRPr>
          </a:p>
          <a:p>
            <a:pPr marL="237744" indent="-237744">
              <a:spcBef>
                <a:spcPts val="1100"/>
              </a:spcBef>
              <a:buChar char="•"/>
              <a:tabLst>
                <a:tab pos="284480" algn="l"/>
              </a:tabLst>
            </a:pPr>
            <a:r>
              <a:rPr sz="2400">
                <a:latin typeface="Arial"/>
                <a:cs typeface="Arial"/>
              </a:rPr>
              <a:t>Runway</a:t>
            </a:r>
            <a:r>
              <a:rPr sz="2400" spc="305">
                <a:latin typeface="Arial"/>
                <a:cs typeface="Arial"/>
              </a:rPr>
              <a:t> </a:t>
            </a:r>
            <a:r>
              <a:rPr sz="2400" spc="-10">
                <a:latin typeface="Arial"/>
                <a:cs typeface="Arial"/>
              </a:rPr>
              <a:t>Conditions</a:t>
            </a:r>
            <a:endParaRPr sz="2400">
              <a:latin typeface="Arial"/>
              <a:cs typeface="Arial"/>
            </a:endParaRPr>
          </a:p>
        </p:txBody>
      </p:sp>
    </p:spTree>
    <p:extLst>
      <p:ext uri="{BB962C8B-B14F-4D97-AF65-F5344CB8AC3E}">
        <p14:creationId xmlns:p14="http://schemas.microsoft.com/office/powerpoint/2010/main" val="3830277779"/>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FINE - R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bg object 17">
            <a:extLst>
              <a:ext uri="{FF2B5EF4-FFF2-40B4-BE49-F238E27FC236}">
                <a16:creationId xmlns:a16="http://schemas.microsoft.com/office/drawing/2014/main" id="{2424A077-54F9-2B95-7198-159BA2CD5B3D}"/>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1" y="3653113"/>
            <a:ext cx="10744201" cy="3204887"/>
          </a:xfrm>
          <a:prstGeom prst="rect">
            <a:avLst/>
          </a:prstGeom>
        </p:spPr>
      </p:pic>
      <p:pic>
        <p:nvPicPr>
          <p:cNvPr id="10" name="object 4">
            <a:extLst>
              <a:ext uri="{FF2B5EF4-FFF2-40B4-BE49-F238E27FC236}">
                <a16:creationId xmlns:a16="http://schemas.microsoft.com/office/drawing/2014/main" id="{C88E4DD0-BF49-F0E2-C7BE-4C773E4212C0}"/>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TextBox 14">
            <a:extLst>
              <a:ext uri="{FF2B5EF4-FFF2-40B4-BE49-F238E27FC236}">
                <a16:creationId xmlns:a16="http://schemas.microsoft.com/office/drawing/2014/main" id="{BF3074E4-64A4-3978-724C-910193A44153}"/>
              </a:ext>
            </a:extLst>
          </p:cNvPr>
          <p:cNvSpPr txBox="1"/>
          <p:nvPr/>
        </p:nvSpPr>
        <p:spPr>
          <a:xfrm>
            <a:off x="1866899" y="2248930"/>
            <a:ext cx="9666074" cy="1292662"/>
          </a:xfrm>
          <a:prstGeom prst="rect">
            <a:avLst/>
          </a:prstGeom>
          <a:noFill/>
        </p:spPr>
        <p:txBody>
          <a:bodyPr wrap="square" lIns="0" tIns="0" rIns="0" bIns="0" rtlCol="0">
            <a:spAutoFit/>
          </a:bodyPr>
          <a:lstStyle/>
          <a:p>
            <a:pPr marL="22225" marR="0" lvl="0" indent="0" algn="l" defTabSz="914400" rtl="0" eaLnBrk="1" fontAlgn="auto" latinLnBrk="0" hangingPunct="1">
              <a:lnSpc>
                <a:spcPct val="100000"/>
              </a:lnSpc>
              <a:spcBef>
                <a:spcPts val="505"/>
              </a:spcBef>
              <a:spcAft>
                <a:spcPts val="0"/>
              </a:spcAft>
              <a:buClrTx/>
              <a:buSzTx/>
              <a:buFontTx/>
              <a:buNone/>
              <a:tabLst/>
              <a:defRPr/>
            </a:pPr>
            <a:r>
              <a:rPr kumimoji="0" lang="en-US" sz="2800" b="1" i="0" u="none" strike="noStrike" kern="1200" cap="none" spc="-10" normalizeH="0" baseline="0" noProof="0">
                <a:ln>
                  <a:noFill/>
                </a:ln>
                <a:solidFill>
                  <a:srgbClr val="303744"/>
                </a:solidFill>
                <a:effectLst/>
                <a:uLnTx/>
                <a:uFillTx/>
                <a:latin typeface="Arial"/>
                <a:ea typeface="+mn-ea"/>
                <a:cs typeface="Arial"/>
              </a:rPr>
              <a:t>Incorrect </a:t>
            </a:r>
            <a:r>
              <a:rPr kumimoji="0" lang="en-US" sz="2800" b="1" i="0" u="none" strike="noStrike" kern="1200" cap="none" spc="0" normalizeH="0" baseline="0" noProof="0">
                <a:ln>
                  <a:noFill/>
                </a:ln>
                <a:solidFill>
                  <a:srgbClr val="303744"/>
                </a:solidFill>
                <a:effectLst/>
                <a:uLnTx/>
                <a:uFillTx/>
                <a:latin typeface="Arial"/>
                <a:ea typeface="+mn-ea"/>
                <a:cs typeface="Arial"/>
              </a:rPr>
              <a:t>presence</a:t>
            </a:r>
            <a:r>
              <a:rPr kumimoji="0" lang="en-US" sz="2800" b="1" i="0" u="none" strike="noStrike" kern="1200" cap="none" spc="28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of</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an</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aircraft,</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vehicle</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or person</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on</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the</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protected</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20" normalizeH="0" baseline="0" noProof="0">
                <a:ln>
                  <a:noFill/>
                </a:ln>
                <a:solidFill>
                  <a:srgbClr val="303744"/>
                </a:solidFill>
                <a:effectLst/>
                <a:uLnTx/>
                <a:uFillTx/>
                <a:latin typeface="Arial"/>
                <a:ea typeface="+mn-ea"/>
                <a:cs typeface="Arial"/>
              </a:rPr>
              <a:t>area</a:t>
            </a:r>
            <a:r>
              <a:rPr kumimoji="0" lang="en-US" sz="2800" b="0" i="0" u="none" strike="noStrike" kern="1200" cap="none" spc="-2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of</a:t>
            </a:r>
            <a:r>
              <a:rPr kumimoji="0" lang="en-US" sz="2800" b="0" i="0" u="none" strike="noStrike" kern="1200" cap="none" spc="26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a surface</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designated</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for</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the</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landing</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and</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take-off</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of</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10" normalizeH="0" baseline="0" noProof="0">
                <a:ln>
                  <a:noFill/>
                </a:ln>
                <a:solidFill>
                  <a:srgbClr val="303744"/>
                </a:solidFill>
                <a:effectLst/>
                <a:uLnTx/>
                <a:uFillTx/>
                <a:latin typeface="Arial"/>
                <a:ea typeface="+mn-ea"/>
                <a:cs typeface="Arial"/>
              </a:rPr>
              <a:t>aircraft</a:t>
            </a:r>
            <a:endParaRPr kumimoji="0" lang="en-US" sz="2800" b="0" i="0" u="none" strike="noStrike" kern="1200" cap="none" spc="0" normalizeH="0" baseline="0" noProof="0">
              <a:ln>
                <a:noFill/>
              </a:ln>
              <a:solidFill>
                <a:srgbClr val="303744"/>
              </a:solidFill>
              <a:effectLst/>
              <a:uLnTx/>
              <a:uFillTx/>
              <a:latin typeface="Arial"/>
              <a:ea typeface="+mn-ea"/>
              <a:cs typeface="Arial"/>
            </a:endParaRPr>
          </a:p>
        </p:txBody>
      </p:sp>
      <p:sp>
        <p:nvSpPr>
          <p:cNvPr id="16" name="TextBox 15">
            <a:extLst>
              <a:ext uri="{FF2B5EF4-FFF2-40B4-BE49-F238E27FC236}">
                <a16:creationId xmlns:a16="http://schemas.microsoft.com/office/drawing/2014/main" id="{58F3580B-D2BB-0341-654B-881CFDE306F1}"/>
              </a:ext>
            </a:extLst>
          </p:cNvPr>
          <p:cNvSpPr txBox="1"/>
          <p:nvPr/>
        </p:nvSpPr>
        <p:spPr>
          <a:xfrm>
            <a:off x="1866899" y="1523159"/>
            <a:ext cx="8238596" cy="677108"/>
          </a:xfrm>
          <a:prstGeom prst="rect">
            <a:avLst/>
          </a:prstGeom>
          <a:noFill/>
        </p:spPr>
        <p:txBody>
          <a:bodyPr wrap="square" lIns="0" tIns="0" rIns="0" bIns="0" rtlCol="0">
            <a:spAutoFit/>
          </a:bodyPr>
          <a:lstStyle/>
          <a:p>
            <a:r>
              <a:rPr kumimoji="0" lang="en-US" sz="4400" b="1" i="0" u="none" strike="noStrike" kern="1200" cap="none" spc="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RUNWAY</a:t>
            </a:r>
            <a:r>
              <a:rPr kumimoji="0" lang="en-US" sz="4400" b="1" i="0" u="none" strike="noStrike" kern="1200" cap="none" spc="42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INCURSION</a:t>
            </a:r>
            <a:r>
              <a:rPr kumimoji="0" lang="en-US" sz="4400" b="1" i="0" u="none" strike="noStrike" kern="1200" cap="none" spc="44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a:p>
        </p:txBody>
      </p:sp>
    </p:spTree>
    <p:extLst>
      <p:ext uri="{BB962C8B-B14F-4D97-AF65-F5344CB8AC3E}">
        <p14:creationId xmlns:p14="http://schemas.microsoft.com/office/powerpoint/2010/main" val="3901213651"/>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FINE - MOVEMENT ARE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199"/>
            <a:ext cx="10741660" cy="1591807"/>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object 8">
            <a:extLst>
              <a:ext uri="{FF2B5EF4-FFF2-40B4-BE49-F238E27FC236}">
                <a16:creationId xmlns:a16="http://schemas.microsoft.com/office/drawing/2014/main" id="{31877775-A969-2BDE-0308-DC72BA087E73}"/>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2049066"/>
            <a:ext cx="10741152" cy="4327081"/>
          </a:xfrm>
          <a:prstGeom prst="rect">
            <a:avLst/>
          </a:prstGeom>
        </p:spPr>
      </p:pic>
      <p:pic>
        <p:nvPicPr>
          <p:cNvPr id="14" name="object 9">
            <a:extLst>
              <a:ext uri="{FF2B5EF4-FFF2-40B4-BE49-F238E27FC236}">
                <a16:creationId xmlns:a16="http://schemas.microsoft.com/office/drawing/2014/main" id="{9E69AC37-788B-7C9F-FA07-1343E929B6EE}"/>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049065"/>
            <a:ext cx="8191500" cy="4822382"/>
          </a:xfrm>
          <a:prstGeom prst="rect">
            <a:avLst/>
          </a:prstGeom>
        </p:spPr>
      </p:pic>
      <p:sp>
        <p:nvSpPr>
          <p:cNvPr id="15" name="object 5">
            <a:extLst>
              <a:ext uri="{FF2B5EF4-FFF2-40B4-BE49-F238E27FC236}">
                <a16:creationId xmlns:a16="http://schemas.microsoft.com/office/drawing/2014/main" id="{A74E5303-5B1F-2CCA-A9E5-659B8F304E3D}"/>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grpSp>
        <p:nvGrpSpPr>
          <p:cNvPr id="2" name="Group 1">
            <a:extLst>
              <a:ext uri="{FF2B5EF4-FFF2-40B4-BE49-F238E27FC236}">
                <a16:creationId xmlns:a16="http://schemas.microsoft.com/office/drawing/2014/main" id="{734BD091-DBDD-F09D-2169-D4393F92C8E6}"/>
              </a:ext>
            </a:extLst>
          </p:cNvPr>
          <p:cNvGrpSpPr/>
          <p:nvPr userDrawn="1"/>
        </p:nvGrpSpPr>
        <p:grpSpPr>
          <a:xfrm>
            <a:off x="1866900" y="939568"/>
            <a:ext cx="7535691" cy="3298585"/>
            <a:chOff x="1866900" y="939568"/>
            <a:chExt cx="7535691" cy="3298585"/>
          </a:xfrm>
        </p:grpSpPr>
        <p:sp>
          <p:nvSpPr>
            <p:cNvPr id="3" name="object 10">
              <a:extLst>
                <a:ext uri="{FF2B5EF4-FFF2-40B4-BE49-F238E27FC236}">
                  <a16:creationId xmlns:a16="http://schemas.microsoft.com/office/drawing/2014/main" id="{C95FDC50-111A-6BD4-50CF-ABDECCC7564C}"/>
                </a:ext>
              </a:extLst>
            </p:cNvPr>
            <p:cNvSpPr txBox="1"/>
            <p:nvPr/>
          </p:nvSpPr>
          <p:spPr>
            <a:xfrm>
              <a:off x="1866900" y="2047810"/>
              <a:ext cx="7535691" cy="2190343"/>
            </a:xfrm>
            <a:prstGeom prst="rect">
              <a:avLst/>
            </a:prstGeom>
          </p:spPr>
          <p:txBody>
            <a:bodyPr vert="horz" wrap="square" lIns="0" tIns="182880" rIns="0" bIns="0" rtlCol="0" anchor="t">
              <a:spAutoFit/>
            </a:bodyPr>
            <a:lstStyle/>
            <a:p>
              <a:pPr marL="237744" indent="-237744">
                <a:spcBef>
                  <a:spcPts val="1100"/>
                </a:spcBef>
                <a:buFont typeface="Arial" panose="020B0604020202020204" pitchFamily="34" charset="0"/>
                <a:buChar char="•"/>
              </a:pPr>
              <a:r>
                <a:rPr lang="en-US" sz="2800" b="1">
                  <a:latin typeface="Arial" panose="020B0604020202020204" pitchFamily="34" charset="0"/>
                  <a:cs typeface="Arial" panose="020B0604020202020204" pitchFamily="34" charset="0"/>
                </a:rPr>
                <a:t>Runways</a:t>
              </a:r>
            </a:p>
            <a:p>
              <a:pPr marL="237744" indent="-237744">
                <a:spcBef>
                  <a:spcPts val="1100"/>
                </a:spcBef>
                <a:buFont typeface="Arial" panose="020B0604020202020204" pitchFamily="34" charset="0"/>
                <a:buChar char="•"/>
              </a:pPr>
              <a:r>
                <a:rPr lang="en-US" sz="2800" b="1">
                  <a:latin typeface="Arial" panose="020B0604020202020204" pitchFamily="34" charset="0"/>
                  <a:cs typeface="Arial" panose="020B0604020202020204" pitchFamily="34" charset="0"/>
                </a:rPr>
                <a:t>Taxiways</a:t>
              </a:r>
            </a:p>
            <a:p>
              <a:pPr marL="237744" marR="5080" indent="-237744">
                <a:spcBef>
                  <a:spcPts val="1100"/>
                </a:spcBef>
                <a:buFont typeface="Arial" panose="020B0604020202020204" pitchFamily="34" charset="0"/>
                <a:buChar char="•"/>
              </a:pPr>
              <a:r>
                <a:rPr lang="en-US" sz="2800" b="1">
                  <a:latin typeface="Arial" panose="020B0604020202020204" pitchFamily="34" charset="0"/>
                  <a:cs typeface="Arial" panose="020B0604020202020204" pitchFamily="34" charset="0"/>
                </a:rPr>
                <a:t>Any area on the airfield where operations require ATC permission</a:t>
              </a:r>
            </a:p>
          </p:txBody>
        </p:sp>
        <p:sp>
          <p:nvSpPr>
            <p:cNvPr id="6" name="TextBox 5">
              <a:extLst>
                <a:ext uri="{FF2B5EF4-FFF2-40B4-BE49-F238E27FC236}">
                  <a16:creationId xmlns:a16="http://schemas.microsoft.com/office/drawing/2014/main" id="{989E8686-6AA9-DC49-8174-211463F71B9C}"/>
                </a:ext>
              </a:extLst>
            </p:cNvPr>
            <p:cNvSpPr txBox="1"/>
            <p:nvPr/>
          </p:nvSpPr>
          <p:spPr>
            <a:xfrm>
              <a:off x="1866900" y="939568"/>
              <a:ext cx="7381102"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WHAT ARE WE DISCUSSING TODAY?</a:t>
              </a:r>
            </a:p>
          </p:txBody>
        </p:sp>
        <p:sp>
          <p:nvSpPr>
            <p:cNvPr id="8" name="TextBox 7">
              <a:extLst>
                <a:ext uri="{FF2B5EF4-FFF2-40B4-BE49-F238E27FC236}">
                  <a16:creationId xmlns:a16="http://schemas.microsoft.com/office/drawing/2014/main" id="{C622C9F7-D27A-CCB1-9989-7F04F9403E63}"/>
                </a:ext>
              </a:extLst>
            </p:cNvPr>
            <p:cNvSpPr txBox="1"/>
            <p:nvPr/>
          </p:nvSpPr>
          <p:spPr>
            <a:xfrm>
              <a:off x="1866900" y="1521444"/>
              <a:ext cx="7282248" cy="677108"/>
            </a:xfrm>
            <a:prstGeom prst="rect">
              <a:avLst/>
            </a:prstGeom>
            <a:noFill/>
          </p:spPr>
          <p:txBody>
            <a:bodyPr wrap="square" lIns="0" tIns="0" rIns="0" bIns="0" rtlCol="0">
              <a:spAutoFit/>
            </a:bodyPr>
            <a:lstStyle/>
            <a:p>
              <a:r>
                <a:rPr kumimoji="0" lang="en-US" sz="4400" b="1" i="0" u="none" strike="noStrike" kern="1200" cap="none" spc="30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cs typeface="Arial Black" panose="020B0604020202020204" pitchFamily="34" charset="0"/>
                </a:rPr>
                <a:t>MOVEMENT AREAS</a:t>
              </a:r>
              <a:endParaRPr lang="en-US"/>
            </a:p>
          </p:txBody>
        </p:sp>
      </p:grpSp>
    </p:spTree>
    <p:extLst>
      <p:ext uri="{BB962C8B-B14F-4D97-AF65-F5344CB8AC3E}">
        <p14:creationId xmlns:p14="http://schemas.microsoft.com/office/powerpoint/2010/main" val="2150306037"/>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LOCAL - WILDLIF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0" y="457200"/>
            <a:ext cx="121920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sitting on a light pole&#10;&#10;Description automatically generated with low confidence">
            <a:extLst>
              <a:ext uri="{FF2B5EF4-FFF2-40B4-BE49-F238E27FC236}">
                <a16:creationId xmlns:a16="http://schemas.microsoft.com/office/drawing/2014/main" id="{1EEF42BA-741D-9B3C-61EF-2A72938E9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448300" cy="6896168"/>
          </a:xfrm>
          <a:prstGeom prst="rect">
            <a:avLst/>
          </a:prstGeom>
        </p:spPr>
      </p:pic>
      <p:pic>
        <p:nvPicPr>
          <p:cNvPr id="5" name="Picture 4" descr="A dog running on a road&#10;&#10;Description automatically generated with medium confidence">
            <a:extLst>
              <a:ext uri="{FF2B5EF4-FFF2-40B4-BE49-F238E27FC236}">
                <a16:creationId xmlns:a16="http://schemas.microsoft.com/office/drawing/2014/main" id="{0F331C9C-B41E-ADB0-0E1D-C84380DB0CB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448300" cy="6917845"/>
          </a:xfrm>
          <a:prstGeom prst="rect">
            <a:avLst/>
          </a:prstGeom>
        </p:spPr>
      </p:pic>
      <p:sp>
        <p:nvSpPr>
          <p:cNvPr id="13" name="Picture Placeholder 12">
            <a:extLst>
              <a:ext uri="{FF2B5EF4-FFF2-40B4-BE49-F238E27FC236}">
                <a16:creationId xmlns:a16="http://schemas.microsoft.com/office/drawing/2014/main" id="{9D465EC7-4FF1-2FFD-2D32-2A112C67D0E3}"/>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
        <p:nvSpPr>
          <p:cNvPr id="9" name="TextBox 8">
            <a:extLst>
              <a:ext uri="{FF2B5EF4-FFF2-40B4-BE49-F238E27FC236}">
                <a16:creationId xmlns:a16="http://schemas.microsoft.com/office/drawing/2014/main" id="{EE12F980-673D-46D7-4123-3BE4167A6EA8}"/>
              </a:ext>
            </a:extLst>
          </p:cNvPr>
          <p:cNvSpPr txBox="1"/>
          <p:nvPr userDrawn="1"/>
        </p:nvSpPr>
        <p:spPr>
          <a:xfrm>
            <a:off x="5600700" y="1091177"/>
            <a:ext cx="6375710"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WILDLIFE HAZARDS</a:t>
            </a:r>
          </a:p>
        </p:txBody>
      </p:sp>
      <p:pic>
        <p:nvPicPr>
          <p:cNvPr id="2" name="object 4">
            <a:extLst>
              <a:ext uri="{FF2B5EF4-FFF2-40B4-BE49-F238E27FC236}">
                <a16:creationId xmlns:a16="http://schemas.microsoft.com/office/drawing/2014/main" id="{1BB4E208-EA3B-9DD2-8336-EF6D8EB0F5C8}"/>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10">
            <a:extLst>
              <a:ext uri="{FF2B5EF4-FFF2-40B4-BE49-F238E27FC236}">
                <a16:creationId xmlns:a16="http://schemas.microsoft.com/office/drawing/2014/main" id="{F6A285FA-6D43-4D08-3CFF-9C15A9659F8E}"/>
              </a:ext>
            </a:extLst>
          </p:cNvPr>
          <p:cNvSpPr txBox="1"/>
          <p:nvPr userDrawn="1"/>
        </p:nvSpPr>
        <p:spPr>
          <a:xfrm>
            <a:off x="5600700" y="1600200"/>
            <a:ext cx="6362974" cy="1143001"/>
          </a:xfrm>
          <a:prstGeom prst="rect">
            <a:avLst/>
          </a:prstGeom>
        </p:spPr>
        <p:txBody>
          <a:bodyPr vert="horz" wrap="square" lIns="0" tIns="182880" rIns="0" bIns="0" rtlCol="0" anchor="t">
            <a:noAutofit/>
          </a:bodyPr>
          <a:lstStyle/>
          <a:p>
            <a:pPr marL="12700" marR="592455">
              <a:spcBef>
                <a:spcPts val="320"/>
              </a:spcBef>
              <a:tabLst>
                <a:tab pos="236220" algn="l"/>
              </a:tabLst>
            </a:pPr>
            <a:r>
              <a:rPr lang="en-US" sz="2800" b="1">
                <a:solidFill>
                  <a:srgbClr val="FF711C"/>
                </a:solidFill>
                <a:latin typeface="Arial"/>
                <a:cs typeface="Arial"/>
              </a:rPr>
              <a:t>The following are wildlife hazards specific to this airport: </a:t>
            </a:r>
          </a:p>
        </p:txBody>
      </p:sp>
      <p:sp>
        <p:nvSpPr>
          <p:cNvPr id="10" name="TextBox 9">
            <a:extLst>
              <a:ext uri="{FF2B5EF4-FFF2-40B4-BE49-F238E27FC236}">
                <a16:creationId xmlns:a16="http://schemas.microsoft.com/office/drawing/2014/main" id="{FA704588-1D69-908B-6038-79B702856720}"/>
              </a:ext>
            </a:extLst>
          </p:cNvPr>
          <p:cNvSpPr txBox="1"/>
          <p:nvPr userDrawn="1"/>
        </p:nvSpPr>
        <p:spPr>
          <a:xfrm>
            <a:off x="5587132" y="789903"/>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AREA</a:t>
            </a:r>
          </a:p>
        </p:txBody>
      </p:sp>
    </p:spTree>
    <p:extLst>
      <p:ext uri="{BB962C8B-B14F-4D97-AF65-F5344CB8AC3E}">
        <p14:creationId xmlns:p14="http://schemas.microsoft.com/office/powerpoint/2010/main" val="7548479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LOCAL - WEATH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13568" y="457200"/>
            <a:ext cx="12178432" cy="114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478010C7-C7C8-4F66-4198-1C135CAC418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Placeholder 13">
            <a:extLst>
              <a:ext uri="{FF2B5EF4-FFF2-40B4-BE49-F238E27FC236}">
                <a16:creationId xmlns:a16="http://schemas.microsoft.com/office/drawing/2014/main" id="{34DEDE0A-7F56-FC43-9509-BA8AF13FB5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568" y="0"/>
            <a:ext cx="5448300" cy="6896101"/>
          </a:xfrm>
          <a:prstGeom prst="rect">
            <a:avLst/>
          </a:prstGeom>
        </p:spPr>
      </p:pic>
      <p:sp>
        <p:nvSpPr>
          <p:cNvPr id="5" name="TextBox 4">
            <a:extLst>
              <a:ext uri="{FF2B5EF4-FFF2-40B4-BE49-F238E27FC236}">
                <a16:creationId xmlns:a16="http://schemas.microsoft.com/office/drawing/2014/main" id="{B2619FA1-3521-6A80-A89E-129B8873158C}"/>
              </a:ext>
            </a:extLst>
          </p:cNvPr>
          <p:cNvSpPr txBox="1"/>
          <p:nvPr userDrawn="1"/>
        </p:nvSpPr>
        <p:spPr>
          <a:xfrm>
            <a:off x="5600700" y="1080134"/>
            <a:ext cx="61095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WEATHER TRENDS</a:t>
            </a:r>
          </a:p>
        </p:txBody>
      </p:sp>
      <p:sp>
        <p:nvSpPr>
          <p:cNvPr id="7" name="object 10">
            <a:extLst>
              <a:ext uri="{FF2B5EF4-FFF2-40B4-BE49-F238E27FC236}">
                <a16:creationId xmlns:a16="http://schemas.microsoft.com/office/drawing/2014/main" id="{F7D7ADDD-955C-A07F-2BED-487FE5E4C9EA}"/>
              </a:ext>
            </a:extLst>
          </p:cNvPr>
          <p:cNvSpPr txBox="1"/>
          <p:nvPr userDrawn="1"/>
        </p:nvSpPr>
        <p:spPr>
          <a:xfrm>
            <a:off x="5600700" y="1600200"/>
            <a:ext cx="6362974" cy="1143001"/>
          </a:xfrm>
          <a:prstGeom prst="rect">
            <a:avLst/>
          </a:prstGeom>
        </p:spPr>
        <p:txBody>
          <a:bodyPr vert="horz" wrap="square" lIns="0" tIns="182880" rIns="0" bIns="0" rtlCol="0" anchor="t">
            <a:noAutofit/>
          </a:bodyPr>
          <a:lstStyle/>
          <a:p>
            <a:pPr marL="12700" marR="592455">
              <a:spcBef>
                <a:spcPts val="320"/>
              </a:spcBef>
              <a:tabLst>
                <a:tab pos="236220" algn="l"/>
              </a:tabLst>
            </a:pPr>
            <a:r>
              <a:rPr lang="en-US" sz="2800" b="1">
                <a:solidFill>
                  <a:srgbClr val="FF711C"/>
                </a:solidFill>
                <a:latin typeface="Arial"/>
                <a:cs typeface="Arial"/>
              </a:rPr>
              <a:t>The following are weather conditions specific to this airport: </a:t>
            </a:r>
          </a:p>
        </p:txBody>
      </p:sp>
      <p:sp>
        <p:nvSpPr>
          <p:cNvPr id="8" name="TextBox 7">
            <a:extLst>
              <a:ext uri="{FF2B5EF4-FFF2-40B4-BE49-F238E27FC236}">
                <a16:creationId xmlns:a16="http://schemas.microsoft.com/office/drawing/2014/main" id="{4BA404A4-E0FE-91C8-2577-99702D28E149}"/>
              </a:ext>
            </a:extLst>
          </p:cNvPr>
          <p:cNvSpPr txBox="1"/>
          <p:nvPr userDrawn="1"/>
        </p:nvSpPr>
        <p:spPr>
          <a:xfrm>
            <a:off x="5587132" y="789903"/>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AREA</a:t>
            </a:r>
          </a:p>
        </p:txBody>
      </p:sp>
      <p:sp>
        <p:nvSpPr>
          <p:cNvPr id="9" name="Picture Placeholder 12">
            <a:extLst>
              <a:ext uri="{FF2B5EF4-FFF2-40B4-BE49-F238E27FC236}">
                <a16:creationId xmlns:a16="http://schemas.microsoft.com/office/drawing/2014/main" id="{96BDAB85-4DF3-D458-9783-FF54BB2FEDA3}"/>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Tree>
    <p:extLst>
      <p:ext uri="{BB962C8B-B14F-4D97-AF65-F5344CB8AC3E}">
        <p14:creationId xmlns:p14="http://schemas.microsoft.com/office/powerpoint/2010/main" val="893964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Ins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mall airplane on the runway&#10;&#10;Description automatically generated with low confidence">
            <a:extLst>
              <a:ext uri="{FF2B5EF4-FFF2-40B4-BE49-F238E27FC236}">
                <a16:creationId xmlns:a16="http://schemas.microsoft.com/office/drawing/2014/main" id="{23CBD74E-9FD1-1A2E-C887-69EE5FB60DCB}"/>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pic>
        <p:nvPicPr>
          <p:cNvPr id="7" name="Picture 6" descr="A small airplane on the runway&#10;&#10;Description automatically generated with low confidence">
            <a:extLst>
              <a:ext uri="{FF2B5EF4-FFF2-40B4-BE49-F238E27FC236}">
                <a16:creationId xmlns:a16="http://schemas.microsoft.com/office/drawing/2014/main" id="{2CE15803-0DED-D2F1-7561-458229C1233C}"/>
              </a:ext>
            </a:extLst>
          </p:cNvPr>
          <p:cNvPicPr>
            <a:picLocks noChangeAspect="1"/>
          </p:cNvPicPr>
          <p:nvPr userDrawn="1"/>
        </p:nvPicPr>
        <p:blipFill rotWithShape="1">
          <a:blip r:embed="rId4" cstate="hqprint">
            <a:alphaModFix amt="16000"/>
            <a:extLst>
              <a:ext uri="{28A0092B-C50C-407E-A947-70E740481C1C}">
                <a14:useLocalDpi xmlns:a14="http://schemas.microsoft.com/office/drawing/2010/main"/>
              </a:ext>
            </a:extLst>
          </a:blip>
          <a:srcRect l="-426"/>
          <a:stretch/>
        </p:blipFill>
        <p:spPr>
          <a:xfrm>
            <a:off x="1393444" y="-44064"/>
            <a:ext cx="10795508" cy="6406764"/>
          </a:xfrm>
          <a:prstGeom prst="rect">
            <a:avLst/>
          </a:prstGeom>
        </p:spPr>
      </p:pic>
      <p:sp>
        <p:nvSpPr>
          <p:cNvPr id="8" name="object 3">
            <a:extLst>
              <a:ext uri="{FF2B5EF4-FFF2-40B4-BE49-F238E27FC236}">
                <a16:creationId xmlns:a16="http://schemas.microsoft.com/office/drawing/2014/main" id="{3EE39A42-EA8B-1E1E-ADEF-4E564AEBA67A}"/>
              </a:ext>
            </a:extLst>
          </p:cNvPr>
          <p:cNvSpPr/>
          <p:nvPr userDrawn="1"/>
        </p:nvSpPr>
        <p:spPr>
          <a:xfrm>
            <a:off x="45720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833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79030"/>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3" y="2213061"/>
            <a:ext cx="10337800" cy="4149639"/>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pic>
        <p:nvPicPr>
          <p:cNvPr id="25" name="object 4">
            <a:extLst>
              <a:ext uri="{FF2B5EF4-FFF2-40B4-BE49-F238E27FC236}">
                <a16:creationId xmlns:a16="http://schemas.microsoft.com/office/drawing/2014/main" id="{181D434A-9E2D-F44B-80E8-5AEDC407F877}"/>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5" name="object 5">
            <a:extLst>
              <a:ext uri="{FF2B5EF4-FFF2-40B4-BE49-F238E27FC236}">
                <a16:creationId xmlns:a16="http://schemas.microsoft.com/office/drawing/2014/main" id="{43CEA404-DBE9-F634-8E33-6713BC37138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29837989"/>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LOCAL - SPECIAL EVENTS">
    <p:spTree>
      <p:nvGrpSpPr>
        <p:cNvPr id="1" name=""/>
        <p:cNvGrpSpPr/>
        <p:nvPr/>
      </p:nvGrpSpPr>
      <p:grpSpPr>
        <a:xfrm>
          <a:off x="0" y="0"/>
          <a:ext cx="0" cy="0"/>
          <a:chOff x="0" y="0"/>
          <a:chExt cx="0" cy="0"/>
        </a:xfrm>
      </p:grpSpPr>
      <p:pic>
        <p:nvPicPr>
          <p:cNvPr id="3" name="object 4">
            <a:extLst>
              <a:ext uri="{FF2B5EF4-FFF2-40B4-BE49-F238E27FC236}">
                <a16:creationId xmlns:a16="http://schemas.microsoft.com/office/drawing/2014/main" id="{478010C7-C7C8-4F66-4198-1C135CAC418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5" name="Picture 14">
            <a:extLst>
              <a:ext uri="{FF2B5EF4-FFF2-40B4-BE49-F238E27FC236}">
                <a16:creationId xmlns:a16="http://schemas.microsoft.com/office/drawing/2014/main" id="{31BF2DBD-1949-4AA2-EBA7-65E6BB39B0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221" y="-19051"/>
            <a:ext cx="12192000" cy="6938785"/>
          </a:xfrm>
          <a:prstGeom prst="rect">
            <a:avLst/>
          </a:prstGeom>
        </p:spPr>
      </p:pic>
      <p:sp>
        <p:nvSpPr>
          <p:cNvPr id="13" name="Picture Placeholder 12">
            <a:extLst>
              <a:ext uri="{FF2B5EF4-FFF2-40B4-BE49-F238E27FC236}">
                <a16:creationId xmlns:a16="http://schemas.microsoft.com/office/drawing/2014/main" id="{9D465EC7-4FF1-2FFD-2D32-2A112C67D0E3}"/>
              </a:ext>
            </a:extLst>
          </p:cNvPr>
          <p:cNvSpPr>
            <a:spLocks noGrp="1"/>
          </p:cNvSpPr>
          <p:nvPr>
            <p:ph type="pic" sz="quarter" idx="10"/>
          </p:nvPr>
        </p:nvSpPr>
        <p:spPr>
          <a:xfrm>
            <a:off x="-14221" y="23634"/>
            <a:ext cx="5448300" cy="6896101"/>
          </a:xfrm>
          <a:prstGeom prst="rect">
            <a:avLst/>
          </a:prstGeom>
        </p:spPr>
        <p:txBody>
          <a:bodyPr wrap="none" lIns="274320" tIns="457200" anchor="t" anchorCtr="0"/>
          <a:lstStyle>
            <a:lvl1pPr>
              <a:defRPr sz="1600">
                <a:solidFill>
                  <a:schemeClr val="bg1"/>
                </a:solidFill>
              </a:defRPr>
            </a:lvl1pPr>
          </a:lstStyle>
          <a:p>
            <a:endParaRPr lang="en-US"/>
          </a:p>
        </p:txBody>
      </p:sp>
      <p:sp>
        <p:nvSpPr>
          <p:cNvPr id="10" name="Rectangle 9">
            <a:extLst>
              <a:ext uri="{FF2B5EF4-FFF2-40B4-BE49-F238E27FC236}">
                <a16:creationId xmlns:a16="http://schemas.microsoft.com/office/drawing/2014/main" id="{CEDC69C4-6D4F-27AB-01E9-50F5B15D70D5}"/>
              </a:ext>
            </a:extLst>
          </p:cNvPr>
          <p:cNvSpPr/>
          <p:nvPr userDrawn="1"/>
        </p:nvSpPr>
        <p:spPr>
          <a:xfrm>
            <a:off x="-14221" y="-19051"/>
            <a:ext cx="12192000" cy="694664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BE9B52B-CFAE-7815-217E-B06DCF80F5F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1"/>
            <a:ext cx="5448300" cy="6946640"/>
          </a:xfrm>
          <a:prstGeom prst="rect">
            <a:avLst/>
          </a:prstGeom>
        </p:spPr>
      </p:pic>
      <p:sp>
        <p:nvSpPr>
          <p:cNvPr id="20" name="Rectangle 19">
            <a:extLst>
              <a:ext uri="{FF2B5EF4-FFF2-40B4-BE49-F238E27FC236}">
                <a16:creationId xmlns:a16="http://schemas.microsoft.com/office/drawing/2014/main" id="{85732F7E-C9BC-668A-D509-228C897F71DE}"/>
              </a:ext>
            </a:extLst>
          </p:cNvPr>
          <p:cNvSpPr/>
          <p:nvPr userDrawn="1"/>
        </p:nvSpPr>
        <p:spPr>
          <a:xfrm>
            <a:off x="5448300" y="457200"/>
            <a:ext cx="67437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CA101E-2D2F-D308-EADF-0F8A10602125}"/>
              </a:ext>
            </a:extLst>
          </p:cNvPr>
          <p:cNvSpPr txBox="1"/>
          <p:nvPr userDrawn="1"/>
        </p:nvSpPr>
        <p:spPr>
          <a:xfrm>
            <a:off x="5600700" y="1080134"/>
            <a:ext cx="62619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SPECIAL EVENTS</a:t>
            </a:r>
          </a:p>
        </p:txBody>
      </p:sp>
      <p:pic>
        <p:nvPicPr>
          <p:cNvPr id="2" name="object 4">
            <a:extLst>
              <a:ext uri="{FF2B5EF4-FFF2-40B4-BE49-F238E27FC236}">
                <a16:creationId xmlns:a16="http://schemas.microsoft.com/office/drawing/2014/main" id="{0B0379D4-8AFC-93F6-3AB3-B6AD1893C1F5}"/>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938180" y="5603698"/>
            <a:ext cx="910920" cy="911402"/>
          </a:xfrm>
          <a:prstGeom prst="rect">
            <a:avLst/>
          </a:prstGeom>
        </p:spPr>
      </p:pic>
      <p:sp>
        <p:nvSpPr>
          <p:cNvPr id="7" name="TextBox 6">
            <a:extLst>
              <a:ext uri="{FF2B5EF4-FFF2-40B4-BE49-F238E27FC236}">
                <a16:creationId xmlns:a16="http://schemas.microsoft.com/office/drawing/2014/main" id="{6D12D460-9A3A-B9ED-1F1B-B041914D2500}"/>
              </a:ext>
            </a:extLst>
          </p:cNvPr>
          <p:cNvSpPr txBox="1"/>
          <p:nvPr userDrawn="1"/>
        </p:nvSpPr>
        <p:spPr>
          <a:xfrm>
            <a:off x="5600700" y="789903"/>
            <a:ext cx="4786628"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UPCOMING</a:t>
            </a:r>
          </a:p>
        </p:txBody>
      </p:sp>
    </p:spTree>
    <p:extLst>
      <p:ext uri="{BB962C8B-B14F-4D97-AF65-F5344CB8AC3E}">
        <p14:creationId xmlns:p14="http://schemas.microsoft.com/office/powerpoint/2010/main" val="8990774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OCAL SURFACE EVENTS - S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1" y="0"/>
            <a:ext cx="12192000"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SURFACE</a:t>
            </a:r>
            <a:r>
              <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 INCIDENT</a:t>
            </a: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9" name="TextBox 8">
            <a:extLst>
              <a:ext uri="{FF2B5EF4-FFF2-40B4-BE49-F238E27FC236}">
                <a16:creationId xmlns:a16="http://schemas.microsoft.com/office/drawing/2014/main" id="{08817360-3E58-E914-F5D9-2649E9E67BB2}"/>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9EA1E9B8-A745-2474-6E8A-321E0B3B1466}"/>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46080"/>
            <a:ext cx="3715919" cy="5135377"/>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719D2B09-CB7A-EFFD-EF9D-E2782E71315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4303743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OUTR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3">
            <a:extLst>
              <a:ext uri="{FF2B5EF4-FFF2-40B4-BE49-F238E27FC236}">
                <a16:creationId xmlns:a16="http://schemas.microsoft.com/office/drawing/2014/main" id="{4685E189-8883-F719-A8F7-115D60A759EC}"/>
              </a:ext>
            </a:extLst>
          </p:cNvPr>
          <p:cNvPicPr/>
          <p:nvPr userDrawn="1"/>
        </p:nvPicPr>
        <p:blipFill rotWithShape="1">
          <a:blip r:embed="rId3" cstate="hqprint">
            <a:alphaModFix amt="55000"/>
            <a:extLst>
              <a:ext uri="{28A0092B-C50C-407E-A947-70E740481C1C}">
                <a14:useLocalDpi xmlns:a14="http://schemas.microsoft.com/office/drawing/2010/main"/>
              </a:ext>
            </a:extLst>
          </a:blip>
          <a:srcRect t="-8595"/>
          <a:stretch/>
        </p:blipFill>
        <p:spPr>
          <a:xfrm>
            <a:off x="1600200" y="2029348"/>
            <a:ext cx="10744200" cy="4333352"/>
          </a:xfrm>
          <a:prstGeom prst="rect">
            <a:avLst/>
          </a:prstGeom>
        </p:spPr>
      </p:pic>
      <p:pic>
        <p:nvPicPr>
          <p:cNvPr id="5" name="object 3">
            <a:extLst>
              <a:ext uri="{FF2B5EF4-FFF2-40B4-BE49-F238E27FC236}">
                <a16:creationId xmlns:a16="http://schemas.microsoft.com/office/drawing/2014/main" id="{807FDA29-63D3-8C37-8A76-6A31446F9CA7}"/>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81212"/>
            <a:ext cx="8330452" cy="4476787"/>
          </a:xfrm>
          <a:prstGeom prst="rect">
            <a:avLst/>
          </a:prstGeom>
        </p:spPr>
      </p:pic>
      <p:pic>
        <p:nvPicPr>
          <p:cNvPr id="10" name="object 4">
            <a:extLst>
              <a:ext uri="{FF2B5EF4-FFF2-40B4-BE49-F238E27FC236}">
                <a16:creationId xmlns:a16="http://schemas.microsoft.com/office/drawing/2014/main" id="{B69D3E6F-A702-1884-6095-10FFB338D75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80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OUTRE</a:t>
            </a:r>
            <a:r>
              <a:rPr lang="en-US" sz="8500" b="1" i="0" spc="-1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AC</a:t>
            </a:r>
            <a:r>
              <a:rPr lang="en-US" sz="8500" b="1" i="0" spc="-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H</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103409976"/>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2"/>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8120721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LOCAL SURFACE EVENTS - 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539263"/>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F4C305-DDB4-7C77-7B92-1638FF89A425}"/>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EXCURSION</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14" name="TextBox 13">
            <a:extLst>
              <a:ext uri="{FF2B5EF4-FFF2-40B4-BE49-F238E27FC236}">
                <a16:creationId xmlns:a16="http://schemas.microsoft.com/office/drawing/2014/main" id="{84B79029-1EA7-4B7F-82C4-3B8CF3E48491}"/>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3" name="Picture Placeholder 2">
            <a:extLst>
              <a:ext uri="{FF2B5EF4-FFF2-40B4-BE49-F238E27FC236}">
                <a16:creationId xmlns:a16="http://schemas.microsoft.com/office/drawing/2014/main" id="{C7B5CED5-9100-5832-AE36-CB18BBD5F1F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D6F77738-3FAE-B8A7-71A3-9921E8C6ADE5}"/>
              </a:ext>
            </a:extLst>
          </p:cNvPr>
          <p:cNvSpPr>
            <a:spLocks noGrp="1"/>
          </p:cNvSpPr>
          <p:nvPr>
            <p:ph type="pic" sz="quarter" idx="17"/>
          </p:nvPr>
        </p:nvSpPr>
        <p:spPr>
          <a:xfrm>
            <a:off x="1395335" y="1752106"/>
            <a:ext cx="3742660" cy="5105894"/>
          </a:xfrm>
          <a:prstGeom prst="rect">
            <a:avLst/>
          </a:prstGeom>
        </p:spPr>
        <p:txBody>
          <a:bodyPr tIns="91440" bIns="0"/>
          <a:lstStyle>
            <a:lvl1pPr>
              <a:defRPr sz="100"/>
            </a:lvl1pPr>
          </a:lstStyle>
          <a:p>
            <a:endParaRPr lang="en-US"/>
          </a:p>
        </p:txBody>
      </p:sp>
      <p:sp>
        <p:nvSpPr>
          <p:cNvPr id="7" name="object 5">
            <a:extLst>
              <a:ext uri="{FF2B5EF4-FFF2-40B4-BE49-F238E27FC236}">
                <a16:creationId xmlns:a16="http://schemas.microsoft.com/office/drawing/2014/main" id="{DC645A8B-65A2-205B-A82E-E826C6DC633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78317250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RIM LOCA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3261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755218481"/>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0842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083311"/>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5260" y="1153148"/>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TextBox 18">
            <a:extLst>
              <a:ext uri="{FF2B5EF4-FFF2-40B4-BE49-F238E27FC236}">
                <a16:creationId xmlns:a16="http://schemas.microsoft.com/office/drawing/2014/main" id="{346EF3FE-A44D-7D14-86BD-5C8D0FB3FA76}"/>
              </a:ext>
            </a:extLst>
          </p:cNvPr>
          <p:cNvSpPr txBox="1"/>
          <p:nvPr userDrawn="1"/>
        </p:nvSpPr>
        <p:spPr>
          <a:xfrm>
            <a:off x="2219093" y="-724829"/>
            <a:ext cx="8106007" cy="1220128"/>
          </a:xfrm>
          <a:prstGeom prst="rect">
            <a:avLst/>
          </a:prstGeom>
          <a:noFill/>
        </p:spPr>
        <p:txBody>
          <a:bodyPr wrap="square" rtlCol="0">
            <a:spAutoFit/>
          </a:bodyPr>
          <a:lstStyle/>
          <a:p>
            <a:endParaRPr lang="en-US"/>
          </a:p>
        </p:txBody>
      </p:sp>
      <p:sp>
        <p:nvSpPr>
          <p:cNvPr id="2" name="Rectangle 1">
            <a:hlinkClick r:id="rId4"/>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49BAA5-A466-9B0C-3720-1A55392F99B3}"/>
              </a:ext>
            </a:extLst>
          </p:cNvPr>
          <p:cNvPicPr/>
          <p:nvPr userDrawn="1"/>
        </p:nvPicPr>
        <p:blipFill rotWithShape="1">
          <a:blip r:embed="rId5" cstate="screen">
            <a:extLst>
              <a:ext uri="{28A0092B-C50C-407E-A947-70E740481C1C}">
                <a14:useLocalDpi xmlns:a14="http://schemas.microsoft.com/office/drawing/2010/main"/>
              </a:ext>
            </a:extLst>
          </a:blip>
          <a:srcRect l="-37299" t="552" r="-16226" b="-6659"/>
          <a:stretch/>
        </p:blipFill>
        <p:spPr>
          <a:xfrm>
            <a:off x="-798653" y="1859268"/>
            <a:ext cx="9988952" cy="4363655"/>
          </a:xfrm>
          <a:prstGeom prst="rect">
            <a:avLst/>
          </a:prstGeom>
          <a:noFill/>
        </p:spPr>
      </p:pic>
    </p:spTree>
    <p:extLst>
      <p:ext uri="{BB962C8B-B14F-4D97-AF65-F5344CB8AC3E}">
        <p14:creationId xmlns:p14="http://schemas.microsoft.com/office/powerpoint/2010/main" val="3140682692"/>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DEFINE - S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4">
            <a:extLst>
              <a:ext uri="{FF2B5EF4-FFF2-40B4-BE49-F238E27FC236}">
                <a16:creationId xmlns:a16="http://schemas.microsoft.com/office/drawing/2014/main" id="{ACA02B2B-7FA0-FF91-BEEE-47ED07BEC3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37167" y="2031652"/>
            <a:ext cx="6096000" cy="4826348"/>
          </a:xfrm>
          <a:prstGeom prst="rect">
            <a:avLst/>
          </a:prstGeom>
        </p:spPr>
      </p:pic>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8" name="object 5">
            <a:extLst>
              <a:ext uri="{FF2B5EF4-FFF2-40B4-BE49-F238E27FC236}">
                <a16:creationId xmlns:a16="http://schemas.microsoft.com/office/drawing/2014/main" id="{32B0DEFA-0CFB-1F29-9A2C-C0CAFF9397B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91639980"/>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DEFINE-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6210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66334"/>
            <a:ext cx="10248900" cy="676176"/>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object 11">
            <a:extLst>
              <a:ext uri="{FF2B5EF4-FFF2-40B4-BE49-F238E27FC236}">
                <a16:creationId xmlns:a16="http://schemas.microsoft.com/office/drawing/2014/main" id="{72506321-F341-A5F1-4723-20CFFAE12E16}"/>
              </a:ext>
            </a:extLst>
          </p:cNvPr>
          <p:cNvPicPr/>
          <p:nvPr userDrawn="1"/>
        </p:nvPicPr>
        <p:blipFill rotWithShape="1">
          <a:blip r:embed="rId4" cstate="screen">
            <a:alphaModFix/>
            <a:extLst>
              <a:ext uri="{28A0092B-C50C-407E-A947-70E740481C1C}">
                <a14:useLocalDpi xmlns:a14="http://schemas.microsoft.com/office/drawing/2010/main"/>
              </a:ext>
            </a:extLst>
          </a:blip>
          <a:srcRect t="-52" b="119"/>
          <a:stretch/>
        </p:blipFill>
        <p:spPr>
          <a:xfrm>
            <a:off x="456956" y="2038710"/>
            <a:ext cx="5904039" cy="4323992"/>
          </a:xfrm>
          <a:prstGeom prst="rect">
            <a:avLst/>
          </a:prstGeom>
        </p:spPr>
      </p:pic>
      <p:sp>
        <p:nvSpPr>
          <p:cNvPr id="3" name="object 5">
            <a:extLst>
              <a:ext uri="{FF2B5EF4-FFF2-40B4-BE49-F238E27FC236}">
                <a16:creationId xmlns:a16="http://schemas.microsoft.com/office/drawing/2014/main" id="{213D16D3-13B8-E1F4-79B9-21E23E9C2086}"/>
              </a:ext>
            </a:extLst>
          </p:cNvPr>
          <p:cNvSpPr/>
          <p:nvPr userDrawn="1"/>
        </p:nvSpPr>
        <p:spPr>
          <a:xfrm>
            <a:off x="456956" y="0"/>
            <a:ext cx="990844" cy="6362701"/>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984136119"/>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DEFINE - R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2" name="bg object 17">
            <a:extLst>
              <a:ext uri="{FF2B5EF4-FFF2-40B4-BE49-F238E27FC236}">
                <a16:creationId xmlns:a16="http://schemas.microsoft.com/office/drawing/2014/main" id="{9677ECD9-2BF4-5B67-4F50-79EEA4EA1356}"/>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1" y="3653113"/>
            <a:ext cx="10744201" cy="3204887"/>
          </a:xfrm>
          <a:prstGeom prst="rect">
            <a:avLst/>
          </a:prstGeom>
        </p:spPr>
      </p:pic>
      <p:pic>
        <p:nvPicPr>
          <p:cNvPr id="8" name="object 4">
            <a:extLst>
              <a:ext uri="{FF2B5EF4-FFF2-40B4-BE49-F238E27FC236}">
                <a16:creationId xmlns:a16="http://schemas.microsoft.com/office/drawing/2014/main" id="{570E371D-FEEE-5E97-4FCB-5F3635062EAF}"/>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3263835192"/>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P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hqprint">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PROPOSED NEW </a:t>
            </a:r>
          </a:p>
        </p:txBody>
      </p:sp>
    </p:spTree>
    <p:extLst>
      <p:ext uri="{BB962C8B-B14F-4D97-AF65-F5344CB8AC3E}">
        <p14:creationId xmlns:p14="http://schemas.microsoft.com/office/powerpoint/2010/main" val="51871341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DEFINE - MOVEMENT ARE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5">
            <a:extLst>
              <a:ext uri="{FF2B5EF4-FFF2-40B4-BE49-F238E27FC236}">
                <a16:creationId xmlns:a16="http://schemas.microsoft.com/office/drawing/2014/main" id="{86265F1F-1CFF-DBF3-8433-C63F9C3B22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8" name="object 4">
            <a:extLst>
              <a:ext uri="{FF2B5EF4-FFF2-40B4-BE49-F238E27FC236}">
                <a16:creationId xmlns:a16="http://schemas.microsoft.com/office/drawing/2014/main" id="{14FAF3E2-2B6D-6044-77F9-E771ED821F1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1" descr="A small airplane on the runway&#10;&#10;Description automatically generated with low confidence">
            <a:extLst>
              <a:ext uri="{FF2B5EF4-FFF2-40B4-BE49-F238E27FC236}">
                <a16:creationId xmlns:a16="http://schemas.microsoft.com/office/drawing/2014/main" id="{7392C4D8-7A10-FB50-D892-EB28007F4349}"/>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6696075" y="-3365"/>
            <a:ext cx="5000625" cy="6903897"/>
          </a:xfrm>
          <a:prstGeom prst="rect">
            <a:avLst/>
          </a:prstGeom>
        </p:spPr>
      </p:pic>
      <p:sp>
        <p:nvSpPr>
          <p:cNvPr id="11" name="object 6">
            <a:extLst>
              <a:ext uri="{FF2B5EF4-FFF2-40B4-BE49-F238E27FC236}">
                <a16:creationId xmlns:a16="http://schemas.microsoft.com/office/drawing/2014/main" id="{3CC4DE47-8F9D-955C-52FC-DF021F5832BE}"/>
              </a:ext>
            </a:extLst>
          </p:cNvPr>
          <p:cNvSpPr/>
          <p:nvPr/>
        </p:nvSpPr>
        <p:spPr>
          <a:xfrm>
            <a:off x="1447800" y="457199"/>
            <a:ext cx="10741660" cy="1591807"/>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32000"/>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spTree>
    <p:extLst>
      <p:ext uri="{BB962C8B-B14F-4D97-AF65-F5344CB8AC3E}">
        <p14:creationId xmlns:p14="http://schemas.microsoft.com/office/powerpoint/2010/main" val="2235515504"/>
      </p:ext>
    </p:extLst>
  </p:cSld>
  <p:clrMapOvr>
    <a:masterClrMapping/>
  </p:clrMapOvr>
  <p:extLst>
    <p:ext uri="{DCECCB84-F9BA-43D5-87BE-67443E8EF086}">
      <p15:sldGuideLst xmlns:p15="http://schemas.microsoft.com/office/powerpoint/2012/main">
        <p15:guide id="1" orient="horz" pos="2088">
          <p15:clr>
            <a:srgbClr val="FBAE40"/>
          </p15:clr>
        </p15:guide>
        <p15:guide id="2" pos="2136">
          <p15:clr>
            <a:srgbClr val="FBAE40"/>
          </p15:clr>
        </p15:guide>
        <p15:guide id="3" pos="394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LOCAL - WILDLIF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0" y="457200"/>
            <a:ext cx="121920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sitting on a light pole&#10;&#10;Description automatically generated with low confidence">
            <a:extLst>
              <a:ext uri="{FF2B5EF4-FFF2-40B4-BE49-F238E27FC236}">
                <a16:creationId xmlns:a16="http://schemas.microsoft.com/office/drawing/2014/main" id="{1EEF42BA-741D-9B3C-61EF-2A72938E9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448300" cy="6896168"/>
          </a:xfrm>
          <a:prstGeom prst="rect">
            <a:avLst/>
          </a:prstGeom>
        </p:spPr>
      </p:pic>
      <p:pic>
        <p:nvPicPr>
          <p:cNvPr id="5" name="Picture 4" descr="A dog running on a road&#10;&#10;Description automatically generated with medium confidence">
            <a:extLst>
              <a:ext uri="{FF2B5EF4-FFF2-40B4-BE49-F238E27FC236}">
                <a16:creationId xmlns:a16="http://schemas.microsoft.com/office/drawing/2014/main" id="{0F331C9C-B41E-ADB0-0E1D-C84380DB0CB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448300" cy="6917845"/>
          </a:xfrm>
          <a:prstGeom prst="rect">
            <a:avLst/>
          </a:prstGeom>
        </p:spPr>
      </p:pic>
      <p:sp>
        <p:nvSpPr>
          <p:cNvPr id="13" name="Picture Placeholder 12">
            <a:extLst>
              <a:ext uri="{FF2B5EF4-FFF2-40B4-BE49-F238E27FC236}">
                <a16:creationId xmlns:a16="http://schemas.microsoft.com/office/drawing/2014/main" id="{9D465EC7-4FF1-2FFD-2D32-2A112C67D0E3}"/>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pic>
        <p:nvPicPr>
          <p:cNvPr id="2" name="object 4">
            <a:extLst>
              <a:ext uri="{FF2B5EF4-FFF2-40B4-BE49-F238E27FC236}">
                <a16:creationId xmlns:a16="http://schemas.microsoft.com/office/drawing/2014/main" id="{1BB4E208-EA3B-9DD2-8336-EF6D8EB0F5C8}"/>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34861600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LOCAL - WEATH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13568" y="457200"/>
            <a:ext cx="12178432" cy="114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3">
            <a:extLst>
              <a:ext uri="{FF2B5EF4-FFF2-40B4-BE49-F238E27FC236}">
                <a16:creationId xmlns:a16="http://schemas.microsoft.com/office/drawing/2014/main" id="{34DEDE0A-7F56-FC43-9509-BA8AF13FB5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568" y="0"/>
            <a:ext cx="5448300" cy="6896101"/>
          </a:xfrm>
          <a:prstGeom prst="rect">
            <a:avLst/>
          </a:prstGeom>
        </p:spPr>
      </p:pic>
      <p:sp>
        <p:nvSpPr>
          <p:cNvPr id="9" name="Picture Placeholder 12">
            <a:extLst>
              <a:ext uri="{FF2B5EF4-FFF2-40B4-BE49-F238E27FC236}">
                <a16:creationId xmlns:a16="http://schemas.microsoft.com/office/drawing/2014/main" id="{A8445034-928F-6F2C-F4B6-3036F4AE1A84}"/>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Tree>
    <p:extLst>
      <p:ext uri="{BB962C8B-B14F-4D97-AF65-F5344CB8AC3E}">
        <p14:creationId xmlns:p14="http://schemas.microsoft.com/office/powerpoint/2010/main" val="185292327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LOCAL - SPECIAL EVENTS">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04C32DD2-8507-BC58-7C7F-3DA18EC47E8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5" name="Picture 4">
            <a:extLst>
              <a:ext uri="{FF2B5EF4-FFF2-40B4-BE49-F238E27FC236}">
                <a16:creationId xmlns:a16="http://schemas.microsoft.com/office/drawing/2014/main" id="{3CD07F8C-F3D4-A56D-4E4D-53C42B18C5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221" y="-19051"/>
            <a:ext cx="12192000" cy="6938785"/>
          </a:xfrm>
          <a:prstGeom prst="rect">
            <a:avLst/>
          </a:prstGeom>
        </p:spPr>
      </p:pic>
      <p:sp>
        <p:nvSpPr>
          <p:cNvPr id="7" name="Picture Placeholder 12">
            <a:extLst>
              <a:ext uri="{FF2B5EF4-FFF2-40B4-BE49-F238E27FC236}">
                <a16:creationId xmlns:a16="http://schemas.microsoft.com/office/drawing/2014/main" id="{969F7E5D-1551-BA42-5CE8-E24879B6F7A6}"/>
              </a:ext>
            </a:extLst>
          </p:cNvPr>
          <p:cNvSpPr>
            <a:spLocks noGrp="1"/>
          </p:cNvSpPr>
          <p:nvPr>
            <p:ph type="pic" sz="quarter" idx="10"/>
          </p:nvPr>
        </p:nvSpPr>
        <p:spPr>
          <a:xfrm>
            <a:off x="-14221" y="23634"/>
            <a:ext cx="5448300" cy="6896101"/>
          </a:xfrm>
          <a:prstGeom prst="rect">
            <a:avLst/>
          </a:prstGeom>
        </p:spPr>
        <p:txBody>
          <a:bodyPr wrap="none" lIns="274320" tIns="457200" anchor="t" anchorCtr="0"/>
          <a:lstStyle>
            <a:lvl1pPr>
              <a:defRPr sz="1600">
                <a:solidFill>
                  <a:schemeClr val="bg1"/>
                </a:solidFill>
              </a:defRPr>
            </a:lvl1pPr>
          </a:lstStyle>
          <a:p>
            <a:endParaRPr lang="en-US"/>
          </a:p>
        </p:txBody>
      </p:sp>
      <p:sp>
        <p:nvSpPr>
          <p:cNvPr id="9" name="Rectangle 8">
            <a:extLst>
              <a:ext uri="{FF2B5EF4-FFF2-40B4-BE49-F238E27FC236}">
                <a16:creationId xmlns:a16="http://schemas.microsoft.com/office/drawing/2014/main" id="{AD742829-2C1C-9CB0-5D37-67C31CC095D9}"/>
              </a:ext>
            </a:extLst>
          </p:cNvPr>
          <p:cNvSpPr/>
          <p:nvPr userDrawn="1"/>
        </p:nvSpPr>
        <p:spPr>
          <a:xfrm>
            <a:off x="-14221" y="-19051"/>
            <a:ext cx="12192000" cy="694664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5AA8D4-263C-3ADB-DF4F-B7669A2482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1"/>
            <a:ext cx="5448300" cy="6946640"/>
          </a:xfrm>
          <a:prstGeom prst="rect">
            <a:avLst/>
          </a:prstGeom>
        </p:spPr>
      </p:pic>
      <p:sp>
        <p:nvSpPr>
          <p:cNvPr id="12" name="Rectangle 11">
            <a:extLst>
              <a:ext uri="{FF2B5EF4-FFF2-40B4-BE49-F238E27FC236}">
                <a16:creationId xmlns:a16="http://schemas.microsoft.com/office/drawing/2014/main" id="{CE9657E9-F038-CAF6-AE06-3172940648EE}"/>
              </a:ext>
            </a:extLst>
          </p:cNvPr>
          <p:cNvSpPr/>
          <p:nvPr userDrawn="1"/>
        </p:nvSpPr>
        <p:spPr>
          <a:xfrm>
            <a:off x="5448300" y="457200"/>
            <a:ext cx="67437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AC1D0D-2F9D-9DF9-1ADA-ECDF7E364BC8}"/>
              </a:ext>
            </a:extLst>
          </p:cNvPr>
          <p:cNvSpPr txBox="1"/>
          <p:nvPr userDrawn="1"/>
        </p:nvSpPr>
        <p:spPr>
          <a:xfrm>
            <a:off x="5600700" y="1080134"/>
            <a:ext cx="62619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SPECIAL EVENTS</a:t>
            </a:r>
          </a:p>
        </p:txBody>
      </p:sp>
      <p:pic>
        <p:nvPicPr>
          <p:cNvPr id="15" name="object 4">
            <a:extLst>
              <a:ext uri="{FF2B5EF4-FFF2-40B4-BE49-F238E27FC236}">
                <a16:creationId xmlns:a16="http://schemas.microsoft.com/office/drawing/2014/main" id="{4C349C6D-8DD2-2B67-FCDF-FEC4D33B03CE}"/>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938180" y="5603698"/>
            <a:ext cx="910920" cy="911402"/>
          </a:xfrm>
          <a:prstGeom prst="rect">
            <a:avLst/>
          </a:prstGeom>
        </p:spPr>
      </p:pic>
      <p:sp>
        <p:nvSpPr>
          <p:cNvPr id="16" name="TextBox 15">
            <a:extLst>
              <a:ext uri="{FF2B5EF4-FFF2-40B4-BE49-F238E27FC236}">
                <a16:creationId xmlns:a16="http://schemas.microsoft.com/office/drawing/2014/main" id="{7E131926-81D5-8637-10A3-348241461B97}"/>
              </a:ext>
            </a:extLst>
          </p:cNvPr>
          <p:cNvSpPr txBox="1"/>
          <p:nvPr userDrawn="1"/>
        </p:nvSpPr>
        <p:spPr>
          <a:xfrm>
            <a:off x="5600700" y="789903"/>
            <a:ext cx="4786628"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UPCOMING</a:t>
            </a:r>
          </a:p>
        </p:txBody>
      </p:sp>
    </p:spTree>
    <p:extLst>
      <p:ext uri="{BB962C8B-B14F-4D97-AF65-F5344CB8AC3E}">
        <p14:creationId xmlns:p14="http://schemas.microsoft.com/office/powerpoint/2010/main" val="11071969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LOCAL SURFACE EVENTS - S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1" y="0"/>
            <a:ext cx="12192000"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08817360-3E58-E914-F5D9-2649E9E67BB2}"/>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9EA1E9B8-A745-2474-6E8A-321E0B3B1466}"/>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46080"/>
            <a:ext cx="3715919" cy="5135377"/>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719D2B09-CB7A-EFFD-EF9D-E2782E71315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5782492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OUTR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3">
            <a:extLst>
              <a:ext uri="{FF2B5EF4-FFF2-40B4-BE49-F238E27FC236}">
                <a16:creationId xmlns:a16="http://schemas.microsoft.com/office/drawing/2014/main" id="{4685E189-8883-F719-A8F7-115D60A759EC}"/>
              </a:ext>
            </a:extLst>
          </p:cNvPr>
          <p:cNvPicPr/>
          <p:nvPr userDrawn="1"/>
        </p:nvPicPr>
        <p:blipFill rotWithShape="1">
          <a:blip r:embed="rId3" cstate="screen">
            <a:alphaModFix amt="38000"/>
            <a:extLst>
              <a:ext uri="{28A0092B-C50C-407E-A947-70E740481C1C}">
                <a14:useLocalDpi xmlns:a14="http://schemas.microsoft.com/office/drawing/2010/main"/>
              </a:ext>
            </a:extLst>
          </a:blip>
          <a:srcRect t="-8595"/>
          <a:stretch/>
        </p:blipFill>
        <p:spPr>
          <a:xfrm>
            <a:off x="1435607" y="2029348"/>
            <a:ext cx="10744200" cy="4333352"/>
          </a:xfrm>
          <a:prstGeom prst="rect">
            <a:avLst/>
          </a:prstGeom>
        </p:spPr>
      </p:pic>
      <p:pic>
        <p:nvPicPr>
          <p:cNvPr id="10" name="object 4">
            <a:extLst>
              <a:ext uri="{FF2B5EF4-FFF2-40B4-BE49-F238E27FC236}">
                <a16:creationId xmlns:a16="http://schemas.microsoft.com/office/drawing/2014/main" id="{B69D3E6F-A702-1884-6095-10FFB338D75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6" name="object 3">
            <a:extLst>
              <a:ext uri="{FF2B5EF4-FFF2-40B4-BE49-F238E27FC236}">
                <a16:creationId xmlns:a16="http://schemas.microsoft.com/office/drawing/2014/main" id="{B26EED9A-AE3B-E877-9CC8-F05919AEC202}"/>
              </a:ext>
            </a:extLst>
          </p:cNvPr>
          <p:cNvPicPr/>
          <p:nvPr userDrawn="1"/>
        </p:nvPicPr>
        <p:blipFill rotWithShape="1">
          <a:blip r:embed="rId3" cstate="screen">
            <a:alphaModFix/>
            <a:extLst>
              <a:ext uri="{28A0092B-C50C-407E-A947-70E740481C1C}">
                <a14:useLocalDpi xmlns:a14="http://schemas.microsoft.com/office/drawing/2010/main"/>
              </a:ext>
            </a:extLst>
          </a:blip>
          <a:srcRect l="-1" t="-8595" r="51494" b="-1"/>
          <a:stretch/>
        </p:blipFill>
        <p:spPr>
          <a:xfrm>
            <a:off x="1433067" y="2029347"/>
            <a:ext cx="5211625" cy="4333352"/>
          </a:xfrm>
          <a:prstGeom prst="rect">
            <a:avLst/>
          </a:prstGeom>
        </p:spPr>
      </p:pic>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80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OUTRE</a:t>
            </a:r>
            <a:r>
              <a:rPr lang="en-US" sz="8500" b="1" i="0" spc="-1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AC</a:t>
            </a:r>
            <a:r>
              <a:rPr lang="en-US" sz="8500" b="1" i="0" spc="-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H</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425074341"/>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grpSp>
        <p:nvGrpSpPr>
          <p:cNvPr id="25" name="Group 24">
            <a:extLst>
              <a:ext uri="{FF2B5EF4-FFF2-40B4-BE49-F238E27FC236}">
                <a16:creationId xmlns:a16="http://schemas.microsoft.com/office/drawing/2014/main" id="{C95EC750-2D25-F07F-39A7-5D61471EC577}"/>
              </a:ext>
            </a:extLst>
          </p:cNvPr>
          <p:cNvGrpSpPr/>
          <p:nvPr userDrawn="1"/>
        </p:nvGrpSpPr>
        <p:grpSpPr>
          <a:xfrm>
            <a:off x="5362728" y="1745638"/>
            <a:ext cx="6644478" cy="431781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85367" y="1722623"/>
            <a:ext cx="6627649" cy="4311342"/>
          </a:xfrm>
          <a:prstGeom prst="rect">
            <a:avLst/>
          </a:prstGeom>
        </p:spPr>
        <p:txBody>
          <a:bodyPr tIns="91440" bIns="0"/>
          <a:lstStyle>
            <a:lvl1pPr>
              <a:defRPr sz="100"/>
            </a:lvl1pPr>
          </a:lstStyle>
          <a:p>
            <a:endParaRPr lang="en-US" dirty="0"/>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76955" y="1703833"/>
            <a:ext cx="6672931" cy="506464"/>
          </a:xfrm>
          <a:prstGeom prst="rect">
            <a:avLst/>
          </a:prstGeom>
        </p:spPr>
        <p:txBody>
          <a:bodyPr lIns="0" tIns="182880" rIns="0" bIns="0"/>
          <a:lstStyle>
            <a:lvl1pPr algn="ctr">
              <a:defRPr sz="2000" b="1">
                <a:solidFill>
                  <a:schemeClr val="bg1"/>
                </a:solidFill>
              </a:defRPr>
            </a:lvl1pPr>
          </a:lstStyle>
          <a:p>
            <a:pPr lvl="0"/>
            <a:r>
              <a:rPr lang="en-US" dirty="0"/>
              <a:t>XXX-M-YYYY/MM/DD-000#-XXX-00#</a:t>
            </a:r>
          </a:p>
        </p:txBody>
      </p:sp>
      <p:sp>
        <p:nvSpPr>
          <p:cNvPr id="6" name="Text Placeholder 20">
            <a:extLst>
              <a:ext uri="{FF2B5EF4-FFF2-40B4-BE49-F238E27FC236}">
                <a16:creationId xmlns:a16="http://schemas.microsoft.com/office/drawing/2014/main" id="{3F5FDBE0-073D-382C-DD8E-CA78C9C54554}"/>
              </a:ext>
            </a:extLst>
          </p:cNvPr>
          <p:cNvSpPr>
            <a:spLocks noGrp="1"/>
          </p:cNvSpPr>
          <p:nvPr>
            <p:ph type="body" sz="quarter" idx="18" hasCustomPrompt="1"/>
          </p:nvPr>
        </p:nvSpPr>
        <p:spPr>
          <a:xfrm>
            <a:off x="5362727" y="5970175"/>
            <a:ext cx="6672931" cy="506464"/>
          </a:xfrm>
          <a:prstGeom prst="rect">
            <a:avLst/>
          </a:prstGeom>
        </p:spPr>
        <p:txBody>
          <a:bodyPr lIns="0" tIns="182880" rIns="0" bIns="0"/>
          <a:lstStyle>
            <a:lvl1pPr algn="l">
              <a:lnSpc>
                <a:spcPct val="100000"/>
              </a:lnSpc>
              <a:spcBef>
                <a:spcPts val="0"/>
              </a:spcBef>
              <a:defRPr sz="2000" b="1">
                <a:solidFill>
                  <a:schemeClr val="accent1">
                    <a:lumMod val="75000"/>
                  </a:schemeClr>
                </a:solidFill>
              </a:defRPr>
            </a:lvl1pPr>
          </a:lstStyle>
          <a:p>
            <a:pPr lvl="0"/>
            <a:r>
              <a:rPr lang="en-US" dirty="0"/>
              <a:t>Group Discussion:</a:t>
            </a:r>
          </a:p>
          <a:p>
            <a:pPr lvl="0"/>
            <a:r>
              <a:rPr lang="en-US" dirty="0"/>
              <a:t>What can be learned from this event? </a:t>
            </a:r>
          </a:p>
        </p:txBody>
      </p:sp>
    </p:spTree>
    <p:extLst>
      <p:ext uri="{BB962C8B-B14F-4D97-AF65-F5344CB8AC3E}">
        <p14:creationId xmlns:p14="http://schemas.microsoft.com/office/powerpoint/2010/main" val="16635967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LOCAL SURFACE EVENTS - 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539263"/>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F4C305-DDB4-7C77-7B92-1638FF89A425}"/>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TextBox 13">
            <a:extLst>
              <a:ext uri="{FF2B5EF4-FFF2-40B4-BE49-F238E27FC236}">
                <a16:creationId xmlns:a16="http://schemas.microsoft.com/office/drawing/2014/main" id="{84B79029-1EA7-4B7F-82C4-3B8CF3E48491}"/>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3" name="Picture Placeholder 2">
            <a:extLst>
              <a:ext uri="{FF2B5EF4-FFF2-40B4-BE49-F238E27FC236}">
                <a16:creationId xmlns:a16="http://schemas.microsoft.com/office/drawing/2014/main" id="{C7B5CED5-9100-5832-AE36-CB18BBD5F1F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D6F77738-3FAE-B8A7-71A3-9921E8C6ADE5}"/>
              </a:ext>
            </a:extLst>
          </p:cNvPr>
          <p:cNvSpPr>
            <a:spLocks noGrp="1"/>
          </p:cNvSpPr>
          <p:nvPr>
            <p:ph type="pic" sz="quarter" idx="17"/>
          </p:nvPr>
        </p:nvSpPr>
        <p:spPr>
          <a:xfrm>
            <a:off x="1445259" y="1752106"/>
            <a:ext cx="3742660" cy="5105894"/>
          </a:xfrm>
          <a:prstGeom prst="rect">
            <a:avLst/>
          </a:prstGeom>
        </p:spPr>
        <p:txBody>
          <a:bodyPr tIns="91440" bIns="0"/>
          <a:lstStyle>
            <a:lvl1pPr>
              <a:defRPr sz="100"/>
            </a:lvl1pPr>
          </a:lstStyle>
          <a:p>
            <a:endParaRPr lang="en-US"/>
          </a:p>
        </p:txBody>
      </p:sp>
      <p:sp>
        <p:nvSpPr>
          <p:cNvPr id="7" name="object 5">
            <a:extLst>
              <a:ext uri="{FF2B5EF4-FFF2-40B4-BE49-F238E27FC236}">
                <a16:creationId xmlns:a16="http://schemas.microsoft.com/office/drawing/2014/main" id="{DC645A8B-65A2-205B-A82E-E826C6DC633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834619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NSTRUC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44E7F-0979-1550-CEC5-1F74A45A98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F3778434-219E-2C13-8491-092073006156}"/>
              </a:ext>
            </a:extLst>
          </p:cNvPr>
          <p:cNvSpPr/>
          <p:nvPr userDrawn="1"/>
        </p:nvSpPr>
        <p:spPr>
          <a:xfrm>
            <a:off x="0" y="-69"/>
            <a:ext cx="12192000"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2">
            <a:extLst>
              <a:ext uri="{FF2B5EF4-FFF2-40B4-BE49-F238E27FC236}">
                <a16:creationId xmlns:a16="http://schemas.microsoft.com/office/drawing/2014/main" id="{8E17ABB2-2512-7E4B-AA7F-DE8127051F88}"/>
              </a:ext>
            </a:extLst>
          </p:cNvPr>
          <p:cNvSpPr txBox="1"/>
          <p:nvPr userDrawn="1"/>
        </p:nvSpPr>
        <p:spPr>
          <a:xfrm>
            <a:off x="860261" y="2237131"/>
            <a:ext cx="187325" cy="2329815"/>
          </a:xfrm>
          <a:prstGeom prst="rect">
            <a:avLst/>
          </a:prstGeom>
        </p:spPr>
        <p:txBody>
          <a:bodyPr vert="vert270" wrap="square" lIns="0" tIns="0" rIns="0" bIns="0" rtlCol="0">
            <a:spAutoFit/>
          </a:bodyPr>
          <a:lstStyle/>
          <a:p>
            <a:pPr>
              <a:lnSpc>
                <a:spcPts val="1455"/>
              </a:lnSpc>
              <a:tabLst>
                <a:tab pos="1261110" algn="l"/>
              </a:tabLst>
            </a:pPr>
            <a:r>
              <a:rPr sz="1300" spc="70">
                <a:solidFill>
                  <a:srgbClr val="F1F1F1"/>
                </a:solidFill>
                <a:latin typeface="Arial"/>
                <a:cs typeface="Arial"/>
              </a:rPr>
              <a:t>P</a:t>
            </a:r>
            <a:r>
              <a:rPr sz="1300">
                <a:solidFill>
                  <a:srgbClr val="F1F1F1"/>
                </a:solidFill>
                <a:latin typeface="Arial"/>
                <a:cs typeface="Arial"/>
              </a:rPr>
              <a:t> </a:t>
            </a:r>
            <a:r>
              <a:rPr sz="1300" spc="70">
                <a:solidFill>
                  <a:srgbClr val="F1F1F1"/>
                </a:solidFill>
                <a:latin typeface="Arial"/>
                <a:cs typeface="Arial"/>
              </a:rPr>
              <a:t>R</a:t>
            </a:r>
            <a:r>
              <a:rPr sz="1300" spc="5">
                <a:solidFill>
                  <a:srgbClr val="F1F1F1"/>
                </a:solidFill>
                <a:latin typeface="Arial"/>
                <a:cs typeface="Arial"/>
              </a:rPr>
              <a:t> </a:t>
            </a:r>
            <a:r>
              <a:rPr sz="1300" spc="75">
                <a:solidFill>
                  <a:srgbClr val="F1F1F1"/>
                </a:solidFill>
                <a:latin typeface="Arial"/>
                <a:cs typeface="Arial"/>
              </a:rPr>
              <a:t>O</a:t>
            </a:r>
            <a:r>
              <a:rPr sz="1300">
                <a:solidFill>
                  <a:srgbClr val="F1F1F1"/>
                </a:solidFill>
                <a:latin typeface="Arial"/>
                <a:cs typeface="Arial"/>
              </a:rPr>
              <a:t> </a:t>
            </a:r>
            <a:r>
              <a:rPr sz="1300" spc="70">
                <a:solidFill>
                  <a:srgbClr val="F1F1F1"/>
                </a:solidFill>
                <a:latin typeface="Arial"/>
                <a:cs typeface="Arial"/>
              </a:rPr>
              <a:t>J</a:t>
            </a:r>
            <a:r>
              <a:rPr sz="1300" spc="5">
                <a:solidFill>
                  <a:srgbClr val="F1F1F1"/>
                </a:solidFill>
                <a:latin typeface="Arial"/>
                <a:cs typeface="Arial"/>
              </a:rPr>
              <a:t> </a:t>
            </a:r>
            <a:r>
              <a:rPr sz="1300" spc="70">
                <a:solidFill>
                  <a:srgbClr val="F1F1F1"/>
                </a:solidFill>
                <a:latin typeface="Arial"/>
                <a:cs typeface="Arial"/>
              </a:rPr>
              <a:t>E</a:t>
            </a:r>
            <a:r>
              <a:rPr sz="1300">
                <a:solidFill>
                  <a:srgbClr val="F1F1F1"/>
                </a:solidFill>
                <a:latin typeface="Arial"/>
                <a:cs typeface="Arial"/>
              </a:rPr>
              <a:t> </a:t>
            </a:r>
            <a:r>
              <a:rPr sz="1300" spc="70">
                <a:solidFill>
                  <a:srgbClr val="F1F1F1"/>
                </a:solidFill>
                <a:latin typeface="Arial"/>
                <a:cs typeface="Arial"/>
              </a:rPr>
              <a:t>C</a:t>
            </a:r>
            <a:r>
              <a:rPr sz="1300" spc="5">
                <a:solidFill>
                  <a:srgbClr val="F1F1F1"/>
                </a:solidFill>
                <a:latin typeface="Arial"/>
                <a:cs typeface="Arial"/>
              </a:rPr>
              <a:t> </a:t>
            </a:r>
            <a:r>
              <a:rPr sz="1300" spc="-50">
                <a:solidFill>
                  <a:srgbClr val="F1F1F1"/>
                </a:solidFill>
                <a:latin typeface="Arial"/>
                <a:cs typeface="Arial"/>
              </a:rPr>
              <a:t>T</a:t>
            </a:r>
            <a:r>
              <a:rPr sz="1300">
                <a:solidFill>
                  <a:srgbClr val="F1F1F1"/>
                </a:solidFill>
                <a:latin typeface="Arial"/>
                <a:cs typeface="Arial"/>
              </a:rPr>
              <a:t>	</a:t>
            </a:r>
            <a:r>
              <a:rPr sz="1300" spc="70">
                <a:solidFill>
                  <a:srgbClr val="F1F1F1"/>
                </a:solidFill>
                <a:latin typeface="Arial"/>
                <a:cs typeface="Arial"/>
              </a:rPr>
              <a:t>D</a:t>
            </a:r>
            <a:r>
              <a:rPr sz="1300">
                <a:solidFill>
                  <a:srgbClr val="F1F1F1"/>
                </a:solidFill>
                <a:latin typeface="Arial"/>
                <a:cs typeface="Arial"/>
              </a:rPr>
              <a:t> </a:t>
            </a:r>
            <a:r>
              <a:rPr sz="1300" spc="70">
                <a:solidFill>
                  <a:srgbClr val="F1F1F1"/>
                </a:solidFill>
                <a:latin typeface="Arial"/>
                <a:cs typeface="Arial"/>
              </a:rPr>
              <a:t>E</a:t>
            </a:r>
            <a:r>
              <a:rPr sz="1300" spc="5">
                <a:solidFill>
                  <a:srgbClr val="F1F1F1"/>
                </a:solidFill>
                <a:latin typeface="Arial"/>
                <a:cs typeface="Arial"/>
              </a:rPr>
              <a:t> </a:t>
            </a:r>
            <a:r>
              <a:rPr sz="1300">
                <a:solidFill>
                  <a:srgbClr val="F1F1F1"/>
                </a:solidFill>
                <a:latin typeface="Arial"/>
                <a:cs typeface="Arial"/>
              </a:rPr>
              <a:t>T</a:t>
            </a:r>
            <a:r>
              <a:rPr sz="1300" spc="-30">
                <a:solidFill>
                  <a:srgbClr val="F1F1F1"/>
                </a:solidFill>
                <a:latin typeface="Arial"/>
                <a:cs typeface="Arial"/>
              </a:rPr>
              <a:t> </a:t>
            </a:r>
            <a:r>
              <a:rPr sz="1300" spc="70">
                <a:solidFill>
                  <a:srgbClr val="F1F1F1"/>
                </a:solidFill>
                <a:latin typeface="Arial"/>
                <a:cs typeface="Arial"/>
              </a:rPr>
              <a:t>A</a:t>
            </a:r>
            <a:r>
              <a:rPr sz="1300" spc="5">
                <a:solidFill>
                  <a:srgbClr val="F1F1F1"/>
                </a:solidFill>
                <a:latin typeface="Arial"/>
                <a:cs typeface="Arial"/>
              </a:rPr>
              <a:t> </a:t>
            </a:r>
            <a:r>
              <a:rPr sz="1300" spc="65">
                <a:solidFill>
                  <a:srgbClr val="F1F1F1"/>
                </a:solidFill>
                <a:latin typeface="Arial"/>
                <a:cs typeface="Arial"/>
              </a:rPr>
              <a:t>I</a:t>
            </a:r>
            <a:r>
              <a:rPr sz="1300" spc="5">
                <a:solidFill>
                  <a:srgbClr val="F1F1F1"/>
                </a:solidFill>
                <a:latin typeface="Arial"/>
                <a:cs typeface="Arial"/>
              </a:rPr>
              <a:t> </a:t>
            </a:r>
            <a:r>
              <a:rPr sz="1300" spc="70">
                <a:solidFill>
                  <a:srgbClr val="F1F1F1"/>
                </a:solidFill>
                <a:latin typeface="Arial"/>
                <a:cs typeface="Arial"/>
              </a:rPr>
              <a:t>L</a:t>
            </a:r>
            <a:r>
              <a:rPr sz="1300" spc="5">
                <a:solidFill>
                  <a:srgbClr val="F1F1F1"/>
                </a:solidFill>
                <a:latin typeface="Arial"/>
                <a:cs typeface="Arial"/>
              </a:rPr>
              <a:t> </a:t>
            </a:r>
            <a:r>
              <a:rPr sz="1300" spc="-50">
                <a:solidFill>
                  <a:srgbClr val="F1F1F1"/>
                </a:solidFill>
                <a:latin typeface="Arial"/>
                <a:cs typeface="Arial"/>
              </a:rPr>
              <a:t>S </a:t>
            </a:r>
            <a:endParaRPr sz="1300">
              <a:latin typeface="Arial"/>
              <a:cs typeface="Arial"/>
            </a:endParaRPr>
          </a:p>
        </p:txBody>
      </p:sp>
      <p:sp>
        <p:nvSpPr>
          <p:cNvPr id="18" name="bg object 17">
            <a:extLst>
              <a:ext uri="{FF2B5EF4-FFF2-40B4-BE49-F238E27FC236}">
                <a16:creationId xmlns:a16="http://schemas.microsoft.com/office/drawing/2014/main" id="{E8F84405-2067-0D40-9B3A-A5AA5E4C07B8}"/>
              </a:ext>
            </a:extLst>
          </p:cNvPr>
          <p:cNvSpPr/>
          <p:nvPr userDrawn="1"/>
        </p:nvSpPr>
        <p:spPr>
          <a:xfrm>
            <a:off x="1348399" y="457200"/>
            <a:ext cx="10841061"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3" name="object 9">
            <a:extLst>
              <a:ext uri="{FF2B5EF4-FFF2-40B4-BE49-F238E27FC236}">
                <a16:creationId xmlns:a16="http://schemas.microsoft.com/office/drawing/2014/main" id="{66A447CE-A349-4B43-A411-93CD6AD54E94}"/>
              </a:ext>
            </a:extLst>
          </p:cNvPr>
          <p:cNvSpPr txBox="1"/>
          <p:nvPr userDrawn="1"/>
        </p:nvSpPr>
        <p:spPr>
          <a:xfrm>
            <a:off x="853774" y="2669268"/>
            <a:ext cx="188595" cy="1472565"/>
          </a:xfrm>
          <a:prstGeom prst="rect">
            <a:avLst/>
          </a:prstGeom>
        </p:spPr>
        <p:txBody>
          <a:bodyPr vert="vert270" wrap="square" lIns="0" tIns="0" rIns="0" bIns="0" rtlCol="0">
            <a:spAutoFit/>
          </a:bodyPr>
          <a:lstStyle/>
          <a:p>
            <a:pPr marL="12700">
              <a:lnSpc>
                <a:spcPts val="1370"/>
              </a:lnSpc>
            </a:pPr>
            <a:r>
              <a:rPr sz="1150" spc="50">
                <a:solidFill>
                  <a:srgbClr val="F1F1F1"/>
                </a:solidFill>
                <a:latin typeface="Arial"/>
                <a:cs typeface="Arial"/>
              </a:rPr>
              <a:t>D</a:t>
            </a:r>
            <a:r>
              <a:rPr sz="1150">
                <a:solidFill>
                  <a:srgbClr val="F1F1F1"/>
                </a:solidFill>
                <a:latin typeface="Arial"/>
                <a:cs typeface="Arial"/>
              </a:rPr>
              <a:t> </a:t>
            </a:r>
            <a:r>
              <a:rPr sz="1150" spc="50">
                <a:solidFill>
                  <a:srgbClr val="F1F1F1"/>
                </a:solidFill>
                <a:latin typeface="Arial"/>
                <a:cs typeface="Arial"/>
              </a:rPr>
              <a:t>E</a:t>
            </a:r>
            <a:r>
              <a:rPr sz="1150">
                <a:solidFill>
                  <a:srgbClr val="F1F1F1"/>
                </a:solidFill>
                <a:latin typeface="Arial"/>
                <a:cs typeface="Arial"/>
              </a:rPr>
              <a:t> </a:t>
            </a:r>
            <a:r>
              <a:rPr sz="1150" spc="50">
                <a:solidFill>
                  <a:srgbClr val="F1F1F1"/>
                </a:solidFill>
                <a:latin typeface="Arial"/>
                <a:cs typeface="Arial"/>
              </a:rPr>
              <a:t>F</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N</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T</a:t>
            </a:r>
            <a:r>
              <a:rPr sz="1150">
                <a:solidFill>
                  <a:srgbClr val="F1F1F1"/>
                </a:solidFill>
                <a:latin typeface="Arial"/>
                <a:cs typeface="Arial"/>
              </a:rPr>
              <a:t> </a:t>
            </a:r>
            <a:r>
              <a:rPr sz="1150" spc="50">
                <a:solidFill>
                  <a:srgbClr val="F1F1F1"/>
                </a:solidFill>
                <a:latin typeface="Arial"/>
                <a:cs typeface="Arial"/>
              </a:rPr>
              <a:t>I</a:t>
            </a:r>
            <a:r>
              <a:rPr sz="1150">
                <a:solidFill>
                  <a:srgbClr val="F1F1F1"/>
                </a:solidFill>
                <a:latin typeface="Arial"/>
                <a:cs typeface="Arial"/>
              </a:rPr>
              <a:t> </a:t>
            </a:r>
            <a:r>
              <a:rPr sz="1150" spc="50">
                <a:solidFill>
                  <a:srgbClr val="F1F1F1"/>
                </a:solidFill>
                <a:latin typeface="Arial"/>
                <a:cs typeface="Arial"/>
              </a:rPr>
              <a:t>O</a:t>
            </a:r>
            <a:r>
              <a:rPr sz="1150">
                <a:solidFill>
                  <a:srgbClr val="F1F1F1"/>
                </a:solidFill>
                <a:latin typeface="Arial"/>
                <a:cs typeface="Arial"/>
              </a:rPr>
              <a:t> </a:t>
            </a:r>
            <a:r>
              <a:rPr sz="1150" spc="50">
                <a:solidFill>
                  <a:srgbClr val="F1F1F1"/>
                </a:solidFill>
                <a:latin typeface="Arial"/>
                <a:cs typeface="Arial"/>
              </a:rPr>
              <a:t>N</a:t>
            </a:r>
            <a:r>
              <a:rPr sz="1150">
                <a:solidFill>
                  <a:srgbClr val="F1F1F1"/>
                </a:solidFill>
                <a:latin typeface="Arial"/>
                <a:cs typeface="Arial"/>
              </a:rPr>
              <a:t> </a:t>
            </a:r>
            <a:r>
              <a:rPr sz="1150" spc="-50">
                <a:solidFill>
                  <a:srgbClr val="F1F1F1"/>
                </a:solidFill>
                <a:latin typeface="Arial"/>
                <a:cs typeface="Arial"/>
              </a:rPr>
              <a:t>S </a:t>
            </a:r>
            <a:endParaRPr sz="1150">
              <a:latin typeface="Arial"/>
              <a:cs typeface="Arial"/>
            </a:endParaRPr>
          </a:p>
        </p:txBody>
      </p:sp>
      <p:pic>
        <p:nvPicPr>
          <p:cNvPr id="3" name="object 3">
            <a:extLst>
              <a:ext uri="{FF2B5EF4-FFF2-40B4-BE49-F238E27FC236}">
                <a16:creationId xmlns:a16="http://schemas.microsoft.com/office/drawing/2014/main" id="{007D2364-AEBD-B9D0-68CF-6EC3864C69FB}"/>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35100" y="2380869"/>
            <a:ext cx="10756900" cy="3978367"/>
          </a:xfrm>
          <a:prstGeom prst="rect">
            <a:avLst/>
          </a:prstGeom>
        </p:spPr>
      </p:pic>
      <p:pic>
        <p:nvPicPr>
          <p:cNvPr id="7" name="object 4">
            <a:extLst>
              <a:ext uri="{FF2B5EF4-FFF2-40B4-BE49-F238E27FC236}">
                <a16:creationId xmlns:a16="http://schemas.microsoft.com/office/drawing/2014/main" id="{064FA5A0-D5F3-543E-76F5-28508677593C}"/>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423348C0-EE15-3E45-97ED-104CF5DE262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Content Placeholder 2">
            <a:extLst>
              <a:ext uri="{FF2B5EF4-FFF2-40B4-BE49-F238E27FC236}">
                <a16:creationId xmlns:a16="http://schemas.microsoft.com/office/drawing/2014/main" id="{E8AA3792-1AAE-8F5C-2F45-FA9D0BA70F9E}"/>
              </a:ext>
            </a:extLst>
          </p:cNvPr>
          <p:cNvSpPr txBox="1">
            <a:spLocks/>
          </p:cNvSpPr>
          <p:nvPr userDrawn="1"/>
        </p:nvSpPr>
        <p:spPr>
          <a:xfrm>
            <a:off x="1866900" y="1104809"/>
            <a:ext cx="1923039" cy="540888"/>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a:latin typeface="Arial"/>
                <a:cs typeface="Arial"/>
              </a:rPr>
              <a:t>AIRPORT</a:t>
            </a:r>
          </a:p>
        </p:txBody>
      </p:sp>
      <p:sp>
        <p:nvSpPr>
          <p:cNvPr id="11" name="TextBox 10">
            <a:extLst>
              <a:ext uri="{FF2B5EF4-FFF2-40B4-BE49-F238E27FC236}">
                <a16:creationId xmlns:a16="http://schemas.microsoft.com/office/drawing/2014/main" id="{391EAFBE-082A-4C1E-53F4-A6EB015DF56D}"/>
              </a:ext>
            </a:extLst>
          </p:cNvPr>
          <p:cNvSpPr txBox="1"/>
          <p:nvPr userDrawn="1"/>
        </p:nvSpPr>
        <p:spPr>
          <a:xfrm>
            <a:off x="1844598" y="1375323"/>
            <a:ext cx="9890446"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CONSTRUCTION</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1966872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IRPORT DIAGRA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002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4">
            <a:extLst>
              <a:ext uri="{FF2B5EF4-FFF2-40B4-BE49-F238E27FC236}">
                <a16:creationId xmlns:a16="http://schemas.microsoft.com/office/drawing/2014/main" id="{24EDC49A-09F3-8D7E-8AD1-CB599128D6FD}"/>
              </a:ext>
            </a:extLst>
          </p:cNvPr>
          <p:cNvSpPr>
            <a:spLocks noGrp="1"/>
          </p:cNvSpPr>
          <p:nvPr>
            <p:ph type="pic" sz="quarter" idx="17"/>
          </p:nvPr>
        </p:nvSpPr>
        <p:spPr>
          <a:xfrm>
            <a:off x="7586642" y="371798"/>
            <a:ext cx="4491736" cy="6906267"/>
          </a:xfrm>
        </p:spPr>
        <p:txBody>
          <a:bodyPr lIns="457200" tIns="731520" rIns="91440" anchor="t" anchorCtr="0"/>
          <a:lstStyle>
            <a:lvl1pPr>
              <a:defRPr sz="100"/>
            </a:lvl1pPr>
          </a:lstStyle>
          <a:p>
            <a:endParaRPr lang="en-US" dirty="0"/>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a:extLst>
              <a:ext uri="{FF2B5EF4-FFF2-40B4-BE49-F238E27FC236}">
                <a16:creationId xmlns:a16="http://schemas.microsoft.com/office/drawing/2014/main" id="{5FEF2019-5826-BE41-FE48-E6969A55C053}"/>
              </a:ext>
            </a:extLst>
          </p:cNvPr>
          <p:cNvPicPr>
            <a:picLocks noChangeAspect="1"/>
          </p:cNvPicPr>
          <p:nvPr userDrawn="1"/>
        </p:nvPicPr>
        <p:blipFill>
          <a:blip r:embed="rId3"/>
          <a:stretch>
            <a:fillRect/>
          </a:stretch>
        </p:blipFill>
        <p:spPr>
          <a:xfrm rot="5400000">
            <a:off x="1843847" y="292840"/>
            <a:ext cx="4721073" cy="7494852"/>
          </a:xfrm>
          <a:prstGeom prst="rect">
            <a:avLst/>
          </a:prstGeom>
        </p:spPr>
      </p:pic>
      <p:sp>
        <p:nvSpPr>
          <p:cNvPr id="10" name="TextBox 9">
            <a:extLst>
              <a:ext uri="{FF2B5EF4-FFF2-40B4-BE49-F238E27FC236}">
                <a16:creationId xmlns:a16="http://schemas.microsoft.com/office/drawing/2014/main" id="{3E2EDDED-8ADB-2C67-185D-B55FBBC2B9DF}"/>
              </a:ext>
            </a:extLst>
          </p:cNvPr>
          <p:cNvSpPr txBox="1"/>
          <p:nvPr userDrawn="1"/>
        </p:nvSpPr>
        <p:spPr>
          <a:xfrm>
            <a:off x="2995034" y="3686830"/>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
        <p:nvSpPr>
          <p:cNvPr id="7" name="Picture Placeholder 13">
            <a:extLst>
              <a:ext uri="{FF2B5EF4-FFF2-40B4-BE49-F238E27FC236}">
                <a16:creationId xmlns:a16="http://schemas.microsoft.com/office/drawing/2014/main" id="{5FCEEAC1-FD9A-08C4-B3ED-D70AEE241216}"/>
              </a:ext>
            </a:extLst>
          </p:cNvPr>
          <p:cNvSpPr>
            <a:spLocks noGrp="1"/>
          </p:cNvSpPr>
          <p:nvPr>
            <p:ph type="pic" sz="quarter" idx="18"/>
          </p:nvPr>
        </p:nvSpPr>
        <p:spPr>
          <a:xfrm>
            <a:off x="456956" y="1899946"/>
            <a:ext cx="7494854" cy="4971834"/>
          </a:xfrm>
        </p:spPr>
      </p:sp>
    </p:spTree>
    <p:extLst>
      <p:ext uri="{BB962C8B-B14F-4D97-AF65-F5344CB8AC3E}">
        <p14:creationId xmlns:p14="http://schemas.microsoft.com/office/powerpoint/2010/main" val="353812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EN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hqprint">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OPEN</a:t>
            </a:r>
          </a:p>
        </p:txBody>
      </p:sp>
    </p:spTree>
    <p:extLst>
      <p:ext uri="{BB962C8B-B14F-4D97-AF65-F5344CB8AC3E}">
        <p14:creationId xmlns:p14="http://schemas.microsoft.com/office/powerpoint/2010/main" val="109171820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IRPORT RI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1" y="1657"/>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31C766F-6849-AF9B-3DE0-572FEE58C1D1}"/>
              </a:ext>
            </a:extLst>
          </p:cNvPr>
          <p:cNvSpPr>
            <a:spLocks noGrp="1"/>
          </p:cNvSpPr>
          <p:nvPr>
            <p:ph type="pic" sz="quarter" idx="18"/>
          </p:nvPr>
        </p:nvSpPr>
        <p:spPr>
          <a:xfrm>
            <a:off x="7204964" y="1064"/>
            <a:ext cx="4491736" cy="3103245"/>
          </a:xfrm>
          <a:prstGeom prst="rect">
            <a:avLst/>
          </a:prstGeom>
          <a:solidFill>
            <a:schemeClr val="bg1"/>
          </a:solidFill>
        </p:spPr>
        <p:txBody>
          <a:body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Rectangle 2">
            <a:hlinkClick r:id="rId4"/>
            <a:extLst>
              <a:ext uri="{FF2B5EF4-FFF2-40B4-BE49-F238E27FC236}">
                <a16:creationId xmlns:a16="http://schemas.microsoft.com/office/drawing/2014/main" id="{4BCC02B3-B9AB-5DFA-3EDF-B0E8F5667EFC}"/>
              </a:ext>
            </a:extLst>
          </p:cNvPr>
          <p:cNvSpPr/>
          <p:nvPr userDrawn="1"/>
        </p:nvSpPr>
        <p:spPr>
          <a:xfrm>
            <a:off x="13295672" y="1951994"/>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028BBA27-4BFA-CC65-F2B4-972524C148D5}"/>
              </a:ext>
            </a:extLst>
          </p:cNvPr>
          <p:cNvSpPr>
            <a:spLocks noGrp="1"/>
          </p:cNvSpPr>
          <p:nvPr>
            <p:ph type="pic" sz="quarter" idx="19"/>
          </p:nvPr>
        </p:nvSpPr>
        <p:spPr>
          <a:xfrm>
            <a:off x="7204964" y="3257345"/>
            <a:ext cx="4491736" cy="3103245"/>
          </a:xfrm>
          <a:prstGeom prst="rect">
            <a:avLst/>
          </a:prstGeom>
          <a:solidFill>
            <a:schemeClr val="bg1"/>
          </a:solidFill>
        </p:spPr>
        <p:txBody>
          <a:bodyPr/>
          <a:lstStyle/>
          <a:p>
            <a:endParaRPr lang="en-US"/>
          </a:p>
        </p:txBody>
      </p:sp>
      <p:sp>
        <p:nvSpPr>
          <p:cNvPr id="9" name="Title 1">
            <a:extLst>
              <a:ext uri="{FF2B5EF4-FFF2-40B4-BE49-F238E27FC236}">
                <a16:creationId xmlns:a16="http://schemas.microsoft.com/office/drawing/2014/main" id="{38F6042D-CF6F-5629-4881-A686378B0B29}"/>
              </a:ext>
            </a:extLst>
          </p:cNvPr>
          <p:cNvSpPr txBox="1">
            <a:spLocks/>
          </p:cNvSpPr>
          <p:nvPr userDrawn="1"/>
        </p:nvSpPr>
        <p:spPr>
          <a:xfrm>
            <a:off x="1976608" y="1056578"/>
            <a:ext cx="5600532"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a:t>RIM LOCATIONS</a:t>
            </a:r>
          </a:p>
        </p:txBody>
      </p:sp>
      <p:sp>
        <p:nvSpPr>
          <p:cNvPr id="10" name="TextBox 9">
            <a:extLst>
              <a:ext uri="{FF2B5EF4-FFF2-40B4-BE49-F238E27FC236}">
                <a16:creationId xmlns:a16="http://schemas.microsoft.com/office/drawing/2014/main" id="{99627516-65C0-2C52-1C67-A48484B8C149}"/>
              </a:ext>
            </a:extLst>
          </p:cNvPr>
          <p:cNvSpPr txBox="1"/>
          <p:nvPr userDrawn="1"/>
        </p:nvSpPr>
        <p:spPr>
          <a:xfrm>
            <a:off x="1976170" y="739161"/>
            <a:ext cx="5463811" cy="387798"/>
          </a:xfrm>
          <a:prstGeom prst="rect">
            <a:avLst/>
          </a:prstGeom>
          <a:noFill/>
        </p:spPr>
        <p:txBody>
          <a:bodyPr wrap="square" lIns="0" tIns="0" rIns="0" bIns="0" rtlCol="0">
            <a:spAutoFit/>
          </a:bodyPr>
          <a:lstStyle/>
          <a:p>
            <a:pPr marL="12700" marR="0" lvl="0" indent="0" algn="l"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2800" b="1" i="0" u="none" strike="noStrike" kern="1200" cap="none" spc="45" normalizeH="0" baseline="0" noProof="0">
                <a:ln>
                  <a:noFill/>
                </a:ln>
                <a:solidFill>
                  <a:srgbClr val="FF711C"/>
                </a:solidFill>
                <a:effectLst/>
                <a:uLnTx/>
                <a:uFillTx/>
                <a:latin typeface="Arial"/>
                <a:ea typeface="+mn-ea"/>
                <a:cs typeface="Arial"/>
              </a:rPr>
              <a:t>LOCAL </a:t>
            </a:r>
            <a:endParaRPr kumimoji="0" lang="en-US" sz="2800" b="1" i="0" u="none" strike="noStrike" kern="1200" cap="none" spc="-10" normalizeH="0" baseline="0" noProof="0">
              <a:ln>
                <a:noFill/>
              </a:ln>
              <a:solidFill>
                <a:srgbClr val="FF711C"/>
              </a:solidFill>
              <a:effectLst/>
              <a:uLnTx/>
              <a:uFillTx/>
              <a:latin typeface="Arial"/>
              <a:ea typeface="+mn-ea"/>
              <a:cs typeface="Arial"/>
            </a:endParaRPr>
          </a:p>
        </p:txBody>
      </p:sp>
    </p:spTree>
    <p:extLst>
      <p:ext uri="{BB962C8B-B14F-4D97-AF65-F5344CB8AC3E}">
        <p14:creationId xmlns:p14="http://schemas.microsoft.com/office/powerpoint/2010/main" val="25273354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LOCAL - AAN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7719878" y="5506736"/>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 name="Picture 7" descr="A picture containing text, sign&#10;&#10;Description automatically generated">
            <a:extLst>
              <a:ext uri="{FF2B5EF4-FFF2-40B4-BE49-F238E27FC236}">
                <a16:creationId xmlns:a16="http://schemas.microsoft.com/office/drawing/2014/main" id="{E30150E8-8C0F-72B0-CBA8-C949B917AB6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888316" y="1824747"/>
            <a:ext cx="3165708" cy="5032487"/>
          </a:xfrm>
          <a:prstGeom prst="rect">
            <a:avLst/>
          </a:prstGeom>
        </p:spPr>
      </p:pic>
      <p:sp>
        <p:nvSpPr>
          <p:cNvPr id="7" name="TextBox 6">
            <a:extLst>
              <a:ext uri="{FF2B5EF4-FFF2-40B4-BE49-F238E27FC236}">
                <a16:creationId xmlns:a16="http://schemas.microsoft.com/office/drawing/2014/main" id="{BC54493C-10B4-A5E4-AD43-7EAB4DAEDC75}"/>
              </a:ext>
            </a:extLst>
          </p:cNvPr>
          <p:cNvSpPr txBox="1"/>
          <p:nvPr userDrawn="1"/>
        </p:nvSpPr>
        <p:spPr>
          <a:xfrm>
            <a:off x="1863727" y="739161"/>
            <a:ext cx="5796280" cy="387798"/>
          </a:xfrm>
          <a:prstGeom prst="rect">
            <a:avLst/>
          </a:prstGeom>
          <a:noFill/>
        </p:spPr>
        <p:txBody>
          <a:bodyPr wrap="square" lIns="0" tIns="0" rIns="0" bIns="0" rtlCol="0">
            <a:spAutoFit/>
          </a:bodyPr>
          <a:lstStyle/>
          <a:p>
            <a:pPr marL="12700" marR="0" lvl="0" indent="0" algn="l"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2800" b="1" i="0" u="none" strike="noStrike" kern="1200" cap="none" spc="45" normalizeH="0" baseline="0" noProof="0">
                <a:ln>
                  <a:noFill/>
                </a:ln>
                <a:solidFill>
                  <a:srgbClr val="FF711C"/>
                </a:solidFill>
                <a:effectLst/>
                <a:uLnTx/>
                <a:uFillTx/>
                <a:latin typeface="Arial"/>
                <a:ea typeface="+mn-ea"/>
                <a:cs typeface="Arial"/>
              </a:rPr>
              <a:t>LOCAL</a:t>
            </a:r>
            <a:endParaRPr kumimoji="0" lang="en-US" sz="2800" b="1" i="0" u="none" strike="noStrike" kern="1200" cap="none" spc="-10" normalizeH="0" baseline="0" noProof="0">
              <a:ln>
                <a:noFill/>
              </a:ln>
              <a:solidFill>
                <a:srgbClr val="FF711C"/>
              </a:solidFill>
              <a:effectLst/>
              <a:uLnTx/>
              <a:uFillTx/>
              <a:latin typeface="Arial"/>
              <a:ea typeface="+mn-ea"/>
              <a:cs typeface="Arial"/>
            </a:endParaRPr>
          </a:p>
        </p:txBody>
      </p:sp>
      <p:sp>
        <p:nvSpPr>
          <p:cNvPr id="28" name="Title 3">
            <a:extLst>
              <a:ext uri="{FF2B5EF4-FFF2-40B4-BE49-F238E27FC236}">
                <a16:creationId xmlns:a16="http://schemas.microsoft.com/office/drawing/2014/main" id="{70CE8293-333D-56BB-F34E-99C3E520DF3A}"/>
              </a:ext>
            </a:extLst>
          </p:cNvPr>
          <p:cNvSpPr txBox="1">
            <a:spLocks/>
          </p:cNvSpPr>
          <p:nvPr userDrawn="1"/>
        </p:nvSpPr>
        <p:spPr>
          <a:xfrm>
            <a:off x="1848998" y="1154988"/>
            <a:ext cx="10077902" cy="528095"/>
          </a:xfrm>
          <a:prstGeom prst="rect">
            <a:avLst/>
          </a:prstGeom>
        </p:spPr>
        <p:txBody>
          <a:bodyPr lIns="0" tIns="0" rIns="0" bIns="0">
            <a:no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effectLst>
                  <a:outerShdw blurRad="76200" dist="76200" dir="3600000" algn="tl" rotWithShape="0">
                    <a:prstClr val="black">
                      <a:alpha val="40000"/>
                    </a:prstClr>
                  </a:outerShdw>
                </a:effectLst>
                <a:ea typeface="Times New Roman" panose="02020603050405020304" pitchFamily="18" charset="0"/>
              </a:rPr>
              <a:t>ARRIVAL ALERT NOTICE</a:t>
            </a:r>
            <a:r>
              <a:rPr lang="en-US" b="0" spc="104" baseline="30000">
                <a:solidFill>
                  <a:schemeClr val="bg1"/>
                </a:solidFill>
                <a:effectLst>
                  <a:outerShdw blurRad="76200" dist="76200" dir="3600000" algn="tl" rotWithShape="0">
                    <a:prstClr val="black">
                      <a:alpha val="40000"/>
                    </a:prstClr>
                  </a:outerShdw>
                </a:effectLst>
                <a:latin typeface="Arial"/>
                <a:cs typeface="Arial"/>
              </a:rPr>
              <a:t> </a:t>
            </a:r>
            <a:r>
              <a:rPr lang="en-US" b="0" spc="104" baseline="30000">
                <a:solidFill>
                  <a:srgbClr val="FFFFFF"/>
                </a:solidFill>
                <a:effectLst>
                  <a:outerShdw blurRad="76200" dist="76200" dir="3600000" algn="tl" rotWithShape="0">
                    <a:prstClr val="black">
                      <a:alpha val="40000"/>
                    </a:prstClr>
                  </a:outerShdw>
                </a:effectLst>
                <a:latin typeface="Arial"/>
                <a:cs typeface="Arial"/>
              </a:rPr>
              <a:t>(AAN)</a:t>
            </a:r>
            <a:endParaRPr lang="en-US" b="0" baseline="30000">
              <a:effectLst>
                <a:outerShdw blurRad="76200" dist="76200" dir="3600000" algn="tl" rotWithShape="0">
                  <a:prstClr val="black">
                    <a:alpha val="40000"/>
                  </a:prstClr>
                </a:outerShdw>
              </a:effectLst>
            </a:endParaRPr>
          </a:p>
        </p:txBody>
      </p:sp>
      <p:pic>
        <p:nvPicPr>
          <p:cNvPr id="30" name="Picture 2" descr="Diagram&#10;&#10;Description automatically generated">
            <a:extLst>
              <a:ext uri="{FF2B5EF4-FFF2-40B4-BE49-F238E27FC236}">
                <a16:creationId xmlns:a16="http://schemas.microsoft.com/office/drawing/2014/main" id="{98BF6D26-830A-B444-AABE-CA5680B4B1C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480865" y="1824748"/>
            <a:ext cx="3227862" cy="5032488"/>
          </a:xfrm>
          <a:prstGeom prst="rect">
            <a:avLst/>
          </a:prstGeom>
        </p:spPr>
      </p:pic>
      <p:sp>
        <p:nvSpPr>
          <p:cNvPr id="3" name="TextBox 2">
            <a:extLst>
              <a:ext uri="{FF2B5EF4-FFF2-40B4-BE49-F238E27FC236}">
                <a16:creationId xmlns:a16="http://schemas.microsoft.com/office/drawing/2014/main" id="{1665C1E5-A358-7ECE-F4DE-E17C93A52A8A}"/>
              </a:ext>
            </a:extLst>
          </p:cNvPr>
          <p:cNvSpPr txBox="1"/>
          <p:nvPr userDrawn="1"/>
        </p:nvSpPr>
        <p:spPr>
          <a:xfrm>
            <a:off x="2258674" y="3633919"/>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5" name="TextBox 4">
            <a:extLst>
              <a:ext uri="{FF2B5EF4-FFF2-40B4-BE49-F238E27FC236}">
                <a16:creationId xmlns:a16="http://schemas.microsoft.com/office/drawing/2014/main" id="{443FA1A9-CFAA-606A-DB70-DBAE0557E99C}"/>
              </a:ext>
            </a:extLst>
          </p:cNvPr>
          <p:cNvSpPr txBox="1"/>
          <p:nvPr userDrawn="1"/>
        </p:nvSpPr>
        <p:spPr>
          <a:xfrm>
            <a:off x="5903827" y="3633919"/>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2" name="Picture Placeholder 21">
            <a:extLst>
              <a:ext uri="{FF2B5EF4-FFF2-40B4-BE49-F238E27FC236}">
                <a16:creationId xmlns:a16="http://schemas.microsoft.com/office/drawing/2014/main" id="{7696943F-43A8-D0A3-D763-9D1EA7BE1C94}"/>
              </a:ext>
            </a:extLst>
          </p:cNvPr>
          <p:cNvSpPr>
            <a:spLocks noGrp="1"/>
          </p:cNvSpPr>
          <p:nvPr>
            <p:ph type="pic" sz="quarter" idx="19"/>
          </p:nvPr>
        </p:nvSpPr>
        <p:spPr>
          <a:xfrm>
            <a:off x="1848998" y="1824747"/>
            <a:ext cx="3246876" cy="5058752"/>
          </a:xfrm>
          <a:prstGeom prst="rect">
            <a:avLst/>
          </a:prstGeom>
        </p:spPr>
        <p:txBody>
          <a:bodyPr/>
          <a:lstStyle>
            <a:lvl1pPr>
              <a:defRPr sz="100">
                <a:solidFill>
                  <a:schemeClr val="bg1"/>
                </a:solidFill>
              </a:defRPr>
            </a:lvl1pPr>
          </a:lstStyle>
          <a:p>
            <a:endParaRPr lang="en-US"/>
          </a:p>
        </p:txBody>
      </p:sp>
      <p:sp>
        <p:nvSpPr>
          <p:cNvPr id="23" name="Picture Placeholder 21">
            <a:extLst>
              <a:ext uri="{FF2B5EF4-FFF2-40B4-BE49-F238E27FC236}">
                <a16:creationId xmlns:a16="http://schemas.microsoft.com/office/drawing/2014/main" id="{DB4ED09F-F7BA-801E-5A63-EEF24A713596}"/>
              </a:ext>
            </a:extLst>
          </p:cNvPr>
          <p:cNvSpPr>
            <a:spLocks noGrp="1"/>
          </p:cNvSpPr>
          <p:nvPr>
            <p:ph type="pic" sz="quarter" idx="20"/>
          </p:nvPr>
        </p:nvSpPr>
        <p:spPr>
          <a:xfrm>
            <a:off x="5470685" y="1824747"/>
            <a:ext cx="3284979" cy="5058752"/>
          </a:xfrm>
          <a:prstGeom prst="rect">
            <a:avLst/>
          </a:prstGeom>
        </p:spPr>
        <p:txBody>
          <a:bodyPr/>
          <a:lstStyle>
            <a:lvl1pPr>
              <a:defRPr sz="100">
                <a:solidFill>
                  <a:schemeClr val="bg1"/>
                </a:solidFill>
              </a:defRPr>
            </a:lvl1pPr>
          </a:lstStyle>
          <a:p>
            <a:endParaRPr lang="en-US"/>
          </a:p>
        </p:txBody>
      </p:sp>
      <p:pic>
        <p:nvPicPr>
          <p:cNvPr id="6" name="Picture 5">
            <a:extLst>
              <a:ext uri="{FF2B5EF4-FFF2-40B4-BE49-F238E27FC236}">
                <a16:creationId xmlns:a16="http://schemas.microsoft.com/office/drawing/2014/main" id="{244C65D1-1236-2C5F-6C47-C6048FDF8424}"/>
              </a:ext>
            </a:extLst>
          </p:cNvPr>
          <p:cNvPicPr/>
          <p:nvPr userDrawn="1"/>
        </p:nvPicPr>
        <p:blipFill>
          <a:blip r:embed="rId6" cstate="screen">
            <a:extLst>
              <a:ext uri="{28A0092B-C50C-407E-A947-70E740481C1C}">
                <a14:useLocalDpi xmlns:a14="http://schemas.microsoft.com/office/drawing/2010/main"/>
              </a:ext>
            </a:extLst>
          </a:blip>
          <a:srcRect/>
          <a:stretch/>
        </p:blipFill>
        <p:spPr>
          <a:xfrm>
            <a:off x="8966583" y="1826827"/>
            <a:ext cx="1464046" cy="1464046"/>
          </a:xfrm>
          <a:prstGeom prst="rect">
            <a:avLst/>
          </a:prstGeom>
          <a:effectLst>
            <a:outerShdw blurRad="50800" dist="38100" dir="2700000" algn="tl" rotWithShape="0">
              <a:prstClr val="black">
                <a:alpha val="40000"/>
              </a:prstClr>
            </a:outerShdw>
          </a:effectLst>
        </p:spPr>
      </p:pic>
      <p:sp>
        <p:nvSpPr>
          <p:cNvPr id="8" name="object 5">
            <a:extLst>
              <a:ext uri="{FF2B5EF4-FFF2-40B4-BE49-F238E27FC236}">
                <a16:creationId xmlns:a16="http://schemas.microsoft.com/office/drawing/2014/main" id="{0811FAEC-512C-3FF6-BFCE-AF4E9C6CB8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Rectangle 9">
            <a:hlinkClick r:id="rId7"/>
            <a:extLst>
              <a:ext uri="{FF2B5EF4-FFF2-40B4-BE49-F238E27FC236}">
                <a16:creationId xmlns:a16="http://schemas.microsoft.com/office/drawing/2014/main" id="{06894C3C-D77C-BE5E-9F1C-5C9AFCCE35E7}"/>
              </a:ext>
            </a:extLst>
          </p:cNvPr>
          <p:cNvSpPr/>
          <p:nvPr userDrawn="1"/>
        </p:nvSpPr>
        <p:spPr>
          <a:xfrm>
            <a:off x="8953877" y="1824747"/>
            <a:ext cx="1484769" cy="1488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7720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AIRPORT RIM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
            <a:ext cx="12191998" cy="6896100"/>
          </a:xfrm>
          <a:prstGeom prst="rect">
            <a:avLst/>
          </a:prstGeom>
          <a:solidFill>
            <a:schemeClr val="bg1">
              <a:lumMod val="95000"/>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447800" y="457200"/>
            <a:ext cx="107442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31C766F-6849-AF9B-3DE0-572FEE58C1D1}"/>
              </a:ext>
            </a:extLst>
          </p:cNvPr>
          <p:cNvSpPr>
            <a:spLocks noGrp="1"/>
          </p:cNvSpPr>
          <p:nvPr>
            <p:ph type="pic" sz="quarter" idx="18"/>
          </p:nvPr>
        </p:nvSpPr>
        <p:spPr>
          <a:xfrm>
            <a:off x="7204964" y="1064"/>
            <a:ext cx="4491736" cy="3103245"/>
          </a:xfrm>
          <a:prstGeom prst="rect">
            <a:avLst/>
          </a:prstGeom>
          <a:solidFill>
            <a:schemeClr val="bg1"/>
          </a:solidFill>
        </p:spPr>
        <p:txBody>
          <a:bodyPr/>
          <a:lstStyle/>
          <a:p>
            <a:endParaRPr lang="en-US"/>
          </a:p>
        </p:txBody>
      </p:sp>
      <p:sp>
        <p:nvSpPr>
          <p:cNvPr id="5" name="object 5">
            <a:extLst>
              <a:ext uri="{FF2B5EF4-FFF2-40B4-BE49-F238E27FC236}">
                <a16:creationId xmlns:a16="http://schemas.microsoft.com/office/drawing/2014/main" id="{E7589D16-B60F-EA08-960C-BE9B8931E8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Rectangle 2">
            <a:hlinkClick r:id="rId4"/>
            <a:extLst>
              <a:ext uri="{FF2B5EF4-FFF2-40B4-BE49-F238E27FC236}">
                <a16:creationId xmlns:a16="http://schemas.microsoft.com/office/drawing/2014/main" id="{4BCC02B3-B9AB-5DFA-3EDF-B0E8F5667EFC}"/>
              </a:ext>
            </a:extLst>
          </p:cNvPr>
          <p:cNvSpPr/>
          <p:nvPr userDrawn="1"/>
        </p:nvSpPr>
        <p:spPr>
          <a:xfrm>
            <a:off x="13295672" y="1951994"/>
            <a:ext cx="1475171" cy="1484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028BBA27-4BFA-CC65-F2B4-972524C148D5}"/>
              </a:ext>
            </a:extLst>
          </p:cNvPr>
          <p:cNvSpPr>
            <a:spLocks noGrp="1"/>
          </p:cNvSpPr>
          <p:nvPr>
            <p:ph type="pic" sz="quarter" idx="19"/>
          </p:nvPr>
        </p:nvSpPr>
        <p:spPr>
          <a:xfrm>
            <a:off x="7204964" y="3259455"/>
            <a:ext cx="4491736" cy="3103245"/>
          </a:xfrm>
          <a:prstGeom prst="rect">
            <a:avLst/>
          </a:prstGeom>
          <a:solidFill>
            <a:schemeClr val="bg1"/>
          </a:solidFill>
        </p:spPr>
        <p:txBody>
          <a:bodyPr/>
          <a:lstStyle/>
          <a:p>
            <a:endParaRPr lang="en-US"/>
          </a:p>
        </p:txBody>
      </p:sp>
    </p:spTree>
    <p:extLst>
      <p:ext uri="{BB962C8B-B14F-4D97-AF65-F5344CB8AC3E}">
        <p14:creationId xmlns:p14="http://schemas.microsoft.com/office/powerpoint/2010/main" val="220763650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LOCAL - AAN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8" name="object 5">
            <a:extLst>
              <a:ext uri="{FF2B5EF4-FFF2-40B4-BE49-F238E27FC236}">
                <a16:creationId xmlns:a16="http://schemas.microsoft.com/office/drawing/2014/main" id="{0811FAEC-512C-3FF6-BFCE-AF4E9C6CB8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9" name="Picture 8">
            <a:extLst>
              <a:ext uri="{FF2B5EF4-FFF2-40B4-BE49-F238E27FC236}">
                <a16:creationId xmlns:a16="http://schemas.microsoft.com/office/drawing/2014/main" id="{AE31E402-CA6F-77F8-86B2-AAB39719D07E}"/>
              </a:ext>
            </a:extLst>
          </p:cNvPr>
          <p:cNvPicPr>
            <a:picLocks noChangeAspect="1"/>
          </p:cNvPicPr>
          <p:nvPr userDrawn="1"/>
        </p:nvPicPr>
        <p:blipFill>
          <a:blip r:embed="rId3"/>
          <a:stretch>
            <a:fillRect/>
          </a:stretch>
        </p:blipFill>
        <p:spPr>
          <a:xfrm>
            <a:off x="8711685" y="1611086"/>
            <a:ext cx="3283319" cy="5117047"/>
          </a:xfrm>
          <a:prstGeom prst="rect">
            <a:avLst/>
          </a:prstGeom>
          <a:solidFill>
            <a:schemeClr val="bg1"/>
          </a:solidFill>
          <a:ln w="0">
            <a:solidFill>
              <a:srgbClr val="0070C0"/>
            </a:solidFill>
          </a:ln>
        </p:spPr>
      </p:pic>
      <p:sp>
        <p:nvSpPr>
          <p:cNvPr id="2" name="Picture Placeholder 2">
            <a:extLst>
              <a:ext uri="{FF2B5EF4-FFF2-40B4-BE49-F238E27FC236}">
                <a16:creationId xmlns:a16="http://schemas.microsoft.com/office/drawing/2014/main" id="{740C003F-EB1D-AD8F-0C44-897B75CE01C7}"/>
              </a:ext>
            </a:extLst>
          </p:cNvPr>
          <p:cNvSpPr>
            <a:spLocks noGrp="1"/>
          </p:cNvSpPr>
          <p:nvPr>
            <p:ph type="pic" sz="quarter" idx="19"/>
          </p:nvPr>
        </p:nvSpPr>
        <p:spPr>
          <a:xfrm>
            <a:off x="8982321" y="3795938"/>
            <a:ext cx="2383971" cy="915311"/>
          </a:xfrm>
          <a:prstGeom prst="rect">
            <a:avLst/>
          </a:prstGeom>
        </p:spPr>
        <p:txBody>
          <a:bodyPr/>
          <a:lstStyle/>
          <a:p>
            <a:endParaRPr lang="en-US" dirty="0"/>
          </a:p>
        </p:txBody>
      </p:sp>
    </p:spTree>
    <p:extLst>
      <p:ext uri="{BB962C8B-B14F-4D97-AF65-F5344CB8AC3E}">
        <p14:creationId xmlns:p14="http://schemas.microsoft.com/office/powerpoint/2010/main" val="27772869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AN VIDE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449"/>
            <a:ext cx="12191999" cy="6916434"/>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8" name="Picture 7">
            <a:extLst>
              <a:ext uri="{FF2B5EF4-FFF2-40B4-BE49-F238E27FC236}">
                <a16:creationId xmlns:a16="http://schemas.microsoft.com/office/drawing/2014/main" id="{C9883A3C-6C1E-7F53-FD14-F45E1B94D9A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45260" y="1611087"/>
            <a:ext cx="10746740" cy="4751614"/>
          </a:xfrm>
          <a:prstGeom prst="rect">
            <a:avLst/>
          </a:prstGeom>
        </p:spPr>
      </p:pic>
      <p:pic>
        <p:nvPicPr>
          <p:cNvPr id="25" name="Picture 24">
            <a:extLst>
              <a:ext uri="{FF2B5EF4-FFF2-40B4-BE49-F238E27FC236}">
                <a16:creationId xmlns:a16="http://schemas.microsoft.com/office/drawing/2014/main" id="{485950DA-69AA-3BFB-9E65-AFCBB81E9C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445259" y="2019300"/>
            <a:ext cx="6334207" cy="4330766"/>
          </a:xfrm>
          <a:prstGeom prst="rect">
            <a:avLst/>
          </a:prstGeom>
        </p:spPr>
      </p:pic>
      <p:sp>
        <p:nvSpPr>
          <p:cNvPr id="7" name="object 6">
            <a:extLst>
              <a:ext uri="{FF2B5EF4-FFF2-40B4-BE49-F238E27FC236}">
                <a16:creationId xmlns:a16="http://schemas.microsoft.com/office/drawing/2014/main" id="{43DB9960-4564-C777-3E5A-52D3E110B297}"/>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0" name="Rectangle 9">
            <a:extLst>
              <a:ext uri="{FF2B5EF4-FFF2-40B4-BE49-F238E27FC236}">
                <a16:creationId xmlns:a16="http://schemas.microsoft.com/office/drawing/2014/main" id="{9257C77A-9CF9-4685-9297-884B7B982C90}"/>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B1BA46E-1BEA-14A0-DFCB-80B08F97AE9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779467" y="130836"/>
            <a:ext cx="3977639" cy="6596327"/>
          </a:xfrm>
          <a:prstGeom prst="rect">
            <a:avLst/>
          </a:prstGeom>
          <a:solidFill>
            <a:schemeClr val="bg1"/>
          </a:solidFill>
          <a:effectLst>
            <a:outerShdw blurRad="50800" dist="38100" dir="2700000" algn="tl" rotWithShape="0">
              <a:prstClr val="black">
                <a:alpha val="40000"/>
              </a:prstClr>
            </a:outerShdw>
          </a:effectLst>
        </p:spPr>
      </p:pic>
      <p:sp>
        <p:nvSpPr>
          <p:cNvPr id="3" name="object 5">
            <a:extLst>
              <a:ext uri="{FF2B5EF4-FFF2-40B4-BE49-F238E27FC236}">
                <a16:creationId xmlns:a16="http://schemas.microsoft.com/office/drawing/2014/main" id="{65954212-8913-4157-473B-074517EF9B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4" name="Picture 3">
            <a:extLst>
              <a:ext uri="{FF2B5EF4-FFF2-40B4-BE49-F238E27FC236}">
                <a16:creationId xmlns:a16="http://schemas.microsoft.com/office/drawing/2014/main" id="{CBE33473-59C6-DF51-DC81-84F41098A9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3741689" y="2169840"/>
            <a:ext cx="1507638" cy="150763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BE4F226-210B-D66F-063E-888F3E564AD7}"/>
              </a:ext>
            </a:extLst>
          </p:cNvPr>
          <p:cNvSpPr txBox="1"/>
          <p:nvPr userDrawn="1"/>
        </p:nvSpPr>
        <p:spPr>
          <a:xfrm>
            <a:off x="1866900" y="1490771"/>
            <a:ext cx="6189671"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AAN VIDEO</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1E8580BA-6021-86A4-6F1A-91D5574377A1}"/>
              </a:ext>
            </a:extLst>
          </p:cNvPr>
          <p:cNvSpPr txBox="1"/>
          <p:nvPr userDrawn="1"/>
        </p:nvSpPr>
        <p:spPr>
          <a:xfrm>
            <a:off x="1864360" y="1106079"/>
            <a:ext cx="5679441"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ARRIVAL ALERT NOTICE (AAN)</a:t>
            </a:r>
          </a:p>
        </p:txBody>
      </p:sp>
      <p:sp>
        <p:nvSpPr>
          <p:cNvPr id="5" name="Rectangle 4">
            <a:hlinkClick r:id="rId8"/>
            <a:extLst>
              <a:ext uri="{FF2B5EF4-FFF2-40B4-BE49-F238E27FC236}">
                <a16:creationId xmlns:a16="http://schemas.microsoft.com/office/drawing/2014/main" id="{59A9C001-8A61-6E0B-E064-0FFA81734474}"/>
              </a:ext>
            </a:extLst>
          </p:cNvPr>
          <p:cNvSpPr/>
          <p:nvPr userDrawn="1"/>
        </p:nvSpPr>
        <p:spPr>
          <a:xfrm>
            <a:off x="3730028" y="2163778"/>
            <a:ext cx="1520982" cy="1511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7880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3" name="Picture 2" descr="A picture containing metalware&#10;&#10;Description automatically generated">
            <a:extLst>
              <a:ext uri="{FF2B5EF4-FFF2-40B4-BE49-F238E27FC236}">
                <a16:creationId xmlns:a16="http://schemas.microsoft.com/office/drawing/2014/main" id="{8291A1DC-18BA-AFA9-4AD3-D8A584AA9FB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391410"/>
            <a:ext cx="10276446" cy="4466590"/>
          </a:xfrm>
          <a:prstGeom prst="rect">
            <a:avLst/>
          </a:prstGeom>
        </p:spPr>
      </p:pic>
      <p:sp>
        <p:nvSpPr>
          <p:cNvPr id="6" name="Rectangle 5">
            <a:extLst>
              <a:ext uri="{FF2B5EF4-FFF2-40B4-BE49-F238E27FC236}">
                <a16:creationId xmlns:a16="http://schemas.microsoft.com/office/drawing/2014/main" id="{B4D7304A-FF01-9C26-0C60-D09CFE553A7B}"/>
              </a:ext>
            </a:extLst>
          </p:cNvPr>
          <p:cNvSpPr/>
          <p:nvPr userDrawn="1"/>
        </p:nvSpPr>
        <p:spPr>
          <a:xfrm>
            <a:off x="1450796" y="2391410"/>
            <a:ext cx="8004161" cy="3971290"/>
          </a:xfrm>
          <a:prstGeom prst="rect">
            <a:avLst/>
          </a:prstGeom>
          <a:solidFill>
            <a:schemeClr val="bg1">
              <a:alpha val="487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6DCE9244-132B-1BB1-4D67-BFA3B256817A}"/>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1" name="object 10">
            <a:extLst>
              <a:ext uri="{FF2B5EF4-FFF2-40B4-BE49-F238E27FC236}">
                <a16:creationId xmlns:a16="http://schemas.microsoft.com/office/drawing/2014/main" id="{46F45F09-4C12-A10B-6A84-3F1AC879F677}"/>
              </a:ext>
            </a:extLst>
          </p:cNvPr>
          <p:cNvSpPr txBox="1"/>
          <p:nvPr userDrawn="1"/>
        </p:nvSpPr>
        <p:spPr>
          <a:xfrm>
            <a:off x="1866904" y="2627439"/>
            <a:ext cx="4024480" cy="874598"/>
          </a:xfrm>
          <a:prstGeom prst="rect">
            <a:avLst/>
          </a:prstGeom>
        </p:spPr>
        <p:txBody>
          <a:bodyPr vert="horz" wrap="square" lIns="0" tIns="12700" rIns="0" bIns="0" rtlCol="0" anchor="t">
            <a:spAutoFit/>
          </a:bodyPr>
          <a:lstStyle/>
          <a:p>
            <a:pPr marL="12700">
              <a:spcBef>
                <a:spcPts val="100"/>
              </a:spcBef>
            </a:pPr>
            <a:r>
              <a:rPr lang="en-US" sz="2800" b="1">
                <a:solidFill>
                  <a:srgbClr val="FF711C"/>
                </a:solidFill>
                <a:latin typeface="Arial"/>
                <a:cs typeface="Arial"/>
              </a:rPr>
              <a:t>PLANNED PILOT-CONTROLLER FORUM</a:t>
            </a:r>
            <a:endParaRPr sz="2800">
              <a:latin typeface="Arial"/>
              <a:cs typeface="Arial"/>
            </a:endParaRPr>
          </a:p>
        </p:txBody>
      </p:sp>
      <p:sp>
        <p:nvSpPr>
          <p:cNvPr id="13" name="object 10">
            <a:extLst>
              <a:ext uri="{FF2B5EF4-FFF2-40B4-BE49-F238E27FC236}">
                <a16:creationId xmlns:a16="http://schemas.microsoft.com/office/drawing/2014/main" id="{B395A410-8635-DC11-CF58-80FAAD1DE1EF}"/>
              </a:ext>
            </a:extLst>
          </p:cNvPr>
          <p:cNvSpPr txBox="1"/>
          <p:nvPr userDrawn="1"/>
        </p:nvSpPr>
        <p:spPr>
          <a:xfrm>
            <a:off x="6186864" y="2627439"/>
            <a:ext cx="1590828" cy="874598"/>
          </a:xfrm>
          <a:prstGeom prst="rect">
            <a:avLst/>
          </a:prstGeom>
        </p:spPr>
        <p:txBody>
          <a:bodyPr vert="horz" wrap="square" lIns="0" tIns="12700" rIns="0" bIns="0" rtlCol="0" anchor="t">
            <a:spAutoFit/>
          </a:bodyPr>
          <a:lstStyle/>
          <a:p>
            <a:pPr marL="12700">
              <a:spcBef>
                <a:spcPts val="100"/>
              </a:spcBef>
            </a:pPr>
            <a:r>
              <a:rPr lang="en-US" sz="2800" b="1">
                <a:solidFill>
                  <a:srgbClr val="FF711C"/>
                </a:solidFill>
                <a:latin typeface="Arial"/>
                <a:cs typeface="Arial"/>
              </a:rPr>
              <a:t>NEXT RSAT</a:t>
            </a:r>
            <a:endParaRPr sz="2800">
              <a:latin typeface="Arial"/>
              <a:cs typeface="Arial"/>
            </a:endParaRPr>
          </a:p>
        </p:txBody>
      </p:sp>
      <p:cxnSp>
        <p:nvCxnSpPr>
          <p:cNvPr id="14" name="Straight Connector 13">
            <a:extLst>
              <a:ext uri="{FF2B5EF4-FFF2-40B4-BE49-F238E27FC236}">
                <a16:creationId xmlns:a16="http://schemas.microsoft.com/office/drawing/2014/main" id="{A4DB61F9-D57B-99D1-8A9D-961B431912CE}"/>
              </a:ext>
            </a:extLst>
          </p:cNvPr>
          <p:cNvCxnSpPr>
            <a:cxnSpLocks/>
          </p:cNvCxnSpPr>
          <p:nvPr userDrawn="1"/>
        </p:nvCxnSpPr>
        <p:spPr>
          <a:xfrm>
            <a:off x="6034547" y="2677179"/>
            <a:ext cx="9154" cy="368552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NEXT UP</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98373756"/>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RSA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657"/>
            <a:ext cx="12191998"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3" name="object 5">
            <a:extLst>
              <a:ext uri="{FF2B5EF4-FFF2-40B4-BE49-F238E27FC236}">
                <a16:creationId xmlns:a16="http://schemas.microsoft.com/office/drawing/2014/main" id="{9888D739-EE41-79CF-3451-786ED44B801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8" name="Picture 2" descr="Diagram&#10;&#10;Description automatically generated">
            <a:extLst>
              <a:ext uri="{FF2B5EF4-FFF2-40B4-BE49-F238E27FC236}">
                <a16:creationId xmlns:a16="http://schemas.microsoft.com/office/drawing/2014/main" id="{E6D34145-9782-BDA5-31CA-4A2A73ED81FA}"/>
              </a:ext>
            </a:extLst>
          </p:cNvPr>
          <p:cNvPicPr>
            <a:picLocks noChangeAspect="1"/>
          </p:cNvPicPr>
          <p:nvPr userDrawn="1"/>
        </p:nvPicPr>
        <p:blipFill>
          <a:blip r:embed="rId4"/>
          <a:stretch>
            <a:fillRect/>
          </a:stretch>
        </p:blipFill>
        <p:spPr>
          <a:xfrm>
            <a:off x="6587444" y="1757254"/>
            <a:ext cx="3988246" cy="4943556"/>
          </a:xfrm>
          <a:prstGeom prst="rect">
            <a:avLst/>
          </a:prstGeom>
        </p:spPr>
      </p:pic>
      <p:sp>
        <p:nvSpPr>
          <p:cNvPr id="10" name="TextBox 9">
            <a:extLst>
              <a:ext uri="{FF2B5EF4-FFF2-40B4-BE49-F238E27FC236}">
                <a16:creationId xmlns:a16="http://schemas.microsoft.com/office/drawing/2014/main" id="{A262C655-91E8-00B0-E8B9-3700077DC65B}"/>
              </a:ext>
            </a:extLst>
          </p:cNvPr>
          <p:cNvSpPr txBox="1"/>
          <p:nvPr userDrawn="1"/>
        </p:nvSpPr>
        <p:spPr>
          <a:xfrm>
            <a:off x="7372220"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19">
            <a:extLst>
              <a:ext uri="{FF2B5EF4-FFF2-40B4-BE49-F238E27FC236}">
                <a16:creationId xmlns:a16="http://schemas.microsoft.com/office/drawing/2014/main" id="{87CC474F-2632-DAF2-CFE8-F6CFC92D8CEF}"/>
              </a:ext>
            </a:extLst>
          </p:cNvPr>
          <p:cNvSpPr>
            <a:spLocks noGrp="1"/>
          </p:cNvSpPr>
          <p:nvPr>
            <p:ph type="pic" sz="quarter" idx="19"/>
          </p:nvPr>
        </p:nvSpPr>
        <p:spPr>
          <a:xfrm>
            <a:off x="6596439" y="1755775"/>
            <a:ext cx="3970338" cy="4943556"/>
          </a:xfrm>
          <a:prstGeom prst="rect">
            <a:avLst/>
          </a:prstGeom>
        </p:spPr>
        <p:txBody>
          <a:bodyPr/>
          <a:lstStyle>
            <a:lvl1pPr>
              <a:defRPr sz="100">
                <a:solidFill>
                  <a:schemeClr val="bg1"/>
                </a:solidFill>
              </a:defRPr>
            </a:lvl1pPr>
          </a:lstStyle>
          <a:p>
            <a:endParaRPr lang="en-US"/>
          </a:p>
        </p:txBody>
      </p:sp>
      <p:sp>
        <p:nvSpPr>
          <p:cNvPr id="4" name="Content Placeholder 2">
            <a:extLst>
              <a:ext uri="{FF2B5EF4-FFF2-40B4-BE49-F238E27FC236}">
                <a16:creationId xmlns:a16="http://schemas.microsoft.com/office/drawing/2014/main" id="{428F953B-F458-CC2A-47F4-0CA15751A7FF}"/>
              </a:ext>
            </a:extLst>
          </p:cNvPr>
          <p:cNvSpPr txBox="1">
            <a:spLocks/>
          </p:cNvSpPr>
          <p:nvPr userDrawn="1"/>
        </p:nvSpPr>
        <p:spPr>
          <a:xfrm>
            <a:off x="1868376" y="1611086"/>
            <a:ext cx="4623020" cy="1288231"/>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a:latin typeface="Arial"/>
                <a:cs typeface="Arial"/>
              </a:rPr>
              <a:t>Discuss the specific RSA dimensions for each runway </a:t>
            </a:r>
            <a:br>
              <a:rPr lang="en-US" sz="2400">
                <a:latin typeface="Arial"/>
                <a:cs typeface="Arial"/>
              </a:rPr>
            </a:br>
            <a:r>
              <a:rPr lang="en-US" sz="2400">
                <a:latin typeface="Arial"/>
                <a:cs typeface="Arial"/>
              </a:rPr>
              <a:t>at your airport</a:t>
            </a:r>
          </a:p>
        </p:txBody>
      </p:sp>
      <p:sp>
        <p:nvSpPr>
          <p:cNvPr id="6" name="object 21">
            <a:extLst>
              <a:ext uri="{FF2B5EF4-FFF2-40B4-BE49-F238E27FC236}">
                <a16:creationId xmlns:a16="http://schemas.microsoft.com/office/drawing/2014/main" id="{734F2F92-D550-01E1-A20E-285C4159E0F4}"/>
              </a:ext>
            </a:extLst>
          </p:cNvPr>
          <p:cNvSpPr txBox="1">
            <a:spLocks/>
          </p:cNvSpPr>
          <p:nvPr userDrawn="1"/>
        </p:nvSpPr>
        <p:spPr>
          <a:xfrm>
            <a:off x="1826031" y="1076199"/>
            <a:ext cx="10365969" cy="691215"/>
          </a:xfrm>
          <a:prstGeom prst="rect">
            <a:avLst/>
          </a:prstGeom>
        </p:spPr>
        <p:txBody>
          <a:bodyPr vert="horz" wrap="square" lIns="0" tIns="13970" rIns="0" bIns="0" rtlCol="0" anchor="t">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chemeClr val="bg1"/>
                </a:solidFill>
                <a:effectLst>
                  <a:outerShdw blurRad="76200" dist="76200" dir="3600000" algn="tl" rotWithShape="0">
                    <a:prstClr val="black">
                      <a:alpha val="40000"/>
                    </a:prstClr>
                  </a:outerShdw>
                </a:effectLst>
                <a:latin typeface="Arial Black"/>
              </a:rPr>
              <a:t>RUNWAY SAFETY AREA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(RSA)</a:t>
            </a:r>
            <a:endParaRPr lang="en-US" baseline="30000">
              <a:solidFill>
                <a:schemeClr val="bg1"/>
              </a:solidFill>
              <a:effectLst>
                <a:outerShdw blurRad="76200" dist="76200" dir="3600000" algn="tl" rotWithShape="0">
                  <a:prstClr val="black">
                    <a:alpha val="40000"/>
                  </a:prstClr>
                </a:outerShdw>
              </a:effectLst>
              <a:latin typeface="Arial"/>
              <a:cs typeface="Arial"/>
            </a:endParaRPr>
          </a:p>
        </p:txBody>
      </p:sp>
      <p:sp>
        <p:nvSpPr>
          <p:cNvPr id="13" name="Content Placeholder 2">
            <a:extLst>
              <a:ext uri="{FF2B5EF4-FFF2-40B4-BE49-F238E27FC236}">
                <a16:creationId xmlns:a16="http://schemas.microsoft.com/office/drawing/2014/main" id="{94F7ED8B-B39E-FBE9-2FCC-3E8E45BB44CC}"/>
              </a:ext>
            </a:extLst>
          </p:cNvPr>
          <p:cNvSpPr txBox="1">
            <a:spLocks/>
          </p:cNvSpPr>
          <p:nvPr userDrawn="1"/>
        </p:nvSpPr>
        <p:spPr>
          <a:xfrm>
            <a:off x="1845793" y="704175"/>
            <a:ext cx="1522524" cy="540888"/>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a:latin typeface="Arial"/>
                <a:cs typeface="Arial"/>
              </a:rPr>
              <a:t>LOCAL</a:t>
            </a:r>
          </a:p>
        </p:txBody>
      </p:sp>
    </p:spTree>
    <p:extLst>
      <p:ext uri="{BB962C8B-B14F-4D97-AF65-F5344CB8AC3E}">
        <p14:creationId xmlns:p14="http://schemas.microsoft.com/office/powerpoint/2010/main" val="25564847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HOT SPOT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CD41F-5E2D-7D9A-09ED-E74F253100EB}"/>
              </a:ext>
            </a:extLst>
          </p:cNvPr>
          <p:cNvSpPr/>
          <p:nvPr userDrawn="1"/>
        </p:nvSpPr>
        <p:spPr>
          <a:xfrm>
            <a:off x="1445260" y="456279"/>
            <a:ext cx="1074674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02E683-AD89-1B90-8033-7EFE03CB1E27}"/>
              </a:ext>
            </a:extLst>
          </p:cNvPr>
          <p:cNvSpPr/>
          <p:nvPr userDrawn="1"/>
        </p:nvSpPr>
        <p:spPr>
          <a:xfrm>
            <a:off x="1445259" y="1499767"/>
            <a:ext cx="10251442" cy="545862"/>
          </a:xfrm>
          <a:prstGeom prst="rect">
            <a:avLst/>
          </a:prstGeom>
          <a:solidFill>
            <a:srgbClr val="FF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CD4E9B8-B2E3-8237-F286-C4585EC97970}"/>
              </a:ext>
            </a:extLst>
          </p:cNvPr>
          <p:cNvSpPr>
            <a:spLocks noGrp="1"/>
          </p:cNvSpPr>
          <p:nvPr>
            <p:ph idx="14" hasCustomPrompt="1"/>
          </p:nvPr>
        </p:nvSpPr>
        <p:spPr>
          <a:xfrm>
            <a:off x="6509225" y="1079975"/>
            <a:ext cx="5682774" cy="390082"/>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XXX (AIRPORT CODE)</a:t>
            </a:r>
          </a:p>
        </p:txBody>
      </p:sp>
      <p:sp>
        <p:nvSpPr>
          <p:cNvPr id="12" name="object 6">
            <a:extLst>
              <a:ext uri="{FF2B5EF4-FFF2-40B4-BE49-F238E27FC236}">
                <a16:creationId xmlns:a16="http://schemas.microsoft.com/office/drawing/2014/main" id="{BDC3A3C0-9D71-A6E6-F7FA-F623A4929E3B}"/>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D982500C-8586-F847-895C-6633A0C228EE}"/>
              </a:ext>
            </a:extLst>
          </p:cNvPr>
          <p:cNvSpPr>
            <a:spLocks noGrp="1"/>
          </p:cNvSpPr>
          <p:nvPr>
            <p:ph type="pic" sz="quarter" idx="11"/>
          </p:nvPr>
        </p:nvSpPr>
        <p:spPr>
          <a:xfrm>
            <a:off x="2174594" y="436401"/>
            <a:ext cx="4237518" cy="5964399"/>
          </a:xfrm>
        </p:spPr>
        <p:txBody>
          <a:bodyPr lIns="457200" tIns="731520" rIns="91440" anchor="t" anchorCtr="0"/>
          <a:lstStyle>
            <a:lvl1pPr>
              <a:defRPr sz="2000"/>
            </a:lvl1pPr>
          </a:lstStyle>
          <a:p>
            <a:endParaRPr lang="en-US"/>
          </a:p>
        </p:txBody>
      </p:sp>
      <p:sp>
        <p:nvSpPr>
          <p:cNvPr id="13" name="Rectangle 12">
            <a:extLst>
              <a:ext uri="{FF2B5EF4-FFF2-40B4-BE49-F238E27FC236}">
                <a16:creationId xmlns:a16="http://schemas.microsoft.com/office/drawing/2014/main" id="{AC8DAFDD-5AD9-45F2-DD8B-018E833B8232}"/>
              </a:ext>
            </a:extLst>
          </p:cNvPr>
          <p:cNvSpPr/>
          <p:nvPr userDrawn="1"/>
        </p:nvSpPr>
        <p:spPr>
          <a:xfrm>
            <a:off x="2177134" y="456278"/>
            <a:ext cx="4003039" cy="59064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39585C43-4BED-0B31-57FB-9A07FF85BF0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TextBox 5">
            <a:extLst>
              <a:ext uri="{FF2B5EF4-FFF2-40B4-BE49-F238E27FC236}">
                <a16:creationId xmlns:a16="http://schemas.microsoft.com/office/drawing/2014/main" id="{F2701A46-7045-0A7E-3A63-75BEAE2BDC4A}"/>
              </a:ext>
            </a:extLst>
          </p:cNvPr>
          <p:cNvSpPr txBox="1"/>
          <p:nvPr userDrawn="1"/>
        </p:nvSpPr>
        <p:spPr>
          <a:xfrm>
            <a:off x="3010510" y="2680124"/>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Picture Placeholder 2">
            <a:extLst>
              <a:ext uri="{FF2B5EF4-FFF2-40B4-BE49-F238E27FC236}">
                <a16:creationId xmlns:a16="http://schemas.microsoft.com/office/drawing/2014/main" id="{3698706F-CEDB-911C-EB38-72BCAA7C3C17}"/>
              </a:ext>
            </a:extLst>
          </p:cNvPr>
          <p:cNvSpPr>
            <a:spLocks noGrp="1"/>
          </p:cNvSpPr>
          <p:nvPr>
            <p:ph type="pic" sz="quarter" idx="17"/>
          </p:nvPr>
        </p:nvSpPr>
        <p:spPr>
          <a:xfrm>
            <a:off x="2177134" y="436401"/>
            <a:ext cx="3997960" cy="5926299"/>
          </a:xfrm>
          <a:prstGeom prst="rect">
            <a:avLst/>
          </a:prstGeom>
        </p:spPr>
        <p:txBody>
          <a:bodyPr tIns="91440" bIns="0"/>
          <a:lstStyle>
            <a:lvl1pPr>
              <a:defRPr sz="100">
                <a:solidFill>
                  <a:schemeClr val="bg1"/>
                </a:solidFill>
              </a:defRPr>
            </a:lvl1pPr>
          </a:lstStyle>
          <a:p>
            <a:endParaRPr lang="en-US"/>
          </a:p>
        </p:txBody>
      </p:sp>
      <p:sp>
        <p:nvSpPr>
          <p:cNvPr id="11" name="object 5">
            <a:extLst>
              <a:ext uri="{FF2B5EF4-FFF2-40B4-BE49-F238E27FC236}">
                <a16:creationId xmlns:a16="http://schemas.microsoft.com/office/drawing/2014/main" id="{3135C23D-2D27-1CFE-3ABB-74A5C38776D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30684EDD-7885-9C6B-F497-1892A1BB173D}"/>
              </a:ext>
            </a:extLst>
          </p:cNvPr>
          <p:cNvSpPr txBox="1"/>
          <p:nvPr userDrawn="1"/>
        </p:nvSpPr>
        <p:spPr>
          <a:xfrm>
            <a:off x="6509224" y="1521479"/>
            <a:ext cx="5187476"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cs typeface="Arial Black" panose="020B0604020202020204" pitchFamily="34" charset="0"/>
              </a:rPr>
              <a:t>HOT SPOT</a:t>
            </a:r>
            <a:endParaRPr lang="en-US">
              <a:solidFill>
                <a:schemeClr val="bg1"/>
              </a:solidFill>
              <a:effectLst>
                <a:outerShdw blurRad="76200" dist="76200" dir="3600000" algn="tl" rotWithShape="0">
                  <a:prstClr val="black">
                    <a:alpha val="40000"/>
                  </a:prstClr>
                </a:outerShdw>
              </a:effectLst>
            </a:endParaRPr>
          </a:p>
        </p:txBody>
      </p:sp>
      <p:sp>
        <p:nvSpPr>
          <p:cNvPr id="19" name="TextBox 18">
            <a:extLst>
              <a:ext uri="{FF2B5EF4-FFF2-40B4-BE49-F238E27FC236}">
                <a16:creationId xmlns:a16="http://schemas.microsoft.com/office/drawing/2014/main" id="{A18F4B9B-333A-9697-CF7A-090C76FA9FB9}"/>
              </a:ext>
            </a:extLst>
          </p:cNvPr>
          <p:cNvSpPr txBox="1"/>
          <p:nvPr userDrawn="1"/>
        </p:nvSpPr>
        <p:spPr>
          <a:xfrm>
            <a:off x="6504796" y="2364059"/>
            <a:ext cx="5612780" cy="2756652"/>
          </a:xfrm>
          <a:prstGeom prst="rect">
            <a:avLst/>
          </a:prstGeom>
          <a:noFill/>
        </p:spPr>
        <p:txBody>
          <a:bodyPr wrap="square" lIns="0" tIns="0" rIns="0" bIns="0" rtlCol="0">
            <a:spAutoFit/>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A location on an aerodrome movement area: </a:t>
            </a:r>
          </a:p>
          <a:p>
            <a:pPr marL="237744" marR="0" lvl="1" indent="-237744"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With a history or potential risk of collision or RI</a:t>
            </a:r>
          </a:p>
          <a:p>
            <a:pPr marL="237744" marR="0" lvl="1" indent="-237744"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Where heightened attention by pilots and drivers is necessary</a:t>
            </a:r>
          </a:p>
          <a:p>
            <a:endParaRPr lang="en-US"/>
          </a:p>
        </p:txBody>
      </p:sp>
      <p:pic>
        <p:nvPicPr>
          <p:cNvPr id="20" name="Picture 3" descr="Qr code&#10;&#10;Description automatically generated">
            <a:extLst>
              <a:ext uri="{FF2B5EF4-FFF2-40B4-BE49-F238E27FC236}">
                <a16:creationId xmlns:a16="http://schemas.microsoft.com/office/drawing/2014/main" id="{8B0B272E-E623-9D53-05AF-35B6ED1B4B3C}"/>
              </a:ext>
            </a:extLst>
          </p:cNvPr>
          <p:cNvPicPr>
            <a:picLocks noChangeAspect="1"/>
          </p:cNvPicPr>
          <p:nvPr userDrawn="1"/>
        </p:nvPicPr>
        <p:blipFill>
          <a:blip r:embed="rId4"/>
          <a:stretch>
            <a:fillRect/>
          </a:stretch>
        </p:blipFill>
        <p:spPr>
          <a:xfrm>
            <a:off x="6450719" y="4884584"/>
            <a:ext cx="1375758" cy="1375758"/>
          </a:xfrm>
          <a:prstGeom prst="rect">
            <a:avLst/>
          </a:prstGeom>
          <a:effectLst>
            <a:outerShdw blurRad="50800" dist="38100" dir="2700000" algn="tl" rotWithShape="0">
              <a:prstClr val="black">
                <a:alpha val="40000"/>
              </a:prstClr>
            </a:outerShdw>
          </a:effectLst>
        </p:spPr>
      </p:pic>
      <p:sp>
        <p:nvSpPr>
          <p:cNvPr id="4" name="Rectangle 3">
            <a:hlinkClick r:id="rId5"/>
            <a:extLst>
              <a:ext uri="{FF2B5EF4-FFF2-40B4-BE49-F238E27FC236}">
                <a16:creationId xmlns:a16="http://schemas.microsoft.com/office/drawing/2014/main" id="{9DBC0117-2718-058C-B7FC-7700DE49DDF2}"/>
              </a:ext>
            </a:extLst>
          </p:cNvPr>
          <p:cNvSpPr/>
          <p:nvPr userDrawn="1"/>
        </p:nvSpPr>
        <p:spPr>
          <a:xfrm>
            <a:off x="6509225" y="4879818"/>
            <a:ext cx="1312969" cy="138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FD89319B-88E4-2C17-439E-FD21CAE6FF52}"/>
              </a:ext>
            </a:extLst>
          </p:cNvPr>
          <p:cNvSpPr/>
          <p:nvPr userDrawn="1"/>
        </p:nvSpPr>
        <p:spPr>
          <a:xfrm>
            <a:off x="6450719" y="4879818"/>
            <a:ext cx="1371475" cy="138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5498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NEXT U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3" name="Picture 2" descr="A picture containing metalware&#10;&#10;Description automatically generated">
            <a:extLst>
              <a:ext uri="{FF2B5EF4-FFF2-40B4-BE49-F238E27FC236}">
                <a16:creationId xmlns:a16="http://schemas.microsoft.com/office/drawing/2014/main" id="{8291A1DC-18BA-AFA9-4AD3-D8A584AA9FB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391410"/>
            <a:ext cx="10276446" cy="4466590"/>
          </a:xfrm>
          <a:prstGeom prst="rect">
            <a:avLst/>
          </a:prstGeom>
        </p:spPr>
      </p:pic>
      <p:sp>
        <p:nvSpPr>
          <p:cNvPr id="6" name="Rectangle 5">
            <a:extLst>
              <a:ext uri="{FF2B5EF4-FFF2-40B4-BE49-F238E27FC236}">
                <a16:creationId xmlns:a16="http://schemas.microsoft.com/office/drawing/2014/main" id="{B4D7304A-FF01-9C26-0C60-D09CFE553A7B}"/>
              </a:ext>
            </a:extLst>
          </p:cNvPr>
          <p:cNvSpPr/>
          <p:nvPr userDrawn="1"/>
        </p:nvSpPr>
        <p:spPr>
          <a:xfrm>
            <a:off x="1450796" y="2391410"/>
            <a:ext cx="8004161" cy="3971290"/>
          </a:xfrm>
          <a:prstGeom prst="rect">
            <a:avLst/>
          </a:prstGeom>
          <a:solidFill>
            <a:schemeClr val="bg1">
              <a:alpha val="4873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6DCE9244-132B-1BB1-4D67-BFA3B256817A}"/>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cxnSp>
        <p:nvCxnSpPr>
          <p:cNvPr id="14" name="Straight Connector 13">
            <a:extLst>
              <a:ext uri="{FF2B5EF4-FFF2-40B4-BE49-F238E27FC236}">
                <a16:creationId xmlns:a16="http://schemas.microsoft.com/office/drawing/2014/main" id="{A4DB61F9-D57B-99D1-8A9D-961B431912CE}"/>
              </a:ext>
            </a:extLst>
          </p:cNvPr>
          <p:cNvCxnSpPr>
            <a:cxnSpLocks/>
          </p:cNvCxnSpPr>
          <p:nvPr userDrawn="1"/>
        </p:nvCxnSpPr>
        <p:spPr>
          <a:xfrm>
            <a:off x="6034547" y="2677179"/>
            <a:ext cx="9154" cy="368552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583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NEXT UP</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036366583"/>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RSA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0" y="1657"/>
            <a:ext cx="12191998"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4">
            <a:extLst>
              <a:ext uri="{FF2B5EF4-FFF2-40B4-BE49-F238E27FC236}">
                <a16:creationId xmlns:a16="http://schemas.microsoft.com/office/drawing/2014/main" id="{C8FE4F72-9336-9546-0A29-581080EC4D3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2" name="Rectangle 11">
            <a:extLst>
              <a:ext uri="{FF2B5EF4-FFF2-40B4-BE49-F238E27FC236}">
                <a16:creationId xmlns:a16="http://schemas.microsoft.com/office/drawing/2014/main" id="{AE36254C-8B4B-D904-4FA0-25528332B283}"/>
              </a:ext>
            </a:extLst>
          </p:cNvPr>
          <p:cNvSpPr/>
          <p:nvPr userDrawn="1"/>
        </p:nvSpPr>
        <p:spPr>
          <a:xfrm>
            <a:off x="1242646" y="457200"/>
            <a:ext cx="10949354"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495BB469-11F0-4142-F2B4-F93B86F76DD2}"/>
              </a:ext>
            </a:extLst>
          </p:cNvPr>
          <p:cNvSpPr/>
          <p:nvPr userDrawn="1"/>
        </p:nvSpPr>
        <p:spPr>
          <a:xfrm>
            <a:off x="454660" y="0"/>
            <a:ext cx="990600" cy="6380921"/>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3" name="object 5">
            <a:extLst>
              <a:ext uri="{FF2B5EF4-FFF2-40B4-BE49-F238E27FC236}">
                <a16:creationId xmlns:a16="http://schemas.microsoft.com/office/drawing/2014/main" id="{9888D739-EE41-79CF-3451-786ED44B801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8" name="Picture 2" descr="Diagram&#10;&#10;Description automatically generated">
            <a:extLst>
              <a:ext uri="{FF2B5EF4-FFF2-40B4-BE49-F238E27FC236}">
                <a16:creationId xmlns:a16="http://schemas.microsoft.com/office/drawing/2014/main" id="{E6D34145-9782-BDA5-31CA-4A2A73ED81FA}"/>
              </a:ext>
            </a:extLst>
          </p:cNvPr>
          <p:cNvPicPr>
            <a:picLocks noChangeAspect="1"/>
          </p:cNvPicPr>
          <p:nvPr userDrawn="1"/>
        </p:nvPicPr>
        <p:blipFill>
          <a:blip r:embed="rId4"/>
          <a:stretch>
            <a:fillRect/>
          </a:stretch>
        </p:blipFill>
        <p:spPr>
          <a:xfrm>
            <a:off x="6587444" y="1757254"/>
            <a:ext cx="3988246" cy="4943556"/>
          </a:xfrm>
          <a:prstGeom prst="rect">
            <a:avLst/>
          </a:prstGeom>
        </p:spPr>
      </p:pic>
      <p:sp>
        <p:nvSpPr>
          <p:cNvPr id="10" name="TextBox 9">
            <a:extLst>
              <a:ext uri="{FF2B5EF4-FFF2-40B4-BE49-F238E27FC236}">
                <a16:creationId xmlns:a16="http://schemas.microsoft.com/office/drawing/2014/main" id="{A262C655-91E8-00B0-E8B9-3700077DC65B}"/>
              </a:ext>
            </a:extLst>
          </p:cNvPr>
          <p:cNvSpPr txBox="1"/>
          <p:nvPr userDrawn="1"/>
        </p:nvSpPr>
        <p:spPr>
          <a:xfrm>
            <a:off x="7372220"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0" name="Picture Placeholder 19">
            <a:extLst>
              <a:ext uri="{FF2B5EF4-FFF2-40B4-BE49-F238E27FC236}">
                <a16:creationId xmlns:a16="http://schemas.microsoft.com/office/drawing/2014/main" id="{87CC474F-2632-DAF2-CFE8-F6CFC92D8CEF}"/>
              </a:ext>
            </a:extLst>
          </p:cNvPr>
          <p:cNvSpPr>
            <a:spLocks noGrp="1"/>
          </p:cNvSpPr>
          <p:nvPr>
            <p:ph type="pic" sz="quarter" idx="19"/>
          </p:nvPr>
        </p:nvSpPr>
        <p:spPr>
          <a:xfrm>
            <a:off x="6596439" y="1755775"/>
            <a:ext cx="3970338" cy="4943556"/>
          </a:xfrm>
          <a:prstGeom prst="rect">
            <a:avLst/>
          </a:prstGeom>
        </p:spPr>
        <p:txBody>
          <a:bodyPr/>
          <a:lstStyle>
            <a:lvl1pPr>
              <a:defRPr sz="100">
                <a:solidFill>
                  <a:schemeClr val="bg1"/>
                </a:solidFill>
              </a:defRPr>
            </a:lvl1pPr>
          </a:lstStyle>
          <a:p>
            <a:endParaRPr lang="en-US"/>
          </a:p>
        </p:txBody>
      </p:sp>
    </p:spTree>
    <p:extLst>
      <p:ext uri="{BB962C8B-B14F-4D97-AF65-F5344CB8AC3E}">
        <p14:creationId xmlns:p14="http://schemas.microsoft.com/office/powerpoint/2010/main" val="386274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hqprint">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RECENTLY CLOSED</a:t>
            </a:r>
          </a:p>
        </p:txBody>
      </p:sp>
    </p:spTree>
    <p:extLst>
      <p:ext uri="{BB962C8B-B14F-4D97-AF65-F5344CB8AC3E}">
        <p14:creationId xmlns:p14="http://schemas.microsoft.com/office/powerpoint/2010/main" val="234724170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HOT SPOT INSE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84D91E-8D51-7307-B225-E1DB508B8D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6" name="Rectangle 15">
            <a:extLst>
              <a:ext uri="{FF2B5EF4-FFF2-40B4-BE49-F238E27FC236}">
                <a16:creationId xmlns:a16="http://schemas.microsoft.com/office/drawing/2014/main" id="{3F79AA04-C599-495F-A09B-E58EB3A1C466}"/>
              </a:ext>
            </a:extLst>
          </p:cNvPr>
          <p:cNvSpPr/>
          <p:nvPr userDrawn="1"/>
        </p:nvSpPr>
        <p:spPr>
          <a:xfrm>
            <a:off x="-2" y="1657"/>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1CD41F-5E2D-7D9A-09ED-E74F253100EB}"/>
              </a:ext>
            </a:extLst>
          </p:cNvPr>
          <p:cNvSpPr/>
          <p:nvPr userDrawn="1"/>
        </p:nvSpPr>
        <p:spPr>
          <a:xfrm>
            <a:off x="1445260" y="456279"/>
            <a:ext cx="1074674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02E683-AD89-1B90-8033-7EFE03CB1E27}"/>
              </a:ext>
            </a:extLst>
          </p:cNvPr>
          <p:cNvSpPr/>
          <p:nvPr userDrawn="1"/>
        </p:nvSpPr>
        <p:spPr>
          <a:xfrm>
            <a:off x="1445259" y="1499767"/>
            <a:ext cx="10251442" cy="545862"/>
          </a:xfrm>
          <a:prstGeom prst="rect">
            <a:avLst/>
          </a:prstGeom>
          <a:solidFill>
            <a:srgbClr val="FF7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CD4E9B8-B2E3-8237-F286-C4585EC97970}"/>
              </a:ext>
            </a:extLst>
          </p:cNvPr>
          <p:cNvSpPr>
            <a:spLocks noGrp="1"/>
          </p:cNvSpPr>
          <p:nvPr>
            <p:ph idx="14" hasCustomPrompt="1"/>
          </p:nvPr>
        </p:nvSpPr>
        <p:spPr>
          <a:xfrm>
            <a:off x="6509225" y="1079975"/>
            <a:ext cx="5682774" cy="390082"/>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XXX (AIRPORT CODE)</a:t>
            </a:r>
          </a:p>
        </p:txBody>
      </p:sp>
      <p:sp>
        <p:nvSpPr>
          <p:cNvPr id="12" name="object 6">
            <a:extLst>
              <a:ext uri="{FF2B5EF4-FFF2-40B4-BE49-F238E27FC236}">
                <a16:creationId xmlns:a16="http://schemas.microsoft.com/office/drawing/2014/main" id="{BDC3A3C0-9D71-A6E6-F7FA-F623A4929E3B}"/>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D982500C-8586-F847-895C-6633A0C228EE}"/>
              </a:ext>
            </a:extLst>
          </p:cNvPr>
          <p:cNvSpPr>
            <a:spLocks noGrp="1"/>
          </p:cNvSpPr>
          <p:nvPr>
            <p:ph type="pic" sz="quarter" idx="11"/>
          </p:nvPr>
        </p:nvSpPr>
        <p:spPr>
          <a:xfrm>
            <a:off x="2174594" y="436401"/>
            <a:ext cx="4237518" cy="5964399"/>
          </a:xfrm>
        </p:spPr>
        <p:txBody>
          <a:bodyPr lIns="457200" tIns="731520" rIns="91440" anchor="t" anchorCtr="0"/>
          <a:lstStyle>
            <a:lvl1pPr>
              <a:defRPr sz="2000"/>
            </a:lvl1pPr>
          </a:lstStyle>
          <a:p>
            <a:endParaRPr lang="en-US"/>
          </a:p>
        </p:txBody>
      </p:sp>
      <p:sp>
        <p:nvSpPr>
          <p:cNvPr id="13" name="Rectangle 12">
            <a:extLst>
              <a:ext uri="{FF2B5EF4-FFF2-40B4-BE49-F238E27FC236}">
                <a16:creationId xmlns:a16="http://schemas.microsoft.com/office/drawing/2014/main" id="{AC8DAFDD-5AD9-45F2-DD8B-018E833B8232}"/>
              </a:ext>
            </a:extLst>
          </p:cNvPr>
          <p:cNvSpPr/>
          <p:nvPr userDrawn="1"/>
        </p:nvSpPr>
        <p:spPr>
          <a:xfrm>
            <a:off x="2177134" y="456278"/>
            <a:ext cx="4003039" cy="59064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39585C43-4BED-0B31-57FB-9A07FF85BF0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TextBox 5">
            <a:extLst>
              <a:ext uri="{FF2B5EF4-FFF2-40B4-BE49-F238E27FC236}">
                <a16:creationId xmlns:a16="http://schemas.microsoft.com/office/drawing/2014/main" id="{F2701A46-7045-0A7E-3A63-75BEAE2BDC4A}"/>
              </a:ext>
            </a:extLst>
          </p:cNvPr>
          <p:cNvSpPr txBox="1"/>
          <p:nvPr userDrawn="1"/>
        </p:nvSpPr>
        <p:spPr>
          <a:xfrm>
            <a:off x="3010510" y="2680124"/>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1" name="object 5">
            <a:extLst>
              <a:ext uri="{FF2B5EF4-FFF2-40B4-BE49-F238E27FC236}">
                <a16:creationId xmlns:a16="http://schemas.microsoft.com/office/drawing/2014/main" id="{3135C23D-2D27-1CFE-3ABB-74A5C38776D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20" name="Picture 3" descr="Qr code&#10;&#10;Description automatically generated">
            <a:extLst>
              <a:ext uri="{FF2B5EF4-FFF2-40B4-BE49-F238E27FC236}">
                <a16:creationId xmlns:a16="http://schemas.microsoft.com/office/drawing/2014/main" id="{8B0B272E-E623-9D53-05AF-35B6ED1B4B3C}"/>
              </a:ext>
            </a:extLst>
          </p:cNvPr>
          <p:cNvPicPr>
            <a:picLocks noChangeAspect="1"/>
          </p:cNvPicPr>
          <p:nvPr userDrawn="1"/>
        </p:nvPicPr>
        <p:blipFill>
          <a:blip r:embed="rId4"/>
          <a:stretch>
            <a:fillRect/>
          </a:stretch>
        </p:blipFill>
        <p:spPr>
          <a:xfrm>
            <a:off x="6450719" y="4884584"/>
            <a:ext cx="1375758" cy="1375758"/>
          </a:xfrm>
          <a:prstGeom prst="rect">
            <a:avLst/>
          </a:prstGeom>
          <a:effectLst>
            <a:outerShdw blurRad="50800" dist="38100" dir="2700000" algn="tl" rotWithShape="0">
              <a:prstClr val="black">
                <a:alpha val="40000"/>
              </a:prstClr>
            </a:outerShdw>
          </a:effectLst>
        </p:spPr>
      </p:pic>
      <p:sp>
        <p:nvSpPr>
          <p:cNvPr id="4" name="Rectangle 3">
            <a:hlinkClick r:id="rId5"/>
            <a:extLst>
              <a:ext uri="{FF2B5EF4-FFF2-40B4-BE49-F238E27FC236}">
                <a16:creationId xmlns:a16="http://schemas.microsoft.com/office/drawing/2014/main" id="{9DBC0117-2718-058C-B7FC-7700DE49DDF2}"/>
              </a:ext>
            </a:extLst>
          </p:cNvPr>
          <p:cNvSpPr/>
          <p:nvPr userDrawn="1"/>
        </p:nvSpPr>
        <p:spPr>
          <a:xfrm>
            <a:off x="6509225" y="4879818"/>
            <a:ext cx="1312969" cy="1385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FD89319B-88E4-2C17-439E-FD21CAE6FF52}"/>
              </a:ext>
            </a:extLst>
          </p:cNvPr>
          <p:cNvSpPr/>
          <p:nvPr userDrawn="1"/>
        </p:nvSpPr>
        <p:spPr>
          <a:xfrm>
            <a:off x="6450719" y="4879818"/>
            <a:ext cx="1371475" cy="138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11F8CC5B-DDB1-26FE-9FB4-1872D78950DD}"/>
              </a:ext>
            </a:extLst>
          </p:cNvPr>
          <p:cNvSpPr>
            <a:spLocks noGrp="1"/>
          </p:cNvSpPr>
          <p:nvPr>
            <p:ph type="pic" sz="quarter" idx="18"/>
          </p:nvPr>
        </p:nvSpPr>
        <p:spPr>
          <a:xfrm>
            <a:off x="2177132" y="1899946"/>
            <a:ext cx="3778289" cy="4971834"/>
          </a:xfrm>
        </p:spPr>
      </p:sp>
      <p:sp>
        <p:nvSpPr>
          <p:cNvPr id="8" name="Picture Placeholder 2">
            <a:extLst>
              <a:ext uri="{FF2B5EF4-FFF2-40B4-BE49-F238E27FC236}">
                <a16:creationId xmlns:a16="http://schemas.microsoft.com/office/drawing/2014/main" id="{3698706F-CEDB-911C-EB38-72BCAA7C3C17}"/>
              </a:ext>
            </a:extLst>
          </p:cNvPr>
          <p:cNvSpPr>
            <a:spLocks noGrp="1"/>
          </p:cNvSpPr>
          <p:nvPr>
            <p:ph type="pic" sz="quarter" idx="17"/>
          </p:nvPr>
        </p:nvSpPr>
        <p:spPr>
          <a:xfrm>
            <a:off x="2156114" y="334043"/>
            <a:ext cx="3997960" cy="5926299"/>
          </a:xfrm>
          <a:prstGeom prst="rect">
            <a:avLst/>
          </a:prstGeom>
        </p:spPr>
        <p:txBody>
          <a:bodyPr tIns="91440" bIns="0"/>
          <a:lstStyle>
            <a:lvl1pPr>
              <a:defRPr sz="100">
                <a:solidFill>
                  <a:schemeClr val="bg1"/>
                </a:solidFill>
              </a:defRPr>
            </a:lvl1pPr>
          </a:lstStyle>
          <a:p>
            <a:endParaRPr lang="en-US"/>
          </a:p>
        </p:txBody>
      </p:sp>
    </p:spTree>
    <p:extLst>
      <p:ext uri="{BB962C8B-B14F-4D97-AF65-F5344CB8AC3E}">
        <p14:creationId xmlns:p14="http://schemas.microsoft.com/office/powerpoint/2010/main" val="26845574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VIDEO INSE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40946-279E-4706-B4C5-C4B058F380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6C6D02-90CB-CD2B-B581-9CC84A4A6F9B}"/>
              </a:ext>
            </a:extLst>
          </p:cNvPr>
          <p:cNvSpPr/>
          <p:nvPr userDrawn="1"/>
        </p:nvSpPr>
        <p:spPr>
          <a:xfrm>
            <a:off x="0" y="0"/>
            <a:ext cx="4157330" cy="95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D1A45A-962F-9E61-D794-1C20774C2CCE}"/>
              </a:ext>
            </a:extLst>
          </p:cNvPr>
          <p:cNvSpPr/>
          <p:nvPr userDrawn="1"/>
        </p:nvSpPr>
        <p:spPr>
          <a:xfrm>
            <a:off x="5709684" y="3107808"/>
            <a:ext cx="744279"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edia Placeholder 7">
            <a:extLst>
              <a:ext uri="{FF2B5EF4-FFF2-40B4-BE49-F238E27FC236}">
                <a16:creationId xmlns:a16="http://schemas.microsoft.com/office/drawing/2014/main" id="{DED41B71-3CDB-862F-19F2-E82D7ABEB0EF}"/>
              </a:ext>
            </a:extLst>
          </p:cNvPr>
          <p:cNvSpPr>
            <a:spLocks noGrp="1"/>
          </p:cNvSpPr>
          <p:nvPr>
            <p:ph type="media" sz="quarter" idx="10"/>
          </p:nvPr>
        </p:nvSpPr>
        <p:spPr>
          <a:xfrm>
            <a:off x="0" y="0"/>
            <a:ext cx="12191999" cy="6896100"/>
          </a:xfrm>
          <a:prstGeom prst="rect">
            <a:avLst/>
          </a:prstGeom>
          <a:ln w="98425">
            <a:solidFill>
              <a:schemeClr val="accent2"/>
            </a:solidFill>
            <a:miter lim="800000"/>
          </a:ln>
          <a:effectLst/>
        </p:spPr>
        <p:txBody>
          <a:bodyPr lIns="457200" tIns="365760"/>
          <a:lstStyle/>
          <a:p>
            <a:endParaRPr lang="en-US"/>
          </a:p>
        </p:txBody>
      </p:sp>
    </p:spTree>
    <p:extLst>
      <p:ext uri="{BB962C8B-B14F-4D97-AF65-F5344CB8AC3E}">
        <p14:creationId xmlns:p14="http://schemas.microsoft.com/office/powerpoint/2010/main" val="26567954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LOCAL USER CONCER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AF0E83-1ED6-8B1C-E87E-052CD621D7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664A2BF9-47F6-0C7D-A8E3-FAC13E70E02F}"/>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1229356-9D8E-A543-A9A5-9EFCD3FD2CB9}"/>
              </a:ext>
            </a:extLst>
          </p:cNvPr>
          <p:cNvSpPr>
            <a:spLocks noGrp="1"/>
          </p:cNvSpPr>
          <p:nvPr>
            <p:ph type="dt" sz="half" idx="10"/>
          </p:nvPr>
        </p:nvSpPr>
        <p:spPr/>
        <p:txBody>
          <a:bodyPr/>
          <a:lstStyle/>
          <a:p>
            <a:fld id="{68FE73C0-204D-BC4F-87F3-4910E244F4A4}" type="datetimeFigureOut">
              <a:rPr lang="en-US" smtClean="0"/>
              <a:t>8/20/2025</a:t>
            </a:fld>
            <a:endParaRPr lang="en-US"/>
          </a:p>
        </p:txBody>
      </p:sp>
      <p:sp>
        <p:nvSpPr>
          <p:cNvPr id="4" name="Footer Placeholder 3">
            <a:extLst>
              <a:ext uri="{FF2B5EF4-FFF2-40B4-BE49-F238E27FC236}">
                <a16:creationId xmlns:a16="http://schemas.microsoft.com/office/drawing/2014/main" id="{63B0AA60-5AD9-0544-844A-DF5798950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67585-BD75-5C4B-88F2-208074A434B7}"/>
              </a:ext>
            </a:extLst>
          </p:cNvPr>
          <p:cNvSpPr>
            <a:spLocks noGrp="1"/>
          </p:cNvSpPr>
          <p:nvPr>
            <p:ph type="sldNum" sz="quarter" idx="12"/>
          </p:nvPr>
        </p:nvSpPr>
        <p:spPr/>
        <p:txBody>
          <a:bodyPr/>
          <a:lstStyle/>
          <a:p>
            <a:fld id="{F5533C02-2395-6D4A-879F-2E411AA9070C}" type="slidenum">
              <a:rPr lang="en-US" smtClean="0"/>
              <a:t>‹#›</a:t>
            </a:fld>
            <a:endParaRPr lang="en-US"/>
          </a:p>
        </p:txBody>
      </p:sp>
      <p:pic>
        <p:nvPicPr>
          <p:cNvPr id="6" name="object 4">
            <a:extLst>
              <a:ext uri="{FF2B5EF4-FFF2-40B4-BE49-F238E27FC236}">
                <a16:creationId xmlns:a16="http://schemas.microsoft.com/office/drawing/2014/main" id="{42B1E1BC-E7D0-5F77-1C3E-6039B439B1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0" name="Picture 9">
            <a:extLst>
              <a:ext uri="{FF2B5EF4-FFF2-40B4-BE49-F238E27FC236}">
                <a16:creationId xmlns:a16="http://schemas.microsoft.com/office/drawing/2014/main" id="{3708DCFF-5212-14D9-9334-C8361F2689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11195"/>
            <a:ext cx="12192000" cy="6880389"/>
          </a:xfrm>
          <a:prstGeom prst="rect">
            <a:avLst/>
          </a:prstGeom>
        </p:spPr>
      </p:pic>
      <p:sp>
        <p:nvSpPr>
          <p:cNvPr id="11" name="Rectangle 10">
            <a:extLst>
              <a:ext uri="{FF2B5EF4-FFF2-40B4-BE49-F238E27FC236}">
                <a16:creationId xmlns:a16="http://schemas.microsoft.com/office/drawing/2014/main" id="{23EA4404-5CD2-9C8C-563F-C93EFCC08BA4}"/>
              </a:ext>
            </a:extLst>
          </p:cNvPr>
          <p:cNvSpPr/>
          <p:nvPr userDrawn="1"/>
        </p:nvSpPr>
        <p:spPr>
          <a:xfrm>
            <a:off x="1447799" y="457200"/>
            <a:ext cx="10271924" cy="6411994"/>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F8DC6-CD38-701B-C9D5-9DB0C669334A}"/>
              </a:ext>
            </a:extLst>
          </p:cNvPr>
          <p:cNvSpPr/>
          <p:nvPr userDrawn="1"/>
        </p:nvSpPr>
        <p:spPr>
          <a:xfrm>
            <a:off x="814039" y="457199"/>
            <a:ext cx="11377962" cy="1161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2A2831-971D-456C-C8C7-3A3AF3C615E9}"/>
              </a:ext>
            </a:extLst>
          </p:cNvPr>
          <p:cNvSpPr/>
          <p:nvPr userDrawn="1"/>
        </p:nvSpPr>
        <p:spPr>
          <a:xfrm>
            <a:off x="457200" y="1"/>
            <a:ext cx="990600"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7">
            <a:extLst>
              <a:ext uri="{FF2B5EF4-FFF2-40B4-BE49-F238E27FC236}">
                <a16:creationId xmlns:a16="http://schemas.microsoft.com/office/drawing/2014/main" id="{95BAE0B4-9755-4017-DBC6-D2707A9A7A36}"/>
              </a:ext>
            </a:extLst>
          </p:cNvPr>
          <p:cNvSpPr txBox="1">
            <a:spLocks/>
          </p:cNvSpPr>
          <p:nvPr userDrawn="1"/>
        </p:nvSpPr>
        <p:spPr>
          <a:xfrm>
            <a:off x="1866900" y="615228"/>
            <a:ext cx="10325100" cy="518614"/>
          </a:xfrm>
          <a:prstGeom prst="rect">
            <a:avLst/>
          </a:prstGeom>
          <a:effectLst/>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711C"/>
                </a:solidFill>
                <a:effectLst>
                  <a:outerShdw blurRad="50800" dist="38100" dir="2700000" algn="tl" rotWithShape="0">
                    <a:prstClr val="black">
                      <a:alpha val="40000"/>
                    </a:prstClr>
                  </a:outerShdw>
                </a:effectLst>
              </a:rPr>
              <a:t>LOCAL SURFACE SAFETY </a:t>
            </a:r>
          </a:p>
        </p:txBody>
      </p:sp>
      <p:sp>
        <p:nvSpPr>
          <p:cNvPr id="16" name="object 5">
            <a:extLst>
              <a:ext uri="{FF2B5EF4-FFF2-40B4-BE49-F238E27FC236}">
                <a16:creationId xmlns:a16="http://schemas.microsoft.com/office/drawing/2014/main" id="{353A99AF-BEF2-D8B0-7E24-9A93ECC5A04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80E47160-51EE-8075-10F7-41CB6E24F7C6}"/>
              </a:ext>
            </a:extLst>
          </p:cNvPr>
          <p:cNvSpPr txBox="1"/>
          <p:nvPr userDrawn="1"/>
        </p:nvSpPr>
        <p:spPr>
          <a:xfrm>
            <a:off x="1851660" y="1088185"/>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ISSUES REPORTED</a:t>
            </a:r>
          </a:p>
        </p:txBody>
      </p:sp>
    </p:spTree>
    <p:extLst>
      <p:ext uri="{BB962C8B-B14F-4D97-AF65-F5344CB8AC3E}">
        <p14:creationId xmlns:p14="http://schemas.microsoft.com/office/powerpoint/2010/main" val="25051041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GRAPHIC - RS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F15C6E-A7F8-F3AA-1276-180B5B31DFF1}"/>
              </a:ext>
            </a:extLst>
          </p:cNvPr>
          <p:cNvGrpSpPr/>
          <p:nvPr userDrawn="1"/>
        </p:nvGrpSpPr>
        <p:grpSpPr>
          <a:xfrm>
            <a:off x="0" y="21783"/>
            <a:ext cx="12192000" cy="6898341"/>
            <a:chOff x="0" y="0"/>
            <a:chExt cx="12192000" cy="6898341"/>
          </a:xfrm>
        </p:grpSpPr>
        <p:grpSp>
          <p:nvGrpSpPr>
            <p:cNvPr id="7" name="Group 6">
              <a:extLst>
                <a:ext uri="{FF2B5EF4-FFF2-40B4-BE49-F238E27FC236}">
                  <a16:creationId xmlns:a16="http://schemas.microsoft.com/office/drawing/2014/main" id="{484B95BF-56C9-66D1-F221-CB3DC39791CA}"/>
                </a:ext>
              </a:extLst>
            </p:cNvPr>
            <p:cNvGrpSpPr/>
            <p:nvPr/>
          </p:nvGrpSpPr>
          <p:grpSpPr>
            <a:xfrm>
              <a:off x="0" y="0"/>
              <a:ext cx="12192000" cy="6898341"/>
              <a:chOff x="0" y="0"/>
              <a:chExt cx="12192000" cy="6898341"/>
            </a:xfrm>
          </p:grpSpPr>
          <p:pic>
            <p:nvPicPr>
              <p:cNvPr id="11" name="Picture 10" descr="Text, whiteboard&#10;&#10;Description automatically generated">
                <a:extLst>
                  <a:ext uri="{FF2B5EF4-FFF2-40B4-BE49-F238E27FC236}">
                    <a16:creationId xmlns:a16="http://schemas.microsoft.com/office/drawing/2014/main" id="{74C8E228-AB64-6A32-C26F-E08533709D1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522" r="8272" b="12502"/>
              <a:stretch/>
            </p:blipFill>
            <p:spPr>
              <a:xfrm>
                <a:off x="0" y="0"/>
                <a:ext cx="12192000" cy="6898341"/>
              </a:xfrm>
              <a:prstGeom prst="rect">
                <a:avLst/>
              </a:prstGeom>
            </p:spPr>
          </p:pic>
          <p:grpSp>
            <p:nvGrpSpPr>
              <p:cNvPr id="12" name="Group 11">
                <a:extLst>
                  <a:ext uri="{FF2B5EF4-FFF2-40B4-BE49-F238E27FC236}">
                    <a16:creationId xmlns:a16="http://schemas.microsoft.com/office/drawing/2014/main" id="{037A1BFE-325B-65AF-AA71-2908F5672603}"/>
                  </a:ext>
                </a:extLst>
              </p:cNvPr>
              <p:cNvGrpSpPr/>
              <p:nvPr/>
            </p:nvGrpSpPr>
            <p:grpSpPr>
              <a:xfrm>
                <a:off x="1904756" y="2356173"/>
                <a:ext cx="2172626" cy="804962"/>
                <a:chOff x="2513573" y="2540485"/>
                <a:chExt cx="2049960" cy="759514"/>
              </a:xfrm>
              <a:effectLst>
                <a:outerShdw blurRad="50800" dist="88900" dir="4020000" algn="t" rotWithShape="0">
                  <a:prstClr val="black">
                    <a:alpha val="18083"/>
                  </a:prstClr>
                </a:outerShdw>
              </a:effectLst>
            </p:grpSpPr>
            <p:cxnSp>
              <p:nvCxnSpPr>
                <p:cNvPr id="24" name="Straight Arrow Connector 23">
                  <a:extLst>
                    <a:ext uri="{FF2B5EF4-FFF2-40B4-BE49-F238E27FC236}">
                      <a16:creationId xmlns:a16="http://schemas.microsoft.com/office/drawing/2014/main" id="{4555FAFA-C92F-407C-0D2F-0E71D88DCBBA}"/>
                    </a:ext>
                  </a:extLst>
                </p:cNvPr>
                <p:cNvCxnSpPr>
                  <a:cxnSpLocks/>
                </p:cNvCxnSpPr>
                <p:nvPr/>
              </p:nvCxnSpPr>
              <p:spPr>
                <a:xfrm>
                  <a:off x="2513573" y="2540485"/>
                  <a:ext cx="2049960" cy="759514"/>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5" name="object 23">
                  <a:extLst>
                    <a:ext uri="{FF2B5EF4-FFF2-40B4-BE49-F238E27FC236}">
                      <a16:creationId xmlns:a16="http://schemas.microsoft.com/office/drawing/2014/main" id="{78E504A2-B89F-E061-367A-2410C500CC2F}"/>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3" name="Group 12">
                <a:extLst>
                  <a:ext uri="{FF2B5EF4-FFF2-40B4-BE49-F238E27FC236}">
                    <a16:creationId xmlns:a16="http://schemas.microsoft.com/office/drawing/2014/main" id="{4D34E7A6-1B5E-A159-D867-1F089F761F34}"/>
                  </a:ext>
                </a:extLst>
              </p:cNvPr>
              <p:cNvGrpSpPr/>
              <p:nvPr/>
            </p:nvGrpSpPr>
            <p:grpSpPr>
              <a:xfrm>
                <a:off x="9384756" y="4826174"/>
                <a:ext cx="2169935" cy="729884"/>
                <a:chOff x="2560854" y="2627364"/>
                <a:chExt cx="2047421" cy="688675"/>
              </a:xfrm>
              <a:effectLst>
                <a:outerShdw blurRad="50800" dist="88900" dir="4020000" algn="t" rotWithShape="0">
                  <a:prstClr val="black">
                    <a:alpha val="18083"/>
                  </a:prstClr>
                </a:outerShdw>
              </a:effectLst>
            </p:grpSpPr>
            <p:cxnSp>
              <p:nvCxnSpPr>
                <p:cNvPr id="22" name="Straight Arrow Connector 21">
                  <a:extLst>
                    <a:ext uri="{FF2B5EF4-FFF2-40B4-BE49-F238E27FC236}">
                      <a16:creationId xmlns:a16="http://schemas.microsoft.com/office/drawing/2014/main" id="{4A420017-13AB-6F7A-A4D3-064BD0B54250}"/>
                    </a:ext>
                  </a:extLst>
                </p:cNvPr>
                <p:cNvCxnSpPr>
                  <a:cxnSpLocks/>
                </p:cNvCxnSpPr>
                <p:nvPr/>
              </p:nvCxnSpPr>
              <p:spPr>
                <a:xfrm>
                  <a:off x="2560854" y="2627364"/>
                  <a:ext cx="2047421" cy="68867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3" name="object 23">
                  <a:extLst>
                    <a:ext uri="{FF2B5EF4-FFF2-40B4-BE49-F238E27FC236}">
                      <a16:creationId xmlns:a16="http://schemas.microsoft.com/office/drawing/2014/main" id="{4402750C-E4D4-34C1-2778-EB7F4D036C36}"/>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4" name="Group 13">
                <a:extLst>
                  <a:ext uri="{FF2B5EF4-FFF2-40B4-BE49-F238E27FC236}">
                    <a16:creationId xmlns:a16="http://schemas.microsoft.com/office/drawing/2014/main" id="{E048ABC3-28FC-F783-D3EB-B768972C2F82}"/>
                  </a:ext>
                </a:extLst>
              </p:cNvPr>
              <p:cNvGrpSpPr/>
              <p:nvPr/>
            </p:nvGrpSpPr>
            <p:grpSpPr>
              <a:xfrm>
                <a:off x="5274072" y="3064925"/>
                <a:ext cx="825818" cy="1173177"/>
                <a:chOff x="5664657" y="3294809"/>
                <a:chExt cx="779192" cy="1106941"/>
              </a:xfrm>
              <a:effectLst>
                <a:outerShdw blurRad="50800" dist="133379" dir="4862906" algn="t" rotWithShape="0">
                  <a:prstClr val="black">
                    <a:alpha val="27977"/>
                  </a:prstClr>
                </a:outerShdw>
              </a:effectLst>
            </p:grpSpPr>
            <p:sp>
              <p:nvSpPr>
                <p:cNvPr id="20" name="object 24">
                  <a:extLst>
                    <a:ext uri="{FF2B5EF4-FFF2-40B4-BE49-F238E27FC236}">
                      <a16:creationId xmlns:a16="http://schemas.microsoft.com/office/drawing/2014/main" id="{D0AF23D1-B7EE-E1EF-168B-F1361EB168E7}"/>
                    </a:ext>
                  </a:extLst>
                </p:cNvPr>
                <p:cNvSpPr txBox="1"/>
                <p:nvPr/>
              </p:nvSpPr>
              <p:spPr>
                <a:xfrm>
                  <a:off x="6002524" y="3940741"/>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cxnSp>
              <p:nvCxnSpPr>
                <p:cNvPr id="21" name="Straight Arrow Connector 20">
                  <a:extLst>
                    <a:ext uri="{FF2B5EF4-FFF2-40B4-BE49-F238E27FC236}">
                      <a16:creationId xmlns:a16="http://schemas.microsoft.com/office/drawing/2014/main" id="{8351D50E-ACE1-C99C-E216-DE4638CEDE4E}"/>
                    </a:ext>
                  </a:extLst>
                </p:cNvPr>
                <p:cNvCxnSpPr>
                  <a:cxnSpLocks/>
                </p:cNvCxnSpPr>
                <p:nvPr/>
              </p:nvCxnSpPr>
              <p:spPr>
                <a:xfrm flipH="1">
                  <a:off x="5664657" y="3294809"/>
                  <a:ext cx="558529" cy="966357"/>
                </a:xfrm>
                <a:prstGeom prst="straightConnector1">
                  <a:avLst/>
                </a:prstGeom>
                <a:ln w="6032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45EBC8D-041C-847E-CA12-E8EFF064FDBA}"/>
                  </a:ext>
                </a:extLst>
              </p:cNvPr>
              <p:cNvGrpSpPr/>
              <p:nvPr/>
            </p:nvGrpSpPr>
            <p:grpSpPr>
              <a:xfrm>
                <a:off x="8161362" y="1926067"/>
                <a:ext cx="3143505" cy="865759"/>
                <a:chOff x="8094127" y="1919093"/>
                <a:chExt cx="3143505" cy="865759"/>
              </a:xfrm>
            </p:grpSpPr>
            <p:sp>
              <p:nvSpPr>
                <p:cNvPr id="16" name="object 15">
                  <a:extLst>
                    <a:ext uri="{FF2B5EF4-FFF2-40B4-BE49-F238E27FC236}">
                      <a16:creationId xmlns:a16="http://schemas.microsoft.com/office/drawing/2014/main" id="{6B433567-A240-64B3-F5CF-B8694AA1C972}"/>
                    </a:ext>
                  </a:extLst>
                </p:cNvPr>
                <p:cNvSpPr txBox="1"/>
                <p:nvPr/>
              </p:nvSpPr>
              <p:spPr>
                <a:xfrm>
                  <a:off x="8157188" y="2325374"/>
                  <a:ext cx="2968666" cy="419346"/>
                </a:xfrm>
                <a:prstGeom prst="rect">
                  <a:avLst/>
                </a:prstGeom>
                <a:noFill/>
              </p:spPr>
              <p:txBody>
                <a:bodyPr vert="horz" wrap="square" lIns="0" tIns="34290" rIns="0" bIns="0" rtlCol="0" anchor="t">
                  <a:spAutoFit/>
                </a:bodyPr>
                <a:lstStyle/>
                <a:p>
                  <a:pPr marL="43180">
                    <a:lnSpc>
                      <a:spcPts val="2980"/>
                    </a:lnSpc>
                    <a:spcBef>
                      <a:spcPts val="270"/>
                    </a:spcBef>
                  </a:pPr>
                  <a:r>
                    <a:rPr sz="2550">
                      <a:latin typeface="Arial"/>
                      <a:cs typeface="Arial"/>
                    </a:rPr>
                    <a:t>A: </a:t>
                  </a:r>
                  <a:r>
                    <a:rPr lang="en-US" sz="2550" spc="-10">
                      <a:latin typeface="Arial"/>
                      <a:cs typeface="Arial"/>
                    </a:rPr>
                    <a:t>1,000</a:t>
                  </a:r>
                  <a:r>
                    <a:rPr sz="2550" spc="-10">
                      <a:latin typeface="Arial"/>
                      <a:cs typeface="Arial"/>
                    </a:rPr>
                    <a:t>’</a:t>
                  </a:r>
                  <a:r>
                    <a:rPr lang="en-US" sz="2550" spc="-10">
                      <a:latin typeface="Arial"/>
                      <a:cs typeface="Arial"/>
                    </a:rPr>
                    <a:t>   </a:t>
                  </a:r>
                  <a:r>
                    <a:rPr sz="2550">
                      <a:latin typeface="Arial"/>
                      <a:cs typeface="Arial"/>
                    </a:rPr>
                    <a:t>B: </a:t>
                  </a:r>
                  <a:r>
                    <a:rPr sz="2550" spc="-20">
                      <a:latin typeface="Arial"/>
                      <a:cs typeface="Arial"/>
                    </a:rPr>
                    <a:t>250’</a:t>
                  </a:r>
                  <a:endParaRPr sz="2550">
                    <a:latin typeface="Arial"/>
                    <a:cs typeface="Arial"/>
                  </a:endParaRPr>
                </a:p>
              </p:txBody>
            </p:sp>
            <p:sp>
              <p:nvSpPr>
                <p:cNvPr id="17" name="object 22">
                  <a:extLst>
                    <a:ext uri="{FF2B5EF4-FFF2-40B4-BE49-F238E27FC236}">
                      <a16:creationId xmlns:a16="http://schemas.microsoft.com/office/drawing/2014/main" id="{E36FE16B-4B96-35D6-62D3-94D6EBE5347B}"/>
                    </a:ext>
                  </a:extLst>
                </p:cNvPr>
                <p:cNvSpPr txBox="1"/>
                <p:nvPr/>
              </p:nvSpPr>
              <p:spPr>
                <a:xfrm>
                  <a:off x="8094127" y="1919093"/>
                  <a:ext cx="3143505" cy="320601"/>
                </a:xfrm>
                <a:prstGeom prst="rect">
                  <a:avLst/>
                </a:prstGeom>
              </p:spPr>
              <p:txBody>
                <a:bodyPr vert="horz" wrap="square" lIns="0" tIns="12700" rIns="0" bIns="0" rtlCol="0" anchor="t">
                  <a:spAutoFit/>
                </a:bodyPr>
                <a:lstStyle/>
                <a:p>
                  <a:pPr marL="12700">
                    <a:lnSpc>
                      <a:spcPct val="100000"/>
                    </a:lnSpc>
                    <a:spcBef>
                      <a:spcPts val="100"/>
                    </a:spcBef>
                  </a:pPr>
                  <a:r>
                    <a:rPr lang="en-US" sz="2000" b="1" spc="45">
                      <a:latin typeface="Arial"/>
                      <a:cs typeface="Arial"/>
                    </a:rPr>
                    <a:t>Typical </a:t>
                  </a:r>
                  <a:r>
                    <a:rPr lang="en-US" sz="2000" spc="45">
                      <a:latin typeface="Arial"/>
                      <a:cs typeface="Arial"/>
                    </a:rPr>
                    <a:t>RSA dimensions:</a:t>
                  </a:r>
                  <a:endParaRPr sz="2000">
                    <a:latin typeface="Arial"/>
                    <a:cs typeface="Arial"/>
                  </a:endParaRPr>
                </a:p>
              </p:txBody>
            </p:sp>
            <p:sp>
              <p:nvSpPr>
                <p:cNvPr id="18" name="object 23">
                  <a:extLst>
                    <a:ext uri="{FF2B5EF4-FFF2-40B4-BE49-F238E27FC236}">
                      <a16:creationId xmlns:a16="http://schemas.microsoft.com/office/drawing/2014/main" id="{5C28664F-7272-04C3-8DB5-C336EA3D6672}"/>
                    </a:ext>
                  </a:extLst>
                </p:cNvPr>
                <p:cNvSpPr txBox="1"/>
                <p:nvPr/>
              </p:nvSpPr>
              <p:spPr>
                <a:xfrm>
                  <a:off x="8094127" y="2325112"/>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sp>
              <p:nvSpPr>
                <p:cNvPr id="19" name="object 24">
                  <a:extLst>
                    <a:ext uri="{FF2B5EF4-FFF2-40B4-BE49-F238E27FC236}">
                      <a16:creationId xmlns:a16="http://schemas.microsoft.com/office/drawing/2014/main" id="{20FA1B11-43C9-1783-83DB-ABCFFD9176BA}"/>
                    </a:ext>
                  </a:extLst>
                </p:cNvPr>
                <p:cNvSpPr txBox="1"/>
                <p:nvPr/>
              </p:nvSpPr>
              <p:spPr>
                <a:xfrm>
                  <a:off x="9607091" y="2323587"/>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grpSp>
        </p:grpSp>
        <p:sp>
          <p:nvSpPr>
            <p:cNvPr id="8" name="object 16">
              <a:extLst>
                <a:ext uri="{FF2B5EF4-FFF2-40B4-BE49-F238E27FC236}">
                  <a16:creationId xmlns:a16="http://schemas.microsoft.com/office/drawing/2014/main" id="{9FF1A65A-CA2A-4BC3-4569-E3D2404F7188}"/>
                </a:ext>
              </a:extLst>
            </p:cNvPr>
            <p:cNvSpPr/>
            <p:nvPr/>
          </p:nvSpPr>
          <p:spPr>
            <a:xfrm>
              <a:off x="457200" y="0"/>
              <a:ext cx="990600" cy="637145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grpSp>
      <p:sp>
        <p:nvSpPr>
          <p:cNvPr id="27" name="object 5">
            <a:extLst>
              <a:ext uri="{FF2B5EF4-FFF2-40B4-BE49-F238E27FC236}">
                <a16:creationId xmlns:a16="http://schemas.microsoft.com/office/drawing/2014/main" id="{E3593123-C62B-C124-EDDC-CE49570F4F1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object 21">
            <a:extLst>
              <a:ext uri="{FF2B5EF4-FFF2-40B4-BE49-F238E27FC236}">
                <a16:creationId xmlns:a16="http://schemas.microsoft.com/office/drawing/2014/main" id="{AC1537C9-D8BD-4EE3-5FD9-E4B83944B59E}"/>
              </a:ext>
            </a:extLst>
          </p:cNvPr>
          <p:cNvSpPr txBox="1">
            <a:spLocks/>
          </p:cNvSpPr>
          <p:nvPr userDrawn="1"/>
        </p:nvSpPr>
        <p:spPr>
          <a:xfrm>
            <a:off x="1826031" y="329927"/>
            <a:ext cx="8989453"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RUNWAY</a:t>
            </a:r>
            <a:r>
              <a:rPr lang="en-US" spc="215">
                <a:solidFill>
                  <a:srgbClr val="2C3440"/>
                </a:solidFill>
              </a:rPr>
              <a:t> </a:t>
            </a:r>
            <a:r>
              <a:rPr lang="en-US" spc="170">
                <a:solidFill>
                  <a:srgbClr val="2C3440"/>
                </a:solidFill>
              </a:rPr>
              <a:t>SAFETY</a:t>
            </a:r>
            <a:r>
              <a:rPr lang="en-US" spc="215">
                <a:solidFill>
                  <a:srgbClr val="2C3440"/>
                </a:solidFill>
              </a:rPr>
              <a:t> </a:t>
            </a:r>
            <a:r>
              <a:rPr lang="en-US" spc="145">
                <a:solidFill>
                  <a:srgbClr val="2C3440"/>
                </a:solidFill>
              </a:rPr>
              <a:t>AREA </a:t>
            </a:r>
            <a:r>
              <a:rPr lang="en-US" spc="145" baseline="30000">
                <a:solidFill>
                  <a:srgbClr val="2C3440"/>
                </a:solidFill>
                <a:latin typeface="Arial"/>
                <a:cs typeface="Arial"/>
              </a:rPr>
              <a:t>(RSA)</a:t>
            </a:r>
            <a:endParaRPr lang="en-US" baseline="30000">
              <a:latin typeface="Arial"/>
              <a:cs typeface="Arial"/>
            </a:endParaRPr>
          </a:p>
        </p:txBody>
      </p:sp>
      <p:sp>
        <p:nvSpPr>
          <p:cNvPr id="4" name="object 22">
            <a:extLst>
              <a:ext uri="{FF2B5EF4-FFF2-40B4-BE49-F238E27FC236}">
                <a16:creationId xmlns:a16="http://schemas.microsoft.com/office/drawing/2014/main" id="{03A11777-8785-8A52-512C-A60BFACBB86D}"/>
              </a:ext>
            </a:extLst>
          </p:cNvPr>
          <p:cNvSpPr txBox="1"/>
          <p:nvPr userDrawn="1"/>
        </p:nvSpPr>
        <p:spPr>
          <a:xfrm>
            <a:off x="1866901" y="978013"/>
            <a:ext cx="9243552"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OFTEN REFERRED TO AS “THE PROTECTED</a:t>
            </a:r>
            <a:r>
              <a:rPr lang="en-US" sz="2800" b="1" spc="145">
                <a:solidFill>
                  <a:srgbClr val="FF711C"/>
                </a:solidFill>
                <a:latin typeface="Arial"/>
                <a:cs typeface="Arial"/>
              </a:rPr>
              <a:t> </a:t>
            </a:r>
            <a:r>
              <a:rPr lang="en-US" sz="2800" b="1" spc="-10">
                <a:solidFill>
                  <a:srgbClr val="FF711C"/>
                </a:solidFill>
                <a:latin typeface="Arial"/>
                <a:cs typeface="Arial"/>
              </a:rPr>
              <a:t>AREA”</a:t>
            </a:r>
          </a:p>
        </p:txBody>
      </p:sp>
    </p:spTree>
    <p:extLst>
      <p:ext uri="{BB962C8B-B14F-4D97-AF65-F5344CB8AC3E}">
        <p14:creationId xmlns:p14="http://schemas.microsoft.com/office/powerpoint/2010/main" val="15570250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TN - SI">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8795A40-1B77-C0AB-CE3B-32541CD66D7E}"/>
              </a:ext>
            </a:extLst>
          </p:cNvPr>
          <p:cNvSpPr txBox="1"/>
          <p:nvPr userDrawn="1"/>
        </p:nvSpPr>
        <p:spPr>
          <a:xfrm>
            <a:off x="5322591" y="5049083"/>
            <a:ext cx="477973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or vehicles entered a taxiway or movement area outside of the RSA without authorization</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 on the runway&#10;&#10;Description automatically generated with low confidence">
            <a:extLst>
              <a:ext uri="{FF2B5EF4-FFF2-40B4-BE49-F238E27FC236}">
                <a16:creationId xmlns:a16="http://schemas.microsoft.com/office/drawing/2014/main" id="{AC86BFD9-8FBC-9E33-BF1E-D002B2D353B1}"/>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63"/>
          <a:stretch/>
        </p:blipFill>
        <p:spPr>
          <a:xfrm>
            <a:off x="0" y="1"/>
            <a:ext cx="12192000" cy="6896100"/>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33653"/>
            <a:ext cx="10244972" cy="5262448"/>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8F1CDB-DB70-7BF4-A8B5-DF37EA60C8AD}"/>
              </a:ext>
            </a:extLst>
          </p:cNvPr>
          <p:cNvSpPr txBox="1"/>
          <p:nvPr userDrawn="1"/>
        </p:nvSpPr>
        <p:spPr>
          <a:xfrm>
            <a:off x="5673590" y="3467115"/>
            <a:ext cx="4779734" cy="458587"/>
          </a:xfrm>
          <a:prstGeom prst="rect">
            <a:avLst/>
          </a:prstGeom>
          <a:noFill/>
        </p:spPr>
        <p:txBody>
          <a:bodyPr wrap="square" rtlCol="0">
            <a:spAutoFit/>
          </a:bodyPr>
          <a:lstStyle/>
          <a:p>
            <a:pPr>
              <a:lnSpc>
                <a:spcPct val="85000"/>
              </a:lnSpc>
            </a:pPr>
            <a:r>
              <a:rPr lang="en-US" sz="2800" b="1" dirty="0">
                <a:solidFill>
                  <a:schemeClr val="accent2"/>
                </a:solidFill>
                <a:latin typeface="Arial" panose="020B0604020202020204" pitchFamily="34" charset="0"/>
                <a:cs typeface="Arial" panose="020B0604020202020204" pitchFamily="34" charset="0"/>
              </a:rPr>
              <a:t>were surface incidents</a:t>
            </a:r>
          </a:p>
        </p:txBody>
      </p:sp>
      <p:sp>
        <p:nvSpPr>
          <p:cNvPr id="11" name="TextBox 10">
            <a:extLst>
              <a:ext uri="{FF2B5EF4-FFF2-40B4-BE49-F238E27FC236}">
                <a16:creationId xmlns:a16="http://schemas.microsoft.com/office/drawing/2014/main" id="{87640EF0-4604-ACF8-F179-D23B5E7DA7ED}"/>
              </a:ext>
            </a:extLst>
          </p:cNvPr>
          <p:cNvSpPr txBox="1"/>
          <p:nvPr userDrawn="1"/>
        </p:nvSpPr>
        <p:spPr>
          <a:xfrm>
            <a:off x="2858239" y="4698217"/>
            <a:ext cx="2391289" cy="701731"/>
          </a:xfrm>
          <a:prstGeom prst="rect">
            <a:avLst/>
          </a:prstGeom>
          <a:noFill/>
        </p:spPr>
        <p:txBody>
          <a:bodyPr wrap="square" lIns="0" tIns="0" rIns="0" bIns="0" rtlCol="0" anchor="b" anchorCtr="0">
            <a:spAutoFit/>
          </a:bodyPr>
          <a:lstStyle/>
          <a:p>
            <a:pPr>
              <a:lnSpc>
                <a:spcPct val="95000"/>
              </a:lnSpc>
            </a:pPr>
            <a:r>
              <a:rPr lang="en-US" sz="2400" b="0" dirty="0">
                <a:solidFill>
                  <a:schemeClr val="accent2"/>
                </a:solidFill>
                <a:latin typeface="Arial" panose="020B0604020202020204" pitchFamily="34" charset="0"/>
                <a:cs typeface="Arial" panose="020B0604020202020204" pitchFamily="34" charset="0"/>
              </a:rPr>
              <a:t>aircraft departed </a:t>
            </a:r>
            <a:br>
              <a:rPr lang="en-US" sz="2400" b="0" dirty="0">
                <a:solidFill>
                  <a:schemeClr val="accent2"/>
                </a:solidFill>
                <a:latin typeface="Arial" panose="020B0604020202020204" pitchFamily="34" charset="0"/>
                <a:cs typeface="Arial" panose="020B0604020202020204" pitchFamily="34" charset="0"/>
              </a:rPr>
            </a:br>
            <a:r>
              <a:rPr lang="en-US" sz="2400" b="0" dirty="0">
                <a:solidFill>
                  <a:schemeClr val="accent2"/>
                </a:solidFill>
                <a:latin typeface="Arial" panose="020B0604020202020204" pitchFamily="34" charset="0"/>
                <a:cs typeface="Arial" panose="020B0604020202020204" pitchFamily="34" charset="0"/>
              </a:rPr>
              <a:t>from a taxiway</a:t>
            </a:r>
          </a:p>
        </p:txBody>
      </p:sp>
      <p:sp>
        <p:nvSpPr>
          <p:cNvPr id="16" name="Text Placeholder 22">
            <a:extLst>
              <a:ext uri="{FF2B5EF4-FFF2-40B4-BE49-F238E27FC236}">
                <a16:creationId xmlns:a16="http://schemas.microsoft.com/office/drawing/2014/main" id="{4986D78D-F01A-4763-1E5D-5031D3DF9AD9}"/>
              </a:ext>
            </a:extLst>
          </p:cNvPr>
          <p:cNvSpPr>
            <a:spLocks noGrp="1"/>
          </p:cNvSpPr>
          <p:nvPr>
            <p:ph type="body" sz="quarter" idx="13" hasCustomPrompt="1"/>
          </p:nvPr>
        </p:nvSpPr>
        <p:spPr>
          <a:xfrm>
            <a:off x="2187264" y="4259850"/>
            <a:ext cx="546625" cy="1384995"/>
          </a:xfrm>
          <a:prstGeom prst="rect">
            <a:avLst/>
          </a:prstGeom>
        </p:spPr>
        <p:txBody>
          <a:bodyPr wrap="none" lIns="0" tIns="0" rIns="0" bIns="0" anchor="b" anchorCtr="0">
            <a:spAutoFit/>
          </a:bodyPr>
          <a:lstStyle>
            <a:lvl1pPr algn="r">
              <a:defRPr sz="10000" b="1" i="0" spc="-300" baseline="0">
                <a:solidFill>
                  <a:schemeClr val="tx1"/>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3</a:t>
            </a:r>
          </a:p>
        </p:txBody>
      </p:sp>
      <p:sp>
        <p:nvSpPr>
          <p:cNvPr id="17" name="Text Placeholder 22">
            <a:extLst>
              <a:ext uri="{FF2B5EF4-FFF2-40B4-BE49-F238E27FC236}">
                <a16:creationId xmlns:a16="http://schemas.microsoft.com/office/drawing/2014/main" id="{DFF6B7D0-01DB-7EC9-27ED-D1230FEF4277}"/>
              </a:ext>
            </a:extLst>
          </p:cNvPr>
          <p:cNvSpPr>
            <a:spLocks noGrp="1"/>
          </p:cNvSpPr>
          <p:nvPr>
            <p:ph type="body" sz="quarter" idx="14" hasCustomPrompt="1"/>
          </p:nvPr>
        </p:nvSpPr>
        <p:spPr>
          <a:xfrm>
            <a:off x="5858695" y="4282912"/>
            <a:ext cx="1170532" cy="1384995"/>
          </a:xfrm>
          <a:prstGeom prst="rect">
            <a:avLst/>
          </a:prstGeom>
        </p:spPr>
        <p:txBody>
          <a:bodyPr wrap="square" lIns="0" tIns="0" rIns="0" bIns="0" anchor="b" anchorCtr="0">
            <a:spAutoFit/>
          </a:bodyPr>
          <a:lstStyle>
            <a:lvl1pPr algn="r">
              <a:defRPr sz="10000" b="1" i="0" spc="-300" baseline="0">
                <a:solidFill>
                  <a:schemeClr val="tx1"/>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16</a:t>
            </a:r>
          </a:p>
        </p:txBody>
      </p:sp>
      <p:cxnSp>
        <p:nvCxnSpPr>
          <p:cNvPr id="20" name="Straight Connector 19">
            <a:extLst>
              <a:ext uri="{FF2B5EF4-FFF2-40B4-BE49-F238E27FC236}">
                <a16:creationId xmlns:a16="http://schemas.microsoft.com/office/drawing/2014/main" id="{6A3DFCDC-DFF6-5DD0-DA09-7B06BACDCDBF}"/>
              </a:ext>
            </a:extLst>
          </p:cNvPr>
          <p:cNvCxnSpPr>
            <a:cxnSpLocks/>
          </p:cNvCxnSpPr>
          <p:nvPr userDrawn="1"/>
        </p:nvCxnSpPr>
        <p:spPr>
          <a:xfrm flipV="1">
            <a:off x="5349492" y="4475706"/>
            <a:ext cx="0" cy="97559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SURFACE INCIDENTS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sp>
        <p:nvSpPr>
          <p:cNvPr id="8" name="TextBox 7">
            <a:extLst>
              <a:ext uri="{FF2B5EF4-FFF2-40B4-BE49-F238E27FC236}">
                <a16:creationId xmlns:a16="http://schemas.microsoft.com/office/drawing/2014/main" id="{B5B28F33-91B9-2AC1-DE8B-D525309B4A43}"/>
              </a:ext>
            </a:extLst>
          </p:cNvPr>
          <p:cNvSpPr txBox="1"/>
          <p:nvPr userDrawn="1"/>
        </p:nvSpPr>
        <p:spPr>
          <a:xfrm>
            <a:off x="7181135" y="4655606"/>
            <a:ext cx="3411110" cy="73866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2400" dirty="0">
                <a:solidFill>
                  <a:schemeClr val="accent2"/>
                </a:solidFill>
                <a:latin typeface="Arial" panose="020B0604020202020204" pitchFamily="34" charset="0"/>
                <a:cs typeface="Arial" panose="020B0604020202020204" pitchFamily="34" charset="0"/>
              </a:rPr>
              <a:t>aircraft aligned with </a:t>
            </a:r>
            <a:br>
              <a:rPr lang="en-US" sz="2400" dirty="0">
                <a:solidFill>
                  <a:schemeClr val="accent2"/>
                </a:solidFill>
                <a:latin typeface="Arial" panose="020B0604020202020204" pitchFamily="34" charset="0"/>
                <a:cs typeface="Arial" panose="020B0604020202020204" pitchFamily="34" charset="0"/>
              </a:rPr>
            </a:br>
            <a:r>
              <a:rPr lang="en-US" sz="2400" dirty="0">
                <a:solidFill>
                  <a:schemeClr val="accent2"/>
                </a:solidFill>
                <a:latin typeface="Arial" panose="020B0604020202020204" pitchFamily="34" charset="0"/>
                <a:cs typeface="Arial" panose="020B0604020202020204" pitchFamily="34" charset="0"/>
              </a:rPr>
              <a:t>and landed on a taxiway</a:t>
            </a:r>
          </a:p>
        </p:txBody>
      </p:sp>
      <p:sp>
        <p:nvSpPr>
          <p:cNvPr id="5" name="Text Placeholder 22">
            <a:extLst>
              <a:ext uri="{FF2B5EF4-FFF2-40B4-BE49-F238E27FC236}">
                <a16:creationId xmlns:a16="http://schemas.microsoft.com/office/drawing/2014/main" id="{F5905B60-8571-729F-CB45-37F58F122167}"/>
              </a:ext>
            </a:extLst>
          </p:cNvPr>
          <p:cNvSpPr>
            <a:spLocks noGrp="1"/>
          </p:cNvSpPr>
          <p:nvPr>
            <p:ph type="body" sz="quarter" idx="17" hasCustomPrompt="1"/>
          </p:nvPr>
        </p:nvSpPr>
        <p:spPr>
          <a:xfrm>
            <a:off x="1947326" y="5828664"/>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50%</a:t>
            </a:r>
          </a:p>
        </p:txBody>
      </p:sp>
      <p:sp>
        <p:nvSpPr>
          <p:cNvPr id="9" name="TextBox 8">
            <a:extLst>
              <a:ext uri="{FF2B5EF4-FFF2-40B4-BE49-F238E27FC236}">
                <a16:creationId xmlns:a16="http://schemas.microsoft.com/office/drawing/2014/main" id="{51E5ED93-BD4D-1E93-1E3B-73BDD07C0D2C}"/>
              </a:ext>
            </a:extLst>
          </p:cNvPr>
          <p:cNvSpPr txBox="1"/>
          <p:nvPr userDrawn="1"/>
        </p:nvSpPr>
        <p:spPr>
          <a:xfrm>
            <a:off x="3345020" y="6060424"/>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dirty="0">
                <a:solidFill>
                  <a:schemeClr val="accent2"/>
                </a:solidFill>
                <a:latin typeface="Calibri"/>
              </a:rPr>
              <a:t>PD</a:t>
            </a:r>
            <a:endParaRPr lang="en-US" sz="2400" dirty="0">
              <a:solidFill>
                <a:schemeClr val="accent2"/>
              </a:solidFill>
            </a:endParaRPr>
          </a:p>
        </p:txBody>
      </p:sp>
      <p:sp>
        <p:nvSpPr>
          <p:cNvPr id="13" name="Text Placeholder 22">
            <a:extLst>
              <a:ext uri="{FF2B5EF4-FFF2-40B4-BE49-F238E27FC236}">
                <a16:creationId xmlns:a16="http://schemas.microsoft.com/office/drawing/2014/main" id="{B97F38D5-6AB3-B37B-E053-CA99799B55EC}"/>
              </a:ext>
            </a:extLst>
          </p:cNvPr>
          <p:cNvSpPr>
            <a:spLocks noGrp="1"/>
          </p:cNvSpPr>
          <p:nvPr>
            <p:ph type="body" sz="quarter" idx="18" hasCustomPrompt="1"/>
          </p:nvPr>
        </p:nvSpPr>
        <p:spPr>
          <a:xfrm>
            <a:off x="4209929" y="5841764"/>
            <a:ext cx="918570"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a:t>
            </a:r>
          </a:p>
        </p:txBody>
      </p:sp>
      <p:sp>
        <p:nvSpPr>
          <p:cNvPr id="14" name="TextBox 13">
            <a:extLst>
              <a:ext uri="{FF2B5EF4-FFF2-40B4-BE49-F238E27FC236}">
                <a16:creationId xmlns:a16="http://schemas.microsoft.com/office/drawing/2014/main" id="{54B2E11A-5B38-0328-A939-899AD82BAACA}"/>
              </a:ext>
            </a:extLst>
          </p:cNvPr>
          <p:cNvSpPr txBox="1"/>
          <p:nvPr userDrawn="1"/>
        </p:nvSpPr>
        <p:spPr>
          <a:xfrm>
            <a:off x="5309530" y="6060424"/>
            <a:ext cx="34495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dirty="0">
                <a:solidFill>
                  <a:schemeClr val="accent2"/>
                </a:solidFill>
                <a:latin typeface="Calibri"/>
              </a:rPr>
              <a:t>OI</a:t>
            </a:r>
            <a:endParaRPr lang="en-US" sz="2400" dirty="0">
              <a:solidFill>
                <a:schemeClr val="accent2"/>
              </a:solidFill>
            </a:endParaRPr>
          </a:p>
        </p:txBody>
      </p:sp>
      <p:sp>
        <p:nvSpPr>
          <p:cNvPr id="23" name="Text Placeholder 22">
            <a:extLst>
              <a:ext uri="{FF2B5EF4-FFF2-40B4-BE49-F238E27FC236}">
                <a16:creationId xmlns:a16="http://schemas.microsoft.com/office/drawing/2014/main" id="{6EBF3BAF-77B4-1548-9BFD-9FA63B33C706}"/>
              </a:ext>
            </a:extLst>
          </p:cNvPr>
          <p:cNvSpPr>
            <a:spLocks noGrp="1"/>
          </p:cNvSpPr>
          <p:nvPr>
            <p:ph type="body" sz="quarter" idx="19" hasCustomPrompt="1"/>
          </p:nvPr>
        </p:nvSpPr>
        <p:spPr>
          <a:xfrm>
            <a:off x="6027489" y="5828663"/>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31%</a:t>
            </a:r>
          </a:p>
        </p:txBody>
      </p:sp>
      <p:sp>
        <p:nvSpPr>
          <p:cNvPr id="25" name="TextBox 24">
            <a:extLst>
              <a:ext uri="{FF2B5EF4-FFF2-40B4-BE49-F238E27FC236}">
                <a16:creationId xmlns:a16="http://schemas.microsoft.com/office/drawing/2014/main" id="{840DC161-4F50-6FB3-6B18-6780B039BB26}"/>
              </a:ext>
            </a:extLst>
          </p:cNvPr>
          <p:cNvSpPr txBox="1"/>
          <p:nvPr userDrawn="1"/>
        </p:nvSpPr>
        <p:spPr>
          <a:xfrm>
            <a:off x="7454275" y="6075010"/>
            <a:ext cx="57355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dirty="0">
                <a:solidFill>
                  <a:schemeClr val="accent2"/>
                </a:solidFill>
                <a:latin typeface="Calibri"/>
              </a:rPr>
              <a:t>VPD</a:t>
            </a:r>
            <a:endParaRPr lang="en-US" sz="2400" dirty="0">
              <a:solidFill>
                <a:schemeClr val="accent2"/>
              </a:solidFill>
            </a:endParaRPr>
          </a:p>
        </p:txBody>
      </p:sp>
      <p:sp>
        <p:nvSpPr>
          <p:cNvPr id="27" name="Text Placeholder 22">
            <a:extLst>
              <a:ext uri="{FF2B5EF4-FFF2-40B4-BE49-F238E27FC236}">
                <a16:creationId xmlns:a16="http://schemas.microsoft.com/office/drawing/2014/main" id="{1099A9F9-CE94-7916-2D04-9BBA93313EA4}"/>
              </a:ext>
            </a:extLst>
          </p:cNvPr>
          <p:cNvSpPr>
            <a:spLocks noGrp="1"/>
          </p:cNvSpPr>
          <p:nvPr>
            <p:ph type="body" sz="quarter" idx="20" hasCustomPrompt="1"/>
          </p:nvPr>
        </p:nvSpPr>
        <p:spPr>
          <a:xfrm>
            <a:off x="8398066" y="5841764"/>
            <a:ext cx="1256816"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14%</a:t>
            </a:r>
          </a:p>
        </p:txBody>
      </p:sp>
      <p:sp>
        <p:nvSpPr>
          <p:cNvPr id="28" name="TextBox 27">
            <a:extLst>
              <a:ext uri="{FF2B5EF4-FFF2-40B4-BE49-F238E27FC236}">
                <a16:creationId xmlns:a16="http://schemas.microsoft.com/office/drawing/2014/main" id="{14B1A810-7E99-1B1A-6655-1B064E53F139}"/>
              </a:ext>
            </a:extLst>
          </p:cNvPr>
          <p:cNvSpPr txBox="1"/>
          <p:nvPr userDrawn="1"/>
        </p:nvSpPr>
        <p:spPr>
          <a:xfrm>
            <a:off x="9802564" y="6059495"/>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dirty="0">
                <a:solidFill>
                  <a:schemeClr val="accent2"/>
                </a:solidFill>
                <a:latin typeface="Calibri"/>
              </a:rPr>
              <a:t>OTH</a:t>
            </a:r>
            <a:endParaRPr lang="en-US" sz="2400" dirty="0">
              <a:solidFill>
                <a:schemeClr val="accent2"/>
              </a:solidFill>
            </a:endParaRPr>
          </a:p>
        </p:txBody>
      </p:sp>
      <p:cxnSp>
        <p:nvCxnSpPr>
          <p:cNvPr id="37" name="Straight Connector 36">
            <a:extLst>
              <a:ext uri="{FF2B5EF4-FFF2-40B4-BE49-F238E27FC236}">
                <a16:creationId xmlns:a16="http://schemas.microsoft.com/office/drawing/2014/main" id="{1A2656BB-2F67-FA80-1252-CB92F5EE1C9D}"/>
              </a:ext>
            </a:extLst>
          </p:cNvPr>
          <p:cNvCxnSpPr>
            <a:cxnSpLocks/>
          </p:cNvCxnSpPr>
          <p:nvPr userDrawn="1"/>
        </p:nvCxnSpPr>
        <p:spPr>
          <a:xfrm flipV="1">
            <a:off x="8224418" y="5944391"/>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F9912-5D34-0BE5-FE15-3BE6F9E80E72}"/>
              </a:ext>
            </a:extLst>
          </p:cNvPr>
          <p:cNvCxnSpPr>
            <a:cxnSpLocks/>
          </p:cNvCxnSpPr>
          <p:nvPr userDrawn="1"/>
        </p:nvCxnSpPr>
        <p:spPr>
          <a:xfrm flipV="1">
            <a:off x="5889416" y="594439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F57D51-EB0F-D3B0-012F-BF6A5EFB92EB}"/>
              </a:ext>
            </a:extLst>
          </p:cNvPr>
          <p:cNvCxnSpPr>
            <a:cxnSpLocks/>
          </p:cNvCxnSpPr>
          <p:nvPr userDrawn="1"/>
        </p:nvCxnSpPr>
        <p:spPr>
          <a:xfrm flipV="1">
            <a:off x="3996146" y="5944389"/>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C8F6D7C7-8074-605F-F7B9-FE00728D537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3597A107-1993-049C-BBFA-5ABBA3C921D5}"/>
              </a:ext>
            </a:extLst>
          </p:cNvPr>
          <p:cNvSpPr txBox="1"/>
          <p:nvPr userDrawn="1"/>
        </p:nvSpPr>
        <p:spPr>
          <a:xfrm>
            <a:off x="5322591" y="1989311"/>
            <a:ext cx="6320754" cy="732508"/>
          </a:xfrm>
          <a:prstGeom prst="rect">
            <a:avLst/>
          </a:prstGeom>
          <a:noFill/>
        </p:spPr>
        <p:txBody>
          <a:bodyPr wrap="square" lIns="0" tIns="0" rIns="0" bIns="0" rtlCol="0">
            <a:spAutoFit/>
          </a:bodyPr>
          <a:lstStyle/>
          <a:p>
            <a:pPr>
              <a:lnSpc>
                <a:spcPct val="85000"/>
              </a:lnSpc>
            </a:pPr>
            <a:r>
              <a:rPr lang="en-US" sz="2800" b="1" spc="0" dirty="0">
                <a:solidFill>
                  <a:schemeClr val="accent2"/>
                </a:solidFill>
                <a:latin typeface="Arial" panose="020B0604020202020204" pitchFamily="34" charset="0"/>
                <a:cs typeface="Arial" panose="020B0604020202020204" pitchFamily="34" charset="0"/>
              </a:rPr>
              <a:t>take-offs &amp; landings occurred </a:t>
            </a:r>
          </a:p>
          <a:p>
            <a:pPr>
              <a:lnSpc>
                <a:spcPct val="85000"/>
              </a:lnSpc>
            </a:pPr>
            <a:r>
              <a:rPr lang="en-US" sz="2800" b="1" spc="0" dirty="0">
                <a:solidFill>
                  <a:schemeClr val="accent2"/>
                </a:solidFill>
                <a:latin typeface="Arial" panose="020B0604020202020204" pitchFamily="34" charset="0"/>
                <a:cs typeface="Arial" panose="020B0604020202020204" pitchFamily="34" charset="0"/>
              </a:rPr>
              <a:t>in the NAS. Of which:</a:t>
            </a:r>
          </a:p>
        </p:txBody>
      </p:sp>
      <p:sp>
        <p:nvSpPr>
          <p:cNvPr id="15" name="Text Placeholder 22">
            <a:extLst>
              <a:ext uri="{FF2B5EF4-FFF2-40B4-BE49-F238E27FC236}">
                <a16:creationId xmlns:a16="http://schemas.microsoft.com/office/drawing/2014/main" id="{F767523B-548B-F0FF-4C33-4DDA59D1F44B}"/>
              </a:ext>
            </a:extLst>
          </p:cNvPr>
          <p:cNvSpPr>
            <a:spLocks noGrp="1"/>
          </p:cNvSpPr>
          <p:nvPr>
            <p:ph type="body" sz="quarter" idx="12" hasCustomPrompt="1"/>
          </p:nvPr>
        </p:nvSpPr>
        <p:spPr>
          <a:xfrm>
            <a:off x="3611210" y="3075281"/>
            <a:ext cx="1938030" cy="1329595"/>
          </a:xfrm>
          <a:prstGeom prst="rect">
            <a:avLst/>
          </a:prstGeom>
        </p:spPr>
        <p:txBody>
          <a:bodyPr wrap="none" lIns="0" tIns="0" rIns="0" bIns="0" anchor="b" anchorCtr="0">
            <a:spAutoFit/>
          </a:bodyPr>
          <a:lstStyle>
            <a:lvl1pPr algn="r">
              <a:defRPr sz="9600" b="1" i="0" spc="-300" baseline="0">
                <a:solidFill>
                  <a:srgbClr val="FF711C"/>
                </a:solidFill>
                <a:latin typeface="Arial" panose="020B0604020202020204" pitchFamily="34" charset="0"/>
                <a:cs typeface="Arial" panose="020B0604020202020204" pitchFamily="34" charset="0"/>
              </a:defRPr>
            </a:lvl1pPr>
            <a:lvl2pPr>
              <a:defRPr sz="8800"/>
            </a:lvl2pPr>
            <a:lvl3pPr>
              <a:defRPr sz="8800"/>
            </a:lvl3pPr>
            <a:lvl4pPr>
              <a:defRPr sz="8800"/>
            </a:lvl4pPr>
            <a:lvl5pPr>
              <a:defRPr sz="8800"/>
            </a:lvl5pPr>
          </a:lstStyle>
          <a:p>
            <a:pPr lvl="0"/>
            <a:r>
              <a:rPr lang="en-US" dirty="0"/>
              <a:t>567</a:t>
            </a:r>
          </a:p>
        </p:txBody>
      </p:sp>
      <p:sp>
        <p:nvSpPr>
          <p:cNvPr id="19" name="Text Placeholder 22">
            <a:extLst>
              <a:ext uri="{FF2B5EF4-FFF2-40B4-BE49-F238E27FC236}">
                <a16:creationId xmlns:a16="http://schemas.microsoft.com/office/drawing/2014/main" id="{8DF68699-6E49-FEA4-E598-7A2EA3AA098B}"/>
              </a:ext>
            </a:extLst>
          </p:cNvPr>
          <p:cNvSpPr>
            <a:spLocks noGrp="1" noRot="1" noMove="1" noResize="1" noEditPoints="1" noAdjustHandles="1" noChangeArrowheads="1" noChangeShapeType="1"/>
          </p:cNvSpPr>
          <p:nvPr>
            <p:ph type="body" sz="quarter" idx="21" hasCustomPrompt="1"/>
          </p:nvPr>
        </p:nvSpPr>
        <p:spPr>
          <a:xfrm>
            <a:off x="1379249" y="1632268"/>
            <a:ext cx="3749250" cy="1384995"/>
          </a:xfrm>
          <a:prstGeom prst="rect">
            <a:avLst/>
          </a:prstGeom>
        </p:spPr>
        <p:txBody>
          <a:bodyPr wrap="square" lIns="0" tIns="0" rIns="0" bIns="0" anchor="b" anchorCtr="0">
            <a:spAutoFit/>
          </a:bodyPr>
          <a:lstStyle>
            <a:lvl1pPr algn="r">
              <a:defRPr sz="10000" b="1" i="0" spc="-300" baseline="0">
                <a:solidFill>
                  <a:schemeClr val="accent2"/>
                </a:solidFill>
                <a:latin typeface="Arial" panose="020B0604020202020204" pitchFamily="34" charset="0"/>
                <a:cs typeface="Arial" panose="020B0604020202020204" pitchFamily="34" charset="0"/>
              </a:defRPr>
            </a:lvl1pPr>
            <a:lvl2pPr>
              <a:defRPr sz="8800"/>
            </a:lvl2pPr>
            <a:lvl3pPr>
              <a:defRPr sz="8800"/>
            </a:lvl3pPr>
            <a:lvl4pPr>
              <a:defRPr sz="8800"/>
            </a:lvl4pPr>
            <a:lvl5pPr>
              <a:defRPr sz="8800"/>
            </a:lvl5pPr>
          </a:lstStyle>
          <a:p>
            <a:pPr lvl="0"/>
            <a:r>
              <a:rPr lang="en-US" dirty="0"/>
              <a:t>54.3M</a:t>
            </a:r>
          </a:p>
        </p:txBody>
      </p:sp>
    </p:spTree>
    <p:extLst>
      <p:ext uri="{BB962C8B-B14F-4D97-AF65-F5344CB8AC3E}">
        <p14:creationId xmlns:p14="http://schemas.microsoft.com/office/powerpoint/2010/main" val="1439907612"/>
      </p:ext>
    </p:extLst>
  </p:cSld>
  <p:clrMapOvr>
    <a:masterClrMapping/>
  </p:clrMapOvr>
  <p:extLst>
    <p:ext uri="{DCECCB84-F9BA-43D5-87BE-67443E8EF086}">
      <p15:sldGuideLst xmlns:p15="http://schemas.microsoft.com/office/powerpoint/2012/main">
        <p15:guide id="1" orient="horz" pos="2904">
          <p15:clr>
            <a:srgbClr val="FBAE40"/>
          </p15:clr>
        </p15:guide>
        <p15:guide id="2" orient="horz" pos="230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TN - WSO - DATA CHARTS">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430DCAD9-E49E-D36B-86F0-7B00A4DD3146}"/>
              </a:ext>
            </a:extLst>
          </p:cNvPr>
          <p:cNvSpPr>
            <a:spLocks noGrp="1"/>
          </p:cNvSpPr>
          <p:nvPr>
            <p:ph type="title"/>
          </p:nvPr>
        </p:nvSpPr>
        <p:spPr>
          <a:xfrm>
            <a:off x="1854200" y="1463482"/>
            <a:ext cx="10337800" cy="701040"/>
          </a:xfrm>
          <a:prstGeom prst="rect">
            <a:avLst/>
          </a:prstGeom>
        </p:spPr>
        <p:txBody>
          <a:bodyPr/>
          <a:lstStyle/>
          <a:p>
            <a:r>
              <a:rPr lang="en-US">
                <a:latin typeface="Arial Black"/>
              </a:rPr>
              <a:t>OPERATIONAL FACTS</a:t>
            </a:r>
            <a:endParaRPr lang="en-US"/>
          </a:p>
        </p:txBody>
      </p:sp>
      <p:sp>
        <p:nvSpPr>
          <p:cNvPr id="59" name="Content Placeholder 2">
            <a:extLst>
              <a:ext uri="{FF2B5EF4-FFF2-40B4-BE49-F238E27FC236}">
                <a16:creationId xmlns:a16="http://schemas.microsoft.com/office/drawing/2014/main" id="{16544006-D78F-AE8A-5C2F-07F70F014E59}"/>
              </a:ext>
            </a:extLst>
          </p:cNvPr>
          <p:cNvSpPr>
            <a:spLocks noGrp="1"/>
          </p:cNvSpPr>
          <p:nvPr>
            <p:ph idx="14"/>
          </p:nvPr>
        </p:nvSpPr>
        <p:spPr>
          <a:xfrm>
            <a:off x="1854200" y="1159152"/>
            <a:ext cx="10337800" cy="377814"/>
          </a:xfrm>
          <a:prstGeom prst="rect">
            <a:avLst/>
          </a:prstGeom>
        </p:spPr>
        <p:txBody>
          <a:bodyPr lIns="0" tIns="0" rIns="0" bIns="0" anchor="t"/>
          <a:lstStyle/>
          <a:p>
            <a:r>
              <a:rPr lang="en-US">
                <a:latin typeface="Arial"/>
                <a:cs typeface="Arial"/>
              </a:rPr>
              <a:t>WRONG SURFACE OPERATIONS</a:t>
            </a:r>
            <a:endParaRPr lang="en-US"/>
          </a:p>
        </p:txBody>
      </p:sp>
      <p:sp>
        <p:nvSpPr>
          <p:cNvPr id="60" name="Content Placeholder 3">
            <a:extLst>
              <a:ext uri="{FF2B5EF4-FFF2-40B4-BE49-F238E27FC236}">
                <a16:creationId xmlns:a16="http://schemas.microsoft.com/office/drawing/2014/main" id="{2A9BD6F2-C998-B74D-C8E7-77A15D749C79}"/>
              </a:ext>
            </a:extLst>
          </p:cNvPr>
          <p:cNvSpPr>
            <a:spLocks noGrp="1"/>
          </p:cNvSpPr>
          <p:nvPr>
            <p:ph idx="1"/>
          </p:nvPr>
        </p:nvSpPr>
        <p:spPr>
          <a:xfrm>
            <a:off x="1856860" y="2213061"/>
            <a:ext cx="10128914" cy="4351338"/>
          </a:xfrm>
          <a:prstGeom prst="rect">
            <a:avLst/>
          </a:prstGeom>
        </p:spPr>
        <p:txBody>
          <a:bodyPr/>
          <a:lstStyle/>
          <a:p>
            <a:endParaRPr lang="en-US"/>
          </a:p>
        </p:txBody>
      </p:sp>
      <p:sp>
        <p:nvSpPr>
          <p:cNvPr id="61" name="TextBox 60">
            <a:extLst>
              <a:ext uri="{FF2B5EF4-FFF2-40B4-BE49-F238E27FC236}">
                <a16:creationId xmlns:a16="http://schemas.microsoft.com/office/drawing/2014/main" id="{2DA81FA3-16E9-395E-71A1-68BAA6CBD5D2}"/>
              </a:ext>
            </a:extLst>
          </p:cNvPr>
          <p:cNvSpPr txBox="1"/>
          <p:nvPr userDrawn="1"/>
        </p:nvSpPr>
        <p:spPr>
          <a:xfrm>
            <a:off x="2331492" y="2957014"/>
            <a:ext cx="3264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Arrivals</a:t>
            </a:r>
            <a:endParaRPr lang="en-US"/>
          </a:p>
          <a:p>
            <a:r>
              <a:rPr lang="en-US">
                <a:cs typeface="Calibri"/>
              </a:rPr>
              <a:t>GA 87%</a:t>
            </a:r>
          </a:p>
          <a:p>
            <a:r>
              <a:rPr lang="en-US">
                <a:cs typeface="Calibri"/>
              </a:rPr>
              <a:t>Commercial 11%</a:t>
            </a:r>
          </a:p>
          <a:p>
            <a:r>
              <a:rPr lang="en-US">
                <a:cs typeface="Calibri"/>
              </a:rPr>
              <a:t>Military 1%</a:t>
            </a:r>
          </a:p>
        </p:txBody>
      </p:sp>
      <p:sp>
        <p:nvSpPr>
          <p:cNvPr id="62" name="TextBox 61">
            <a:extLst>
              <a:ext uri="{FF2B5EF4-FFF2-40B4-BE49-F238E27FC236}">
                <a16:creationId xmlns:a16="http://schemas.microsoft.com/office/drawing/2014/main" id="{7C525DF2-3166-9D50-3803-4DE9C2F42FDA}"/>
              </a:ext>
            </a:extLst>
          </p:cNvPr>
          <p:cNvSpPr txBox="1"/>
          <p:nvPr userDrawn="1"/>
        </p:nvSpPr>
        <p:spPr>
          <a:xfrm>
            <a:off x="2274625" y="2593073"/>
            <a:ext cx="3264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of WSOs by </a:t>
            </a:r>
            <a:r>
              <a:rPr lang="en-US" err="1">
                <a:cs typeface="Calibri"/>
              </a:rPr>
              <a:t>Opertor</a:t>
            </a:r>
            <a:r>
              <a:rPr lang="en-US">
                <a:cs typeface="Calibri"/>
              </a:rPr>
              <a:t> Type</a:t>
            </a:r>
          </a:p>
        </p:txBody>
      </p:sp>
      <p:sp>
        <p:nvSpPr>
          <p:cNvPr id="63" name="TextBox 62">
            <a:extLst>
              <a:ext uri="{FF2B5EF4-FFF2-40B4-BE49-F238E27FC236}">
                <a16:creationId xmlns:a16="http://schemas.microsoft.com/office/drawing/2014/main" id="{109C19B5-3FB4-CD7F-4DD0-924A91371FBA}"/>
              </a:ext>
            </a:extLst>
          </p:cNvPr>
          <p:cNvSpPr txBox="1"/>
          <p:nvPr userDrawn="1"/>
        </p:nvSpPr>
        <p:spPr>
          <a:xfrm>
            <a:off x="4173939" y="2957014"/>
            <a:ext cx="32640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Departures</a:t>
            </a:r>
            <a:endParaRPr lang="en-US"/>
          </a:p>
          <a:p>
            <a:r>
              <a:rPr lang="en-US">
                <a:cs typeface="Calibri"/>
              </a:rPr>
              <a:t>GA 91%</a:t>
            </a:r>
          </a:p>
          <a:p>
            <a:r>
              <a:rPr lang="en-US">
                <a:cs typeface="Calibri"/>
              </a:rPr>
              <a:t>Commercial 5%</a:t>
            </a:r>
          </a:p>
          <a:p>
            <a:r>
              <a:rPr lang="en-US">
                <a:cs typeface="Calibri"/>
              </a:rPr>
              <a:t>Military 4%</a:t>
            </a:r>
          </a:p>
        </p:txBody>
      </p:sp>
      <p:sp>
        <p:nvSpPr>
          <p:cNvPr id="64" name="TextBox 63">
            <a:extLst>
              <a:ext uri="{FF2B5EF4-FFF2-40B4-BE49-F238E27FC236}">
                <a16:creationId xmlns:a16="http://schemas.microsoft.com/office/drawing/2014/main" id="{9593DC22-10F5-A5A3-E579-B27FC8A746E6}"/>
              </a:ext>
            </a:extLst>
          </p:cNvPr>
          <p:cNvSpPr txBox="1"/>
          <p:nvPr userDrawn="1"/>
        </p:nvSpPr>
        <p:spPr>
          <a:xfrm>
            <a:off x="2479342" y="4287671"/>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WSOs Involving Other Aircraft</a:t>
            </a:r>
            <a:endParaRPr lang="en-US"/>
          </a:p>
          <a:p>
            <a:r>
              <a:rPr lang="en-US">
                <a:cs typeface="Calibri"/>
              </a:rPr>
              <a:t>Arrivals          Departures </a:t>
            </a:r>
          </a:p>
          <a:p>
            <a:r>
              <a:rPr lang="en-US">
                <a:cs typeface="Calibri"/>
              </a:rPr>
              <a:t>15%                12%</a:t>
            </a:r>
          </a:p>
        </p:txBody>
      </p:sp>
      <p:sp>
        <p:nvSpPr>
          <p:cNvPr id="65" name="TextBox 64">
            <a:extLst>
              <a:ext uri="{FF2B5EF4-FFF2-40B4-BE49-F238E27FC236}">
                <a16:creationId xmlns:a16="http://schemas.microsoft.com/office/drawing/2014/main" id="{A6A31693-30D0-5D59-0C9E-D7D30AAFC5FE}"/>
              </a:ext>
            </a:extLst>
          </p:cNvPr>
          <p:cNvSpPr txBox="1"/>
          <p:nvPr userDrawn="1"/>
        </p:nvSpPr>
        <p:spPr>
          <a:xfrm>
            <a:off x="2479341" y="5379491"/>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WSO Daytime Events</a:t>
            </a:r>
          </a:p>
          <a:p>
            <a:r>
              <a:rPr lang="en-US">
                <a:cs typeface="Calibri"/>
              </a:rPr>
              <a:t>Arrivals          Departures </a:t>
            </a:r>
          </a:p>
          <a:p>
            <a:r>
              <a:rPr lang="en-US">
                <a:cs typeface="Calibri"/>
              </a:rPr>
              <a:t>89%                92%</a:t>
            </a:r>
          </a:p>
        </p:txBody>
      </p:sp>
      <p:sp>
        <p:nvSpPr>
          <p:cNvPr id="66" name="TextBox 65">
            <a:extLst>
              <a:ext uri="{FF2B5EF4-FFF2-40B4-BE49-F238E27FC236}">
                <a16:creationId xmlns:a16="http://schemas.microsoft.com/office/drawing/2014/main" id="{F8C029BA-5E65-886B-C064-E7D8076E6E48}"/>
              </a:ext>
            </a:extLst>
          </p:cNvPr>
          <p:cNvSpPr txBox="1"/>
          <p:nvPr userDrawn="1"/>
        </p:nvSpPr>
        <p:spPr>
          <a:xfrm>
            <a:off x="6812505" y="2775043"/>
            <a:ext cx="526576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Actual WSO by Surface Type</a:t>
            </a:r>
          </a:p>
          <a:p>
            <a:r>
              <a:rPr lang="en-US">
                <a:cs typeface="Calibri"/>
              </a:rPr>
              <a:t>                                Arrivals      Departures</a:t>
            </a:r>
          </a:p>
          <a:p>
            <a:r>
              <a:rPr lang="en-US">
                <a:cs typeface="Calibri"/>
              </a:rPr>
              <a:t>Wrong Runway        67            35</a:t>
            </a:r>
          </a:p>
          <a:p>
            <a:r>
              <a:rPr lang="en-US">
                <a:cs typeface="Calibri"/>
              </a:rPr>
              <a:t>Taxiway                      15            4</a:t>
            </a:r>
          </a:p>
          <a:p>
            <a:r>
              <a:rPr lang="en-US">
                <a:cs typeface="Calibri"/>
              </a:rPr>
              <a:t>Other Surface          3               0</a:t>
            </a:r>
          </a:p>
          <a:p>
            <a:r>
              <a:rPr lang="en-US">
                <a:cs typeface="Calibri"/>
              </a:rPr>
              <a:t>Wrong Airport        9                2</a:t>
            </a:r>
          </a:p>
        </p:txBody>
      </p:sp>
      <p:sp>
        <p:nvSpPr>
          <p:cNvPr id="67" name="TextBox 66">
            <a:extLst>
              <a:ext uri="{FF2B5EF4-FFF2-40B4-BE49-F238E27FC236}">
                <a16:creationId xmlns:a16="http://schemas.microsoft.com/office/drawing/2014/main" id="{055D0B90-5F39-AD4F-4B09-D55F6087A6A9}"/>
              </a:ext>
            </a:extLst>
          </p:cNvPr>
          <p:cNvSpPr txBox="1"/>
          <p:nvPr userDrawn="1"/>
        </p:nvSpPr>
        <p:spPr>
          <a:xfrm>
            <a:off x="6903491" y="5208894"/>
            <a:ext cx="32640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WSO</a:t>
            </a:r>
            <a:endParaRPr lang="en-US"/>
          </a:p>
          <a:p>
            <a:r>
              <a:rPr lang="en-US">
                <a:cs typeface="Calibri"/>
              </a:rPr>
              <a:t>30% Actual Events</a:t>
            </a:r>
          </a:p>
          <a:p>
            <a:r>
              <a:rPr lang="en-US">
                <a:cs typeface="Calibri"/>
              </a:rPr>
              <a:t>70% Attempts/ Saves</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1461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1"/>
            <a:ext cx="10244972" cy="531441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graphicFrame>
        <p:nvGraphicFramePr>
          <p:cNvPr id="49" name="Table 49">
            <a:extLst>
              <a:ext uri="{FF2B5EF4-FFF2-40B4-BE49-F238E27FC236}">
                <a16:creationId xmlns:a16="http://schemas.microsoft.com/office/drawing/2014/main" id="{7AEDB6EF-56DC-DC0E-B5C2-A4DD216FBDF0}"/>
              </a:ext>
            </a:extLst>
          </p:cNvPr>
          <p:cNvGraphicFramePr>
            <a:graphicFrameLocks noGrp="1"/>
          </p:cNvGraphicFramePr>
          <p:nvPr userDrawn="1">
            <p:extLst>
              <p:ext uri="{D42A27DB-BD31-4B8C-83A1-F6EECF244321}">
                <p14:modId xmlns:p14="http://schemas.microsoft.com/office/powerpoint/2010/main" val="3820938250"/>
              </p:ext>
            </p:extLst>
          </p:nvPr>
        </p:nvGraphicFramePr>
        <p:xfrm>
          <a:off x="6882375" y="3597006"/>
          <a:ext cx="3796439" cy="2021705"/>
        </p:xfrm>
        <a:graphic>
          <a:graphicData uri="http://schemas.openxmlformats.org/drawingml/2006/table">
            <a:tbl>
              <a:tblPr firstRow="1" bandRow="1">
                <a:effectLst/>
                <a:tableStyleId>{5C22544A-7EE6-4342-B048-85BDC9FD1C3A}</a:tableStyleId>
              </a:tblPr>
              <a:tblGrid>
                <a:gridCol w="1626845">
                  <a:extLst>
                    <a:ext uri="{9D8B030D-6E8A-4147-A177-3AD203B41FA5}">
                      <a16:colId xmlns:a16="http://schemas.microsoft.com/office/drawing/2014/main" val="1792012782"/>
                    </a:ext>
                  </a:extLst>
                </a:gridCol>
                <a:gridCol w="1008059">
                  <a:extLst>
                    <a:ext uri="{9D8B030D-6E8A-4147-A177-3AD203B41FA5}">
                      <a16:colId xmlns:a16="http://schemas.microsoft.com/office/drawing/2014/main" val="3050066553"/>
                    </a:ext>
                  </a:extLst>
                </a:gridCol>
                <a:gridCol w="1161535">
                  <a:extLst>
                    <a:ext uri="{9D8B030D-6E8A-4147-A177-3AD203B41FA5}">
                      <a16:colId xmlns:a16="http://schemas.microsoft.com/office/drawing/2014/main" val="36385133"/>
                    </a:ext>
                  </a:extLst>
                </a:gridCol>
              </a:tblGrid>
              <a:tr h="430286">
                <a:tc gridSpan="3">
                  <a:txBody>
                    <a:bodyPr/>
                    <a:lstStyle/>
                    <a:p>
                      <a:pPr algn="ctr"/>
                      <a:r>
                        <a:rPr lang="en-US" sz="2400">
                          <a:solidFill>
                            <a:srgbClr val="FF711C"/>
                          </a:solidFill>
                          <a:latin typeface="Arial" panose="020B0604020202020204" pitchFamily="34" charset="0"/>
                          <a:cs typeface="Arial" panose="020B0604020202020204" pitchFamily="34" charset="0"/>
                        </a:rPr>
                        <a:t>WSO by Surface Type</a:t>
                      </a:r>
                    </a:p>
                  </a:txBody>
                  <a:tcPr marT="18288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4107471"/>
                  </a:ext>
                </a:extLst>
              </a:tr>
              <a:tr h="294613">
                <a:tc>
                  <a:txBody>
                    <a:bodyPr/>
                    <a:lstStyle/>
                    <a:p>
                      <a:endParaRPr lang="en-US" sz="1600">
                        <a:solidFill>
                          <a:schemeClr val="accent2"/>
                        </a:solidFill>
                        <a:latin typeface="Arial" panose="020B0604020202020204" pitchFamily="34" charset="0"/>
                        <a:cs typeface="Arial" panose="020B0604020202020204" pitchFamily="34" charset="0"/>
                      </a:endParaRP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chemeClr val="accent2"/>
                          </a:solidFill>
                          <a:latin typeface="Arial" panose="020B0604020202020204" pitchFamily="34" charset="0"/>
                          <a:cs typeface="Arial" panose="020B0604020202020204" pitchFamily="34" charset="0"/>
                        </a:rPr>
                        <a:t>Arrivals</a:t>
                      </a: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a:solidFill>
                            <a:schemeClr val="accent1">
                              <a:lumMod val="75000"/>
                            </a:schemeClr>
                          </a:solidFill>
                          <a:latin typeface="Arial" panose="020B0604020202020204" pitchFamily="34" charset="0"/>
                          <a:cs typeface="Arial" panose="020B0604020202020204" pitchFamily="34" charset="0"/>
                        </a:rPr>
                        <a:t>Departures</a:t>
                      </a:r>
                    </a:p>
                  </a:txBody>
                  <a:tcPr marL="4572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225208"/>
                  </a:ext>
                </a:extLst>
              </a:tr>
              <a:tr h="294613">
                <a:tc>
                  <a:txBody>
                    <a:bodyPr/>
                    <a:lstStyle/>
                    <a:p>
                      <a:r>
                        <a:rPr lang="en-US" sz="1600">
                          <a:solidFill>
                            <a:schemeClr val="accent2"/>
                          </a:solidFill>
                          <a:latin typeface="Arial" panose="020B0604020202020204" pitchFamily="34" charset="0"/>
                          <a:cs typeface="Arial" panose="020B0604020202020204" pitchFamily="34" charset="0"/>
                        </a:rPr>
                        <a:t>Wrong Runway</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67</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35</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80220"/>
                      </a:schemeClr>
                    </a:solidFill>
                  </a:tcPr>
                </a:tc>
                <a:extLst>
                  <a:ext uri="{0D108BD9-81ED-4DB2-BD59-A6C34878D82A}">
                    <a16:rowId xmlns:a16="http://schemas.microsoft.com/office/drawing/2014/main" val="1895955638"/>
                  </a:ext>
                </a:extLst>
              </a:tr>
              <a:tr h="294613">
                <a:tc>
                  <a:txBody>
                    <a:bodyPr/>
                    <a:lstStyle/>
                    <a:p>
                      <a:r>
                        <a:rPr lang="en-US" sz="1600">
                          <a:solidFill>
                            <a:schemeClr val="accent2"/>
                          </a:solidFill>
                          <a:latin typeface="Arial" panose="020B0604020202020204" pitchFamily="34" charset="0"/>
                          <a:cs typeface="Arial" panose="020B0604020202020204" pitchFamily="34" charset="0"/>
                        </a:rPr>
                        <a:t>Taxiway</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15</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29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4</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80220"/>
                      </a:schemeClr>
                    </a:solidFill>
                  </a:tcPr>
                </a:tc>
                <a:extLst>
                  <a:ext uri="{0D108BD9-81ED-4DB2-BD59-A6C34878D82A}">
                    <a16:rowId xmlns:a16="http://schemas.microsoft.com/office/drawing/2014/main" val="2571124663"/>
                  </a:ext>
                </a:extLst>
              </a:tr>
              <a:tr h="294613">
                <a:tc>
                  <a:txBody>
                    <a:bodyPr/>
                    <a:lstStyle/>
                    <a:p>
                      <a:r>
                        <a:rPr lang="en-US" sz="1600">
                          <a:solidFill>
                            <a:schemeClr val="accent2"/>
                          </a:solidFill>
                          <a:latin typeface="Arial" panose="020B0604020202020204" pitchFamily="34" charset="0"/>
                          <a:cs typeface="Arial" panose="020B0604020202020204" pitchFamily="34" charset="0"/>
                        </a:rPr>
                        <a:t>Other Surface</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3</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10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0</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80220"/>
                      </a:schemeClr>
                    </a:solidFill>
                  </a:tcPr>
                </a:tc>
                <a:extLst>
                  <a:ext uri="{0D108BD9-81ED-4DB2-BD59-A6C34878D82A}">
                    <a16:rowId xmlns:a16="http://schemas.microsoft.com/office/drawing/2014/main" val="3676334034"/>
                  </a:ext>
                </a:extLst>
              </a:tr>
              <a:tr h="294613">
                <a:tc>
                  <a:txBody>
                    <a:bodyPr/>
                    <a:lstStyle/>
                    <a:p>
                      <a:r>
                        <a:rPr lang="en-US" sz="1600">
                          <a:solidFill>
                            <a:schemeClr val="accent2"/>
                          </a:solidFill>
                          <a:latin typeface="Arial" panose="020B0604020202020204" pitchFamily="34" charset="0"/>
                          <a:cs typeface="Arial" panose="020B0604020202020204" pitchFamily="34" charset="0"/>
                        </a:rPr>
                        <a:t>Wrong Airport</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40238"/>
                      </a:schemeClr>
                    </a:solidFill>
                  </a:tcPr>
                </a:tc>
                <a:tc>
                  <a:txBody>
                    <a:bodyPr/>
                    <a:lstStyle/>
                    <a:p>
                      <a:pPr algn="ctr"/>
                      <a:r>
                        <a:rPr lang="en-US" sz="1600">
                          <a:solidFill>
                            <a:schemeClr val="accent2"/>
                          </a:solidFill>
                          <a:latin typeface="Arial" panose="020B0604020202020204" pitchFamily="34" charset="0"/>
                          <a:cs typeface="Arial" panose="020B0604020202020204" pitchFamily="34" charset="0"/>
                        </a:rPr>
                        <a:t>9</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29000"/>
                      </a:schemeClr>
                    </a:solidFill>
                  </a:tcPr>
                </a:tc>
                <a:tc>
                  <a:txBody>
                    <a:bodyPr/>
                    <a:lstStyle/>
                    <a:p>
                      <a:pPr algn="ctr"/>
                      <a:r>
                        <a:rPr lang="en-US" sz="1600">
                          <a:solidFill>
                            <a:schemeClr val="accent1">
                              <a:lumMod val="75000"/>
                            </a:schemeClr>
                          </a:solidFill>
                          <a:latin typeface="Arial" panose="020B0604020202020204" pitchFamily="34" charset="0"/>
                          <a:cs typeface="Arial" panose="020B0604020202020204" pitchFamily="34" charset="0"/>
                        </a:rPr>
                        <a:t>2</a:t>
                      </a:r>
                    </a:p>
                  </a:txBody>
                  <a:tcPr marL="4572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40000"/>
                        <a:alpha val="80220"/>
                      </a:schemeClr>
                    </a:solidFill>
                  </a:tcPr>
                </a:tc>
                <a:extLst>
                  <a:ext uri="{0D108BD9-81ED-4DB2-BD59-A6C34878D82A}">
                    <a16:rowId xmlns:a16="http://schemas.microsoft.com/office/drawing/2014/main" val="4230992222"/>
                  </a:ext>
                </a:extLst>
              </a:tr>
            </a:tbl>
          </a:graphicData>
        </a:graphic>
      </p:graphicFrame>
      <p:grpSp>
        <p:nvGrpSpPr>
          <p:cNvPr id="69" name="Group 68">
            <a:extLst>
              <a:ext uri="{FF2B5EF4-FFF2-40B4-BE49-F238E27FC236}">
                <a16:creationId xmlns:a16="http://schemas.microsoft.com/office/drawing/2014/main" id="{A89DDA9A-BF41-0277-CC86-F563E5EF5C3D}"/>
              </a:ext>
            </a:extLst>
          </p:cNvPr>
          <p:cNvGrpSpPr/>
          <p:nvPr userDrawn="1"/>
        </p:nvGrpSpPr>
        <p:grpSpPr>
          <a:xfrm>
            <a:off x="1854200" y="3770266"/>
            <a:ext cx="4263138" cy="1393419"/>
            <a:chOff x="1965057" y="3541932"/>
            <a:chExt cx="4160782" cy="1393419"/>
          </a:xfrm>
        </p:grpSpPr>
        <p:grpSp>
          <p:nvGrpSpPr>
            <p:cNvPr id="70" name="Group 69">
              <a:extLst>
                <a:ext uri="{FF2B5EF4-FFF2-40B4-BE49-F238E27FC236}">
                  <a16:creationId xmlns:a16="http://schemas.microsoft.com/office/drawing/2014/main" id="{B1EAE02D-DD72-A34E-073F-542CEFD35295}"/>
                </a:ext>
              </a:extLst>
            </p:cNvPr>
            <p:cNvGrpSpPr/>
            <p:nvPr userDrawn="1"/>
          </p:nvGrpSpPr>
          <p:grpSpPr>
            <a:xfrm>
              <a:off x="2552673" y="3833231"/>
              <a:ext cx="2588715" cy="1102120"/>
              <a:chOff x="2428702" y="3801454"/>
              <a:chExt cx="2588715" cy="1102120"/>
            </a:xfrm>
          </p:grpSpPr>
          <p:graphicFrame>
            <p:nvGraphicFramePr>
              <p:cNvPr id="74" name="Chart 73">
                <a:extLst>
                  <a:ext uri="{FF2B5EF4-FFF2-40B4-BE49-F238E27FC236}">
                    <a16:creationId xmlns:a16="http://schemas.microsoft.com/office/drawing/2014/main" id="{1A9698B2-A1C7-D024-0EEC-0C57D3451220}"/>
                  </a:ext>
                </a:extLst>
              </p:cNvPr>
              <p:cNvGraphicFramePr/>
              <p:nvPr userDrawn="1">
                <p:extLst>
                  <p:ext uri="{D42A27DB-BD31-4B8C-83A1-F6EECF244321}">
                    <p14:modId xmlns:p14="http://schemas.microsoft.com/office/powerpoint/2010/main" val="1008879902"/>
                  </p:ext>
                </p:extLst>
              </p:nvPr>
            </p:nvGraphicFramePr>
            <p:xfrm>
              <a:off x="2428702" y="3810463"/>
              <a:ext cx="1509882" cy="10931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5" name="Chart 74">
                <a:extLst>
                  <a:ext uri="{FF2B5EF4-FFF2-40B4-BE49-F238E27FC236}">
                    <a16:creationId xmlns:a16="http://schemas.microsoft.com/office/drawing/2014/main" id="{58F23A60-A4ED-2ACF-36F6-765E4B39ACF1}"/>
                  </a:ext>
                </a:extLst>
              </p:cNvPr>
              <p:cNvGraphicFramePr/>
              <p:nvPr userDrawn="1">
                <p:extLst>
                  <p:ext uri="{D42A27DB-BD31-4B8C-83A1-F6EECF244321}">
                    <p14:modId xmlns:p14="http://schemas.microsoft.com/office/powerpoint/2010/main" val="2202737078"/>
                  </p:ext>
                </p:extLst>
              </p:nvPr>
            </p:nvGraphicFramePr>
            <p:xfrm>
              <a:off x="3507535" y="3801454"/>
              <a:ext cx="1509882" cy="1093111"/>
            </p:xfrm>
            <a:graphic>
              <a:graphicData uri="http://schemas.openxmlformats.org/drawingml/2006/chart">
                <c:chart xmlns:c="http://schemas.openxmlformats.org/drawingml/2006/chart" xmlns:r="http://schemas.openxmlformats.org/officeDocument/2006/relationships" r:id="rId6"/>
              </a:graphicData>
            </a:graphic>
          </p:graphicFrame>
        </p:grpSp>
        <p:sp>
          <p:nvSpPr>
            <p:cNvPr id="71" name="TextBox 70">
              <a:extLst>
                <a:ext uri="{FF2B5EF4-FFF2-40B4-BE49-F238E27FC236}">
                  <a16:creationId xmlns:a16="http://schemas.microsoft.com/office/drawing/2014/main" id="{DA707E56-9006-63BC-B063-EE2A2B74D746}"/>
                </a:ext>
              </a:extLst>
            </p:cNvPr>
            <p:cNvSpPr txBox="1"/>
            <p:nvPr userDrawn="1"/>
          </p:nvSpPr>
          <p:spPr>
            <a:xfrm>
              <a:off x="2480645" y="3541932"/>
              <a:ext cx="318572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Daytime Events</a:t>
              </a:r>
            </a:p>
          </p:txBody>
        </p:sp>
        <p:sp>
          <p:nvSpPr>
            <p:cNvPr id="72" name="TextBox 71">
              <a:extLst>
                <a:ext uri="{FF2B5EF4-FFF2-40B4-BE49-F238E27FC236}">
                  <a16:creationId xmlns:a16="http://schemas.microsoft.com/office/drawing/2014/main" id="{0ABE9DCC-3577-0DEC-2F5B-F0D8D6F7BC53}"/>
                </a:ext>
              </a:extLst>
            </p:cNvPr>
            <p:cNvSpPr txBox="1"/>
            <p:nvPr userDrawn="1"/>
          </p:nvSpPr>
          <p:spPr>
            <a:xfrm>
              <a:off x="1965057" y="4054432"/>
              <a:ext cx="882209" cy="553998"/>
            </a:xfrm>
            <a:prstGeom prst="rect">
              <a:avLst/>
            </a:prstGeom>
            <a:noFill/>
          </p:spPr>
          <p:txBody>
            <a:bodyPr wrap="square" lIns="0" tIns="0" rIns="0" bIns="0" rtlCol="0">
              <a:spAutoFit/>
            </a:bodyPr>
            <a:lstStyle/>
            <a:p>
              <a:pPr algn="r"/>
              <a:r>
                <a:rPr lang="en-US" sz="1800" b="1">
                  <a:solidFill>
                    <a:schemeClr val="accent2"/>
                  </a:solidFill>
                  <a:latin typeface="Arial" panose="020B0604020202020204" pitchFamily="34" charset="0"/>
                  <a:cs typeface="Arial" panose="020B0604020202020204" pitchFamily="34" charset="0"/>
                </a:rPr>
                <a:t>Arrivals</a:t>
              </a:r>
            </a:p>
            <a:p>
              <a:pPr algn="r"/>
              <a:r>
                <a:rPr lang="en-US" sz="1800" b="1">
                  <a:solidFill>
                    <a:schemeClr val="accent2"/>
                  </a:solidFill>
                  <a:latin typeface="Arial" panose="020B0604020202020204" pitchFamily="34" charset="0"/>
                  <a:cs typeface="Arial" panose="020B0604020202020204" pitchFamily="34" charset="0"/>
                </a:rPr>
                <a:t>89%</a:t>
              </a:r>
              <a:endParaRPr lang="en-US" sz="1800" b="1">
                <a:solidFill>
                  <a:schemeClr val="accent2"/>
                </a:solidFill>
              </a:endParaRPr>
            </a:p>
          </p:txBody>
        </p:sp>
        <p:sp>
          <p:nvSpPr>
            <p:cNvPr id="73" name="TextBox 72">
              <a:extLst>
                <a:ext uri="{FF2B5EF4-FFF2-40B4-BE49-F238E27FC236}">
                  <a16:creationId xmlns:a16="http://schemas.microsoft.com/office/drawing/2014/main" id="{AC69583A-59F9-6698-951F-E5850F588102}"/>
                </a:ext>
              </a:extLst>
            </p:cNvPr>
            <p:cNvSpPr txBox="1"/>
            <p:nvPr userDrawn="1"/>
          </p:nvSpPr>
          <p:spPr>
            <a:xfrm>
              <a:off x="4886230" y="4030675"/>
              <a:ext cx="1239609" cy="553998"/>
            </a:xfrm>
            <a:prstGeom prst="rect">
              <a:avLst/>
            </a:prstGeom>
            <a:noFill/>
          </p:spPr>
          <p:txBody>
            <a:bodyPr wrap="square" lIns="0" tIns="0" rIns="0" bIns="0" rtlCol="0">
              <a:spAutoFit/>
            </a:bodyPr>
            <a:lstStyle/>
            <a:p>
              <a:pPr algn="l"/>
              <a:r>
                <a:rPr lang="en-US" sz="1800" b="1">
                  <a:solidFill>
                    <a:schemeClr val="accent1">
                      <a:lumMod val="75000"/>
                    </a:schemeClr>
                  </a:solidFill>
                  <a:latin typeface="Arial" panose="020B0604020202020204" pitchFamily="34" charset="0"/>
                  <a:cs typeface="Arial" panose="020B0604020202020204" pitchFamily="34" charset="0"/>
                </a:rPr>
                <a:t>Departures</a:t>
              </a:r>
            </a:p>
            <a:p>
              <a:pPr algn="l"/>
              <a:r>
                <a:rPr lang="en-US" sz="1800" b="1">
                  <a:solidFill>
                    <a:schemeClr val="accent1">
                      <a:lumMod val="75000"/>
                    </a:schemeClr>
                  </a:solidFill>
                  <a:latin typeface="Arial" panose="020B0604020202020204" pitchFamily="34" charset="0"/>
                  <a:cs typeface="Arial" panose="020B0604020202020204" pitchFamily="34" charset="0"/>
                </a:rPr>
                <a:t>92%</a:t>
              </a:r>
            </a:p>
          </p:txBody>
        </p:sp>
      </p:grpSp>
      <p:grpSp>
        <p:nvGrpSpPr>
          <p:cNvPr id="83" name="Group 82">
            <a:extLst>
              <a:ext uri="{FF2B5EF4-FFF2-40B4-BE49-F238E27FC236}">
                <a16:creationId xmlns:a16="http://schemas.microsoft.com/office/drawing/2014/main" id="{9A51BDFA-CF65-F475-2A22-B29C51ED0509}"/>
              </a:ext>
            </a:extLst>
          </p:cNvPr>
          <p:cNvGrpSpPr/>
          <p:nvPr userDrawn="1"/>
        </p:nvGrpSpPr>
        <p:grpSpPr>
          <a:xfrm>
            <a:off x="1882764" y="5284652"/>
            <a:ext cx="4475778" cy="1489828"/>
            <a:chOff x="1956842" y="5043221"/>
            <a:chExt cx="4475778" cy="1489828"/>
          </a:xfrm>
        </p:grpSpPr>
        <p:sp>
          <p:nvSpPr>
            <p:cNvPr id="84" name="TextBox 83">
              <a:extLst>
                <a:ext uri="{FF2B5EF4-FFF2-40B4-BE49-F238E27FC236}">
                  <a16:creationId xmlns:a16="http://schemas.microsoft.com/office/drawing/2014/main" id="{5CBB0AC8-7F75-EB94-E7CF-339720980777}"/>
                </a:ext>
              </a:extLst>
            </p:cNvPr>
            <p:cNvSpPr txBox="1"/>
            <p:nvPr userDrawn="1"/>
          </p:nvSpPr>
          <p:spPr>
            <a:xfrm>
              <a:off x="1969788" y="5043221"/>
              <a:ext cx="4462832"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WSOs Involving Other Aircraft</a:t>
              </a:r>
            </a:p>
          </p:txBody>
        </p:sp>
        <p:sp>
          <p:nvSpPr>
            <p:cNvPr id="85" name="TextBox 84">
              <a:extLst>
                <a:ext uri="{FF2B5EF4-FFF2-40B4-BE49-F238E27FC236}">
                  <a16:creationId xmlns:a16="http://schemas.microsoft.com/office/drawing/2014/main" id="{B847E11B-25DD-13E4-D5CC-C0D3974C3B25}"/>
                </a:ext>
              </a:extLst>
            </p:cNvPr>
            <p:cNvSpPr txBox="1"/>
            <p:nvPr userDrawn="1"/>
          </p:nvSpPr>
          <p:spPr>
            <a:xfrm>
              <a:off x="1956842" y="5534085"/>
              <a:ext cx="970360" cy="553998"/>
            </a:xfrm>
            <a:prstGeom prst="rect">
              <a:avLst/>
            </a:prstGeom>
            <a:noFill/>
          </p:spPr>
          <p:txBody>
            <a:bodyPr wrap="square" lIns="0" tIns="0" rIns="0" bIns="0" rtlCol="0">
              <a:spAutoFit/>
            </a:bodyPr>
            <a:lstStyle/>
            <a:p>
              <a:pPr algn="r"/>
              <a:r>
                <a:rPr lang="en-US" sz="1800" b="1">
                  <a:solidFill>
                    <a:schemeClr val="accent2"/>
                  </a:solidFill>
                  <a:latin typeface="Arial" panose="020B0604020202020204" pitchFamily="34" charset="0"/>
                  <a:cs typeface="Arial" panose="020B0604020202020204" pitchFamily="34" charset="0"/>
                </a:rPr>
                <a:t>Arrivals</a:t>
              </a:r>
            </a:p>
            <a:p>
              <a:pPr algn="r"/>
              <a:r>
                <a:rPr lang="en-US" sz="1800" b="1">
                  <a:solidFill>
                    <a:schemeClr val="accent2"/>
                  </a:solidFill>
                  <a:latin typeface="Arial" panose="020B0604020202020204" pitchFamily="34" charset="0"/>
                  <a:cs typeface="Arial" panose="020B0604020202020204" pitchFamily="34" charset="0"/>
                </a:rPr>
                <a:t>15% </a:t>
              </a:r>
              <a:endParaRPr lang="en-US" sz="1800" b="1">
                <a:solidFill>
                  <a:schemeClr val="accent2"/>
                </a:solidFill>
              </a:endParaRPr>
            </a:p>
          </p:txBody>
        </p:sp>
        <p:sp>
          <p:nvSpPr>
            <p:cNvPr id="86" name="TextBox 85">
              <a:extLst>
                <a:ext uri="{FF2B5EF4-FFF2-40B4-BE49-F238E27FC236}">
                  <a16:creationId xmlns:a16="http://schemas.microsoft.com/office/drawing/2014/main" id="{62F66E46-F46D-47F7-A0AD-C0471E9E5B13}"/>
                </a:ext>
              </a:extLst>
            </p:cNvPr>
            <p:cNvSpPr txBox="1"/>
            <p:nvPr userDrawn="1"/>
          </p:nvSpPr>
          <p:spPr>
            <a:xfrm>
              <a:off x="4966165" y="5534085"/>
              <a:ext cx="1434974" cy="830997"/>
            </a:xfrm>
            <a:prstGeom prst="rect">
              <a:avLst/>
            </a:prstGeom>
            <a:noFill/>
          </p:spPr>
          <p:txBody>
            <a:bodyPr wrap="square" lIns="0" tIns="0" rIns="0" bIns="0" rtlCol="0">
              <a:spAutoFit/>
            </a:bodyPr>
            <a:lstStyle/>
            <a:p>
              <a:pPr algn="l"/>
              <a:r>
                <a:rPr lang="en-US" sz="1800" b="1">
                  <a:solidFill>
                    <a:schemeClr val="accent1">
                      <a:lumMod val="75000"/>
                    </a:schemeClr>
                  </a:solidFill>
                  <a:latin typeface="Arial" panose="020B0604020202020204" pitchFamily="34" charset="0"/>
                  <a:cs typeface="Arial" panose="020B0604020202020204" pitchFamily="34" charset="0"/>
                </a:rPr>
                <a:t>Departures</a:t>
              </a:r>
            </a:p>
            <a:p>
              <a:pPr algn="l"/>
              <a:r>
                <a:rPr lang="en-US" sz="1800" b="1">
                  <a:solidFill>
                    <a:schemeClr val="accent1">
                      <a:lumMod val="75000"/>
                    </a:schemeClr>
                  </a:solidFill>
                  <a:latin typeface="Arial" panose="020B0604020202020204" pitchFamily="34" charset="0"/>
                  <a:cs typeface="Arial" panose="020B0604020202020204" pitchFamily="34" charset="0"/>
                </a:rPr>
                <a:t>12%</a:t>
              </a:r>
            </a:p>
            <a:p>
              <a:endParaRPr lang="en-US" sz="1800"/>
            </a:p>
          </p:txBody>
        </p:sp>
        <p:grpSp>
          <p:nvGrpSpPr>
            <p:cNvPr id="87" name="Group 86">
              <a:extLst>
                <a:ext uri="{FF2B5EF4-FFF2-40B4-BE49-F238E27FC236}">
                  <a16:creationId xmlns:a16="http://schemas.microsoft.com/office/drawing/2014/main" id="{FF6C4389-3D9B-5A86-FEE9-3E6F51B49C93}"/>
                </a:ext>
              </a:extLst>
            </p:cNvPr>
            <p:cNvGrpSpPr/>
            <p:nvPr userDrawn="1"/>
          </p:nvGrpSpPr>
          <p:grpSpPr>
            <a:xfrm>
              <a:off x="2551628" y="5285727"/>
              <a:ext cx="2795362" cy="1247322"/>
              <a:chOff x="2551628" y="5285727"/>
              <a:chExt cx="2795362" cy="1247322"/>
            </a:xfrm>
          </p:grpSpPr>
          <p:graphicFrame>
            <p:nvGraphicFramePr>
              <p:cNvPr id="88" name="Chart 87">
                <a:extLst>
                  <a:ext uri="{FF2B5EF4-FFF2-40B4-BE49-F238E27FC236}">
                    <a16:creationId xmlns:a16="http://schemas.microsoft.com/office/drawing/2014/main" id="{B61619EB-704D-FF0A-5EB9-977729F03EC9}"/>
                  </a:ext>
                </a:extLst>
              </p:cNvPr>
              <p:cNvGraphicFramePr/>
              <p:nvPr userDrawn="1">
                <p:extLst>
                  <p:ext uri="{D42A27DB-BD31-4B8C-83A1-F6EECF244321}">
                    <p14:modId xmlns:p14="http://schemas.microsoft.com/office/powerpoint/2010/main" val="2835067552"/>
                  </p:ext>
                </p:extLst>
              </p:nvPr>
            </p:nvGraphicFramePr>
            <p:xfrm>
              <a:off x="2551628" y="5294061"/>
              <a:ext cx="1716664" cy="12389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9" name="Chart 88">
                <a:extLst>
                  <a:ext uri="{FF2B5EF4-FFF2-40B4-BE49-F238E27FC236}">
                    <a16:creationId xmlns:a16="http://schemas.microsoft.com/office/drawing/2014/main" id="{36FA4BF6-7817-83BC-F0A0-FEF6E62FC5F6}"/>
                  </a:ext>
                </a:extLst>
              </p:cNvPr>
              <p:cNvGraphicFramePr/>
              <p:nvPr userDrawn="1">
                <p:extLst>
                  <p:ext uri="{D42A27DB-BD31-4B8C-83A1-F6EECF244321}">
                    <p14:modId xmlns:p14="http://schemas.microsoft.com/office/powerpoint/2010/main" val="1156140538"/>
                  </p:ext>
                </p:extLst>
              </p:nvPr>
            </p:nvGraphicFramePr>
            <p:xfrm>
              <a:off x="3630326" y="5285727"/>
              <a:ext cx="1716664" cy="1238988"/>
            </p:xfrm>
            <a:graphic>
              <a:graphicData uri="http://schemas.openxmlformats.org/drawingml/2006/chart">
                <c:chart xmlns:c="http://schemas.openxmlformats.org/drawingml/2006/chart" xmlns:r="http://schemas.openxmlformats.org/officeDocument/2006/relationships" r:id="rId8"/>
              </a:graphicData>
            </a:graphic>
          </p:graphicFrame>
        </p:grpSp>
      </p:grpSp>
      <p:grpSp>
        <p:nvGrpSpPr>
          <p:cNvPr id="2" name="Group 1">
            <a:extLst>
              <a:ext uri="{FF2B5EF4-FFF2-40B4-BE49-F238E27FC236}">
                <a16:creationId xmlns:a16="http://schemas.microsoft.com/office/drawing/2014/main" id="{64E45706-6518-A7A3-FB32-7BE0FABF42CE}"/>
              </a:ext>
            </a:extLst>
          </p:cNvPr>
          <p:cNvGrpSpPr/>
          <p:nvPr userDrawn="1"/>
        </p:nvGrpSpPr>
        <p:grpSpPr>
          <a:xfrm>
            <a:off x="6467264" y="1716661"/>
            <a:ext cx="4923080" cy="1983482"/>
            <a:chOff x="1316289" y="1916253"/>
            <a:chExt cx="4923080" cy="1983482"/>
          </a:xfrm>
        </p:grpSpPr>
        <p:graphicFrame>
          <p:nvGraphicFramePr>
            <p:cNvPr id="8" name="Chart 7">
              <a:extLst>
                <a:ext uri="{FF2B5EF4-FFF2-40B4-BE49-F238E27FC236}">
                  <a16:creationId xmlns:a16="http://schemas.microsoft.com/office/drawing/2014/main" id="{10BA4619-BDDE-BF46-9AD8-A6FDD19A6E7A}"/>
                </a:ext>
              </a:extLst>
            </p:cNvPr>
            <p:cNvGraphicFramePr/>
            <p:nvPr userDrawn="1">
              <p:extLst>
                <p:ext uri="{D42A27DB-BD31-4B8C-83A1-F6EECF244321}">
                  <p14:modId xmlns:p14="http://schemas.microsoft.com/office/powerpoint/2010/main" val="2557185761"/>
                </p:ext>
              </p:extLst>
            </p:nvPr>
          </p:nvGraphicFramePr>
          <p:xfrm>
            <a:off x="2401700" y="2502124"/>
            <a:ext cx="2431690" cy="1397611"/>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E5D810D4-500F-79B6-49F3-7B5893F3BE7F}"/>
                </a:ext>
              </a:extLst>
            </p:cNvPr>
            <p:cNvSpPr txBox="1"/>
            <p:nvPr userDrawn="1"/>
          </p:nvSpPr>
          <p:spPr>
            <a:xfrm>
              <a:off x="1316289" y="1916253"/>
              <a:ext cx="492308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by Operator Type</a:t>
              </a:r>
              <a:endParaRPr lang="en-US" sz="2400" b="1" baseline="30000">
                <a:solidFill>
                  <a:srgbClr val="FF711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DD72807-9A41-981D-0454-5F9F087F0BBA}"/>
                </a:ext>
              </a:extLst>
            </p:cNvPr>
            <p:cNvSpPr txBox="1"/>
            <p:nvPr userDrawn="1"/>
          </p:nvSpPr>
          <p:spPr>
            <a:xfrm>
              <a:off x="1736806" y="2649963"/>
              <a:ext cx="1280394" cy="553998"/>
            </a:xfrm>
            <a:prstGeom prst="rect">
              <a:avLst/>
            </a:prstGeom>
            <a:noFill/>
          </p:spPr>
          <p:txBody>
            <a:bodyPr wrap="square" lIns="0" tIns="0" rIns="0" bIns="0" rtlCol="0">
              <a:spAutoFit/>
            </a:bodyPr>
            <a:lstStyle/>
            <a:p>
              <a:pPr algn="r"/>
              <a:r>
                <a:rPr lang="en-US" sz="1800" b="0">
                  <a:solidFill>
                    <a:schemeClr val="accent2"/>
                  </a:solidFill>
                  <a:latin typeface="Arial" panose="020B0604020202020204" pitchFamily="34" charset="0"/>
                  <a:cs typeface="Arial" panose="020B0604020202020204" pitchFamily="34" charset="0"/>
                </a:rPr>
                <a:t>Commercial</a:t>
              </a:r>
            </a:p>
            <a:p>
              <a:pPr algn="r"/>
              <a:r>
                <a:rPr lang="en-US" sz="1800" b="1">
                  <a:solidFill>
                    <a:schemeClr val="accent2"/>
                  </a:solidFill>
                  <a:latin typeface="Arial" panose="020B0604020202020204" pitchFamily="34" charset="0"/>
                  <a:cs typeface="Arial" panose="020B0604020202020204" pitchFamily="34" charset="0"/>
                </a:rPr>
                <a:t>5% </a:t>
              </a:r>
              <a:endParaRPr lang="en-US" sz="1800" b="1">
                <a:solidFill>
                  <a:schemeClr val="accent2"/>
                </a:solidFill>
              </a:endParaRPr>
            </a:p>
          </p:txBody>
        </p:sp>
        <p:sp>
          <p:nvSpPr>
            <p:cNvPr id="10" name="TextBox 9">
              <a:extLst>
                <a:ext uri="{FF2B5EF4-FFF2-40B4-BE49-F238E27FC236}">
                  <a16:creationId xmlns:a16="http://schemas.microsoft.com/office/drawing/2014/main" id="{D23C64A0-D326-D310-F0A5-A6E94F908821}"/>
                </a:ext>
              </a:extLst>
            </p:cNvPr>
            <p:cNvSpPr txBox="1"/>
            <p:nvPr userDrawn="1"/>
          </p:nvSpPr>
          <p:spPr>
            <a:xfrm>
              <a:off x="3046871" y="3196382"/>
              <a:ext cx="1130823" cy="492443"/>
            </a:xfrm>
            <a:prstGeom prst="rect">
              <a:avLst/>
            </a:prstGeom>
            <a:noFill/>
          </p:spPr>
          <p:txBody>
            <a:bodyPr wrap="square" lIns="0" tIns="0" rIns="0" bIns="0" rtlCol="0">
              <a:spAutoFit/>
            </a:bodyPr>
            <a:lstStyle/>
            <a:p>
              <a:pPr algn="ctr"/>
              <a:r>
                <a:rPr lang="en-US" sz="1600" b="0">
                  <a:solidFill>
                    <a:schemeClr val="bg1"/>
                  </a:solidFill>
                  <a:latin typeface="Arial" panose="020B0604020202020204" pitchFamily="34" charset="0"/>
                  <a:cs typeface="Arial" panose="020B0604020202020204" pitchFamily="34" charset="0"/>
                </a:rPr>
                <a:t>GA</a:t>
              </a:r>
            </a:p>
            <a:p>
              <a:pPr algn="ctr"/>
              <a:r>
                <a:rPr lang="en-US" sz="1600" b="1">
                  <a:solidFill>
                    <a:schemeClr val="bg1"/>
                  </a:solidFill>
                  <a:latin typeface="Arial" panose="020B0604020202020204" pitchFamily="34" charset="0"/>
                  <a:cs typeface="Arial" panose="020B0604020202020204" pitchFamily="34" charset="0"/>
                </a:rPr>
                <a:t>91%</a:t>
              </a:r>
              <a:endParaRPr lang="en-US" sz="1600" b="1">
                <a:solidFill>
                  <a:schemeClr val="bg1"/>
                </a:solidFill>
              </a:endParaRPr>
            </a:p>
          </p:txBody>
        </p:sp>
        <p:sp>
          <p:nvSpPr>
            <p:cNvPr id="11" name="TextBox 10">
              <a:extLst>
                <a:ext uri="{FF2B5EF4-FFF2-40B4-BE49-F238E27FC236}">
                  <a16:creationId xmlns:a16="http://schemas.microsoft.com/office/drawing/2014/main" id="{61430679-3C06-2DEE-7510-F8E7149944CB}"/>
                </a:ext>
              </a:extLst>
            </p:cNvPr>
            <p:cNvSpPr txBox="1"/>
            <p:nvPr userDrawn="1"/>
          </p:nvSpPr>
          <p:spPr>
            <a:xfrm>
              <a:off x="4636866" y="2656830"/>
              <a:ext cx="1016068" cy="553998"/>
            </a:xfrm>
            <a:prstGeom prst="rect">
              <a:avLst/>
            </a:prstGeom>
            <a:noFill/>
          </p:spPr>
          <p:txBody>
            <a:bodyPr wrap="square" lIns="0" tIns="0" rIns="0" bIns="0" rtlCol="0">
              <a:spAutoFit/>
            </a:bodyPr>
            <a:lstStyle/>
            <a:p>
              <a:pPr algn="l"/>
              <a:r>
                <a:rPr lang="en-US" sz="1800" b="0">
                  <a:solidFill>
                    <a:schemeClr val="bg2">
                      <a:lumMod val="50000"/>
                    </a:schemeClr>
                  </a:solidFill>
                  <a:latin typeface="Arial" panose="020B0604020202020204" pitchFamily="34" charset="0"/>
                  <a:cs typeface="Arial" panose="020B0604020202020204" pitchFamily="34" charset="0"/>
                </a:rPr>
                <a:t>Military</a:t>
              </a:r>
            </a:p>
            <a:p>
              <a:pPr algn="l"/>
              <a:r>
                <a:rPr lang="en-US" sz="1800" b="1">
                  <a:solidFill>
                    <a:schemeClr val="bg2">
                      <a:lumMod val="50000"/>
                    </a:schemeClr>
                  </a:solidFill>
                  <a:latin typeface="Arial" panose="020B0604020202020204" pitchFamily="34" charset="0"/>
                  <a:cs typeface="Arial" panose="020B0604020202020204" pitchFamily="34" charset="0"/>
                </a:rPr>
                <a:t>4% </a:t>
              </a:r>
              <a:endParaRPr lang="en-US" sz="1800" b="1">
                <a:solidFill>
                  <a:schemeClr val="bg2">
                    <a:lumMod val="50000"/>
                  </a:schemeClr>
                </a:solidFill>
              </a:endParaRPr>
            </a:p>
          </p:txBody>
        </p:sp>
        <p:cxnSp>
          <p:nvCxnSpPr>
            <p:cNvPr id="12" name="Straight Connector 11">
              <a:extLst>
                <a:ext uri="{FF2B5EF4-FFF2-40B4-BE49-F238E27FC236}">
                  <a16:creationId xmlns:a16="http://schemas.microsoft.com/office/drawing/2014/main" id="{F577EFBF-F892-F934-6026-C5A36C1BF93F}"/>
                </a:ext>
              </a:extLst>
            </p:cNvPr>
            <p:cNvCxnSpPr>
              <a:cxnSpLocks/>
            </p:cNvCxnSpPr>
            <p:nvPr userDrawn="1"/>
          </p:nvCxnSpPr>
          <p:spPr>
            <a:xfrm>
              <a:off x="3605644" y="2770607"/>
              <a:ext cx="936459" cy="0"/>
            </a:xfrm>
            <a:prstGeom prst="line">
              <a:avLst/>
            </a:prstGeom>
            <a:ln w="15875">
              <a:solidFill>
                <a:srgbClr val="88B579"/>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1EFE8AB-2E35-BB1E-6BAB-736A1718D831}"/>
              </a:ext>
            </a:extLst>
          </p:cNvPr>
          <p:cNvSpPr txBox="1"/>
          <p:nvPr userDrawn="1"/>
        </p:nvSpPr>
        <p:spPr>
          <a:xfrm>
            <a:off x="2420365" y="2046065"/>
            <a:ext cx="3264089" cy="307777"/>
          </a:xfrm>
          <a:prstGeom prst="rect">
            <a:avLst/>
          </a:prstGeom>
          <a:noFill/>
        </p:spPr>
        <p:txBody>
          <a:bodyPr wrap="square" lIns="0" tIns="0" rIns="0" bIns="0" rtlCol="0">
            <a:spAutoFit/>
          </a:bodyPr>
          <a:lstStyle/>
          <a:p>
            <a:pPr marL="0" indent="0" algn="ctr">
              <a:tabLst>
                <a:tab pos="854075" algn="l"/>
              </a:tabLst>
            </a:pPr>
            <a:r>
              <a:rPr lang="en-US" sz="2000" b="1">
                <a:solidFill>
                  <a:schemeClr val="accent2"/>
                </a:solidFill>
              </a:rPr>
              <a:t>Arrivals</a:t>
            </a:r>
          </a:p>
        </p:txBody>
      </p:sp>
      <p:sp>
        <p:nvSpPr>
          <p:cNvPr id="20" name="TextBox 19">
            <a:extLst>
              <a:ext uri="{FF2B5EF4-FFF2-40B4-BE49-F238E27FC236}">
                <a16:creationId xmlns:a16="http://schemas.microsoft.com/office/drawing/2014/main" id="{BAB7182B-0A2F-35B8-9EAF-329C8A34F99A}"/>
              </a:ext>
            </a:extLst>
          </p:cNvPr>
          <p:cNvSpPr txBox="1"/>
          <p:nvPr userDrawn="1"/>
        </p:nvSpPr>
        <p:spPr>
          <a:xfrm>
            <a:off x="7209823" y="2046065"/>
            <a:ext cx="3329840" cy="307777"/>
          </a:xfrm>
          <a:prstGeom prst="rect">
            <a:avLst/>
          </a:prstGeom>
          <a:noFill/>
        </p:spPr>
        <p:txBody>
          <a:bodyPr wrap="square" lIns="0" tIns="0" rIns="0" bIns="0" rtlCol="0">
            <a:spAutoFit/>
          </a:bodyPr>
          <a:lstStyle/>
          <a:p>
            <a:pPr marL="0" indent="0" algn="ctr">
              <a:tabLst>
                <a:tab pos="854075" algn="l"/>
              </a:tabLst>
            </a:pPr>
            <a:r>
              <a:rPr lang="en-US" sz="2000" b="1">
                <a:solidFill>
                  <a:schemeClr val="accent1"/>
                </a:solidFill>
              </a:rPr>
              <a:t>Departures</a:t>
            </a:r>
          </a:p>
        </p:txBody>
      </p:sp>
      <p:sp>
        <p:nvSpPr>
          <p:cNvPr id="77" name="TextBox 76">
            <a:extLst>
              <a:ext uri="{FF2B5EF4-FFF2-40B4-BE49-F238E27FC236}">
                <a16:creationId xmlns:a16="http://schemas.microsoft.com/office/drawing/2014/main" id="{1AF3C5BB-A97B-BE89-B2FD-67777B7B7464}"/>
              </a:ext>
            </a:extLst>
          </p:cNvPr>
          <p:cNvSpPr txBox="1"/>
          <p:nvPr userDrawn="1"/>
        </p:nvSpPr>
        <p:spPr>
          <a:xfrm>
            <a:off x="2198640" y="1716093"/>
            <a:ext cx="3705119"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400" b="1">
                <a:solidFill>
                  <a:srgbClr val="FF711C"/>
                </a:solidFill>
                <a:latin typeface="Arial" panose="020B0604020202020204" pitchFamily="34" charset="0"/>
                <a:cs typeface="Arial" panose="020B0604020202020204" pitchFamily="34" charset="0"/>
              </a:rPr>
              <a:t>WSO by Operator Type</a:t>
            </a:r>
            <a:endParaRPr lang="en-US" sz="2400" b="1" baseline="30000">
              <a:solidFill>
                <a:srgbClr val="FF711C"/>
              </a:solidFill>
              <a:latin typeface="Arial" panose="020B0604020202020204" pitchFamily="34" charset="0"/>
              <a:cs typeface="Arial" panose="020B0604020202020204" pitchFamily="34" charset="0"/>
            </a:endParaRPr>
          </a:p>
        </p:txBody>
      </p:sp>
      <p:graphicFrame>
        <p:nvGraphicFramePr>
          <p:cNvPr id="78" name="Chart 77">
            <a:extLst>
              <a:ext uri="{FF2B5EF4-FFF2-40B4-BE49-F238E27FC236}">
                <a16:creationId xmlns:a16="http://schemas.microsoft.com/office/drawing/2014/main" id="{20FDBBB8-EA1C-FE2B-CE0C-92D33E4ED7B5}"/>
              </a:ext>
            </a:extLst>
          </p:cNvPr>
          <p:cNvGraphicFramePr/>
          <p:nvPr userDrawn="1">
            <p:extLst>
              <p:ext uri="{D42A27DB-BD31-4B8C-83A1-F6EECF244321}">
                <p14:modId xmlns:p14="http://schemas.microsoft.com/office/powerpoint/2010/main" val="1235535483"/>
              </p:ext>
            </p:extLst>
          </p:nvPr>
        </p:nvGraphicFramePr>
        <p:xfrm>
          <a:off x="2863331" y="2245271"/>
          <a:ext cx="2431690" cy="1397611"/>
        </p:xfrm>
        <a:graphic>
          <a:graphicData uri="http://schemas.openxmlformats.org/drawingml/2006/chart">
            <c:chart xmlns:c="http://schemas.openxmlformats.org/drawingml/2006/chart" xmlns:r="http://schemas.openxmlformats.org/officeDocument/2006/relationships" r:id="rId10"/>
          </a:graphicData>
        </a:graphic>
      </p:graphicFrame>
      <p:sp>
        <p:nvSpPr>
          <p:cNvPr id="79" name="TextBox 78">
            <a:extLst>
              <a:ext uri="{FF2B5EF4-FFF2-40B4-BE49-F238E27FC236}">
                <a16:creationId xmlns:a16="http://schemas.microsoft.com/office/drawing/2014/main" id="{3B390C05-FA6C-8C37-A6D3-0CFC7D8AABFB}"/>
              </a:ext>
            </a:extLst>
          </p:cNvPr>
          <p:cNvSpPr txBox="1"/>
          <p:nvPr userDrawn="1"/>
        </p:nvSpPr>
        <p:spPr>
          <a:xfrm>
            <a:off x="2144831" y="2447498"/>
            <a:ext cx="1280394" cy="553998"/>
          </a:xfrm>
          <a:prstGeom prst="rect">
            <a:avLst/>
          </a:prstGeom>
          <a:noFill/>
        </p:spPr>
        <p:txBody>
          <a:bodyPr wrap="square" lIns="0" tIns="0" rIns="0" bIns="0" rtlCol="0">
            <a:spAutoFit/>
          </a:bodyPr>
          <a:lstStyle/>
          <a:p>
            <a:pPr algn="r"/>
            <a:r>
              <a:rPr lang="en-US" sz="1800" b="0">
                <a:solidFill>
                  <a:schemeClr val="accent2"/>
                </a:solidFill>
                <a:latin typeface="Arial" panose="020B0604020202020204" pitchFamily="34" charset="0"/>
                <a:cs typeface="Arial" panose="020B0604020202020204" pitchFamily="34" charset="0"/>
              </a:rPr>
              <a:t>Commercial</a:t>
            </a:r>
          </a:p>
          <a:p>
            <a:pPr algn="r"/>
            <a:r>
              <a:rPr lang="en-US" sz="1800" b="1">
                <a:solidFill>
                  <a:schemeClr val="accent2"/>
                </a:solidFill>
                <a:latin typeface="Arial" panose="020B0604020202020204" pitchFamily="34" charset="0"/>
                <a:cs typeface="Arial" panose="020B0604020202020204" pitchFamily="34" charset="0"/>
              </a:rPr>
              <a:t>11% </a:t>
            </a:r>
            <a:endParaRPr lang="en-US" sz="1800" b="1">
              <a:solidFill>
                <a:schemeClr val="accent2"/>
              </a:solidFill>
            </a:endParaRPr>
          </a:p>
        </p:txBody>
      </p:sp>
      <p:sp>
        <p:nvSpPr>
          <p:cNvPr id="80" name="TextBox 79">
            <a:extLst>
              <a:ext uri="{FF2B5EF4-FFF2-40B4-BE49-F238E27FC236}">
                <a16:creationId xmlns:a16="http://schemas.microsoft.com/office/drawing/2014/main" id="{3EB16315-0C95-FF1A-CC84-2BCBBE4E98F5}"/>
              </a:ext>
            </a:extLst>
          </p:cNvPr>
          <p:cNvSpPr txBox="1"/>
          <p:nvPr userDrawn="1"/>
        </p:nvSpPr>
        <p:spPr>
          <a:xfrm>
            <a:off x="3519988" y="3001080"/>
            <a:ext cx="1139855" cy="492443"/>
          </a:xfrm>
          <a:prstGeom prst="rect">
            <a:avLst/>
          </a:prstGeom>
          <a:noFill/>
        </p:spPr>
        <p:txBody>
          <a:bodyPr wrap="square" lIns="0" tIns="0" rIns="0" bIns="0" rtlCol="0">
            <a:spAutoFit/>
          </a:bodyPr>
          <a:lstStyle/>
          <a:p>
            <a:pPr algn="ctr"/>
            <a:r>
              <a:rPr lang="en-US" sz="1600" b="0">
                <a:solidFill>
                  <a:schemeClr val="bg1"/>
                </a:solidFill>
                <a:latin typeface="Arial" panose="020B0604020202020204" pitchFamily="34" charset="0"/>
                <a:cs typeface="Arial" panose="020B0604020202020204" pitchFamily="34" charset="0"/>
              </a:rPr>
              <a:t>GA</a:t>
            </a:r>
          </a:p>
          <a:p>
            <a:pPr algn="ctr"/>
            <a:r>
              <a:rPr lang="en-US" sz="1600" b="1">
                <a:solidFill>
                  <a:schemeClr val="bg1"/>
                </a:solidFill>
                <a:latin typeface="Arial" panose="020B0604020202020204" pitchFamily="34" charset="0"/>
                <a:cs typeface="Arial" panose="020B0604020202020204" pitchFamily="34" charset="0"/>
              </a:rPr>
              <a:t>87%</a:t>
            </a:r>
            <a:endParaRPr lang="en-US" sz="1600" b="1">
              <a:solidFill>
                <a:schemeClr val="bg1"/>
              </a:solidFill>
            </a:endParaRPr>
          </a:p>
        </p:txBody>
      </p:sp>
      <p:sp>
        <p:nvSpPr>
          <p:cNvPr id="81" name="TextBox 80">
            <a:extLst>
              <a:ext uri="{FF2B5EF4-FFF2-40B4-BE49-F238E27FC236}">
                <a16:creationId xmlns:a16="http://schemas.microsoft.com/office/drawing/2014/main" id="{E6D4BBA2-8C68-2A26-2906-B0C5C71C5B58}"/>
              </a:ext>
            </a:extLst>
          </p:cNvPr>
          <p:cNvSpPr txBox="1"/>
          <p:nvPr userDrawn="1"/>
        </p:nvSpPr>
        <p:spPr>
          <a:xfrm>
            <a:off x="4871462" y="2446184"/>
            <a:ext cx="1016068" cy="553998"/>
          </a:xfrm>
          <a:prstGeom prst="rect">
            <a:avLst/>
          </a:prstGeom>
          <a:noFill/>
        </p:spPr>
        <p:txBody>
          <a:bodyPr wrap="square" lIns="0" tIns="0" rIns="0" bIns="0" rtlCol="0">
            <a:spAutoFit/>
          </a:bodyPr>
          <a:lstStyle/>
          <a:p>
            <a:pPr algn="l"/>
            <a:r>
              <a:rPr lang="en-US" sz="1800" b="0">
                <a:solidFill>
                  <a:schemeClr val="bg2">
                    <a:lumMod val="50000"/>
                  </a:schemeClr>
                </a:solidFill>
                <a:latin typeface="Arial" panose="020B0604020202020204" pitchFamily="34" charset="0"/>
                <a:cs typeface="Arial" panose="020B0604020202020204" pitchFamily="34" charset="0"/>
              </a:rPr>
              <a:t>Military</a:t>
            </a:r>
          </a:p>
          <a:p>
            <a:pPr algn="l"/>
            <a:r>
              <a:rPr lang="en-US" sz="1800" b="1">
                <a:solidFill>
                  <a:schemeClr val="bg2">
                    <a:lumMod val="50000"/>
                  </a:schemeClr>
                </a:solidFill>
                <a:latin typeface="Arial" panose="020B0604020202020204" pitchFamily="34" charset="0"/>
                <a:cs typeface="Arial" panose="020B0604020202020204" pitchFamily="34" charset="0"/>
              </a:rPr>
              <a:t>1% </a:t>
            </a:r>
            <a:endParaRPr lang="en-US" sz="1800" b="1">
              <a:solidFill>
                <a:schemeClr val="bg2">
                  <a:lumMod val="50000"/>
                </a:schemeClr>
              </a:solidFill>
            </a:endParaRPr>
          </a:p>
        </p:txBody>
      </p:sp>
      <p:cxnSp>
        <p:nvCxnSpPr>
          <p:cNvPr id="82" name="Straight Connector 81">
            <a:extLst>
              <a:ext uri="{FF2B5EF4-FFF2-40B4-BE49-F238E27FC236}">
                <a16:creationId xmlns:a16="http://schemas.microsoft.com/office/drawing/2014/main" id="{D33926AE-D94B-9B3E-588E-16BB539B637B}"/>
              </a:ext>
            </a:extLst>
          </p:cNvPr>
          <p:cNvCxnSpPr>
            <a:cxnSpLocks/>
          </p:cNvCxnSpPr>
          <p:nvPr userDrawn="1"/>
        </p:nvCxnSpPr>
        <p:spPr>
          <a:xfrm>
            <a:off x="4050962" y="2565839"/>
            <a:ext cx="774484" cy="0"/>
          </a:xfrm>
          <a:prstGeom prst="line">
            <a:avLst/>
          </a:prstGeom>
          <a:ln w="15875">
            <a:solidFill>
              <a:srgbClr val="88B57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E90F59-6FE7-EBB3-6E20-3C18918666C6}"/>
              </a:ext>
            </a:extLst>
          </p:cNvPr>
          <p:cNvCxnSpPr>
            <a:cxnSpLocks/>
          </p:cNvCxnSpPr>
          <p:nvPr userDrawn="1"/>
        </p:nvCxnSpPr>
        <p:spPr>
          <a:xfrm>
            <a:off x="3465425" y="2565839"/>
            <a:ext cx="39717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281A8A-92DA-D2D1-9B2B-9528F9A7CC00}"/>
              </a:ext>
            </a:extLst>
          </p:cNvPr>
          <p:cNvCxnSpPr>
            <a:cxnSpLocks/>
          </p:cNvCxnSpPr>
          <p:nvPr userDrawn="1"/>
        </p:nvCxnSpPr>
        <p:spPr>
          <a:xfrm>
            <a:off x="8197846" y="2565839"/>
            <a:ext cx="39717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object 5">
            <a:extLst>
              <a:ext uri="{FF2B5EF4-FFF2-40B4-BE49-F238E27FC236}">
                <a16:creationId xmlns:a16="http://schemas.microsoft.com/office/drawing/2014/main" id="{0518D3F2-89B8-0A3D-1F2C-073E423C1EF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TextBox 13">
            <a:extLst>
              <a:ext uri="{FF2B5EF4-FFF2-40B4-BE49-F238E27FC236}">
                <a16:creationId xmlns:a16="http://schemas.microsoft.com/office/drawing/2014/main" id="{78681CB0-2262-E454-AC45-A25044FBF166}"/>
              </a:ext>
            </a:extLst>
          </p:cNvPr>
          <p:cNvSpPr txBox="1"/>
          <p:nvPr userDrawn="1"/>
        </p:nvSpPr>
        <p:spPr>
          <a:xfrm>
            <a:off x="7604907" y="6361867"/>
            <a:ext cx="3199002" cy="230832"/>
          </a:xfrm>
          <a:prstGeom prst="rect">
            <a:avLst/>
          </a:prstGeom>
          <a:noFill/>
        </p:spPr>
        <p:txBody>
          <a:bodyPr wrap="square" lIns="91440" tIns="45720" rIns="91440" bIns="45720" rtlCol="0" anchor="t">
            <a:spAutoFit/>
          </a:bodyPr>
          <a:lstStyle/>
          <a:p>
            <a:r>
              <a:rPr lang="en-US" sz="900">
                <a:latin typeface="Arial"/>
                <a:cs typeface="Arial"/>
              </a:rPr>
              <a:t>* Numbers shown here do not equal 100% due to rounding</a:t>
            </a:r>
          </a:p>
        </p:txBody>
      </p:sp>
      <p:sp>
        <p:nvSpPr>
          <p:cNvPr id="15" name="TextBox 14">
            <a:extLst>
              <a:ext uri="{FF2B5EF4-FFF2-40B4-BE49-F238E27FC236}">
                <a16:creationId xmlns:a16="http://schemas.microsoft.com/office/drawing/2014/main" id="{3A030A5B-DD98-B78D-EFDB-C518119239DF}"/>
              </a:ext>
            </a:extLst>
          </p:cNvPr>
          <p:cNvSpPr txBox="1"/>
          <p:nvPr userDrawn="1"/>
        </p:nvSpPr>
        <p:spPr>
          <a:xfrm>
            <a:off x="5697829" y="1770892"/>
            <a:ext cx="296223" cy="338554"/>
          </a:xfrm>
          <a:prstGeom prst="rect">
            <a:avLst/>
          </a:prstGeom>
          <a:noFill/>
        </p:spPr>
        <p:txBody>
          <a:bodyPr wrap="square" rtlCol="0">
            <a:spAutoFit/>
          </a:bodyPr>
          <a:lstStyle/>
          <a:p>
            <a:r>
              <a:rPr lang="en-US" sz="2400" baseline="30000">
                <a:solidFill>
                  <a:schemeClr val="accent2"/>
                </a:solidFill>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ED1C18AF-A030-18BA-F903-A6C9E7E033F3}"/>
              </a:ext>
            </a:extLst>
          </p:cNvPr>
          <p:cNvSpPr txBox="1"/>
          <p:nvPr userDrawn="1"/>
        </p:nvSpPr>
        <p:spPr>
          <a:xfrm>
            <a:off x="3499945" y="394137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65550318"/>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1608">
          <p15:clr>
            <a:srgbClr val="FBAE40"/>
          </p15:clr>
        </p15:guide>
        <p15:guide id="3" orient="horz" pos="2256">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TN - WSO">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BY THE NUMBERS</a:t>
            </a:r>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TextBox 16">
            <a:extLst>
              <a:ext uri="{FF2B5EF4-FFF2-40B4-BE49-F238E27FC236}">
                <a16:creationId xmlns:a16="http://schemas.microsoft.com/office/drawing/2014/main" id="{F485D48D-B138-4C99-6AF7-A9BE3726DD05}"/>
              </a:ext>
            </a:extLst>
          </p:cNvPr>
          <p:cNvSpPr txBox="1"/>
          <p:nvPr userDrawn="1"/>
        </p:nvSpPr>
        <p:spPr>
          <a:xfrm>
            <a:off x="1909417" y="1916876"/>
            <a:ext cx="9658927" cy="5221320"/>
          </a:xfrm>
          <a:prstGeom prst="rect">
            <a:avLst/>
          </a:prstGeom>
          <a:noFill/>
        </p:spPr>
        <p:txBody>
          <a:bodyPr rot="0" spcFirstLastPara="0" vertOverflow="overflow" horzOverflow="overflow" vert="horz" wrap="square" lIns="0" tIns="182880" rIns="0" bIns="45720" numCol="2" spcCol="182880" rtlCol="0" fromWordArt="0" anchor="t" anchorCtr="0" forceAA="0" compatLnSpc="1">
            <a:prstTxWarp prst="textNoShape">
              <a:avLst/>
            </a:prstTxWarp>
            <a:noAutofit/>
          </a:bodyPr>
          <a:lstStyle/>
          <a:p>
            <a:pPr marL="237490" indent="-237490">
              <a:spcBef>
                <a:spcPts val="1100"/>
              </a:spcBef>
              <a:buFont typeface="Arial" panose="020B0604020202020204" pitchFamily="34" charset="0"/>
              <a:buChar char="•"/>
            </a:pPr>
            <a:r>
              <a:rPr lang="en-US" sz="2400">
                <a:solidFill>
                  <a:schemeClr val="accent2"/>
                </a:solidFill>
                <a:latin typeface="Arial"/>
                <a:cs typeface="Arial"/>
              </a:rPr>
              <a:t>WSOs became a </a:t>
            </a:r>
            <a:r>
              <a:rPr lang="en-US" sz="2400" b="1">
                <a:solidFill>
                  <a:srgbClr val="FF711C"/>
                </a:solidFill>
                <a:effectLst>
                  <a:outerShdw blurRad="50800" dist="38100" dir="2700000" algn="tl" rotWithShape="0">
                    <a:prstClr val="black">
                      <a:alpha val="40000"/>
                    </a:prstClr>
                  </a:outerShdw>
                </a:effectLst>
                <a:latin typeface="Arial"/>
                <a:cs typeface="Arial"/>
              </a:rPr>
              <a:t>Top 5</a:t>
            </a:r>
            <a:r>
              <a:rPr lang="en-US" sz="2400">
                <a:solidFill>
                  <a:schemeClr val="accent2"/>
                </a:solidFill>
                <a:latin typeface="Arial"/>
                <a:cs typeface="Arial"/>
              </a:rPr>
              <a:t> focus in FY2017 </a:t>
            </a:r>
          </a:p>
          <a:p>
            <a:pPr marL="237490" indent="-237490">
              <a:spcBef>
                <a:spcPts val="1100"/>
              </a:spcBef>
              <a:buFont typeface="Arial" panose="020B0604020202020204" pitchFamily="34" charset="0"/>
              <a:buChar char="•"/>
            </a:pPr>
            <a:r>
              <a:rPr lang="en-US" sz="2400">
                <a:solidFill>
                  <a:schemeClr val="accent2"/>
                </a:solidFill>
                <a:latin typeface="Arial"/>
                <a:cs typeface="Arial"/>
              </a:rPr>
              <a:t>Over time, WSO awareness and reporting practices have provided critical information ​</a:t>
            </a:r>
          </a:p>
          <a:p>
            <a:pPr marL="237490" indent="-237490">
              <a:spcBef>
                <a:spcPts val="1100"/>
              </a:spcBef>
              <a:buFont typeface="Arial" panose="020B0604020202020204" pitchFamily="34" charset="0"/>
              <a:buChar char="•"/>
            </a:pPr>
            <a:r>
              <a:rPr lang="en-US" sz="2400">
                <a:solidFill>
                  <a:schemeClr val="accent2"/>
                </a:solidFill>
                <a:latin typeface="Arial"/>
                <a:cs typeface="Arial"/>
              </a:rPr>
              <a:t>As a result, proactive outreach efforts have aided in reducing WSOs as well as increased WSOs "saves"​</a:t>
            </a:r>
          </a:p>
          <a:p>
            <a:pPr marL="237490" indent="-237490">
              <a:spcBef>
                <a:spcPts val="1100"/>
              </a:spcBef>
              <a:buFont typeface="Arial" panose="020B0604020202020204" pitchFamily="34" charset="0"/>
              <a:buChar char="•"/>
            </a:pPr>
            <a:endParaRPr lang="en-US" sz="2400">
              <a:solidFill>
                <a:schemeClr val="accent2"/>
              </a:solidFill>
              <a:latin typeface="Arial" panose="020B0604020202020204" pitchFamily="34" charset="0"/>
              <a:cs typeface="Arial" panose="020B0604020202020204" pitchFamily="34" charset="0"/>
            </a:endParaRPr>
          </a:p>
          <a:p>
            <a:pPr marL="237490" indent="-237490">
              <a:spcBef>
                <a:spcPts val="1100"/>
              </a:spcBef>
              <a:buFont typeface="Arial" panose="020B0604020202020204" pitchFamily="34" charset="0"/>
              <a:buChar char="•"/>
            </a:pPr>
            <a:endParaRPr lang="en-US" sz="2400">
              <a:solidFill>
                <a:schemeClr val="accent2"/>
              </a:solidFill>
              <a:latin typeface="Arial" panose="020B0604020202020204" pitchFamily="34" charset="0"/>
              <a:cs typeface="Arial" panose="020B0604020202020204" pitchFamily="34" charset="0"/>
            </a:endParaRPr>
          </a:p>
          <a:p>
            <a:pPr marL="237490" indent="-237490">
              <a:spcBef>
                <a:spcPts val="1100"/>
              </a:spcBef>
              <a:buFont typeface="Arial" panose="020B0604020202020204" pitchFamily="34" charset="0"/>
              <a:buChar char="•"/>
            </a:pPr>
            <a:r>
              <a:rPr lang="en-US" sz="2400">
                <a:solidFill>
                  <a:schemeClr val="accent2"/>
                </a:solidFill>
                <a:latin typeface="Arial"/>
                <a:cs typeface="Arial"/>
              </a:rPr>
              <a:t>As national operations return to pre-pandemic levels, we must continue to work together collaboratively to reduce WSOs​</a:t>
            </a:r>
          </a:p>
          <a:p>
            <a:pPr marL="237490" indent="-237490">
              <a:spcBef>
                <a:spcPts val="1100"/>
              </a:spcBef>
              <a:buFont typeface="Arial" panose="020B0604020202020204" pitchFamily="34" charset="0"/>
              <a:buChar char="•"/>
            </a:pPr>
            <a:r>
              <a:rPr lang="en-US" sz="2400">
                <a:solidFill>
                  <a:schemeClr val="accent2"/>
                </a:solidFill>
                <a:latin typeface="Arial"/>
                <a:cs typeface="Arial"/>
              </a:rPr>
              <a:t>In 2022, </a:t>
            </a:r>
            <a:r>
              <a:rPr lang="en-US" sz="2400" b="1">
                <a:solidFill>
                  <a:srgbClr val="FF711C"/>
                </a:solidFill>
                <a:effectLst>
                  <a:outerShdw blurRad="50800" dist="38100" dir="2700000" algn="tl" rotWithShape="0">
                    <a:prstClr val="black">
                      <a:alpha val="40000"/>
                    </a:prstClr>
                  </a:outerShdw>
                </a:effectLst>
                <a:latin typeface="Arial"/>
                <a:cs typeface="Arial"/>
              </a:rPr>
              <a:t>70% </a:t>
            </a:r>
            <a:r>
              <a:rPr lang="en-US" sz="2400">
                <a:solidFill>
                  <a:schemeClr val="accent2"/>
                </a:solidFill>
                <a:latin typeface="Arial"/>
                <a:cs typeface="Arial"/>
              </a:rPr>
              <a:t>of the total WSOs were avoided as a result of proactive outreach, attentiveness and communication between pilots, controllers and drivers  </a:t>
            </a:r>
          </a:p>
        </p:txBody>
      </p:sp>
    </p:spTree>
    <p:extLst>
      <p:ext uri="{BB962C8B-B14F-4D97-AF65-F5344CB8AC3E}">
        <p14:creationId xmlns:p14="http://schemas.microsoft.com/office/powerpoint/2010/main" val="316607265"/>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TN - WSO - BAR CHARTS">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10019221"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WRONG SURFACE OPERATIONS</a:t>
            </a:r>
          </a:p>
        </p:txBody>
      </p:sp>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BY THE NUMBERS</a:t>
            </a:r>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2" name="Group 11">
            <a:extLst>
              <a:ext uri="{FF2B5EF4-FFF2-40B4-BE49-F238E27FC236}">
                <a16:creationId xmlns:a16="http://schemas.microsoft.com/office/drawing/2014/main" id="{B3EA6833-BE15-956D-49E9-6E9726B0EF66}"/>
              </a:ext>
            </a:extLst>
          </p:cNvPr>
          <p:cNvGrpSpPr/>
          <p:nvPr userDrawn="1"/>
        </p:nvGrpSpPr>
        <p:grpSpPr>
          <a:xfrm>
            <a:off x="1816100" y="2050762"/>
            <a:ext cx="9480902" cy="4474730"/>
            <a:chOff x="1816100" y="2050762"/>
            <a:chExt cx="9480902" cy="4474730"/>
          </a:xfrm>
        </p:grpSpPr>
        <p:sp>
          <p:nvSpPr>
            <p:cNvPr id="13" name="TextBox 12">
              <a:extLst>
                <a:ext uri="{FF2B5EF4-FFF2-40B4-BE49-F238E27FC236}">
                  <a16:creationId xmlns:a16="http://schemas.microsoft.com/office/drawing/2014/main" id="{4E7C4D0D-E79D-47D2-28D8-37C3DAC69DDC}"/>
                </a:ext>
              </a:extLst>
            </p:cNvPr>
            <p:cNvSpPr txBox="1"/>
            <p:nvPr/>
          </p:nvSpPr>
          <p:spPr>
            <a:xfrm rot="16200000">
              <a:off x="453113" y="3865266"/>
              <a:ext cx="3002973" cy="276999"/>
            </a:xfrm>
            <a:prstGeom prst="rect">
              <a:avLst/>
            </a:prstGeom>
            <a:noFill/>
          </p:spPr>
          <p:txBody>
            <a:bodyPr wrap="square" rtlCol="0">
              <a:spAutoFit/>
            </a:bodyPr>
            <a:lstStyle/>
            <a:p>
              <a:pPr algn="ctr"/>
              <a:r>
                <a:rPr lang="en-US" sz="1200" b="1">
                  <a:solidFill>
                    <a:schemeClr val="accent2"/>
                  </a:solidFill>
                  <a:latin typeface="Arial" panose="020B0604020202020204" pitchFamily="34" charset="0"/>
                  <a:cs typeface="Arial" panose="020B0604020202020204" pitchFamily="34" charset="0"/>
                </a:rPr>
                <a:t>WRONG SURFACE OPERATIONS</a:t>
              </a:r>
            </a:p>
          </p:txBody>
        </p:sp>
        <p:graphicFrame>
          <p:nvGraphicFramePr>
            <p:cNvPr id="14" name="Chart 13">
              <a:extLst>
                <a:ext uri="{FF2B5EF4-FFF2-40B4-BE49-F238E27FC236}">
                  <a16:creationId xmlns:a16="http://schemas.microsoft.com/office/drawing/2014/main" id="{9F41948F-8B9D-57E5-6A34-A8DEE50076EE}"/>
                </a:ext>
              </a:extLst>
            </p:cNvPr>
            <p:cNvGraphicFramePr/>
            <p:nvPr>
              <p:extLst>
                <p:ext uri="{D42A27DB-BD31-4B8C-83A1-F6EECF244321}">
                  <p14:modId xmlns:p14="http://schemas.microsoft.com/office/powerpoint/2010/main" val="4020806074"/>
                </p:ext>
              </p:extLst>
            </p:nvPr>
          </p:nvGraphicFramePr>
          <p:xfrm>
            <a:off x="2192482" y="2050762"/>
            <a:ext cx="8614063" cy="447473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77EA6932-E460-BDA9-39F4-AD33E12423DB}"/>
                </a:ext>
              </a:extLst>
            </p:cNvPr>
            <p:cNvSpPr txBox="1"/>
            <p:nvPr/>
          </p:nvSpPr>
          <p:spPr>
            <a:xfrm rot="16200000">
              <a:off x="9657016" y="3865266"/>
              <a:ext cx="3002973" cy="276999"/>
            </a:xfrm>
            <a:prstGeom prst="rect">
              <a:avLst/>
            </a:prstGeom>
            <a:noFill/>
          </p:spPr>
          <p:txBody>
            <a:bodyPr wrap="square" rtlCol="0">
              <a:spAutoFit/>
            </a:bodyPr>
            <a:lstStyle/>
            <a:p>
              <a:pPr algn="ctr"/>
              <a:r>
                <a:rPr lang="en-US" sz="1200" b="1">
                  <a:solidFill>
                    <a:schemeClr val="accent2"/>
                  </a:solidFill>
                  <a:latin typeface="Arial" panose="020B0604020202020204" pitchFamily="34" charset="0"/>
                  <a:cs typeface="Arial" panose="020B0604020202020204" pitchFamily="34" charset="0"/>
                </a:rPr>
                <a:t>TOTAL AIRPORT OPERATIONS</a:t>
              </a:r>
            </a:p>
          </p:txBody>
        </p:sp>
      </p:grpSp>
      <p:sp>
        <p:nvSpPr>
          <p:cNvPr id="16" name="TextBox 15">
            <a:extLst>
              <a:ext uri="{FF2B5EF4-FFF2-40B4-BE49-F238E27FC236}">
                <a16:creationId xmlns:a16="http://schemas.microsoft.com/office/drawing/2014/main" id="{59BB739F-18C5-8CD2-8A00-ED5EF89EE944}"/>
              </a:ext>
            </a:extLst>
          </p:cNvPr>
          <p:cNvSpPr txBox="1"/>
          <p:nvPr userDrawn="1"/>
        </p:nvSpPr>
        <p:spPr>
          <a:xfrm>
            <a:off x="1859151" y="1664367"/>
            <a:ext cx="9336673" cy="4247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FY2017 – Sept. 30, 2022</a:t>
            </a:r>
          </a:p>
        </p:txBody>
      </p:sp>
    </p:spTree>
    <p:extLst>
      <p:ext uri="{BB962C8B-B14F-4D97-AF65-F5344CB8AC3E}">
        <p14:creationId xmlns:p14="http://schemas.microsoft.com/office/powerpoint/2010/main" val="261072617"/>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TN - 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helicopter flying in the sky&#10;&#10;Description automatically generated with low confidence">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 y="0"/>
            <a:ext cx="12192000"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7" y="1600200"/>
            <a:ext cx="10244971" cy="4762500"/>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34238" y="402782"/>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711C"/>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RUNWAY </a:t>
            </a:r>
            <a:r>
              <a:rPr kumimoji="0" lang="en-US" sz="4400" b="1" i="0" u="none" strike="noStrike" kern="1200" cap="none" spc="0" normalizeH="0" baseline="0" noProof="0">
                <a:ln>
                  <a:noFill/>
                </a:ln>
                <a:solidFill>
                  <a:srgbClr val="FF711C"/>
                </a:solidFill>
                <a:effectLst>
                  <a:outerShdw blurRad="76200" dist="76200" dir="3600000" algn="tl" rotWithShape="0">
                    <a:prstClr val="black">
                      <a:alpha val="30000"/>
                    </a:prstClr>
                  </a:outerShdw>
                </a:effectLst>
                <a:uLnTx/>
                <a:uFillTx/>
                <a:latin typeface="Arial Black" panose="020B0604020202020204" pitchFamily="34" charset="0"/>
                <a:ea typeface="+mn-ea"/>
                <a:cs typeface="Arial Black" panose="020B0604020202020204" pitchFamily="34" charset="0"/>
              </a:rPr>
              <a:t>EXCURSIONS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5743021" y="2350926"/>
            <a:ext cx="4343659" cy="732508"/>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REs occurred in the NAS. </a:t>
            </a:r>
          </a:p>
          <a:p>
            <a:pPr>
              <a:lnSpc>
                <a:spcPct val="85000"/>
              </a:lnSpc>
            </a:pP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3991101" y="3514413"/>
            <a:ext cx="1097334" cy="1115878"/>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general aviation aircraft</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6815608" y="3859299"/>
            <a:ext cx="1590949" cy="770992"/>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commercial aircraft</a:t>
            </a:r>
          </a:p>
        </p:txBody>
      </p:sp>
      <p:sp>
        <p:nvSpPr>
          <p:cNvPr id="10" name="TextBox 9">
            <a:extLst>
              <a:ext uri="{FF2B5EF4-FFF2-40B4-BE49-F238E27FC236}">
                <a16:creationId xmlns:a16="http://schemas.microsoft.com/office/drawing/2014/main" id="{3EBF5731-CF80-518E-AE11-4748CD4C0D04}"/>
              </a:ext>
            </a:extLst>
          </p:cNvPr>
          <p:cNvSpPr txBox="1"/>
          <p:nvPr userDrawn="1"/>
        </p:nvSpPr>
        <p:spPr>
          <a:xfrm>
            <a:off x="9173525" y="3488947"/>
            <a:ext cx="2066907" cy="499685"/>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military aircraft</a:t>
            </a:r>
          </a:p>
        </p:txBody>
      </p:sp>
      <p:sp>
        <p:nvSpPr>
          <p:cNvPr id="11" name="TextBox 10">
            <a:extLst>
              <a:ext uri="{FF2B5EF4-FFF2-40B4-BE49-F238E27FC236}">
                <a16:creationId xmlns:a16="http://schemas.microsoft.com/office/drawing/2014/main" id="{FD508535-8895-D985-D7A7-D8A10B2926D1}"/>
              </a:ext>
            </a:extLst>
          </p:cNvPr>
          <p:cNvSpPr txBox="1"/>
          <p:nvPr userDrawn="1"/>
        </p:nvSpPr>
        <p:spPr>
          <a:xfrm>
            <a:off x="2204921" y="5133648"/>
            <a:ext cx="6419654" cy="366254"/>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Main contributing factors:</a:t>
            </a:r>
          </a:p>
        </p:txBody>
      </p:sp>
      <p:sp>
        <p:nvSpPr>
          <p:cNvPr id="12" name="TextBox 11">
            <a:extLst>
              <a:ext uri="{FF2B5EF4-FFF2-40B4-BE49-F238E27FC236}">
                <a16:creationId xmlns:a16="http://schemas.microsoft.com/office/drawing/2014/main" id="{F667C3E6-002F-BC0A-FEAC-F5910E295213}"/>
              </a:ext>
            </a:extLst>
          </p:cNvPr>
          <p:cNvSpPr txBox="1"/>
          <p:nvPr userDrawn="1"/>
        </p:nvSpPr>
        <p:spPr>
          <a:xfrm>
            <a:off x="2204921" y="5530580"/>
            <a:ext cx="8373647" cy="313932"/>
          </a:xfrm>
          <a:prstGeom prst="rect">
            <a:avLst/>
          </a:prstGeom>
          <a:noFill/>
        </p:spPr>
        <p:txBody>
          <a:bodyPr wrap="square" lIns="0" tIns="0" rIns="0" bIns="0" rtlCol="0">
            <a:spAutoFit/>
          </a:bodyPr>
          <a:lstStyle/>
          <a:p>
            <a:pPr>
              <a:lnSpc>
                <a:spcPct val="85000"/>
              </a:lnSpc>
            </a:pPr>
            <a:r>
              <a:rPr lang="en-US" sz="2400" b="0" spc="0">
                <a:solidFill>
                  <a:schemeClr val="accent2"/>
                </a:solidFill>
                <a:latin typeface="Arial" panose="020B0604020202020204" pitchFamily="34" charset="0"/>
                <a:cs typeface="Arial" panose="020B0604020202020204" pitchFamily="34" charset="0"/>
              </a:rPr>
              <a:t>Aircraft problems, loss of control, and unstable approaches</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914768" y="1888720"/>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742341" y="3285243"/>
            <a:ext cx="2178953" cy="1634294"/>
          </a:xfrm>
          <a:prstGeom prst="rect">
            <a:avLst/>
          </a:prstGeom>
        </p:spPr>
        <p:txBody>
          <a:bodyPr wrap="square" lIns="0" tIns="0" rIns="0" bIns="0" anchor="b" anchorCtr="0">
            <a:spAutoFit/>
          </a:bodyPr>
          <a:lstStyle>
            <a:lvl1pPr algn="r">
              <a:defRPr sz="11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6B51E154-EB85-B1C6-C563-9BAF252F69D0}"/>
              </a:ext>
            </a:extLst>
          </p:cNvPr>
          <p:cNvSpPr>
            <a:spLocks noGrp="1"/>
          </p:cNvSpPr>
          <p:nvPr>
            <p:ph type="body" sz="quarter" idx="14" hasCustomPrompt="1"/>
          </p:nvPr>
        </p:nvSpPr>
        <p:spPr>
          <a:xfrm>
            <a:off x="5470023" y="3270484"/>
            <a:ext cx="1304845" cy="1634294"/>
          </a:xfrm>
          <a:prstGeom prst="rect">
            <a:avLst/>
          </a:prstGeom>
        </p:spPr>
        <p:txBody>
          <a:bodyPr wrap="none" lIns="0" tIns="0" rIns="0" bIns="0" anchor="b" anchorCtr="0">
            <a:spAutoFit/>
          </a:bodyPr>
          <a:lstStyle>
            <a:lvl1pPr algn="r">
              <a:defRPr sz="118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8519931" y="3396551"/>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cxnSp>
        <p:nvCxnSpPr>
          <p:cNvPr id="19" name="Straight Connector 18">
            <a:extLst>
              <a:ext uri="{FF2B5EF4-FFF2-40B4-BE49-F238E27FC236}">
                <a16:creationId xmlns:a16="http://schemas.microsoft.com/office/drawing/2014/main" id="{464ECE48-CAC0-994A-0B71-D93960A46F80}"/>
              </a:ext>
            </a:extLst>
          </p:cNvPr>
          <p:cNvCxnSpPr>
            <a:cxnSpLocks/>
          </p:cNvCxnSpPr>
          <p:nvPr userDrawn="1"/>
        </p:nvCxnSpPr>
        <p:spPr>
          <a:xfrm flipV="1">
            <a:off x="5265298" y="3423369"/>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1603B2B-55BA-19EF-EA36-9F39F2CD3700}"/>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B211872-EAE2-1779-6A45-22CFFD7BB5C3}"/>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pic>
        <p:nvPicPr>
          <p:cNvPr id="4" name="object 4">
            <a:extLst>
              <a:ext uri="{FF2B5EF4-FFF2-40B4-BE49-F238E27FC236}">
                <a16:creationId xmlns:a16="http://schemas.microsoft.com/office/drawing/2014/main" id="{657BDEE1-D998-4074-6093-37D62389300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0" name="TextBox 19">
            <a:extLst>
              <a:ext uri="{FF2B5EF4-FFF2-40B4-BE49-F238E27FC236}">
                <a16:creationId xmlns:a16="http://schemas.microsoft.com/office/drawing/2014/main" id="{4D66F2CA-7866-8842-C880-FE2723D4966C}"/>
              </a:ext>
            </a:extLst>
          </p:cNvPr>
          <p:cNvSpPr txBox="1"/>
          <p:nvPr userDrawn="1"/>
        </p:nvSpPr>
        <p:spPr>
          <a:xfrm>
            <a:off x="9173526" y="3971114"/>
            <a:ext cx="1955394" cy="670597"/>
          </a:xfrm>
          <a:prstGeom prst="rect">
            <a:avLst/>
          </a:prstGeom>
          <a:noFill/>
        </p:spPr>
        <p:txBody>
          <a:bodyPr wrap="square" lIns="0" tIns="0" rIns="0" bIns="0" rtlCol="0" anchor="b"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foreign aircraft</a:t>
            </a:r>
          </a:p>
        </p:txBody>
      </p:sp>
      <p:sp>
        <p:nvSpPr>
          <p:cNvPr id="24" name="Text Placeholder 22">
            <a:extLst>
              <a:ext uri="{FF2B5EF4-FFF2-40B4-BE49-F238E27FC236}">
                <a16:creationId xmlns:a16="http://schemas.microsoft.com/office/drawing/2014/main" id="{2FE0F786-9B8A-FB58-6163-B5801117CFC9}"/>
              </a:ext>
            </a:extLst>
          </p:cNvPr>
          <p:cNvSpPr>
            <a:spLocks noGrp="1"/>
          </p:cNvSpPr>
          <p:nvPr>
            <p:ph type="body" sz="quarter" idx="16" hasCustomPrompt="1"/>
          </p:nvPr>
        </p:nvSpPr>
        <p:spPr>
          <a:xfrm>
            <a:off x="8519931" y="4031074"/>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cxnSp>
        <p:nvCxnSpPr>
          <p:cNvPr id="26" name="Straight Connector 25">
            <a:extLst>
              <a:ext uri="{FF2B5EF4-FFF2-40B4-BE49-F238E27FC236}">
                <a16:creationId xmlns:a16="http://schemas.microsoft.com/office/drawing/2014/main" id="{7819D663-5B1C-BDAE-90B8-80F5CFA8B517}"/>
              </a:ext>
            </a:extLst>
          </p:cNvPr>
          <p:cNvCxnSpPr>
            <a:cxnSpLocks/>
          </p:cNvCxnSpPr>
          <p:nvPr userDrawn="1"/>
        </p:nvCxnSpPr>
        <p:spPr>
          <a:xfrm flipV="1">
            <a:off x="8532603" y="3423369"/>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E396AB-C3D7-1E39-11E2-5FA21A4CA2D1}"/>
              </a:ext>
            </a:extLst>
          </p:cNvPr>
          <p:cNvCxnSpPr>
            <a:cxnSpLocks/>
          </p:cNvCxnSpPr>
          <p:nvPr userDrawn="1"/>
        </p:nvCxnSpPr>
        <p:spPr>
          <a:xfrm>
            <a:off x="8775080" y="4039046"/>
            <a:ext cx="23538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5" name="object 5">
            <a:extLst>
              <a:ext uri="{FF2B5EF4-FFF2-40B4-BE49-F238E27FC236}">
                <a16:creationId xmlns:a16="http://schemas.microsoft.com/office/drawing/2014/main" id="{53D7CEC5-35C8-A00A-1CDB-B9CB46F550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678566515"/>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2064">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TN - R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1" r="-1"/>
          <a:stretch/>
        </p:blipFill>
        <p:spPr>
          <a:xfrm>
            <a:off x="1" y="0"/>
            <a:ext cx="12191998"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8" y="1600201"/>
            <a:ext cx="10244972" cy="4762500"/>
          </a:xfrm>
          <a:prstGeom prst="rect">
            <a:avLst/>
          </a:prstGeom>
          <a:solidFill>
            <a:schemeClr val="bg1">
              <a:alpha val="8505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44237"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5051"/>
                    </a:prstClr>
                  </a:outerShdw>
                </a:effectLst>
                <a:uLnTx/>
                <a:uFillTx/>
                <a:latin typeface="Arial Black" panose="020B0604020202020204" pitchFamily="34" charset="0"/>
                <a:ea typeface="+mn-ea"/>
                <a:cs typeface="Arial Black" panose="020B0604020202020204" pitchFamily="34" charset="0"/>
              </a:rPr>
              <a:t>RUNWAY INCURSIONS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6594765" y="1884750"/>
            <a:ext cx="3695716" cy="1098762"/>
          </a:xfrm>
          <a:prstGeom prst="rect">
            <a:avLst/>
          </a:prstGeom>
          <a:noFill/>
        </p:spPr>
        <p:txBody>
          <a:bodyPr wrap="square" lIns="0" tIns="0" rIns="0" bIns="0" rtlCol="0">
            <a:spAutoFit/>
          </a:bodyPr>
          <a:lstStyle/>
          <a:p>
            <a:pPr>
              <a:lnSpc>
                <a:spcPct val="85000"/>
              </a:lnSpc>
            </a:pPr>
            <a:r>
              <a:rPr lang="en-US" sz="2800" b="1" spc="0">
                <a:solidFill>
                  <a:schemeClr val="accent2"/>
                </a:solidFill>
                <a:latin typeface="Arial" panose="020B0604020202020204" pitchFamily="34" charset="0"/>
                <a:cs typeface="Arial" panose="020B0604020202020204" pitchFamily="34" charset="0"/>
              </a:rPr>
              <a:t>take-offs &amp; landings</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occurred in the NAS. </a:t>
            </a:r>
            <a:br>
              <a:rPr lang="en-US" sz="2800" b="1" spc="0">
                <a:solidFill>
                  <a:schemeClr val="accent2"/>
                </a:solidFill>
                <a:latin typeface="Arial" panose="020B0604020202020204" pitchFamily="34" charset="0"/>
                <a:cs typeface="Arial" panose="020B0604020202020204" pitchFamily="34" charset="0"/>
              </a:rPr>
            </a:br>
            <a:r>
              <a:rPr lang="en-US" sz="2800" b="1" spc="0">
                <a:solidFill>
                  <a:schemeClr val="accent2"/>
                </a:solidFill>
                <a:latin typeface="Arial" panose="020B0604020202020204" pitchFamily="34" charset="0"/>
                <a:cs typeface="Arial" panose="020B0604020202020204" pitchFamily="34" charset="0"/>
              </a:rPr>
              <a:t>Of which: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5150636" y="4185469"/>
            <a:ext cx="1693532" cy="1240022"/>
          </a:xfrm>
          <a:prstGeom prst="rect">
            <a:avLst/>
          </a:prstGeom>
          <a:noFill/>
        </p:spPr>
        <p:txBody>
          <a:bodyPr wrap="square" lIns="0" tIns="0" rIns="0" bIns="0" rtlCol="0" anchor="t"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were Runway Incursions</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8596849" y="3054847"/>
            <a:ext cx="944588" cy="790215"/>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PD</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(Pilot)</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888995" y="1737274"/>
            <a:ext cx="3584881" cy="1523494"/>
          </a:xfrm>
          <a:prstGeom prst="rect">
            <a:avLst/>
          </a:prstGeom>
        </p:spPr>
        <p:txBody>
          <a:bodyPr wrap="squar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52M</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2369173" y="4040495"/>
            <a:ext cx="271738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7200140" y="3054848"/>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0" name="TextBox 19">
            <a:extLst>
              <a:ext uri="{FF2B5EF4-FFF2-40B4-BE49-F238E27FC236}">
                <a16:creationId xmlns:a16="http://schemas.microsoft.com/office/drawing/2014/main" id="{2FC6D10B-66C1-0092-555F-D432C8539558}"/>
              </a:ext>
            </a:extLst>
          </p:cNvPr>
          <p:cNvSpPr txBox="1"/>
          <p:nvPr userDrawn="1"/>
        </p:nvSpPr>
        <p:spPr>
          <a:xfrm>
            <a:off x="8596849" y="3968942"/>
            <a:ext cx="1693632" cy="666334"/>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OI</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(Controller)</a:t>
            </a:r>
          </a:p>
        </p:txBody>
      </p:sp>
      <p:sp>
        <p:nvSpPr>
          <p:cNvPr id="21" name="Text Placeholder 22">
            <a:extLst>
              <a:ext uri="{FF2B5EF4-FFF2-40B4-BE49-F238E27FC236}">
                <a16:creationId xmlns:a16="http://schemas.microsoft.com/office/drawing/2014/main" id="{FD8424D2-C8E3-6295-7FAC-D17DCD2FF918}"/>
              </a:ext>
            </a:extLst>
          </p:cNvPr>
          <p:cNvSpPr>
            <a:spLocks noGrp="1"/>
          </p:cNvSpPr>
          <p:nvPr>
            <p:ph type="body" sz="quarter" idx="16" hasCustomPrompt="1"/>
          </p:nvPr>
        </p:nvSpPr>
        <p:spPr>
          <a:xfrm>
            <a:off x="7200140" y="3845062"/>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24" name="TextBox 23">
            <a:extLst>
              <a:ext uri="{FF2B5EF4-FFF2-40B4-BE49-F238E27FC236}">
                <a16:creationId xmlns:a16="http://schemas.microsoft.com/office/drawing/2014/main" id="{46B90E71-745F-3AC0-8754-994C9B5C0163}"/>
              </a:ext>
            </a:extLst>
          </p:cNvPr>
          <p:cNvSpPr txBox="1"/>
          <p:nvPr userDrawn="1"/>
        </p:nvSpPr>
        <p:spPr>
          <a:xfrm>
            <a:off x="8596848" y="4759158"/>
            <a:ext cx="1934915"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VPD</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(Vehicle/pedestrian)</a:t>
            </a:r>
            <a:endParaRPr lang="en-US" sz="2400" b="0">
              <a:solidFill>
                <a:schemeClr val="accent2"/>
              </a:solidFill>
              <a:latin typeface="Arial" panose="020B0604020202020204" pitchFamily="34" charset="0"/>
              <a:cs typeface="Arial" panose="020B0604020202020204" pitchFamily="34" charset="0"/>
            </a:endParaRPr>
          </a:p>
        </p:txBody>
      </p:sp>
      <p:sp>
        <p:nvSpPr>
          <p:cNvPr id="25" name="Text Placeholder 22">
            <a:extLst>
              <a:ext uri="{FF2B5EF4-FFF2-40B4-BE49-F238E27FC236}">
                <a16:creationId xmlns:a16="http://schemas.microsoft.com/office/drawing/2014/main" id="{FD562F45-D5DA-3B05-6EAD-653952FEFA61}"/>
              </a:ext>
            </a:extLst>
          </p:cNvPr>
          <p:cNvSpPr>
            <a:spLocks noGrp="1"/>
          </p:cNvSpPr>
          <p:nvPr>
            <p:ph type="body" sz="quarter" idx="17" hasCustomPrompt="1"/>
          </p:nvPr>
        </p:nvSpPr>
        <p:spPr>
          <a:xfrm>
            <a:off x="7200140" y="4635276"/>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pic>
        <p:nvPicPr>
          <p:cNvPr id="10" name="object 4">
            <a:extLst>
              <a:ext uri="{FF2B5EF4-FFF2-40B4-BE49-F238E27FC236}">
                <a16:creationId xmlns:a16="http://schemas.microsoft.com/office/drawing/2014/main" id="{07635087-D246-9FA6-0F60-B76945DE0F23}"/>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8" name="Picture 17" descr="Icon&#10;&#10;Description automatically generated">
            <a:extLst>
              <a:ext uri="{FF2B5EF4-FFF2-40B4-BE49-F238E27FC236}">
                <a16:creationId xmlns:a16="http://schemas.microsoft.com/office/drawing/2014/main" id="{4328B2B1-66DF-9BBA-397F-EFC68A0587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454354" y="3085810"/>
            <a:ext cx="644890" cy="3101469"/>
          </a:xfrm>
          <a:prstGeom prst="rect">
            <a:avLst/>
          </a:prstGeom>
        </p:spPr>
      </p:pic>
      <p:sp>
        <p:nvSpPr>
          <p:cNvPr id="29" name="Text Placeholder 22">
            <a:extLst>
              <a:ext uri="{FF2B5EF4-FFF2-40B4-BE49-F238E27FC236}">
                <a16:creationId xmlns:a16="http://schemas.microsoft.com/office/drawing/2014/main" id="{85DE329C-F7A9-E273-073D-6784196D1A06}"/>
              </a:ext>
            </a:extLst>
          </p:cNvPr>
          <p:cNvSpPr>
            <a:spLocks noGrp="1"/>
          </p:cNvSpPr>
          <p:nvPr>
            <p:ph type="body" sz="quarter" idx="18" hasCustomPrompt="1"/>
          </p:nvPr>
        </p:nvSpPr>
        <p:spPr>
          <a:xfrm>
            <a:off x="7200140" y="5425491"/>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30" name="TextBox 29">
            <a:extLst>
              <a:ext uri="{FF2B5EF4-FFF2-40B4-BE49-F238E27FC236}">
                <a16:creationId xmlns:a16="http://schemas.microsoft.com/office/drawing/2014/main" id="{FF4B5EEE-ACF6-A78D-4320-DB44BB65559C}"/>
              </a:ext>
            </a:extLst>
          </p:cNvPr>
          <p:cNvSpPr txBox="1"/>
          <p:nvPr userDrawn="1"/>
        </p:nvSpPr>
        <p:spPr>
          <a:xfrm>
            <a:off x="8596849" y="5554289"/>
            <a:ext cx="944588"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OTH</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(Other)</a:t>
            </a:r>
          </a:p>
        </p:txBody>
      </p:sp>
      <p:sp>
        <p:nvSpPr>
          <p:cNvPr id="4" name="TextBox 3">
            <a:extLst>
              <a:ext uri="{FF2B5EF4-FFF2-40B4-BE49-F238E27FC236}">
                <a16:creationId xmlns:a16="http://schemas.microsoft.com/office/drawing/2014/main" id="{D4CB730C-BAD7-C9CB-173A-DF7D1E45E0C5}"/>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sp>
        <p:nvSpPr>
          <p:cNvPr id="16" name="object 5">
            <a:extLst>
              <a:ext uri="{FF2B5EF4-FFF2-40B4-BE49-F238E27FC236}">
                <a16:creationId xmlns:a16="http://schemas.microsoft.com/office/drawing/2014/main" id="{8CB7A4D9-FD3C-3950-2A3A-31FA4697009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5978708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9" name="Group 18">
            <a:extLst>
              <a:ext uri="{FF2B5EF4-FFF2-40B4-BE49-F238E27FC236}">
                <a16:creationId xmlns:a16="http://schemas.microsoft.com/office/drawing/2014/main" id="{76E5D118-0976-34D6-9182-A1A9FE6D67DF}"/>
              </a:ext>
            </a:extLst>
          </p:cNvPr>
          <p:cNvGrpSpPr/>
          <p:nvPr userDrawn="1"/>
        </p:nvGrpSpPr>
        <p:grpSpPr>
          <a:xfrm>
            <a:off x="7712858" y="2013857"/>
            <a:ext cx="4479142" cy="4885732"/>
            <a:chOff x="7712858" y="2036065"/>
            <a:chExt cx="4479142" cy="4885732"/>
          </a:xfrm>
        </p:grpSpPr>
        <p:pic>
          <p:nvPicPr>
            <p:cNvPr id="20" name="Picture 19">
              <a:extLst>
                <a:ext uri="{FF2B5EF4-FFF2-40B4-BE49-F238E27FC236}">
                  <a16:creationId xmlns:a16="http://schemas.microsoft.com/office/drawing/2014/main" id="{E4441DF2-4BB1-120A-9439-E542C586A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12858" y="2036065"/>
              <a:ext cx="4479142" cy="4885732"/>
            </a:xfrm>
            <a:prstGeom prst="rect">
              <a:avLst/>
            </a:prstGeom>
          </p:spPr>
        </p:pic>
        <p:cxnSp>
          <p:nvCxnSpPr>
            <p:cNvPr id="21" name="Straight Connector 20">
              <a:extLst>
                <a:ext uri="{FF2B5EF4-FFF2-40B4-BE49-F238E27FC236}">
                  <a16:creationId xmlns:a16="http://schemas.microsoft.com/office/drawing/2014/main" id="{FCE93D33-5F17-E461-FD15-EF1157DA9216}"/>
                </a:ext>
              </a:extLst>
            </p:cNvPr>
            <p:cNvCxnSpPr>
              <a:cxnSpLocks/>
            </p:cNvCxnSpPr>
            <p:nvPr/>
          </p:nvCxnSpPr>
          <p:spPr>
            <a:xfrm>
              <a:off x="8315241" y="2557646"/>
              <a:ext cx="2088256" cy="3227983"/>
            </a:xfrm>
            <a:prstGeom prst="line">
              <a:avLst/>
            </a:prstGeom>
            <a:ln w="200025">
              <a:solidFill>
                <a:srgbClr val="92D050">
                  <a:alpha val="4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304129-09AD-4AF9-284D-0BD7725C0BFA}"/>
                </a:ext>
              </a:extLst>
            </p:cNvPr>
            <p:cNvCxnSpPr>
              <a:cxnSpLocks/>
            </p:cNvCxnSpPr>
            <p:nvPr/>
          </p:nvCxnSpPr>
          <p:spPr>
            <a:xfrm>
              <a:off x="8910801" y="2575747"/>
              <a:ext cx="2694785" cy="4145246"/>
            </a:xfrm>
            <a:prstGeom prst="line">
              <a:avLst/>
            </a:prstGeom>
            <a:ln w="200025">
              <a:solidFill>
                <a:srgbClr val="EC3F36">
                  <a:alpha val="4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91404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TN - EMA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BAF64-BABE-0C6B-F842-5CC824CACD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1447801" cy="6380980"/>
          </a:xfrm>
          <a:prstGeom prst="rect">
            <a:avLst/>
          </a:prstGeom>
        </p:spPr>
      </p:pic>
      <p:sp>
        <p:nvSpPr>
          <p:cNvPr id="5" name="Rectangle 4">
            <a:extLst>
              <a:ext uri="{FF2B5EF4-FFF2-40B4-BE49-F238E27FC236}">
                <a16:creationId xmlns:a16="http://schemas.microsoft.com/office/drawing/2014/main" id="{A6B43BD7-97B1-45C2-F3CA-9E2AD064338D}"/>
              </a:ext>
            </a:extLst>
          </p:cNvPr>
          <p:cNvSpPr/>
          <p:nvPr userDrawn="1"/>
        </p:nvSpPr>
        <p:spPr>
          <a:xfrm>
            <a:off x="-1" y="-5"/>
            <a:ext cx="12192001" cy="6380975"/>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airplane on a runway&#10;&#10;Description automatically generated with low confidence">
            <a:extLst>
              <a:ext uri="{FF2B5EF4-FFF2-40B4-BE49-F238E27FC236}">
                <a16:creationId xmlns:a16="http://schemas.microsoft.com/office/drawing/2014/main" id="{F91FEAF4-BC0D-6638-0665-DB2947276042}"/>
              </a:ext>
            </a:extLst>
          </p:cNvPr>
          <p:cNvPicPr>
            <a:picLocks noChangeAspect="1"/>
          </p:cNvPicPr>
          <p:nvPr userDrawn="1"/>
        </p:nvPicPr>
        <p:blipFill rotWithShape="1">
          <a:blip r:embed="rId3" cstate="hqprint">
            <a:alphaModFix amt="30000"/>
            <a:extLst>
              <a:ext uri="{28A0092B-C50C-407E-A947-70E740481C1C}">
                <a14:useLocalDpi xmlns:a14="http://schemas.microsoft.com/office/drawing/2010/main"/>
              </a:ext>
            </a:extLst>
          </a:blip>
          <a:srcRect l="-180" t="-550"/>
          <a:stretch/>
        </p:blipFill>
        <p:spPr>
          <a:xfrm>
            <a:off x="3083052" y="281827"/>
            <a:ext cx="8593026" cy="6080873"/>
          </a:xfrm>
          <a:prstGeom prst="rect">
            <a:avLst/>
          </a:prstGeom>
        </p:spPr>
      </p:pic>
      <p:sp>
        <p:nvSpPr>
          <p:cNvPr id="20" name="Rectangle 19">
            <a:extLst>
              <a:ext uri="{FF2B5EF4-FFF2-40B4-BE49-F238E27FC236}">
                <a16:creationId xmlns:a16="http://schemas.microsoft.com/office/drawing/2014/main" id="{C2758BBB-D5F6-8381-8D38-163337D50002}"/>
              </a:ext>
            </a:extLst>
          </p:cNvPr>
          <p:cNvSpPr/>
          <p:nvPr userDrawn="1"/>
        </p:nvSpPr>
        <p:spPr>
          <a:xfrm>
            <a:off x="3021816" y="-9142"/>
            <a:ext cx="2143334" cy="6380980"/>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airplane on a runway&#10;&#10;Description automatically generated with low confidence">
            <a:extLst>
              <a:ext uri="{FF2B5EF4-FFF2-40B4-BE49-F238E27FC236}">
                <a16:creationId xmlns:a16="http://schemas.microsoft.com/office/drawing/2014/main" id="{F0FD4268-8F7F-A96C-558C-A0B714448B6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10928" y="2838998"/>
            <a:ext cx="5185772" cy="4026476"/>
          </a:xfrm>
          <a:prstGeom prst="rect">
            <a:avLst/>
          </a:prstGeom>
        </p:spPr>
      </p:pic>
      <p:sp>
        <p:nvSpPr>
          <p:cNvPr id="21" name="Rectangle 20">
            <a:extLst>
              <a:ext uri="{FF2B5EF4-FFF2-40B4-BE49-F238E27FC236}">
                <a16:creationId xmlns:a16="http://schemas.microsoft.com/office/drawing/2014/main" id="{4F9BFA01-ADF0-63A2-B62A-D6EBCFB8F478}"/>
              </a:ext>
            </a:extLst>
          </p:cNvPr>
          <p:cNvSpPr/>
          <p:nvPr userDrawn="1"/>
        </p:nvSpPr>
        <p:spPr>
          <a:xfrm rot="10800000">
            <a:off x="1451727" y="-8"/>
            <a:ext cx="10740272" cy="6362699"/>
          </a:xfrm>
          <a:prstGeom prst="rect">
            <a:avLst/>
          </a:prstGeom>
          <a:gradFill flip="none" rotWithShape="1">
            <a:gsLst>
              <a:gs pos="0">
                <a:schemeClr val="accent3">
                  <a:lumMod val="0"/>
                  <a:lumOff val="100000"/>
                  <a:alpha val="0"/>
                </a:schemeClr>
              </a:gs>
              <a:gs pos="99000">
                <a:schemeClr val="accent3">
                  <a:lumMod val="16000"/>
                  <a:lumOff val="84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6FB719-6EDA-870E-848E-7FAF843458BD}"/>
              </a:ext>
            </a:extLst>
          </p:cNvPr>
          <p:cNvSpPr txBox="1"/>
          <p:nvPr userDrawn="1"/>
        </p:nvSpPr>
        <p:spPr>
          <a:xfrm>
            <a:off x="2653791" y="1667827"/>
            <a:ext cx="4175253" cy="738664"/>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runway excursions have been stopped safely by EMAS, </a:t>
            </a:r>
          </a:p>
        </p:txBody>
      </p:sp>
      <p:sp>
        <p:nvSpPr>
          <p:cNvPr id="8" name="TextBox 7">
            <a:extLst>
              <a:ext uri="{FF2B5EF4-FFF2-40B4-BE49-F238E27FC236}">
                <a16:creationId xmlns:a16="http://schemas.microsoft.com/office/drawing/2014/main" id="{AC61C3EA-6FF2-4A0A-A1C2-FE4780CFC3EA}"/>
              </a:ext>
            </a:extLst>
          </p:cNvPr>
          <p:cNvSpPr txBox="1"/>
          <p:nvPr userDrawn="1"/>
        </p:nvSpPr>
        <p:spPr>
          <a:xfrm>
            <a:off x="1795272" y="1511808"/>
            <a:ext cx="1167384" cy="1015663"/>
          </a:xfrm>
          <a:prstGeom prst="rect">
            <a:avLst/>
          </a:prstGeom>
          <a:noFill/>
        </p:spPr>
        <p:txBody>
          <a:bodyPr wrap="square" lIns="0" tIns="0" rIns="0" bIns="0" rtlCol="0">
            <a:spAutoFit/>
          </a:bodyPr>
          <a:lstStyle/>
          <a:p>
            <a:r>
              <a:rPr lang="en-US" sz="6500" b="1" i="0" spc="-500" baseline="0">
                <a:solidFill>
                  <a:schemeClr val="accent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19</a:t>
            </a:r>
          </a:p>
        </p:txBody>
      </p:sp>
      <p:sp>
        <p:nvSpPr>
          <p:cNvPr id="9" name="TextBox 8">
            <a:extLst>
              <a:ext uri="{FF2B5EF4-FFF2-40B4-BE49-F238E27FC236}">
                <a16:creationId xmlns:a16="http://schemas.microsoft.com/office/drawing/2014/main" id="{AD128173-6BB4-3E19-93B7-BCE665219EBD}"/>
              </a:ext>
            </a:extLst>
          </p:cNvPr>
          <p:cNvSpPr txBox="1"/>
          <p:nvPr userDrawn="1"/>
        </p:nvSpPr>
        <p:spPr>
          <a:xfrm>
            <a:off x="7214615" y="1511808"/>
            <a:ext cx="1167384" cy="1015663"/>
          </a:xfrm>
          <a:prstGeom prst="rect">
            <a:avLst/>
          </a:prstGeom>
          <a:noFill/>
        </p:spPr>
        <p:txBody>
          <a:bodyPr wrap="square" lIns="0" tIns="0" rIns="0" bIns="0" rtlCol="0">
            <a:spAutoFit/>
          </a:bodyPr>
          <a:lstStyle/>
          <a:p>
            <a:r>
              <a:rPr lang="en-US" sz="6500" b="1" i="0" spc="-800" baseline="0">
                <a:solidFill>
                  <a:srgbClr val="FF711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118</a:t>
            </a:r>
          </a:p>
        </p:txBody>
      </p:sp>
      <p:sp>
        <p:nvSpPr>
          <p:cNvPr id="10" name="TextBox 9">
            <a:extLst>
              <a:ext uri="{FF2B5EF4-FFF2-40B4-BE49-F238E27FC236}">
                <a16:creationId xmlns:a16="http://schemas.microsoft.com/office/drawing/2014/main" id="{72C129C1-45AA-2A82-5E79-D84FB4F5232A}"/>
              </a:ext>
            </a:extLst>
          </p:cNvPr>
          <p:cNvSpPr txBox="1"/>
          <p:nvPr userDrawn="1"/>
        </p:nvSpPr>
        <p:spPr>
          <a:xfrm>
            <a:off x="1915668" y="2362612"/>
            <a:ext cx="5132832" cy="369332"/>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protecting </a:t>
            </a:r>
            <a:r>
              <a:rPr lang="en-US" sz="2400" b="1" i="0">
                <a:solidFill>
                  <a:srgbClr val="FF711C"/>
                </a:solidFill>
                <a:latin typeface="Arial Black" panose="020B0604020202020204" pitchFamily="34" charset="0"/>
                <a:cs typeface="Arial Black" panose="020B0604020202020204" pitchFamily="34" charset="0"/>
              </a:rPr>
              <a:t>421</a:t>
            </a:r>
            <a:r>
              <a:rPr lang="en-US" sz="2400">
                <a:solidFill>
                  <a:schemeClr val="accent2"/>
                </a:solidFill>
                <a:latin typeface="Arial" panose="020B0604020202020204" pitchFamily="34" charset="0"/>
                <a:cs typeface="Arial" panose="020B0604020202020204" pitchFamily="34" charset="0"/>
              </a:rPr>
              <a:t> crew and passengers</a:t>
            </a:r>
          </a:p>
        </p:txBody>
      </p:sp>
      <p:sp>
        <p:nvSpPr>
          <p:cNvPr id="11" name="TextBox 10">
            <a:extLst>
              <a:ext uri="{FF2B5EF4-FFF2-40B4-BE49-F238E27FC236}">
                <a16:creationId xmlns:a16="http://schemas.microsoft.com/office/drawing/2014/main" id="{0B0A1C06-8B34-CB7B-6BA3-39545C72F6DB}"/>
              </a:ext>
            </a:extLst>
          </p:cNvPr>
          <p:cNvSpPr txBox="1"/>
          <p:nvPr userDrawn="1"/>
        </p:nvSpPr>
        <p:spPr>
          <a:xfrm>
            <a:off x="8381999" y="1667827"/>
            <a:ext cx="3700272" cy="738664"/>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EMAS MAX beds are installed at </a:t>
            </a:r>
            <a:r>
              <a:rPr lang="en-US" sz="2400" b="1" i="0">
                <a:solidFill>
                  <a:schemeClr val="accent2"/>
                </a:solidFill>
                <a:latin typeface="Arial Black" panose="020B0604020202020204" pitchFamily="34" charset="0"/>
                <a:cs typeface="Arial Black" panose="020B0604020202020204" pitchFamily="34" charset="0"/>
              </a:rPr>
              <a:t>70</a:t>
            </a:r>
            <a:r>
              <a:rPr lang="en-US" sz="2400">
                <a:solidFill>
                  <a:schemeClr val="accent2"/>
                </a:solidFill>
                <a:latin typeface="Arial" panose="020B0604020202020204" pitchFamily="34" charset="0"/>
                <a:cs typeface="Arial" panose="020B0604020202020204" pitchFamily="34" charset="0"/>
              </a:rPr>
              <a:t> airports</a:t>
            </a:r>
          </a:p>
        </p:txBody>
      </p:sp>
      <p:sp>
        <p:nvSpPr>
          <p:cNvPr id="12" name="TextBox 11">
            <a:extLst>
              <a:ext uri="{FF2B5EF4-FFF2-40B4-BE49-F238E27FC236}">
                <a16:creationId xmlns:a16="http://schemas.microsoft.com/office/drawing/2014/main" id="{33642CB8-6E42-4D5E-DE9A-01B1F74A07FA}"/>
              </a:ext>
            </a:extLst>
          </p:cNvPr>
          <p:cNvSpPr txBox="1"/>
          <p:nvPr userDrawn="1"/>
        </p:nvSpPr>
        <p:spPr>
          <a:xfrm>
            <a:off x="7312897" y="2362612"/>
            <a:ext cx="3836685" cy="369332"/>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across the NAS as of 2022</a:t>
            </a:r>
          </a:p>
        </p:txBody>
      </p:sp>
      <p:sp>
        <p:nvSpPr>
          <p:cNvPr id="13" name="TextBox 12">
            <a:extLst>
              <a:ext uri="{FF2B5EF4-FFF2-40B4-BE49-F238E27FC236}">
                <a16:creationId xmlns:a16="http://schemas.microsoft.com/office/drawing/2014/main" id="{3D1BFF9B-E37F-1CE9-BD33-B776E4D9C2CF}"/>
              </a:ext>
            </a:extLst>
          </p:cNvPr>
          <p:cNvSpPr txBox="1"/>
          <p:nvPr userDrawn="1"/>
        </p:nvSpPr>
        <p:spPr>
          <a:xfrm>
            <a:off x="1915668" y="4076832"/>
            <a:ext cx="3194171" cy="1846659"/>
          </a:xfrm>
          <a:prstGeom prst="rect">
            <a:avLst/>
          </a:prstGeom>
          <a:noFill/>
        </p:spPr>
        <p:txBody>
          <a:bodyPr wrap="square" lIns="0" tIns="0" rIns="0" bIns="0" rtlCol="0">
            <a:spAutoFit/>
          </a:bodyPr>
          <a:lstStyle/>
          <a:p>
            <a:r>
              <a:rPr lang="en-US" sz="2400">
                <a:solidFill>
                  <a:schemeClr val="accent2"/>
                </a:solidFill>
                <a:latin typeface="Arial" panose="020B0604020202020204" pitchFamily="34" charset="0"/>
                <a:cs typeface="Arial" panose="020B0604020202020204" pitchFamily="34" charset="0"/>
              </a:rPr>
              <a:t>The speed at which standard EMAS is designed to stop the most demanding, regular-use aircraft</a:t>
            </a:r>
          </a:p>
        </p:txBody>
      </p:sp>
      <p:sp>
        <p:nvSpPr>
          <p:cNvPr id="14" name="TextBox 13">
            <a:extLst>
              <a:ext uri="{FF2B5EF4-FFF2-40B4-BE49-F238E27FC236}">
                <a16:creationId xmlns:a16="http://schemas.microsoft.com/office/drawing/2014/main" id="{3A3FE17F-B1BA-7B75-7A3B-0AEFA430B69C}"/>
              </a:ext>
            </a:extLst>
          </p:cNvPr>
          <p:cNvSpPr txBox="1"/>
          <p:nvPr userDrawn="1"/>
        </p:nvSpPr>
        <p:spPr>
          <a:xfrm>
            <a:off x="1859151" y="2783581"/>
            <a:ext cx="3388355" cy="1538883"/>
          </a:xfrm>
          <a:prstGeom prst="rect">
            <a:avLst/>
          </a:prstGeom>
          <a:noFill/>
        </p:spPr>
        <p:txBody>
          <a:bodyPr wrap="square" lIns="0" tIns="0" rIns="0" bIns="0" rtlCol="0">
            <a:spAutoFit/>
          </a:bodyPr>
          <a:lstStyle/>
          <a:p>
            <a:r>
              <a:rPr lang="en-US" sz="10000" b="1" i="0" spc="-800" baseline="0">
                <a:solidFill>
                  <a:srgbClr val="FF711C"/>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70</a:t>
            </a:r>
            <a:endParaRPr lang="en-US" sz="5400" b="1" i="0" spc="-150" baseline="0">
              <a:solidFill>
                <a:srgbClr val="FF711C"/>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endParaRPr>
          </a:p>
        </p:txBody>
      </p:sp>
      <p:pic>
        <p:nvPicPr>
          <p:cNvPr id="2" name="object 4">
            <a:extLst>
              <a:ext uri="{FF2B5EF4-FFF2-40B4-BE49-F238E27FC236}">
                <a16:creationId xmlns:a16="http://schemas.microsoft.com/office/drawing/2014/main" id="{2B2686EA-8B71-CBCB-243C-1930DB1224B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59376" y="5424880"/>
            <a:ext cx="937324" cy="937820"/>
          </a:xfrm>
          <a:prstGeom prst="rect">
            <a:avLst/>
          </a:prstGeom>
        </p:spPr>
      </p:pic>
      <p:sp>
        <p:nvSpPr>
          <p:cNvPr id="22" name="object 11">
            <a:extLst>
              <a:ext uri="{FF2B5EF4-FFF2-40B4-BE49-F238E27FC236}">
                <a16:creationId xmlns:a16="http://schemas.microsoft.com/office/drawing/2014/main" id="{0AD81A79-52A0-0A71-17E5-49DD01AFAE05}"/>
              </a:ext>
            </a:extLst>
          </p:cNvPr>
          <p:cNvSpPr txBox="1">
            <a:spLocks/>
          </p:cNvSpPr>
          <p:nvPr userDrawn="1"/>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185">
                <a:solidFill>
                  <a:srgbClr val="2C3440"/>
                </a:solidFill>
                <a:effectLst>
                  <a:outerShdw blurRad="50800" dist="38100" dir="2700000" algn="tl" rotWithShape="0">
                    <a:prstClr val="black">
                      <a:alpha val="19264"/>
                    </a:prstClr>
                  </a:outerShdw>
                </a:effectLst>
              </a:rPr>
              <a:t>EMAS</a:t>
            </a:r>
            <a:r>
              <a:rPr lang="en-US" sz="4400" spc="185">
                <a:solidFill>
                  <a:srgbClr val="2C3440"/>
                </a:solidFill>
              </a:rPr>
              <a:t> </a:t>
            </a:r>
            <a:r>
              <a:rPr lang="en-US" sz="2400" b="0" spc="45" baseline="0">
                <a:solidFill>
                  <a:schemeClr val="accent2"/>
                </a:solidFill>
                <a:latin typeface="Arial"/>
                <a:cs typeface="Arial"/>
              </a:rPr>
              <a:t>(Engineered</a:t>
            </a:r>
            <a:r>
              <a:rPr lang="en-US" sz="2400" b="0" spc="200" baseline="0">
                <a:solidFill>
                  <a:schemeClr val="accent2"/>
                </a:solidFill>
                <a:latin typeface="Arial"/>
                <a:cs typeface="Arial"/>
              </a:rPr>
              <a:t> </a:t>
            </a:r>
            <a:r>
              <a:rPr lang="en-US" sz="2400" b="0" baseline="0">
                <a:solidFill>
                  <a:schemeClr val="accent2"/>
                </a:solidFill>
                <a:latin typeface="Arial"/>
                <a:cs typeface="Arial"/>
              </a:rPr>
              <a:t>Material</a:t>
            </a:r>
            <a:r>
              <a:rPr lang="en-US" sz="2400" b="0" spc="25" baseline="0">
                <a:solidFill>
                  <a:schemeClr val="accent2"/>
                </a:solidFill>
                <a:latin typeface="Arial"/>
                <a:cs typeface="Arial"/>
              </a:rPr>
              <a:t> </a:t>
            </a:r>
            <a:r>
              <a:rPr lang="en-US" sz="2400" b="0" spc="45" baseline="0">
                <a:solidFill>
                  <a:schemeClr val="accent2"/>
                </a:solidFill>
                <a:latin typeface="Arial"/>
                <a:cs typeface="Arial"/>
              </a:rPr>
              <a:t>Arresting</a:t>
            </a:r>
            <a:r>
              <a:rPr lang="en-US" sz="2400" b="0" spc="204" baseline="0">
                <a:solidFill>
                  <a:schemeClr val="accent2"/>
                </a:solidFill>
                <a:latin typeface="Arial"/>
                <a:cs typeface="Arial"/>
              </a:rPr>
              <a:t> </a:t>
            </a:r>
            <a:r>
              <a:rPr lang="en-US" sz="2400" b="0" spc="45" baseline="0">
                <a:solidFill>
                  <a:schemeClr val="accent2"/>
                </a:solidFill>
                <a:latin typeface="Arial"/>
                <a:cs typeface="Arial"/>
              </a:rPr>
              <a:t>System)</a:t>
            </a:r>
            <a:endParaRPr lang="en-US" sz="2400" b="0" baseline="0">
              <a:solidFill>
                <a:schemeClr val="accent2"/>
              </a:solidFill>
              <a:latin typeface="Arial"/>
              <a:cs typeface="Arial"/>
            </a:endParaRPr>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72622-C692-E145-122B-439C2BACA9AE}"/>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SINCE 1996 | BY THE NUMBERS</a:t>
            </a:r>
          </a:p>
        </p:txBody>
      </p:sp>
      <p:sp>
        <p:nvSpPr>
          <p:cNvPr id="15" name="TextBox 14">
            <a:extLst>
              <a:ext uri="{FF2B5EF4-FFF2-40B4-BE49-F238E27FC236}">
                <a16:creationId xmlns:a16="http://schemas.microsoft.com/office/drawing/2014/main" id="{A8543518-9CC5-3B9A-CC06-A571A4AB52B4}"/>
              </a:ext>
            </a:extLst>
          </p:cNvPr>
          <p:cNvSpPr txBox="1"/>
          <p:nvPr userDrawn="1"/>
        </p:nvSpPr>
        <p:spPr>
          <a:xfrm>
            <a:off x="3520784" y="2921060"/>
            <a:ext cx="1652016" cy="83099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FF711C"/>
                </a:solidFill>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knots </a:t>
            </a:r>
            <a:endParaRPr lang="en-US" b="0">
              <a:effectLst>
                <a:outerShdw blurRad="50800" dist="38100" dir="2700000" algn="tl" rotWithShape="0">
                  <a:prstClr val="black">
                    <a:alpha val="40000"/>
                  </a:prstClr>
                </a:outerShdw>
              </a:effectLst>
            </a:endParaRPr>
          </a:p>
        </p:txBody>
      </p:sp>
      <p:sp>
        <p:nvSpPr>
          <p:cNvPr id="16" name="TextBox 15">
            <a:extLst>
              <a:ext uri="{FF2B5EF4-FFF2-40B4-BE49-F238E27FC236}">
                <a16:creationId xmlns:a16="http://schemas.microsoft.com/office/drawing/2014/main" id="{E316FA30-D216-BC64-CE9E-4A8171DE812B}"/>
              </a:ext>
            </a:extLst>
          </p:cNvPr>
          <p:cNvSpPr txBox="1"/>
          <p:nvPr userDrawn="1"/>
        </p:nvSpPr>
        <p:spPr>
          <a:xfrm>
            <a:off x="3520783" y="3487193"/>
            <a:ext cx="2309762" cy="61555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711C"/>
                </a:solidFill>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or less</a:t>
            </a:r>
            <a:endParaRPr lang="en-US" sz="4000" spc="0" baseline="0">
              <a:effectLst>
                <a:outerShdw blurRad="50800" dist="38100" dir="2700000" algn="tl" rotWithShape="0">
                  <a:prstClr val="black">
                    <a:alpha val="40000"/>
                  </a:prstClr>
                </a:outerShdw>
              </a:effectLst>
            </a:endParaRPr>
          </a:p>
        </p:txBody>
      </p:sp>
      <p:sp>
        <p:nvSpPr>
          <p:cNvPr id="17" name="TextBox 16">
            <a:extLst>
              <a:ext uri="{FF2B5EF4-FFF2-40B4-BE49-F238E27FC236}">
                <a16:creationId xmlns:a16="http://schemas.microsoft.com/office/drawing/2014/main" id="{5BF71068-8561-81AD-7B7F-E0D9D15BD984}"/>
              </a:ext>
            </a:extLst>
          </p:cNvPr>
          <p:cNvSpPr txBox="1"/>
          <p:nvPr userDrawn="1"/>
        </p:nvSpPr>
        <p:spPr>
          <a:xfrm>
            <a:off x="8739963" y="2861919"/>
            <a:ext cx="2956737" cy="738664"/>
          </a:xfrm>
          <a:prstGeom prst="rect">
            <a:avLst/>
          </a:prstGeom>
          <a:noFill/>
        </p:spPr>
        <p:txBody>
          <a:bodyPr wrap="square" lIns="0" tIns="0" rIns="0" bIns="0" rtlCol="0">
            <a:spAutoFit/>
          </a:bodyPr>
          <a:lstStyle/>
          <a:p>
            <a:r>
              <a:rPr lang="en-US" sz="2400" b="1" i="0">
                <a:solidFill>
                  <a:srgbClr val="FF711C"/>
                </a:solidFill>
                <a:latin typeface="Arial Black" panose="020B0604020202020204" pitchFamily="34" charset="0"/>
                <a:cs typeface="Arial Black" panose="020B0604020202020204" pitchFamily="34" charset="0"/>
              </a:rPr>
              <a:t>4</a:t>
            </a:r>
            <a:r>
              <a:rPr lang="en-US" sz="2400" b="1" i="0">
                <a:solidFill>
                  <a:schemeClr val="accent2"/>
                </a:solidFill>
                <a:latin typeface="Arial Black" panose="020B0604020202020204" pitchFamily="34" charset="0"/>
                <a:cs typeface="Arial Black" panose="020B0604020202020204" pitchFamily="34" charset="0"/>
              </a:rPr>
              <a:t> </a:t>
            </a:r>
            <a:r>
              <a:rPr lang="en-US" sz="2400" b="0" i="0" u="none" strike="noStrike" err="1">
                <a:solidFill>
                  <a:schemeClr val="accent2"/>
                </a:solidFill>
                <a:effectLst/>
                <a:latin typeface="Arial" panose="020B0604020202020204" pitchFamily="34" charset="0"/>
                <a:cs typeface="Arial" panose="020B0604020202020204" pitchFamily="34" charset="0"/>
              </a:rPr>
              <a:t>greenEMAS</a:t>
            </a:r>
            <a:r>
              <a:rPr lang="en-US" sz="2000" b="0" i="0" u="none" strike="noStrike" baseline="30000">
                <a:solidFill>
                  <a:schemeClr val="accent2"/>
                </a:solidFill>
                <a:effectLst/>
                <a:latin typeface="Arial" panose="020B0604020202020204" pitchFamily="34" charset="0"/>
                <a:cs typeface="Arial" panose="020B0604020202020204" pitchFamily="34" charset="0"/>
              </a:rPr>
              <a:t>®</a:t>
            </a:r>
            <a:r>
              <a:rPr lang="en-US" sz="2400" b="0" i="0" u="none" strike="noStrike">
                <a:solidFill>
                  <a:schemeClr val="accent2"/>
                </a:solidFill>
                <a:effectLst/>
                <a:latin typeface="Arial" panose="020B0604020202020204" pitchFamily="34" charset="0"/>
                <a:cs typeface="Arial" panose="020B0604020202020204" pitchFamily="34" charset="0"/>
              </a:rPr>
              <a:t> beds are installed at MDW</a:t>
            </a:r>
            <a:endParaRPr lang="en-US" sz="2400">
              <a:solidFill>
                <a:schemeClr val="accent2"/>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ED772501-C958-487A-739A-F43458CF71F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929801" y="4102698"/>
            <a:ext cx="1441170" cy="1441170"/>
          </a:xfrm>
          <a:prstGeom prst="rect">
            <a:avLst/>
          </a:prstGeom>
          <a:effectLst>
            <a:outerShdw blurRad="50800" dist="38100" dir="2700000" algn="tl" rotWithShape="0">
              <a:prstClr val="black">
                <a:alpha val="40000"/>
              </a:prstClr>
            </a:outerShdw>
          </a:effectLst>
        </p:spPr>
      </p:pic>
      <p:sp>
        <p:nvSpPr>
          <p:cNvPr id="25" name="object 33">
            <a:extLst>
              <a:ext uri="{FF2B5EF4-FFF2-40B4-BE49-F238E27FC236}">
                <a16:creationId xmlns:a16="http://schemas.microsoft.com/office/drawing/2014/main" id="{050B554F-C555-FB8D-F39A-854A9128BD58}"/>
              </a:ext>
            </a:extLst>
          </p:cNvPr>
          <p:cNvSpPr txBox="1"/>
          <p:nvPr userDrawn="1"/>
        </p:nvSpPr>
        <p:spPr>
          <a:xfrm>
            <a:off x="4929801" y="5568248"/>
            <a:ext cx="1433311" cy="348942"/>
          </a:xfrm>
          <a:prstGeom prst="rect">
            <a:avLst/>
          </a:prstGeom>
        </p:spPr>
        <p:txBody>
          <a:bodyPr vert="horz" wrap="square" lIns="0" tIns="0" rIns="0" bIns="0" rtlCol="0" anchor="b" anchorCtr="0">
            <a:spAutoFit/>
          </a:bodyPr>
          <a:lstStyle/>
          <a:p>
            <a:pPr marL="12700" marR="5080" algn="ctr">
              <a:lnSpc>
                <a:spcPts val="2900"/>
              </a:lnSpc>
              <a:spcBef>
                <a:spcPts val="340"/>
              </a:spcBef>
            </a:pPr>
            <a:r>
              <a:rPr lang="en-US" sz="2000">
                <a:solidFill>
                  <a:schemeClr val="accent2"/>
                </a:solidFill>
                <a:uFill>
                  <a:solidFill>
                    <a:srgbClr val="568E9F"/>
                  </a:solidFill>
                </a:uFill>
                <a:latin typeface="Arial"/>
                <a:cs typeface="Arial"/>
              </a:rPr>
              <a:t>EMAS info</a:t>
            </a:r>
            <a:endParaRPr sz="2000">
              <a:solidFill>
                <a:schemeClr val="accent2"/>
              </a:solidFill>
              <a:latin typeface="Arial"/>
              <a:cs typeface="Arial"/>
            </a:endParaRPr>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8" name="Rectangle 17">
            <a:hlinkClick r:id="rId7"/>
            <a:extLst>
              <a:ext uri="{FF2B5EF4-FFF2-40B4-BE49-F238E27FC236}">
                <a16:creationId xmlns:a16="http://schemas.microsoft.com/office/drawing/2014/main" id="{19EE66F4-7321-DD95-B297-DEEF18737535}"/>
              </a:ext>
            </a:extLst>
          </p:cNvPr>
          <p:cNvSpPr/>
          <p:nvPr userDrawn="1"/>
        </p:nvSpPr>
        <p:spPr>
          <a:xfrm>
            <a:off x="4916032" y="4101219"/>
            <a:ext cx="1457608" cy="1783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450634"/>
      </p:ext>
    </p:extLst>
  </p:cSld>
  <p:clrMapOvr>
    <a:masterClrMapping/>
  </p:clrMapOvr>
  <p:extLst>
    <p:ext uri="{DCECCB84-F9BA-43D5-87BE-67443E8EF086}">
      <p15:sldGuideLst xmlns:p15="http://schemas.microsoft.com/office/powerpoint/2012/main">
        <p15:guide id="1" orient="horz" pos="1944">
          <p15:clr>
            <a:srgbClr val="FBAE40"/>
          </p15:clr>
        </p15:guide>
        <p15:guide id="2" orient="horz" pos="2496">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1">
            <a:extLst>
              <a:ext uri="{FF2B5EF4-FFF2-40B4-BE49-F238E27FC236}">
                <a16:creationId xmlns:a16="http://schemas.microsoft.com/office/drawing/2014/main" id="{0AD81A79-52A0-0A71-17E5-49DD01AFAE05}"/>
              </a:ext>
            </a:extLst>
          </p:cNvPr>
          <p:cNvSpPr txBox="1">
            <a:spLocks/>
          </p:cNvSpPr>
          <p:nvPr userDrawn="1"/>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0">
                <a:solidFill>
                  <a:srgbClr val="FF711C"/>
                </a:solidFill>
                <a:effectLst>
                  <a:outerShdw blurRad="76200" dist="76200" dir="3600000" algn="tl" rotWithShape="0">
                    <a:prstClr val="black">
                      <a:alpha val="17248"/>
                    </a:prstClr>
                  </a:outerShdw>
                </a:effectLst>
              </a:rPr>
              <a:t>QR CODES</a:t>
            </a:r>
            <a:endParaRPr lang="en-US" sz="2400" b="0" spc="0" baseline="0">
              <a:solidFill>
                <a:srgbClr val="FF711C"/>
              </a:solidFill>
              <a:effectLst>
                <a:outerShdw blurRad="76200" dist="76200" dir="3600000" algn="tl" rotWithShape="0">
                  <a:prstClr val="black">
                    <a:alpha val="17248"/>
                  </a:prstClr>
                </a:outerShdw>
              </a:effectLst>
              <a:latin typeface="Arial"/>
              <a:cs typeface="Arial"/>
            </a:endParaRPr>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 name="Rectangle 1">
            <a:extLst>
              <a:ext uri="{FF2B5EF4-FFF2-40B4-BE49-F238E27FC236}">
                <a16:creationId xmlns:a16="http://schemas.microsoft.com/office/drawing/2014/main" id="{53923413-80B1-49B8-0757-76AFB59E5464}"/>
              </a:ext>
            </a:extLst>
          </p:cNvPr>
          <p:cNvSpPr/>
          <p:nvPr userDrawn="1"/>
        </p:nvSpPr>
        <p:spPr>
          <a:xfrm>
            <a:off x="1843824" y="2461251"/>
            <a:ext cx="386196"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FAA</a:t>
            </a:r>
            <a:endParaRPr lang="en-US" sz="16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D5D6F6F-5399-2B0D-645A-4AC2035A0144}"/>
              </a:ext>
            </a:extLst>
          </p:cNvPr>
          <p:cNvSpPr/>
          <p:nvPr userDrawn="1"/>
        </p:nvSpPr>
        <p:spPr>
          <a:xfrm>
            <a:off x="6717279" y="5973755"/>
            <a:ext cx="584229"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EMAS</a:t>
            </a:r>
            <a:endParaRPr lang="en-US" sz="1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3AA28CA-34ED-B673-B760-2D8FB74391B4}"/>
              </a:ext>
            </a:extLst>
          </p:cNvPr>
          <p:cNvSpPr/>
          <p:nvPr userDrawn="1"/>
        </p:nvSpPr>
        <p:spPr>
          <a:xfrm>
            <a:off x="4453811" y="2461251"/>
            <a:ext cx="1121079"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Complex Geometry</a:t>
            </a: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2993CC0-A296-7E9E-3E0E-D1C48C982826}"/>
              </a:ext>
            </a:extLst>
          </p:cNvPr>
          <p:cNvSpPr/>
          <p:nvPr userDrawn="1"/>
        </p:nvSpPr>
        <p:spPr>
          <a:xfrm>
            <a:off x="8031813" y="2461251"/>
            <a:ext cx="947404"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CND</a:t>
            </a:r>
            <a:endParaRPr lang="en-US" sz="16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75D9C5B-1034-0A0C-AD67-92A75D4873EC}"/>
              </a:ext>
            </a:extLst>
          </p:cNvPr>
          <p:cNvSpPr/>
          <p:nvPr userDrawn="1"/>
        </p:nvSpPr>
        <p:spPr>
          <a:xfrm>
            <a:off x="6692069" y="2461251"/>
            <a:ext cx="830356"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Checklist</a:t>
            </a: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57387FC-F7AA-1153-46F5-BAAF7A357124}"/>
              </a:ext>
            </a:extLst>
          </p:cNvPr>
          <p:cNvSpPr/>
          <p:nvPr userDrawn="1"/>
        </p:nvSpPr>
        <p:spPr>
          <a:xfrm>
            <a:off x="9371557" y="2461251"/>
            <a:ext cx="1036645"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ACAC mailbox</a:t>
            </a:r>
            <a:endParaRPr lang="en-US" sz="16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8A538E1-E3D6-ECD3-88CA-0BDDE1797690}"/>
              </a:ext>
            </a:extLst>
          </p:cNvPr>
          <p:cNvSpPr/>
          <p:nvPr userDrawn="1"/>
        </p:nvSpPr>
        <p:spPr>
          <a:xfrm>
            <a:off x="3145716" y="4493504"/>
            <a:ext cx="1161976"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Phraseology</a:t>
            </a:r>
            <a:endParaRPr lang="en-US" sz="1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4DED738-008E-42E0-FA01-D58655734827}"/>
              </a:ext>
            </a:extLst>
          </p:cNvPr>
          <p:cNvSpPr/>
          <p:nvPr userDrawn="1"/>
        </p:nvSpPr>
        <p:spPr>
          <a:xfrm>
            <a:off x="1816836" y="4493504"/>
            <a:ext cx="1376242"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Situational</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Awareness </a:t>
            </a:r>
            <a:endParaRPr lang="en-US" sz="16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A07D64-85C2-6172-48B0-516F675BD628}"/>
              </a:ext>
            </a:extLst>
          </p:cNvPr>
          <p:cNvSpPr/>
          <p:nvPr userDrawn="1"/>
        </p:nvSpPr>
        <p:spPr>
          <a:xfrm>
            <a:off x="4430674" y="4493504"/>
            <a:ext cx="1052351"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Winter Ops</a:t>
            </a:r>
            <a:endParaRPr lang="en-US" sz="16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B3ED90B-D2FE-6FF7-0085-428F468FF59B}"/>
              </a:ext>
            </a:extLst>
          </p:cNvPr>
          <p:cNvSpPr/>
          <p:nvPr userDrawn="1"/>
        </p:nvSpPr>
        <p:spPr>
          <a:xfrm>
            <a:off x="6692069" y="1173920"/>
            <a:ext cx="2241550"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CONSTRUCTION:</a:t>
            </a:r>
            <a:endParaRPr lang="en-US" sz="2000">
              <a:solidFill>
                <a:schemeClr val="accent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6F3B63A-FBBC-19D3-6440-15E722278ABB}"/>
              </a:ext>
            </a:extLst>
          </p:cNvPr>
          <p:cNvSpPr/>
          <p:nvPr userDrawn="1"/>
        </p:nvSpPr>
        <p:spPr>
          <a:xfrm>
            <a:off x="1866900" y="1173920"/>
            <a:ext cx="4678319"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FROM THE FLIGHT DECK VIDEOS:</a:t>
            </a:r>
            <a:endParaRPr lang="en-US" sz="2000">
              <a:solidFill>
                <a:schemeClr val="accent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5DBB134-E550-C8F2-062D-2FCA505FC322}"/>
              </a:ext>
            </a:extLst>
          </p:cNvPr>
          <p:cNvSpPr/>
          <p:nvPr userDrawn="1"/>
        </p:nvSpPr>
        <p:spPr>
          <a:xfrm>
            <a:off x="1866899" y="3169534"/>
            <a:ext cx="2917101"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AIRFIELD DRIVERS:</a:t>
            </a:r>
            <a:endParaRPr lang="en-US" sz="2000">
              <a:solidFill>
                <a:schemeClr val="accent2"/>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6894A07-D31B-82A7-84B7-2A45087E5C3F}"/>
              </a:ext>
            </a:extLst>
          </p:cNvPr>
          <p:cNvSpPr/>
          <p:nvPr userDrawn="1"/>
        </p:nvSpPr>
        <p:spPr>
          <a:xfrm>
            <a:off x="9370744" y="4494853"/>
            <a:ext cx="419987"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AAN</a:t>
            </a:r>
            <a:endParaRPr lang="en-US" sz="16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A075A2C-6304-1878-360C-F6D0C45F8520}"/>
              </a:ext>
            </a:extLst>
          </p:cNvPr>
          <p:cNvSpPr/>
          <p:nvPr userDrawn="1"/>
        </p:nvSpPr>
        <p:spPr>
          <a:xfrm>
            <a:off x="3139522" y="2461251"/>
            <a:ext cx="866687"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YouTube</a:t>
            </a:r>
            <a:endParaRPr lang="en-US" sz="16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D206A59-8499-D4AA-99DD-4A0F800563FB}"/>
              </a:ext>
            </a:extLst>
          </p:cNvPr>
          <p:cNvSpPr/>
          <p:nvPr userDrawn="1"/>
        </p:nvSpPr>
        <p:spPr>
          <a:xfrm>
            <a:off x="10699974" y="4494853"/>
            <a:ext cx="850361"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NOTAMs</a:t>
            </a:r>
            <a:endParaRPr lang="en-US" sz="16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830B9FB-2ABF-076F-A2BC-636A93EB4859}"/>
              </a:ext>
            </a:extLst>
          </p:cNvPr>
          <p:cNvSpPr/>
          <p:nvPr userDrawn="1"/>
        </p:nvSpPr>
        <p:spPr>
          <a:xfrm>
            <a:off x="8041723" y="4494853"/>
            <a:ext cx="879351"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Pilot</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Simulator</a:t>
            </a:r>
            <a:endParaRPr lang="en-US" sz="160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028523F-99B4-3225-0262-C40955A0D965}"/>
              </a:ext>
            </a:extLst>
          </p:cNvPr>
          <p:cNvSpPr/>
          <p:nvPr userDrawn="1"/>
        </p:nvSpPr>
        <p:spPr>
          <a:xfrm>
            <a:off x="8047800" y="5981417"/>
            <a:ext cx="669927"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FAAST</a:t>
            </a:r>
            <a:endParaRPr lang="en-US" sz="16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C88E3DA-9CD3-EF7B-4F6B-9E79368C2C04}"/>
              </a:ext>
            </a:extLst>
          </p:cNvPr>
          <p:cNvSpPr/>
          <p:nvPr userDrawn="1"/>
        </p:nvSpPr>
        <p:spPr>
          <a:xfrm>
            <a:off x="6692069" y="4494853"/>
            <a:ext cx="774251" cy="436017"/>
          </a:xfrm>
          <a:prstGeom prst="rect">
            <a:avLst/>
          </a:prstGeom>
        </p:spPr>
        <p:txBody>
          <a:bodyPr wrap="non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Airport</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Diagram</a:t>
            </a:r>
            <a:endParaRPr lang="en-US" sz="16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7C98E54-46EA-BB1A-4E6D-09FFEB71F298}"/>
              </a:ext>
            </a:extLst>
          </p:cNvPr>
          <p:cNvSpPr/>
          <p:nvPr userDrawn="1"/>
        </p:nvSpPr>
        <p:spPr>
          <a:xfrm>
            <a:off x="9385773" y="5981417"/>
            <a:ext cx="1415083"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Hot Spot Description</a:t>
            </a:r>
            <a:endParaRPr lang="en-US" sz="160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20FE227D-88D2-88A0-FC88-C07A2AB1B2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72946" y="3608878"/>
            <a:ext cx="842198" cy="842198"/>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7FC0D9DB-DE98-4C24-B2BB-6460806F529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40150" y="3608878"/>
            <a:ext cx="842198" cy="842198"/>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57B9059D-B05F-84A6-85A5-5917292AC24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69632" y="3608878"/>
            <a:ext cx="842198" cy="842198"/>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A5093D9C-B258-216F-8FAD-162E2BBFF57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699114" y="3608878"/>
            <a:ext cx="842198" cy="842198"/>
          </a:xfrm>
          <a:prstGeom prst="rect">
            <a:avLst/>
          </a:prstGeom>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C39336FF-3E83-A52A-C37D-E2D1703F8CA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699349" y="5111382"/>
            <a:ext cx="842198" cy="842198"/>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9664CA58-7F7D-B85D-45D8-809C45B0041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8052914" y="5111382"/>
            <a:ext cx="842198" cy="842198"/>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FEAA168A-1172-5F9C-A6B9-31BA8454E50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692069" y="1581877"/>
            <a:ext cx="856759" cy="842198"/>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7CAE6500-F062-BD2E-050D-126FA93AC62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71557" y="1581877"/>
            <a:ext cx="856759" cy="842198"/>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CEFEC890-A6E8-5206-99A8-5F6AA43C4E09}"/>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031813" y="1581877"/>
            <a:ext cx="856759" cy="842198"/>
          </a:xfrm>
          <a:prstGeom prst="rect">
            <a:avLst/>
          </a:prstGeom>
          <a:effectLst>
            <a:outerShdw blurRad="50800" dist="38100" dir="2700000" algn="tl" rotWithShape="0">
              <a:prstClr val="black">
                <a:alpha val="40000"/>
              </a:prstClr>
            </a:outerShdw>
          </a:effectLst>
        </p:spPr>
      </p:pic>
      <p:cxnSp>
        <p:nvCxnSpPr>
          <p:cNvPr id="38" name="Straight Connector 37">
            <a:extLst>
              <a:ext uri="{FF2B5EF4-FFF2-40B4-BE49-F238E27FC236}">
                <a16:creationId xmlns:a16="http://schemas.microsoft.com/office/drawing/2014/main" id="{63AC2D6E-F88A-E169-5257-993E2243463B}"/>
              </a:ext>
            </a:extLst>
          </p:cNvPr>
          <p:cNvCxnSpPr>
            <a:cxnSpLocks/>
          </p:cNvCxnSpPr>
          <p:nvPr userDrawn="1"/>
        </p:nvCxnSpPr>
        <p:spPr>
          <a:xfrm>
            <a:off x="6348534" y="1219200"/>
            <a:ext cx="0" cy="5143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221783-F476-474F-666A-E02A7802E2CB}"/>
              </a:ext>
            </a:extLst>
          </p:cNvPr>
          <p:cNvCxnSpPr>
            <a:cxnSpLocks/>
          </p:cNvCxnSpPr>
          <p:nvPr userDrawn="1"/>
        </p:nvCxnSpPr>
        <p:spPr>
          <a:xfrm flipH="1">
            <a:off x="1817263" y="3086438"/>
            <a:ext cx="4200079"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2B68D8-05F8-2FDD-6CC6-C09495DB5B5D}"/>
              </a:ext>
            </a:extLst>
          </p:cNvPr>
          <p:cNvCxnSpPr>
            <a:cxnSpLocks/>
          </p:cNvCxnSpPr>
          <p:nvPr userDrawn="1"/>
        </p:nvCxnSpPr>
        <p:spPr>
          <a:xfrm flipH="1">
            <a:off x="6644902" y="3086438"/>
            <a:ext cx="489641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6383120-BBD4-F9F7-96B3-C40E15A2FD7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369632" y="5111382"/>
            <a:ext cx="842191" cy="842191"/>
          </a:xfrm>
          <a:prstGeom prst="rect">
            <a:avLst/>
          </a:prstGeom>
          <a:effectLst>
            <a:outerShdw blurRad="50800" dist="38100" dir="2700000" algn="tl" rotWithShape="0">
              <a:prstClr val="black">
                <a:alpha val="40000"/>
              </a:prstClr>
            </a:outerShdw>
          </a:effectLst>
        </p:spPr>
      </p:pic>
      <p:sp>
        <p:nvSpPr>
          <p:cNvPr id="42" name="Rectangle 41">
            <a:extLst>
              <a:ext uri="{FF2B5EF4-FFF2-40B4-BE49-F238E27FC236}">
                <a16:creationId xmlns:a16="http://schemas.microsoft.com/office/drawing/2014/main" id="{EFA610BC-8495-9BAA-E732-91E0BCD79E30}"/>
              </a:ext>
            </a:extLst>
          </p:cNvPr>
          <p:cNvSpPr/>
          <p:nvPr userDrawn="1"/>
        </p:nvSpPr>
        <p:spPr>
          <a:xfrm>
            <a:off x="1839302" y="1581877"/>
            <a:ext cx="835610" cy="8298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52A517-B1CD-8270-6E98-6CF13C5240F2}"/>
              </a:ext>
            </a:extLst>
          </p:cNvPr>
          <p:cNvSpPr/>
          <p:nvPr userDrawn="1"/>
        </p:nvSpPr>
        <p:spPr>
          <a:xfrm>
            <a:off x="3123816" y="1581877"/>
            <a:ext cx="835610" cy="8298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1727081-14BB-FC0C-3847-6AA41C782F61}"/>
              </a:ext>
            </a:extLst>
          </p:cNvPr>
          <p:cNvGrpSpPr/>
          <p:nvPr userDrawn="1"/>
        </p:nvGrpSpPr>
        <p:grpSpPr>
          <a:xfrm>
            <a:off x="1870260" y="1606933"/>
            <a:ext cx="778847" cy="779076"/>
            <a:chOff x="6638576" y="2478863"/>
            <a:chExt cx="1472134" cy="1472565"/>
          </a:xfrm>
        </p:grpSpPr>
        <p:sp>
          <p:nvSpPr>
            <p:cNvPr id="45" name="object 16">
              <a:extLst>
                <a:ext uri="{FF2B5EF4-FFF2-40B4-BE49-F238E27FC236}">
                  <a16:creationId xmlns:a16="http://schemas.microsoft.com/office/drawing/2014/main" id="{C0A0BC04-E9F7-2662-4748-1FDD56DD0072}"/>
                </a:ext>
              </a:extLst>
            </p:cNvPr>
            <p:cNvSpPr/>
            <p:nvPr/>
          </p:nvSpPr>
          <p:spPr>
            <a:xfrm>
              <a:off x="6638576" y="2478863"/>
              <a:ext cx="312420" cy="1472565"/>
            </a:xfrm>
            <a:custGeom>
              <a:avLst/>
              <a:gdLst/>
              <a:ahLst/>
              <a:cxnLst/>
              <a:rect l="l" t="t" r="r" b="b"/>
              <a:pathLst>
                <a:path w="312420" h="1472564">
                  <a:moveTo>
                    <a:pt x="44589" y="1159725"/>
                  </a:moveTo>
                  <a:lnTo>
                    <a:pt x="0" y="1159725"/>
                  </a:lnTo>
                  <a:lnTo>
                    <a:pt x="0" y="1382750"/>
                  </a:lnTo>
                  <a:lnTo>
                    <a:pt x="0" y="1471955"/>
                  </a:lnTo>
                  <a:lnTo>
                    <a:pt x="44589" y="1471955"/>
                  </a:lnTo>
                  <a:lnTo>
                    <a:pt x="44589" y="1382763"/>
                  </a:lnTo>
                  <a:lnTo>
                    <a:pt x="44589" y="1159725"/>
                  </a:lnTo>
                  <a:close/>
                </a:path>
                <a:path w="312420" h="1472564">
                  <a:moveTo>
                    <a:pt x="44589" y="1070508"/>
                  </a:moveTo>
                  <a:lnTo>
                    <a:pt x="0" y="1070508"/>
                  </a:lnTo>
                  <a:lnTo>
                    <a:pt x="0" y="1115110"/>
                  </a:lnTo>
                  <a:lnTo>
                    <a:pt x="44589" y="1115110"/>
                  </a:lnTo>
                  <a:lnTo>
                    <a:pt x="44589" y="1070508"/>
                  </a:lnTo>
                  <a:close/>
                </a:path>
                <a:path w="312420" h="1472564">
                  <a:moveTo>
                    <a:pt x="44589" y="936701"/>
                  </a:moveTo>
                  <a:lnTo>
                    <a:pt x="0" y="936701"/>
                  </a:lnTo>
                  <a:lnTo>
                    <a:pt x="0" y="981303"/>
                  </a:lnTo>
                  <a:lnTo>
                    <a:pt x="44589" y="981303"/>
                  </a:lnTo>
                  <a:lnTo>
                    <a:pt x="44589" y="936701"/>
                  </a:lnTo>
                  <a:close/>
                </a:path>
                <a:path w="312420" h="1472564">
                  <a:moveTo>
                    <a:pt x="44589" y="535254"/>
                  </a:moveTo>
                  <a:lnTo>
                    <a:pt x="0" y="535254"/>
                  </a:lnTo>
                  <a:lnTo>
                    <a:pt x="0" y="624459"/>
                  </a:lnTo>
                  <a:lnTo>
                    <a:pt x="44589" y="624459"/>
                  </a:lnTo>
                  <a:lnTo>
                    <a:pt x="44589" y="535254"/>
                  </a:lnTo>
                  <a:close/>
                </a:path>
                <a:path w="312420" h="1472564">
                  <a:moveTo>
                    <a:pt x="44589" y="356831"/>
                  </a:moveTo>
                  <a:lnTo>
                    <a:pt x="0" y="356831"/>
                  </a:lnTo>
                  <a:lnTo>
                    <a:pt x="0" y="490651"/>
                  </a:lnTo>
                  <a:lnTo>
                    <a:pt x="44589" y="490651"/>
                  </a:lnTo>
                  <a:lnTo>
                    <a:pt x="44589" y="356831"/>
                  </a:lnTo>
                  <a:close/>
                </a:path>
                <a:path w="312420" h="1472564">
                  <a:moveTo>
                    <a:pt x="44589" y="0"/>
                  </a:moveTo>
                  <a:lnTo>
                    <a:pt x="0" y="0"/>
                  </a:lnTo>
                  <a:lnTo>
                    <a:pt x="0" y="133807"/>
                  </a:lnTo>
                  <a:lnTo>
                    <a:pt x="0" y="312229"/>
                  </a:lnTo>
                  <a:lnTo>
                    <a:pt x="44589" y="312229"/>
                  </a:lnTo>
                  <a:lnTo>
                    <a:pt x="44589" y="133819"/>
                  </a:lnTo>
                  <a:lnTo>
                    <a:pt x="44589" y="0"/>
                  </a:lnTo>
                  <a:close/>
                </a:path>
                <a:path w="312420" h="1472564">
                  <a:moveTo>
                    <a:pt x="89204" y="401447"/>
                  </a:moveTo>
                  <a:lnTo>
                    <a:pt x="44602" y="401447"/>
                  </a:lnTo>
                  <a:lnTo>
                    <a:pt x="44602" y="446049"/>
                  </a:lnTo>
                  <a:lnTo>
                    <a:pt x="89204" y="446049"/>
                  </a:lnTo>
                  <a:lnTo>
                    <a:pt x="89204" y="401447"/>
                  </a:lnTo>
                  <a:close/>
                </a:path>
                <a:path w="312420" h="1472564">
                  <a:moveTo>
                    <a:pt x="133794" y="1427353"/>
                  </a:moveTo>
                  <a:lnTo>
                    <a:pt x="89204" y="1427353"/>
                  </a:lnTo>
                  <a:lnTo>
                    <a:pt x="44602" y="1427353"/>
                  </a:lnTo>
                  <a:lnTo>
                    <a:pt x="44602" y="1471955"/>
                  </a:lnTo>
                  <a:lnTo>
                    <a:pt x="89204" y="1471955"/>
                  </a:lnTo>
                  <a:lnTo>
                    <a:pt x="133794" y="1471955"/>
                  </a:lnTo>
                  <a:lnTo>
                    <a:pt x="133794" y="1427353"/>
                  </a:lnTo>
                  <a:close/>
                </a:path>
                <a:path w="312420" h="1472564">
                  <a:moveTo>
                    <a:pt x="133794" y="1248943"/>
                  </a:moveTo>
                  <a:lnTo>
                    <a:pt x="89204" y="1248943"/>
                  </a:lnTo>
                  <a:lnTo>
                    <a:pt x="89204" y="1382763"/>
                  </a:lnTo>
                  <a:lnTo>
                    <a:pt x="133794" y="1382763"/>
                  </a:lnTo>
                  <a:lnTo>
                    <a:pt x="133794" y="1248943"/>
                  </a:lnTo>
                  <a:close/>
                </a:path>
                <a:path w="312420" h="1472564">
                  <a:moveTo>
                    <a:pt x="133794" y="1159725"/>
                  </a:moveTo>
                  <a:lnTo>
                    <a:pt x="89204" y="1159725"/>
                  </a:lnTo>
                  <a:lnTo>
                    <a:pt x="44602" y="1159725"/>
                  </a:lnTo>
                  <a:lnTo>
                    <a:pt x="44602" y="1204341"/>
                  </a:lnTo>
                  <a:lnTo>
                    <a:pt x="89204" y="1204341"/>
                  </a:lnTo>
                  <a:lnTo>
                    <a:pt x="133794" y="1204341"/>
                  </a:lnTo>
                  <a:lnTo>
                    <a:pt x="133794" y="1159725"/>
                  </a:lnTo>
                  <a:close/>
                </a:path>
                <a:path w="312420" h="1472564">
                  <a:moveTo>
                    <a:pt x="133794" y="1070508"/>
                  </a:moveTo>
                  <a:lnTo>
                    <a:pt x="89204" y="1070508"/>
                  </a:lnTo>
                  <a:lnTo>
                    <a:pt x="44602" y="1070508"/>
                  </a:lnTo>
                  <a:lnTo>
                    <a:pt x="44602" y="1115110"/>
                  </a:lnTo>
                  <a:lnTo>
                    <a:pt x="89204" y="1115110"/>
                  </a:lnTo>
                  <a:lnTo>
                    <a:pt x="133794" y="1115110"/>
                  </a:lnTo>
                  <a:lnTo>
                    <a:pt x="133794" y="1070508"/>
                  </a:lnTo>
                  <a:close/>
                </a:path>
                <a:path w="312420" h="1472564">
                  <a:moveTo>
                    <a:pt x="133794" y="981303"/>
                  </a:moveTo>
                  <a:lnTo>
                    <a:pt x="89204" y="981303"/>
                  </a:lnTo>
                  <a:lnTo>
                    <a:pt x="89204" y="1025906"/>
                  </a:lnTo>
                  <a:lnTo>
                    <a:pt x="133794" y="1025906"/>
                  </a:lnTo>
                  <a:lnTo>
                    <a:pt x="133794" y="981303"/>
                  </a:lnTo>
                  <a:close/>
                </a:path>
                <a:path w="312420" h="1472564">
                  <a:moveTo>
                    <a:pt x="133794" y="802881"/>
                  </a:moveTo>
                  <a:lnTo>
                    <a:pt x="89204" y="802881"/>
                  </a:lnTo>
                  <a:lnTo>
                    <a:pt x="89204" y="758278"/>
                  </a:lnTo>
                  <a:lnTo>
                    <a:pt x="44602" y="758278"/>
                  </a:lnTo>
                  <a:lnTo>
                    <a:pt x="44602" y="847483"/>
                  </a:lnTo>
                  <a:lnTo>
                    <a:pt x="89204" y="847483"/>
                  </a:lnTo>
                  <a:lnTo>
                    <a:pt x="89204" y="892086"/>
                  </a:lnTo>
                  <a:lnTo>
                    <a:pt x="133794" y="892086"/>
                  </a:lnTo>
                  <a:lnTo>
                    <a:pt x="133794" y="802881"/>
                  </a:lnTo>
                  <a:close/>
                </a:path>
                <a:path w="312420" h="1472564">
                  <a:moveTo>
                    <a:pt x="133794" y="579856"/>
                  </a:moveTo>
                  <a:lnTo>
                    <a:pt x="89204" y="579856"/>
                  </a:lnTo>
                  <a:lnTo>
                    <a:pt x="44602" y="579856"/>
                  </a:lnTo>
                  <a:lnTo>
                    <a:pt x="44602" y="713676"/>
                  </a:lnTo>
                  <a:lnTo>
                    <a:pt x="89204" y="713676"/>
                  </a:lnTo>
                  <a:lnTo>
                    <a:pt x="89204" y="758278"/>
                  </a:lnTo>
                  <a:lnTo>
                    <a:pt x="133794" y="758278"/>
                  </a:lnTo>
                  <a:lnTo>
                    <a:pt x="133794" y="669074"/>
                  </a:lnTo>
                  <a:lnTo>
                    <a:pt x="89204" y="669074"/>
                  </a:lnTo>
                  <a:lnTo>
                    <a:pt x="89204" y="624459"/>
                  </a:lnTo>
                  <a:lnTo>
                    <a:pt x="133794" y="624459"/>
                  </a:lnTo>
                  <a:lnTo>
                    <a:pt x="133794" y="579856"/>
                  </a:lnTo>
                  <a:close/>
                </a:path>
                <a:path w="312420" h="1472564">
                  <a:moveTo>
                    <a:pt x="133794" y="446049"/>
                  </a:moveTo>
                  <a:lnTo>
                    <a:pt x="89204" y="446049"/>
                  </a:lnTo>
                  <a:lnTo>
                    <a:pt x="89204" y="535254"/>
                  </a:lnTo>
                  <a:lnTo>
                    <a:pt x="133794" y="535254"/>
                  </a:lnTo>
                  <a:lnTo>
                    <a:pt x="133794" y="446049"/>
                  </a:lnTo>
                  <a:close/>
                </a:path>
                <a:path w="312420" h="1472564">
                  <a:moveTo>
                    <a:pt x="133794" y="267627"/>
                  </a:moveTo>
                  <a:lnTo>
                    <a:pt x="89204" y="267627"/>
                  </a:lnTo>
                  <a:lnTo>
                    <a:pt x="44602" y="267627"/>
                  </a:lnTo>
                  <a:lnTo>
                    <a:pt x="44602" y="312229"/>
                  </a:lnTo>
                  <a:lnTo>
                    <a:pt x="89204" y="312229"/>
                  </a:lnTo>
                  <a:lnTo>
                    <a:pt x="133794" y="312229"/>
                  </a:lnTo>
                  <a:lnTo>
                    <a:pt x="133794" y="267627"/>
                  </a:lnTo>
                  <a:close/>
                </a:path>
                <a:path w="312420" h="1472564">
                  <a:moveTo>
                    <a:pt x="133794" y="89204"/>
                  </a:moveTo>
                  <a:lnTo>
                    <a:pt x="89204" y="89204"/>
                  </a:lnTo>
                  <a:lnTo>
                    <a:pt x="89204" y="133807"/>
                  </a:lnTo>
                  <a:lnTo>
                    <a:pt x="89204" y="223012"/>
                  </a:lnTo>
                  <a:lnTo>
                    <a:pt x="133794" y="223012"/>
                  </a:lnTo>
                  <a:lnTo>
                    <a:pt x="133794" y="133807"/>
                  </a:lnTo>
                  <a:lnTo>
                    <a:pt x="133794" y="89204"/>
                  </a:lnTo>
                  <a:close/>
                </a:path>
                <a:path w="312420" h="1472564">
                  <a:moveTo>
                    <a:pt x="133794" y="0"/>
                  </a:moveTo>
                  <a:lnTo>
                    <a:pt x="89204" y="0"/>
                  </a:lnTo>
                  <a:lnTo>
                    <a:pt x="44602" y="0"/>
                  </a:lnTo>
                  <a:lnTo>
                    <a:pt x="44602" y="44602"/>
                  </a:lnTo>
                  <a:lnTo>
                    <a:pt x="89204" y="44602"/>
                  </a:lnTo>
                  <a:lnTo>
                    <a:pt x="133794" y="44602"/>
                  </a:lnTo>
                  <a:lnTo>
                    <a:pt x="133794" y="0"/>
                  </a:lnTo>
                  <a:close/>
                </a:path>
                <a:path w="312420" h="1472564">
                  <a:moveTo>
                    <a:pt x="178409" y="1427353"/>
                  </a:moveTo>
                  <a:lnTo>
                    <a:pt x="133807" y="1427353"/>
                  </a:lnTo>
                  <a:lnTo>
                    <a:pt x="133807" y="1471955"/>
                  </a:lnTo>
                  <a:lnTo>
                    <a:pt x="178409" y="1471955"/>
                  </a:lnTo>
                  <a:lnTo>
                    <a:pt x="178409" y="1427353"/>
                  </a:lnTo>
                  <a:close/>
                </a:path>
                <a:path w="312420" h="1472564">
                  <a:moveTo>
                    <a:pt x="178409" y="1248943"/>
                  </a:moveTo>
                  <a:lnTo>
                    <a:pt x="133807" y="1248943"/>
                  </a:lnTo>
                  <a:lnTo>
                    <a:pt x="133807" y="1382763"/>
                  </a:lnTo>
                  <a:lnTo>
                    <a:pt x="178409" y="1382763"/>
                  </a:lnTo>
                  <a:lnTo>
                    <a:pt x="178409" y="1248943"/>
                  </a:lnTo>
                  <a:close/>
                </a:path>
                <a:path w="312420" h="1472564">
                  <a:moveTo>
                    <a:pt x="178409" y="1159725"/>
                  </a:moveTo>
                  <a:lnTo>
                    <a:pt x="133807" y="1159725"/>
                  </a:lnTo>
                  <a:lnTo>
                    <a:pt x="133807" y="1204341"/>
                  </a:lnTo>
                  <a:lnTo>
                    <a:pt x="178409" y="1204341"/>
                  </a:lnTo>
                  <a:lnTo>
                    <a:pt x="178409" y="1159725"/>
                  </a:lnTo>
                  <a:close/>
                </a:path>
                <a:path w="312420" h="1472564">
                  <a:moveTo>
                    <a:pt x="178409" y="1070508"/>
                  </a:moveTo>
                  <a:lnTo>
                    <a:pt x="133807" y="1070508"/>
                  </a:lnTo>
                  <a:lnTo>
                    <a:pt x="133807" y="1115110"/>
                  </a:lnTo>
                  <a:lnTo>
                    <a:pt x="178409" y="1115110"/>
                  </a:lnTo>
                  <a:lnTo>
                    <a:pt x="178409" y="1070508"/>
                  </a:lnTo>
                  <a:close/>
                </a:path>
                <a:path w="312420" h="1472564">
                  <a:moveTo>
                    <a:pt x="178409" y="892098"/>
                  </a:moveTo>
                  <a:lnTo>
                    <a:pt x="133807" y="892098"/>
                  </a:lnTo>
                  <a:lnTo>
                    <a:pt x="133807" y="981303"/>
                  </a:lnTo>
                  <a:lnTo>
                    <a:pt x="178409" y="981303"/>
                  </a:lnTo>
                  <a:lnTo>
                    <a:pt x="178409" y="892098"/>
                  </a:lnTo>
                  <a:close/>
                </a:path>
                <a:path w="312420" h="1472564">
                  <a:moveTo>
                    <a:pt x="178409" y="758278"/>
                  </a:moveTo>
                  <a:lnTo>
                    <a:pt x="133807" y="758278"/>
                  </a:lnTo>
                  <a:lnTo>
                    <a:pt x="133807" y="802881"/>
                  </a:lnTo>
                  <a:lnTo>
                    <a:pt x="178409" y="802881"/>
                  </a:lnTo>
                  <a:lnTo>
                    <a:pt x="178409" y="758278"/>
                  </a:lnTo>
                  <a:close/>
                </a:path>
                <a:path w="312420" h="1472564">
                  <a:moveTo>
                    <a:pt x="178409" y="579856"/>
                  </a:moveTo>
                  <a:lnTo>
                    <a:pt x="133807" y="579856"/>
                  </a:lnTo>
                  <a:lnTo>
                    <a:pt x="133807" y="713676"/>
                  </a:lnTo>
                  <a:lnTo>
                    <a:pt x="178409" y="713676"/>
                  </a:lnTo>
                  <a:lnTo>
                    <a:pt x="178409" y="579856"/>
                  </a:lnTo>
                  <a:close/>
                </a:path>
                <a:path w="312420" h="1472564">
                  <a:moveTo>
                    <a:pt x="178409" y="446049"/>
                  </a:moveTo>
                  <a:lnTo>
                    <a:pt x="133807" y="446049"/>
                  </a:lnTo>
                  <a:lnTo>
                    <a:pt x="133807" y="490651"/>
                  </a:lnTo>
                  <a:lnTo>
                    <a:pt x="178409" y="490651"/>
                  </a:lnTo>
                  <a:lnTo>
                    <a:pt x="178409" y="446049"/>
                  </a:lnTo>
                  <a:close/>
                </a:path>
                <a:path w="312420" h="1472564">
                  <a:moveTo>
                    <a:pt x="178409" y="267627"/>
                  </a:moveTo>
                  <a:lnTo>
                    <a:pt x="133807" y="267627"/>
                  </a:lnTo>
                  <a:lnTo>
                    <a:pt x="133807" y="312229"/>
                  </a:lnTo>
                  <a:lnTo>
                    <a:pt x="178409" y="312229"/>
                  </a:lnTo>
                  <a:lnTo>
                    <a:pt x="178409" y="267627"/>
                  </a:lnTo>
                  <a:close/>
                </a:path>
                <a:path w="312420" h="1472564">
                  <a:moveTo>
                    <a:pt x="178409" y="89204"/>
                  </a:moveTo>
                  <a:lnTo>
                    <a:pt x="133807" y="89204"/>
                  </a:lnTo>
                  <a:lnTo>
                    <a:pt x="133807" y="133807"/>
                  </a:lnTo>
                  <a:lnTo>
                    <a:pt x="133807" y="223012"/>
                  </a:lnTo>
                  <a:lnTo>
                    <a:pt x="178409" y="223012"/>
                  </a:lnTo>
                  <a:lnTo>
                    <a:pt x="178409" y="133807"/>
                  </a:lnTo>
                  <a:lnTo>
                    <a:pt x="178409" y="89204"/>
                  </a:lnTo>
                  <a:close/>
                </a:path>
                <a:path w="312420" h="1472564">
                  <a:moveTo>
                    <a:pt x="178409" y="0"/>
                  </a:moveTo>
                  <a:lnTo>
                    <a:pt x="133807" y="0"/>
                  </a:lnTo>
                  <a:lnTo>
                    <a:pt x="133807" y="44602"/>
                  </a:lnTo>
                  <a:lnTo>
                    <a:pt x="178409" y="44602"/>
                  </a:lnTo>
                  <a:lnTo>
                    <a:pt x="178409" y="0"/>
                  </a:lnTo>
                  <a:close/>
                </a:path>
                <a:path w="312420" h="1472564">
                  <a:moveTo>
                    <a:pt x="223012" y="1427353"/>
                  </a:moveTo>
                  <a:lnTo>
                    <a:pt x="178422" y="1427353"/>
                  </a:lnTo>
                  <a:lnTo>
                    <a:pt x="178422" y="1471955"/>
                  </a:lnTo>
                  <a:lnTo>
                    <a:pt x="223012" y="1471955"/>
                  </a:lnTo>
                  <a:lnTo>
                    <a:pt x="223012" y="1427353"/>
                  </a:lnTo>
                  <a:close/>
                </a:path>
                <a:path w="312420" h="1472564">
                  <a:moveTo>
                    <a:pt x="223012" y="1248943"/>
                  </a:moveTo>
                  <a:lnTo>
                    <a:pt x="178422" y="1248943"/>
                  </a:lnTo>
                  <a:lnTo>
                    <a:pt x="178422" y="1382763"/>
                  </a:lnTo>
                  <a:lnTo>
                    <a:pt x="223012" y="1382763"/>
                  </a:lnTo>
                  <a:lnTo>
                    <a:pt x="223012" y="1248943"/>
                  </a:lnTo>
                  <a:close/>
                </a:path>
                <a:path w="312420" h="1472564">
                  <a:moveTo>
                    <a:pt x="223012" y="1159725"/>
                  </a:moveTo>
                  <a:lnTo>
                    <a:pt x="178422" y="1159725"/>
                  </a:lnTo>
                  <a:lnTo>
                    <a:pt x="178422" y="1204341"/>
                  </a:lnTo>
                  <a:lnTo>
                    <a:pt x="223012" y="1204341"/>
                  </a:lnTo>
                  <a:lnTo>
                    <a:pt x="223012" y="1159725"/>
                  </a:lnTo>
                  <a:close/>
                </a:path>
                <a:path w="312420" h="1472564">
                  <a:moveTo>
                    <a:pt x="223012" y="981303"/>
                  </a:moveTo>
                  <a:lnTo>
                    <a:pt x="178422" y="981303"/>
                  </a:lnTo>
                  <a:lnTo>
                    <a:pt x="178422" y="1070508"/>
                  </a:lnTo>
                  <a:lnTo>
                    <a:pt x="223012" y="1070508"/>
                  </a:lnTo>
                  <a:lnTo>
                    <a:pt x="223012" y="981303"/>
                  </a:lnTo>
                  <a:close/>
                </a:path>
                <a:path w="312420" h="1472564">
                  <a:moveTo>
                    <a:pt x="223012" y="847483"/>
                  </a:moveTo>
                  <a:lnTo>
                    <a:pt x="178422" y="847483"/>
                  </a:lnTo>
                  <a:lnTo>
                    <a:pt x="178422" y="892086"/>
                  </a:lnTo>
                  <a:lnTo>
                    <a:pt x="223012" y="892086"/>
                  </a:lnTo>
                  <a:lnTo>
                    <a:pt x="223012" y="847483"/>
                  </a:lnTo>
                  <a:close/>
                </a:path>
                <a:path w="312420" h="1472564">
                  <a:moveTo>
                    <a:pt x="223012" y="713676"/>
                  </a:moveTo>
                  <a:lnTo>
                    <a:pt x="178422" y="713676"/>
                  </a:lnTo>
                  <a:lnTo>
                    <a:pt x="178422" y="802881"/>
                  </a:lnTo>
                  <a:lnTo>
                    <a:pt x="223012" y="802881"/>
                  </a:lnTo>
                  <a:lnTo>
                    <a:pt x="223012" y="713676"/>
                  </a:lnTo>
                  <a:close/>
                </a:path>
                <a:path w="312420" h="1472564">
                  <a:moveTo>
                    <a:pt x="223012" y="446049"/>
                  </a:moveTo>
                  <a:lnTo>
                    <a:pt x="178422" y="446049"/>
                  </a:lnTo>
                  <a:lnTo>
                    <a:pt x="178422" y="535254"/>
                  </a:lnTo>
                  <a:lnTo>
                    <a:pt x="223012" y="535254"/>
                  </a:lnTo>
                  <a:lnTo>
                    <a:pt x="223012" y="446049"/>
                  </a:lnTo>
                  <a:close/>
                </a:path>
                <a:path w="312420" h="1472564">
                  <a:moveTo>
                    <a:pt x="223012" y="356831"/>
                  </a:moveTo>
                  <a:lnTo>
                    <a:pt x="178422" y="356831"/>
                  </a:lnTo>
                  <a:lnTo>
                    <a:pt x="178422" y="401434"/>
                  </a:lnTo>
                  <a:lnTo>
                    <a:pt x="223012" y="401434"/>
                  </a:lnTo>
                  <a:lnTo>
                    <a:pt x="223012" y="356831"/>
                  </a:lnTo>
                  <a:close/>
                </a:path>
                <a:path w="312420" h="1472564">
                  <a:moveTo>
                    <a:pt x="223012" y="267627"/>
                  </a:moveTo>
                  <a:lnTo>
                    <a:pt x="178422" y="267627"/>
                  </a:lnTo>
                  <a:lnTo>
                    <a:pt x="178422" y="312229"/>
                  </a:lnTo>
                  <a:lnTo>
                    <a:pt x="223012" y="312229"/>
                  </a:lnTo>
                  <a:lnTo>
                    <a:pt x="223012" y="267627"/>
                  </a:lnTo>
                  <a:close/>
                </a:path>
                <a:path w="312420" h="1472564">
                  <a:moveTo>
                    <a:pt x="223012" y="89204"/>
                  </a:moveTo>
                  <a:lnTo>
                    <a:pt x="178422" y="89204"/>
                  </a:lnTo>
                  <a:lnTo>
                    <a:pt x="178422" y="133807"/>
                  </a:lnTo>
                  <a:lnTo>
                    <a:pt x="178422" y="223012"/>
                  </a:lnTo>
                  <a:lnTo>
                    <a:pt x="223012" y="223012"/>
                  </a:lnTo>
                  <a:lnTo>
                    <a:pt x="223012" y="133807"/>
                  </a:lnTo>
                  <a:lnTo>
                    <a:pt x="223012" y="89204"/>
                  </a:lnTo>
                  <a:close/>
                </a:path>
                <a:path w="312420" h="1472564">
                  <a:moveTo>
                    <a:pt x="223012" y="0"/>
                  </a:moveTo>
                  <a:lnTo>
                    <a:pt x="178422" y="0"/>
                  </a:lnTo>
                  <a:lnTo>
                    <a:pt x="178422" y="44602"/>
                  </a:lnTo>
                  <a:lnTo>
                    <a:pt x="223012" y="44602"/>
                  </a:lnTo>
                  <a:lnTo>
                    <a:pt x="223012" y="0"/>
                  </a:lnTo>
                  <a:close/>
                </a:path>
                <a:path w="312420" h="1472564">
                  <a:moveTo>
                    <a:pt x="267627" y="1427353"/>
                  </a:moveTo>
                  <a:lnTo>
                    <a:pt x="223024" y="1427353"/>
                  </a:lnTo>
                  <a:lnTo>
                    <a:pt x="223024" y="1471955"/>
                  </a:lnTo>
                  <a:lnTo>
                    <a:pt x="267627" y="1471955"/>
                  </a:lnTo>
                  <a:lnTo>
                    <a:pt x="267627" y="1427353"/>
                  </a:lnTo>
                  <a:close/>
                </a:path>
                <a:path w="312420" h="1472564">
                  <a:moveTo>
                    <a:pt x="267627" y="1159725"/>
                  </a:moveTo>
                  <a:lnTo>
                    <a:pt x="223024" y="1159725"/>
                  </a:lnTo>
                  <a:lnTo>
                    <a:pt x="223024" y="1204341"/>
                  </a:lnTo>
                  <a:lnTo>
                    <a:pt x="267627" y="1204341"/>
                  </a:lnTo>
                  <a:lnTo>
                    <a:pt x="267627" y="1159725"/>
                  </a:lnTo>
                  <a:close/>
                </a:path>
                <a:path w="312420" h="1472564">
                  <a:moveTo>
                    <a:pt x="312216" y="981303"/>
                  </a:moveTo>
                  <a:lnTo>
                    <a:pt x="267627" y="981303"/>
                  </a:lnTo>
                  <a:lnTo>
                    <a:pt x="267627" y="1025906"/>
                  </a:lnTo>
                  <a:lnTo>
                    <a:pt x="312216" y="1025906"/>
                  </a:lnTo>
                  <a:lnTo>
                    <a:pt x="312216" y="981303"/>
                  </a:lnTo>
                  <a:close/>
                </a:path>
                <a:path w="312420" h="1472564">
                  <a:moveTo>
                    <a:pt x="312216" y="892098"/>
                  </a:moveTo>
                  <a:lnTo>
                    <a:pt x="267627" y="892098"/>
                  </a:lnTo>
                  <a:lnTo>
                    <a:pt x="223024" y="892098"/>
                  </a:lnTo>
                  <a:lnTo>
                    <a:pt x="223024" y="981303"/>
                  </a:lnTo>
                  <a:lnTo>
                    <a:pt x="267627" y="981303"/>
                  </a:lnTo>
                  <a:lnTo>
                    <a:pt x="267627" y="936701"/>
                  </a:lnTo>
                  <a:lnTo>
                    <a:pt x="312216" y="936701"/>
                  </a:lnTo>
                  <a:lnTo>
                    <a:pt x="312216" y="892098"/>
                  </a:lnTo>
                  <a:close/>
                </a:path>
                <a:path w="312420" h="1472564">
                  <a:moveTo>
                    <a:pt x="312216" y="802881"/>
                  </a:moveTo>
                  <a:lnTo>
                    <a:pt x="267627" y="802881"/>
                  </a:lnTo>
                  <a:lnTo>
                    <a:pt x="223024" y="802881"/>
                  </a:lnTo>
                  <a:lnTo>
                    <a:pt x="223024" y="847483"/>
                  </a:lnTo>
                  <a:lnTo>
                    <a:pt x="267627" y="847483"/>
                  </a:lnTo>
                  <a:lnTo>
                    <a:pt x="312216" y="847483"/>
                  </a:lnTo>
                  <a:lnTo>
                    <a:pt x="312216" y="802881"/>
                  </a:lnTo>
                  <a:close/>
                </a:path>
                <a:path w="312420" h="1472564">
                  <a:moveTo>
                    <a:pt x="312216" y="624459"/>
                  </a:moveTo>
                  <a:lnTo>
                    <a:pt x="267627" y="624459"/>
                  </a:lnTo>
                  <a:lnTo>
                    <a:pt x="267627" y="579856"/>
                  </a:lnTo>
                  <a:lnTo>
                    <a:pt x="223024" y="579856"/>
                  </a:lnTo>
                  <a:lnTo>
                    <a:pt x="223024" y="758278"/>
                  </a:lnTo>
                  <a:lnTo>
                    <a:pt x="267627" y="758278"/>
                  </a:lnTo>
                  <a:lnTo>
                    <a:pt x="312216" y="758278"/>
                  </a:lnTo>
                  <a:lnTo>
                    <a:pt x="312216" y="713676"/>
                  </a:lnTo>
                  <a:lnTo>
                    <a:pt x="267627" y="713676"/>
                  </a:lnTo>
                  <a:lnTo>
                    <a:pt x="267627" y="669061"/>
                  </a:lnTo>
                  <a:lnTo>
                    <a:pt x="312216" y="669061"/>
                  </a:lnTo>
                  <a:lnTo>
                    <a:pt x="312216" y="624459"/>
                  </a:lnTo>
                  <a:close/>
                </a:path>
                <a:path w="312420" h="1472564">
                  <a:moveTo>
                    <a:pt x="312216" y="446049"/>
                  </a:moveTo>
                  <a:lnTo>
                    <a:pt x="267627" y="446049"/>
                  </a:lnTo>
                  <a:lnTo>
                    <a:pt x="267627" y="401447"/>
                  </a:lnTo>
                  <a:lnTo>
                    <a:pt x="223024" y="401447"/>
                  </a:lnTo>
                  <a:lnTo>
                    <a:pt x="223024" y="535266"/>
                  </a:lnTo>
                  <a:lnTo>
                    <a:pt x="267627" y="535266"/>
                  </a:lnTo>
                  <a:lnTo>
                    <a:pt x="267627" y="579856"/>
                  </a:lnTo>
                  <a:lnTo>
                    <a:pt x="312216" y="579856"/>
                  </a:lnTo>
                  <a:lnTo>
                    <a:pt x="312216" y="535254"/>
                  </a:lnTo>
                  <a:lnTo>
                    <a:pt x="267627" y="535254"/>
                  </a:lnTo>
                  <a:lnTo>
                    <a:pt x="267627" y="490651"/>
                  </a:lnTo>
                  <a:lnTo>
                    <a:pt x="312216" y="490651"/>
                  </a:lnTo>
                  <a:lnTo>
                    <a:pt x="312216" y="446049"/>
                  </a:lnTo>
                  <a:close/>
                </a:path>
                <a:path w="312420" h="1472564">
                  <a:moveTo>
                    <a:pt x="312216" y="356831"/>
                  </a:moveTo>
                  <a:lnTo>
                    <a:pt x="267627" y="356831"/>
                  </a:lnTo>
                  <a:lnTo>
                    <a:pt x="267627" y="401434"/>
                  </a:lnTo>
                  <a:lnTo>
                    <a:pt x="312216" y="401434"/>
                  </a:lnTo>
                  <a:lnTo>
                    <a:pt x="312216" y="356831"/>
                  </a:lnTo>
                  <a:close/>
                </a:path>
                <a:path w="312420" h="1472564">
                  <a:moveTo>
                    <a:pt x="312216" y="0"/>
                  </a:moveTo>
                  <a:lnTo>
                    <a:pt x="267627" y="0"/>
                  </a:lnTo>
                  <a:lnTo>
                    <a:pt x="223024" y="0"/>
                  </a:lnTo>
                  <a:lnTo>
                    <a:pt x="223024" y="44602"/>
                  </a:lnTo>
                  <a:lnTo>
                    <a:pt x="267627" y="44602"/>
                  </a:lnTo>
                  <a:lnTo>
                    <a:pt x="267627" y="133807"/>
                  </a:lnTo>
                  <a:lnTo>
                    <a:pt x="267627" y="267627"/>
                  </a:lnTo>
                  <a:lnTo>
                    <a:pt x="223024" y="267627"/>
                  </a:lnTo>
                  <a:lnTo>
                    <a:pt x="223024" y="312229"/>
                  </a:lnTo>
                  <a:lnTo>
                    <a:pt x="267627" y="312229"/>
                  </a:lnTo>
                  <a:lnTo>
                    <a:pt x="312216" y="312229"/>
                  </a:lnTo>
                  <a:lnTo>
                    <a:pt x="312216" y="133819"/>
                  </a:lnTo>
                  <a:lnTo>
                    <a:pt x="312216" y="0"/>
                  </a:lnTo>
                  <a:close/>
                </a:path>
              </a:pathLst>
            </a:custGeom>
            <a:solidFill>
              <a:srgbClr val="000000"/>
            </a:solidFill>
          </p:spPr>
          <p:txBody>
            <a:bodyPr wrap="square" lIns="0" tIns="0" rIns="0" bIns="0" rtlCol="0"/>
            <a:lstStyle/>
            <a:p>
              <a:endParaRPr/>
            </a:p>
          </p:txBody>
        </p:sp>
        <p:sp>
          <p:nvSpPr>
            <p:cNvPr id="46" name="object 17">
              <a:extLst>
                <a:ext uri="{FF2B5EF4-FFF2-40B4-BE49-F238E27FC236}">
                  <a16:creationId xmlns:a16="http://schemas.microsoft.com/office/drawing/2014/main" id="{29A8ECE3-853D-84D9-5BAF-3E58FA34BCA0}"/>
                </a:ext>
              </a:extLst>
            </p:cNvPr>
            <p:cNvSpPr/>
            <p:nvPr/>
          </p:nvSpPr>
          <p:spPr>
            <a:xfrm>
              <a:off x="6906203" y="2478863"/>
              <a:ext cx="401955" cy="1472565"/>
            </a:xfrm>
            <a:custGeom>
              <a:avLst/>
              <a:gdLst/>
              <a:ahLst/>
              <a:cxnLst/>
              <a:rect l="l" t="t" r="r" b="b"/>
              <a:pathLst>
                <a:path w="401954" h="1472564">
                  <a:moveTo>
                    <a:pt x="44589" y="1159725"/>
                  </a:moveTo>
                  <a:lnTo>
                    <a:pt x="0" y="1159725"/>
                  </a:lnTo>
                  <a:lnTo>
                    <a:pt x="0" y="1382750"/>
                  </a:lnTo>
                  <a:lnTo>
                    <a:pt x="0" y="1471955"/>
                  </a:lnTo>
                  <a:lnTo>
                    <a:pt x="44589" y="1471955"/>
                  </a:lnTo>
                  <a:lnTo>
                    <a:pt x="44589" y="1382763"/>
                  </a:lnTo>
                  <a:lnTo>
                    <a:pt x="44589" y="1159725"/>
                  </a:lnTo>
                  <a:close/>
                </a:path>
                <a:path w="401954" h="1472564">
                  <a:moveTo>
                    <a:pt x="44589" y="1070508"/>
                  </a:moveTo>
                  <a:lnTo>
                    <a:pt x="0" y="1070508"/>
                  </a:lnTo>
                  <a:lnTo>
                    <a:pt x="0" y="1115110"/>
                  </a:lnTo>
                  <a:lnTo>
                    <a:pt x="44589" y="1115110"/>
                  </a:lnTo>
                  <a:lnTo>
                    <a:pt x="44589" y="1070508"/>
                  </a:lnTo>
                  <a:close/>
                </a:path>
                <a:path w="401954" h="1472564">
                  <a:moveTo>
                    <a:pt x="44589" y="981303"/>
                  </a:moveTo>
                  <a:lnTo>
                    <a:pt x="0" y="981303"/>
                  </a:lnTo>
                  <a:lnTo>
                    <a:pt x="0" y="1025906"/>
                  </a:lnTo>
                  <a:lnTo>
                    <a:pt x="44589" y="1025906"/>
                  </a:lnTo>
                  <a:lnTo>
                    <a:pt x="44589" y="981303"/>
                  </a:lnTo>
                  <a:close/>
                </a:path>
                <a:path w="401954" h="1472564">
                  <a:moveTo>
                    <a:pt x="89204" y="490651"/>
                  </a:moveTo>
                  <a:lnTo>
                    <a:pt x="44602" y="490651"/>
                  </a:lnTo>
                  <a:lnTo>
                    <a:pt x="44602" y="535254"/>
                  </a:lnTo>
                  <a:lnTo>
                    <a:pt x="89204" y="535254"/>
                  </a:lnTo>
                  <a:lnTo>
                    <a:pt x="89204" y="490651"/>
                  </a:lnTo>
                  <a:close/>
                </a:path>
                <a:path w="401954" h="1472564">
                  <a:moveTo>
                    <a:pt x="133794" y="1427353"/>
                  </a:moveTo>
                  <a:lnTo>
                    <a:pt x="89204" y="1427353"/>
                  </a:lnTo>
                  <a:lnTo>
                    <a:pt x="89204" y="1471955"/>
                  </a:lnTo>
                  <a:lnTo>
                    <a:pt x="133794" y="1471955"/>
                  </a:lnTo>
                  <a:lnTo>
                    <a:pt x="133794" y="1427353"/>
                  </a:lnTo>
                  <a:close/>
                </a:path>
                <a:path w="401954" h="1472564">
                  <a:moveTo>
                    <a:pt x="133794" y="1248943"/>
                  </a:moveTo>
                  <a:lnTo>
                    <a:pt x="89204" y="1248943"/>
                  </a:lnTo>
                  <a:lnTo>
                    <a:pt x="89204" y="1293545"/>
                  </a:lnTo>
                  <a:lnTo>
                    <a:pt x="133794" y="1293545"/>
                  </a:lnTo>
                  <a:lnTo>
                    <a:pt x="133794" y="1248943"/>
                  </a:lnTo>
                  <a:close/>
                </a:path>
                <a:path w="401954" h="1472564">
                  <a:moveTo>
                    <a:pt x="133794" y="936701"/>
                  </a:moveTo>
                  <a:lnTo>
                    <a:pt x="89204" y="936701"/>
                  </a:lnTo>
                  <a:lnTo>
                    <a:pt x="89204" y="981303"/>
                  </a:lnTo>
                  <a:lnTo>
                    <a:pt x="44602" y="981303"/>
                  </a:lnTo>
                  <a:lnTo>
                    <a:pt x="44602" y="1025906"/>
                  </a:lnTo>
                  <a:lnTo>
                    <a:pt x="89204" y="1025906"/>
                  </a:lnTo>
                  <a:lnTo>
                    <a:pt x="89204" y="1159725"/>
                  </a:lnTo>
                  <a:lnTo>
                    <a:pt x="89204" y="1204341"/>
                  </a:lnTo>
                  <a:lnTo>
                    <a:pt x="133794" y="1204341"/>
                  </a:lnTo>
                  <a:lnTo>
                    <a:pt x="133794" y="1159725"/>
                  </a:lnTo>
                  <a:lnTo>
                    <a:pt x="133794" y="981303"/>
                  </a:lnTo>
                  <a:lnTo>
                    <a:pt x="133794" y="936701"/>
                  </a:lnTo>
                  <a:close/>
                </a:path>
                <a:path w="401954" h="1472564">
                  <a:moveTo>
                    <a:pt x="133794" y="713676"/>
                  </a:moveTo>
                  <a:lnTo>
                    <a:pt x="89204" y="713676"/>
                  </a:lnTo>
                  <a:lnTo>
                    <a:pt x="89204" y="669074"/>
                  </a:lnTo>
                  <a:lnTo>
                    <a:pt x="44602" y="669074"/>
                  </a:lnTo>
                  <a:lnTo>
                    <a:pt x="44602" y="936701"/>
                  </a:lnTo>
                  <a:lnTo>
                    <a:pt x="89204" y="936701"/>
                  </a:lnTo>
                  <a:lnTo>
                    <a:pt x="89204" y="758278"/>
                  </a:lnTo>
                  <a:lnTo>
                    <a:pt x="133794" y="758278"/>
                  </a:lnTo>
                  <a:lnTo>
                    <a:pt x="133794" y="713676"/>
                  </a:lnTo>
                  <a:close/>
                </a:path>
                <a:path w="401954" h="1472564">
                  <a:moveTo>
                    <a:pt x="133794" y="624459"/>
                  </a:moveTo>
                  <a:lnTo>
                    <a:pt x="89204" y="624459"/>
                  </a:lnTo>
                  <a:lnTo>
                    <a:pt x="89204" y="669061"/>
                  </a:lnTo>
                  <a:lnTo>
                    <a:pt x="133794" y="669061"/>
                  </a:lnTo>
                  <a:lnTo>
                    <a:pt x="133794" y="624459"/>
                  </a:lnTo>
                  <a:close/>
                </a:path>
                <a:path w="401954" h="1472564">
                  <a:moveTo>
                    <a:pt x="133794" y="133807"/>
                  </a:moveTo>
                  <a:lnTo>
                    <a:pt x="89204" y="133807"/>
                  </a:lnTo>
                  <a:lnTo>
                    <a:pt x="89204" y="356831"/>
                  </a:lnTo>
                  <a:lnTo>
                    <a:pt x="44602" y="356831"/>
                  </a:lnTo>
                  <a:lnTo>
                    <a:pt x="44602" y="446036"/>
                  </a:lnTo>
                  <a:lnTo>
                    <a:pt x="89204" y="446036"/>
                  </a:lnTo>
                  <a:lnTo>
                    <a:pt x="89204" y="401434"/>
                  </a:lnTo>
                  <a:lnTo>
                    <a:pt x="133794" y="401434"/>
                  </a:lnTo>
                  <a:lnTo>
                    <a:pt x="133794" y="133807"/>
                  </a:lnTo>
                  <a:close/>
                </a:path>
                <a:path w="401954" h="1472564">
                  <a:moveTo>
                    <a:pt x="133794" y="0"/>
                  </a:moveTo>
                  <a:lnTo>
                    <a:pt x="89204" y="0"/>
                  </a:lnTo>
                  <a:lnTo>
                    <a:pt x="89204" y="44602"/>
                  </a:lnTo>
                  <a:lnTo>
                    <a:pt x="133794" y="44602"/>
                  </a:lnTo>
                  <a:lnTo>
                    <a:pt x="133794" y="0"/>
                  </a:lnTo>
                  <a:close/>
                </a:path>
                <a:path w="401954" h="1472564">
                  <a:moveTo>
                    <a:pt x="178409" y="1248943"/>
                  </a:moveTo>
                  <a:lnTo>
                    <a:pt x="133819" y="1248943"/>
                  </a:lnTo>
                  <a:lnTo>
                    <a:pt x="133819" y="1293545"/>
                  </a:lnTo>
                  <a:lnTo>
                    <a:pt x="178409" y="1293545"/>
                  </a:lnTo>
                  <a:lnTo>
                    <a:pt x="178409" y="1248943"/>
                  </a:lnTo>
                  <a:close/>
                </a:path>
                <a:path w="401954" h="1472564">
                  <a:moveTo>
                    <a:pt x="178409" y="1070508"/>
                  </a:moveTo>
                  <a:lnTo>
                    <a:pt x="133819" y="1070508"/>
                  </a:lnTo>
                  <a:lnTo>
                    <a:pt x="133819" y="1159713"/>
                  </a:lnTo>
                  <a:lnTo>
                    <a:pt x="178409" y="1159713"/>
                  </a:lnTo>
                  <a:lnTo>
                    <a:pt x="178409" y="1070508"/>
                  </a:lnTo>
                  <a:close/>
                </a:path>
                <a:path w="401954" h="1472564">
                  <a:moveTo>
                    <a:pt x="178409" y="981303"/>
                  </a:moveTo>
                  <a:lnTo>
                    <a:pt x="133819" y="981303"/>
                  </a:lnTo>
                  <a:lnTo>
                    <a:pt x="133819" y="1025906"/>
                  </a:lnTo>
                  <a:lnTo>
                    <a:pt x="178409" y="1025906"/>
                  </a:lnTo>
                  <a:lnTo>
                    <a:pt x="178409" y="981303"/>
                  </a:lnTo>
                  <a:close/>
                </a:path>
                <a:path w="401954" h="1472564">
                  <a:moveTo>
                    <a:pt x="178409" y="802881"/>
                  </a:moveTo>
                  <a:lnTo>
                    <a:pt x="133819" y="802881"/>
                  </a:lnTo>
                  <a:lnTo>
                    <a:pt x="133819" y="892086"/>
                  </a:lnTo>
                  <a:lnTo>
                    <a:pt x="178409" y="892086"/>
                  </a:lnTo>
                  <a:lnTo>
                    <a:pt x="178409" y="802881"/>
                  </a:lnTo>
                  <a:close/>
                </a:path>
                <a:path w="401954" h="1472564">
                  <a:moveTo>
                    <a:pt x="178409" y="669074"/>
                  </a:moveTo>
                  <a:lnTo>
                    <a:pt x="133819" y="669074"/>
                  </a:lnTo>
                  <a:lnTo>
                    <a:pt x="133819" y="713676"/>
                  </a:lnTo>
                  <a:lnTo>
                    <a:pt x="178409" y="713676"/>
                  </a:lnTo>
                  <a:lnTo>
                    <a:pt x="178409" y="669074"/>
                  </a:lnTo>
                  <a:close/>
                </a:path>
                <a:path w="401954" h="1472564">
                  <a:moveTo>
                    <a:pt x="178409" y="490651"/>
                  </a:moveTo>
                  <a:lnTo>
                    <a:pt x="133819" y="490651"/>
                  </a:lnTo>
                  <a:lnTo>
                    <a:pt x="133819" y="579856"/>
                  </a:lnTo>
                  <a:lnTo>
                    <a:pt x="178409" y="579856"/>
                  </a:lnTo>
                  <a:lnTo>
                    <a:pt x="178409" y="490651"/>
                  </a:lnTo>
                  <a:close/>
                </a:path>
                <a:path w="401954" h="1472564">
                  <a:moveTo>
                    <a:pt x="178409" y="401447"/>
                  </a:moveTo>
                  <a:lnTo>
                    <a:pt x="133819" y="401447"/>
                  </a:lnTo>
                  <a:lnTo>
                    <a:pt x="133819" y="446049"/>
                  </a:lnTo>
                  <a:lnTo>
                    <a:pt x="178409" y="446049"/>
                  </a:lnTo>
                  <a:lnTo>
                    <a:pt x="178409" y="401447"/>
                  </a:lnTo>
                  <a:close/>
                </a:path>
                <a:path w="401954" h="1472564">
                  <a:moveTo>
                    <a:pt x="178409" y="312229"/>
                  </a:moveTo>
                  <a:lnTo>
                    <a:pt x="133819" y="312229"/>
                  </a:lnTo>
                  <a:lnTo>
                    <a:pt x="133819" y="356831"/>
                  </a:lnTo>
                  <a:lnTo>
                    <a:pt x="178409" y="356831"/>
                  </a:lnTo>
                  <a:lnTo>
                    <a:pt x="178409" y="312229"/>
                  </a:lnTo>
                  <a:close/>
                </a:path>
                <a:path w="401954" h="1472564">
                  <a:moveTo>
                    <a:pt x="178409" y="133807"/>
                  </a:moveTo>
                  <a:lnTo>
                    <a:pt x="133819" y="133807"/>
                  </a:lnTo>
                  <a:lnTo>
                    <a:pt x="133819" y="267627"/>
                  </a:lnTo>
                  <a:lnTo>
                    <a:pt x="178409" y="267627"/>
                  </a:lnTo>
                  <a:lnTo>
                    <a:pt x="178409" y="133807"/>
                  </a:lnTo>
                  <a:close/>
                </a:path>
                <a:path w="401954" h="1472564">
                  <a:moveTo>
                    <a:pt x="178409" y="0"/>
                  </a:moveTo>
                  <a:lnTo>
                    <a:pt x="133819" y="0"/>
                  </a:lnTo>
                  <a:lnTo>
                    <a:pt x="133819" y="89204"/>
                  </a:lnTo>
                  <a:lnTo>
                    <a:pt x="178409" y="89204"/>
                  </a:lnTo>
                  <a:lnTo>
                    <a:pt x="178409" y="0"/>
                  </a:lnTo>
                  <a:close/>
                </a:path>
                <a:path w="401954" h="1472564">
                  <a:moveTo>
                    <a:pt x="267614" y="1382750"/>
                  </a:moveTo>
                  <a:lnTo>
                    <a:pt x="223024" y="1382750"/>
                  </a:lnTo>
                  <a:lnTo>
                    <a:pt x="178422" y="1382750"/>
                  </a:lnTo>
                  <a:lnTo>
                    <a:pt x="178422" y="1427353"/>
                  </a:lnTo>
                  <a:lnTo>
                    <a:pt x="223024" y="1427353"/>
                  </a:lnTo>
                  <a:lnTo>
                    <a:pt x="223024" y="1471955"/>
                  </a:lnTo>
                  <a:lnTo>
                    <a:pt x="267614" y="1471955"/>
                  </a:lnTo>
                  <a:lnTo>
                    <a:pt x="267614" y="1382750"/>
                  </a:lnTo>
                  <a:close/>
                </a:path>
                <a:path w="401954" h="1472564">
                  <a:moveTo>
                    <a:pt x="267614" y="1293533"/>
                  </a:moveTo>
                  <a:lnTo>
                    <a:pt x="223024" y="1293533"/>
                  </a:lnTo>
                  <a:lnTo>
                    <a:pt x="223024" y="1159725"/>
                  </a:lnTo>
                  <a:lnTo>
                    <a:pt x="178422" y="1159725"/>
                  </a:lnTo>
                  <a:lnTo>
                    <a:pt x="178422" y="1293558"/>
                  </a:lnTo>
                  <a:lnTo>
                    <a:pt x="223024" y="1293558"/>
                  </a:lnTo>
                  <a:lnTo>
                    <a:pt x="223024" y="1382737"/>
                  </a:lnTo>
                  <a:lnTo>
                    <a:pt x="267614" y="1382737"/>
                  </a:lnTo>
                  <a:lnTo>
                    <a:pt x="267614" y="1293533"/>
                  </a:lnTo>
                  <a:close/>
                </a:path>
                <a:path w="401954" h="1472564">
                  <a:moveTo>
                    <a:pt x="267614" y="1070508"/>
                  </a:moveTo>
                  <a:lnTo>
                    <a:pt x="223024" y="1070508"/>
                  </a:lnTo>
                  <a:lnTo>
                    <a:pt x="178422" y="1070508"/>
                  </a:lnTo>
                  <a:lnTo>
                    <a:pt x="178422" y="1115110"/>
                  </a:lnTo>
                  <a:lnTo>
                    <a:pt x="223024" y="1115110"/>
                  </a:lnTo>
                  <a:lnTo>
                    <a:pt x="267614" y="1115110"/>
                  </a:lnTo>
                  <a:lnTo>
                    <a:pt x="267614" y="1070508"/>
                  </a:lnTo>
                  <a:close/>
                </a:path>
                <a:path w="401954" h="1472564">
                  <a:moveTo>
                    <a:pt x="267614" y="802881"/>
                  </a:moveTo>
                  <a:lnTo>
                    <a:pt x="223024" y="802881"/>
                  </a:lnTo>
                  <a:lnTo>
                    <a:pt x="223024" y="847483"/>
                  </a:lnTo>
                  <a:lnTo>
                    <a:pt x="178422" y="847483"/>
                  </a:lnTo>
                  <a:lnTo>
                    <a:pt x="178422" y="936688"/>
                  </a:lnTo>
                  <a:lnTo>
                    <a:pt x="223024" y="936688"/>
                  </a:lnTo>
                  <a:lnTo>
                    <a:pt x="267614" y="936701"/>
                  </a:lnTo>
                  <a:lnTo>
                    <a:pt x="267614" y="802881"/>
                  </a:lnTo>
                  <a:close/>
                </a:path>
                <a:path w="401954" h="1472564">
                  <a:moveTo>
                    <a:pt x="267614" y="669074"/>
                  </a:moveTo>
                  <a:lnTo>
                    <a:pt x="223024" y="669074"/>
                  </a:lnTo>
                  <a:lnTo>
                    <a:pt x="223024" y="713676"/>
                  </a:lnTo>
                  <a:lnTo>
                    <a:pt x="178422" y="713676"/>
                  </a:lnTo>
                  <a:lnTo>
                    <a:pt x="178422" y="802881"/>
                  </a:lnTo>
                  <a:lnTo>
                    <a:pt x="223024" y="802881"/>
                  </a:lnTo>
                  <a:lnTo>
                    <a:pt x="223024" y="758278"/>
                  </a:lnTo>
                  <a:lnTo>
                    <a:pt x="267614" y="758278"/>
                  </a:lnTo>
                  <a:lnTo>
                    <a:pt x="267614" y="669074"/>
                  </a:lnTo>
                  <a:close/>
                </a:path>
                <a:path w="401954" h="1472564">
                  <a:moveTo>
                    <a:pt x="267614" y="535254"/>
                  </a:moveTo>
                  <a:lnTo>
                    <a:pt x="223024" y="535254"/>
                  </a:lnTo>
                  <a:lnTo>
                    <a:pt x="223024" y="579856"/>
                  </a:lnTo>
                  <a:lnTo>
                    <a:pt x="178422" y="579856"/>
                  </a:lnTo>
                  <a:lnTo>
                    <a:pt x="178422" y="669061"/>
                  </a:lnTo>
                  <a:lnTo>
                    <a:pt x="223024" y="669061"/>
                  </a:lnTo>
                  <a:lnTo>
                    <a:pt x="223024" y="624459"/>
                  </a:lnTo>
                  <a:lnTo>
                    <a:pt x="267614" y="624459"/>
                  </a:lnTo>
                  <a:lnTo>
                    <a:pt x="267614" y="535254"/>
                  </a:lnTo>
                  <a:close/>
                </a:path>
                <a:path w="401954" h="1472564">
                  <a:moveTo>
                    <a:pt x="267614" y="446049"/>
                  </a:moveTo>
                  <a:lnTo>
                    <a:pt x="223024" y="446049"/>
                  </a:lnTo>
                  <a:lnTo>
                    <a:pt x="223024" y="490651"/>
                  </a:lnTo>
                  <a:lnTo>
                    <a:pt x="267614" y="490651"/>
                  </a:lnTo>
                  <a:lnTo>
                    <a:pt x="267614" y="446049"/>
                  </a:lnTo>
                  <a:close/>
                </a:path>
                <a:path w="401954" h="1472564">
                  <a:moveTo>
                    <a:pt x="267614" y="312229"/>
                  </a:moveTo>
                  <a:lnTo>
                    <a:pt x="223024" y="312229"/>
                  </a:lnTo>
                  <a:lnTo>
                    <a:pt x="223024" y="267627"/>
                  </a:lnTo>
                  <a:lnTo>
                    <a:pt x="178422" y="267627"/>
                  </a:lnTo>
                  <a:lnTo>
                    <a:pt x="178422" y="356831"/>
                  </a:lnTo>
                  <a:lnTo>
                    <a:pt x="223024" y="356831"/>
                  </a:lnTo>
                  <a:lnTo>
                    <a:pt x="223024" y="401434"/>
                  </a:lnTo>
                  <a:lnTo>
                    <a:pt x="267614" y="401434"/>
                  </a:lnTo>
                  <a:lnTo>
                    <a:pt x="267614" y="312229"/>
                  </a:lnTo>
                  <a:close/>
                </a:path>
                <a:path w="401954" h="1472564">
                  <a:moveTo>
                    <a:pt x="267614" y="178422"/>
                  </a:moveTo>
                  <a:lnTo>
                    <a:pt x="223024" y="178422"/>
                  </a:lnTo>
                  <a:lnTo>
                    <a:pt x="223024" y="267627"/>
                  </a:lnTo>
                  <a:lnTo>
                    <a:pt x="267614" y="267627"/>
                  </a:lnTo>
                  <a:lnTo>
                    <a:pt x="267614" y="178422"/>
                  </a:lnTo>
                  <a:close/>
                </a:path>
                <a:path w="401954" h="1472564">
                  <a:moveTo>
                    <a:pt x="267614" y="89204"/>
                  </a:moveTo>
                  <a:lnTo>
                    <a:pt x="223024" y="89204"/>
                  </a:lnTo>
                  <a:lnTo>
                    <a:pt x="178422" y="89204"/>
                  </a:lnTo>
                  <a:lnTo>
                    <a:pt x="178422" y="133807"/>
                  </a:lnTo>
                  <a:lnTo>
                    <a:pt x="178422" y="178409"/>
                  </a:lnTo>
                  <a:lnTo>
                    <a:pt x="223024" y="178409"/>
                  </a:lnTo>
                  <a:lnTo>
                    <a:pt x="223024" y="133807"/>
                  </a:lnTo>
                  <a:lnTo>
                    <a:pt x="267614" y="133807"/>
                  </a:lnTo>
                  <a:lnTo>
                    <a:pt x="267614" y="89204"/>
                  </a:lnTo>
                  <a:close/>
                </a:path>
                <a:path w="401954" h="1472564">
                  <a:moveTo>
                    <a:pt x="312229" y="1115123"/>
                  </a:moveTo>
                  <a:lnTo>
                    <a:pt x="267627" y="1115123"/>
                  </a:lnTo>
                  <a:lnTo>
                    <a:pt x="267627" y="1159725"/>
                  </a:lnTo>
                  <a:lnTo>
                    <a:pt x="312229" y="1159725"/>
                  </a:lnTo>
                  <a:lnTo>
                    <a:pt x="312229" y="1115123"/>
                  </a:lnTo>
                  <a:close/>
                </a:path>
                <a:path w="401954" h="1472564">
                  <a:moveTo>
                    <a:pt x="312229" y="892098"/>
                  </a:moveTo>
                  <a:lnTo>
                    <a:pt x="267627" y="892098"/>
                  </a:lnTo>
                  <a:lnTo>
                    <a:pt x="267627" y="936701"/>
                  </a:lnTo>
                  <a:lnTo>
                    <a:pt x="312229" y="936701"/>
                  </a:lnTo>
                  <a:lnTo>
                    <a:pt x="312229" y="892098"/>
                  </a:lnTo>
                  <a:close/>
                </a:path>
                <a:path w="401954" h="1472564">
                  <a:moveTo>
                    <a:pt x="312229" y="267627"/>
                  </a:moveTo>
                  <a:lnTo>
                    <a:pt x="267627" y="267627"/>
                  </a:lnTo>
                  <a:lnTo>
                    <a:pt x="267627" y="312229"/>
                  </a:lnTo>
                  <a:lnTo>
                    <a:pt x="312229" y="312229"/>
                  </a:lnTo>
                  <a:lnTo>
                    <a:pt x="312229" y="267627"/>
                  </a:lnTo>
                  <a:close/>
                </a:path>
                <a:path w="401954" h="1472564">
                  <a:moveTo>
                    <a:pt x="356819" y="1427353"/>
                  </a:moveTo>
                  <a:lnTo>
                    <a:pt x="312229" y="1427353"/>
                  </a:lnTo>
                  <a:lnTo>
                    <a:pt x="267627" y="1427353"/>
                  </a:lnTo>
                  <a:lnTo>
                    <a:pt x="267627" y="1471955"/>
                  </a:lnTo>
                  <a:lnTo>
                    <a:pt x="312229" y="1471955"/>
                  </a:lnTo>
                  <a:lnTo>
                    <a:pt x="356819" y="1471955"/>
                  </a:lnTo>
                  <a:lnTo>
                    <a:pt x="356819" y="1427353"/>
                  </a:lnTo>
                  <a:close/>
                </a:path>
                <a:path w="401954" h="1472564">
                  <a:moveTo>
                    <a:pt x="356819" y="1248943"/>
                  </a:moveTo>
                  <a:lnTo>
                    <a:pt x="312229" y="1248943"/>
                  </a:lnTo>
                  <a:lnTo>
                    <a:pt x="312229" y="1293533"/>
                  </a:lnTo>
                  <a:lnTo>
                    <a:pt x="267627" y="1293533"/>
                  </a:lnTo>
                  <a:lnTo>
                    <a:pt x="267627" y="1338135"/>
                  </a:lnTo>
                  <a:lnTo>
                    <a:pt x="312229" y="1338135"/>
                  </a:lnTo>
                  <a:lnTo>
                    <a:pt x="312229" y="1293545"/>
                  </a:lnTo>
                  <a:lnTo>
                    <a:pt x="356819" y="1293545"/>
                  </a:lnTo>
                  <a:lnTo>
                    <a:pt x="356819" y="1248943"/>
                  </a:lnTo>
                  <a:close/>
                </a:path>
                <a:path w="401954" h="1472564">
                  <a:moveTo>
                    <a:pt x="356819" y="1159725"/>
                  </a:moveTo>
                  <a:lnTo>
                    <a:pt x="312229" y="1159725"/>
                  </a:lnTo>
                  <a:lnTo>
                    <a:pt x="312229" y="1204341"/>
                  </a:lnTo>
                  <a:lnTo>
                    <a:pt x="356819" y="1204341"/>
                  </a:lnTo>
                  <a:lnTo>
                    <a:pt x="356819" y="1159725"/>
                  </a:lnTo>
                  <a:close/>
                </a:path>
                <a:path w="401954" h="1472564">
                  <a:moveTo>
                    <a:pt x="356819" y="1070508"/>
                  </a:moveTo>
                  <a:lnTo>
                    <a:pt x="312229" y="1070508"/>
                  </a:lnTo>
                  <a:lnTo>
                    <a:pt x="312229" y="1115110"/>
                  </a:lnTo>
                  <a:lnTo>
                    <a:pt x="356819" y="1115110"/>
                  </a:lnTo>
                  <a:lnTo>
                    <a:pt x="356819" y="1070508"/>
                  </a:lnTo>
                  <a:close/>
                </a:path>
                <a:path w="401954" h="1472564">
                  <a:moveTo>
                    <a:pt x="356819" y="758278"/>
                  </a:moveTo>
                  <a:lnTo>
                    <a:pt x="312229" y="758278"/>
                  </a:lnTo>
                  <a:lnTo>
                    <a:pt x="267627" y="758278"/>
                  </a:lnTo>
                  <a:lnTo>
                    <a:pt x="267627" y="802881"/>
                  </a:lnTo>
                  <a:lnTo>
                    <a:pt x="312229" y="802881"/>
                  </a:lnTo>
                  <a:lnTo>
                    <a:pt x="312229" y="892098"/>
                  </a:lnTo>
                  <a:lnTo>
                    <a:pt x="356819" y="892098"/>
                  </a:lnTo>
                  <a:lnTo>
                    <a:pt x="356819" y="758278"/>
                  </a:lnTo>
                  <a:close/>
                </a:path>
                <a:path w="401954" h="1472564">
                  <a:moveTo>
                    <a:pt x="356819" y="446049"/>
                  </a:moveTo>
                  <a:lnTo>
                    <a:pt x="312229" y="446049"/>
                  </a:lnTo>
                  <a:lnTo>
                    <a:pt x="312229" y="356831"/>
                  </a:lnTo>
                  <a:lnTo>
                    <a:pt x="267627" y="356831"/>
                  </a:lnTo>
                  <a:lnTo>
                    <a:pt x="267627" y="490651"/>
                  </a:lnTo>
                  <a:lnTo>
                    <a:pt x="312229" y="490651"/>
                  </a:lnTo>
                  <a:lnTo>
                    <a:pt x="312229" y="579856"/>
                  </a:lnTo>
                  <a:lnTo>
                    <a:pt x="267627" y="579856"/>
                  </a:lnTo>
                  <a:lnTo>
                    <a:pt x="267627" y="624459"/>
                  </a:lnTo>
                  <a:lnTo>
                    <a:pt x="312229" y="624459"/>
                  </a:lnTo>
                  <a:lnTo>
                    <a:pt x="312229" y="669074"/>
                  </a:lnTo>
                  <a:lnTo>
                    <a:pt x="267627" y="669074"/>
                  </a:lnTo>
                  <a:lnTo>
                    <a:pt x="267627" y="713676"/>
                  </a:lnTo>
                  <a:lnTo>
                    <a:pt x="312229" y="713676"/>
                  </a:lnTo>
                  <a:lnTo>
                    <a:pt x="356819" y="713676"/>
                  </a:lnTo>
                  <a:lnTo>
                    <a:pt x="356819" y="446049"/>
                  </a:lnTo>
                  <a:close/>
                </a:path>
                <a:path w="401954" h="1472564">
                  <a:moveTo>
                    <a:pt x="356819" y="178422"/>
                  </a:moveTo>
                  <a:lnTo>
                    <a:pt x="312229" y="178422"/>
                  </a:lnTo>
                  <a:lnTo>
                    <a:pt x="312229" y="223024"/>
                  </a:lnTo>
                  <a:lnTo>
                    <a:pt x="356819" y="223024"/>
                  </a:lnTo>
                  <a:lnTo>
                    <a:pt x="356819" y="178422"/>
                  </a:lnTo>
                  <a:close/>
                </a:path>
                <a:path w="401954" h="1472564">
                  <a:moveTo>
                    <a:pt x="356819" y="0"/>
                  </a:moveTo>
                  <a:lnTo>
                    <a:pt x="312229" y="0"/>
                  </a:lnTo>
                  <a:lnTo>
                    <a:pt x="312229" y="44602"/>
                  </a:lnTo>
                  <a:lnTo>
                    <a:pt x="267627" y="44602"/>
                  </a:lnTo>
                  <a:lnTo>
                    <a:pt x="267627" y="133807"/>
                  </a:lnTo>
                  <a:lnTo>
                    <a:pt x="312229" y="133807"/>
                  </a:lnTo>
                  <a:lnTo>
                    <a:pt x="312229" y="89204"/>
                  </a:lnTo>
                  <a:lnTo>
                    <a:pt x="356819" y="89204"/>
                  </a:lnTo>
                  <a:lnTo>
                    <a:pt x="356819" y="0"/>
                  </a:lnTo>
                  <a:close/>
                </a:path>
                <a:path w="401954" h="1472564">
                  <a:moveTo>
                    <a:pt x="401434" y="936701"/>
                  </a:moveTo>
                  <a:lnTo>
                    <a:pt x="356831" y="936701"/>
                  </a:lnTo>
                  <a:lnTo>
                    <a:pt x="356831" y="981303"/>
                  </a:lnTo>
                  <a:lnTo>
                    <a:pt x="401434" y="981303"/>
                  </a:lnTo>
                  <a:lnTo>
                    <a:pt x="401434" y="936701"/>
                  </a:lnTo>
                  <a:close/>
                </a:path>
                <a:path w="401954" h="1472564">
                  <a:moveTo>
                    <a:pt x="401434" y="802881"/>
                  </a:moveTo>
                  <a:lnTo>
                    <a:pt x="356831" y="802881"/>
                  </a:lnTo>
                  <a:lnTo>
                    <a:pt x="356831" y="847483"/>
                  </a:lnTo>
                  <a:lnTo>
                    <a:pt x="401434" y="847483"/>
                  </a:lnTo>
                  <a:lnTo>
                    <a:pt x="401434" y="802881"/>
                  </a:lnTo>
                  <a:close/>
                </a:path>
                <a:path w="401954" h="1472564">
                  <a:moveTo>
                    <a:pt x="401434" y="713676"/>
                  </a:moveTo>
                  <a:lnTo>
                    <a:pt x="356831" y="713676"/>
                  </a:lnTo>
                  <a:lnTo>
                    <a:pt x="356831" y="758278"/>
                  </a:lnTo>
                  <a:lnTo>
                    <a:pt x="401434" y="758278"/>
                  </a:lnTo>
                  <a:lnTo>
                    <a:pt x="401434" y="713676"/>
                  </a:lnTo>
                  <a:close/>
                </a:path>
                <a:path w="401954" h="1472564">
                  <a:moveTo>
                    <a:pt x="401434" y="579856"/>
                  </a:moveTo>
                  <a:lnTo>
                    <a:pt x="356831" y="579856"/>
                  </a:lnTo>
                  <a:lnTo>
                    <a:pt x="356831" y="669061"/>
                  </a:lnTo>
                  <a:lnTo>
                    <a:pt x="401434" y="669061"/>
                  </a:lnTo>
                  <a:lnTo>
                    <a:pt x="401434" y="579856"/>
                  </a:lnTo>
                  <a:close/>
                </a:path>
                <a:path w="401954" h="1472564">
                  <a:moveTo>
                    <a:pt x="401434" y="446049"/>
                  </a:moveTo>
                  <a:lnTo>
                    <a:pt x="356831" y="446049"/>
                  </a:lnTo>
                  <a:lnTo>
                    <a:pt x="356831" y="490651"/>
                  </a:lnTo>
                  <a:lnTo>
                    <a:pt x="401434" y="490651"/>
                  </a:lnTo>
                  <a:lnTo>
                    <a:pt x="401434" y="446049"/>
                  </a:lnTo>
                  <a:close/>
                </a:path>
                <a:path w="401954" h="1472564">
                  <a:moveTo>
                    <a:pt x="401434" y="223024"/>
                  </a:moveTo>
                  <a:lnTo>
                    <a:pt x="356831" y="223024"/>
                  </a:lnTo>
                  <a:lnTo>
                    <a:pt x="356831" y="312229"/>
                  </a:lnTo>
                  <a:lnTo>
                    <a:pt x="401434" y="312229"/>
                  </a:lnTo>
                  <a:lnTo>
                    <a:pt x="401434" y="223024"/>
                  </a:lnTo>
                  <a:close/>
                </a:path>
                <a:path w="401954" h="1472564">
                  <a:moveTo>
                    <a:pt x="401434" y="44602"/>
                  </a:moveTo>
                  <a:lnTo>
                    <a:pt x="356831" y="44602"/>
                  </a:lnTo>
                  <a:lnTo>
                    <a:pt x="356831" y="133807"/>
                  </a:lnTo>
                  <a:lnTo>
                    <a:pt x="401434" y="133807"/>
                  </a:lnTo>
                  <a:lnTo>
                    <a:pt x="401434" y="44602"/>
                  </a:lnTo>
                  <a:close/>
                </a:path>
              </a:pathLst>
            </a:custGeom>
            <a:solidFill>
              <a:srgbClr val="000000"/>
            </a:solidFill>
          </p:spPr>
          <p:txBody>
            <a:bodyPr wrap="square" lIns="0" tIns="0" rIns="0" bIns="0" rtlCol="0"/>
            <a:lstStyle/>
            <a:p>
              <a:endParaRPr/>
            </a:p>
          </p:txBody>
        </p:sp>
        <p:sp>
          <p:nvSpPr>
            <p:cNvPr id="47" name="object 18">
              <a:extLst>
                <a:ext uri="{FF2B5EF4-FFF2-40B4-BE49-F238E27FC236}">
                  <a16:creationId xmlns:a16="http://schemas.microsoft.com/office/drawing/2014/main" id="{D234D4BE-49EC-20B0-F227-7695D99AD92F}"/>
                </a:ext>
              </a:extLst>
            </p:cNvPr>
            <p:cNvSpPr/>
            <p:nvPr/>
          </p:nvSpPr>
          <p:spPr>
            <a:xfrm>
              <a:off x="7263035" y="2478863"/>
              <a:ext cx="401955" cy="1472565"/>
            </a:xfrm>
            <a:custGeom>
              <a:avLst/>
              <a:gdLst/>
              <a:ahLst/>
              <a:cxnLst/>
              <a:rect l="l" t="t" r="r" b="b"/>
              <a:pathLst>
                <a:path w="401954" h="1472564">
                  <a:moveTo>
                    <a:pt x="44602" y="1427353"/>
                  </a:moveTo>
                  <a:lnTo>
                    <a:pt x="0" y="1427353"/>
                  </a:lnTo>
                  <a:lnTo>
                    <a:pt x="0" y="1471955"/>
                  </a:lnTo>
                  <a:lnTo>
                    <a:pt x="44602" y="1471955"/>
                  </a:lnTo>
                  <a:lnTo>
                    <a:pt x="44602" y="1427353"/>
                  </a:lnTo>
                  <a:close/>
                </a:path>
                <a:path w="401954" h="1472564">
                  <a:moveTo>
                    <a:pt x="44602" y="1159725"/>
                  </a:moveTo>
                  <a:lnTo>
                    <a:pt x="0" y="1159725"/>
                  </a:lnTo>
                  <a:lnTo>
                    <a:pt x="0" y="1382763"/>
                  </a:lnTo>
                  <a:lnTo>
                    <a:pt x="44602" y="1382763"/>
                  </a:lnTo>
                  <a:lnTo>
                    <a:pt x="44602" y="1159725"/>
                  </a:lnTo>
                  <a:close/>
                </a:path>
                <a:path w="401954" h="1472564">
                  <a:moveTo>
                    <a:pt x="44602" y="936701"/>
                  </a:moveTo>
                  <a:lnTo>
                    <a:pt x="0" y="936701"/>
                  </a:lnTo>
                  <a:lnTo>
                    <a:pt x="0" y="981303"/>
                  </a:lnTo>
                  <a:lnTo>
                    <a:pt x="0" y="1115123"/>
                  </a:lnTo>
                  <a:lnTo>
                    <a:pt x="44602" y="1115123"/>
                  </a:lnTo>
                  <a:lnTo>
                    <a:pt x="44602" y="981303"/>
                  </a:lnTo>
                  <a:lnTo>
                    <a:pt x="44602" y="936701"/>
                  </a:lnTo>
                  <a:close/>
                </a:path>
                <a:path w="401954" h="1472564">
                  <a:moveTo>
                    <a:pt x="89204" y="1338148"/>
                  </a:moveTo>
                  <a:lnTo>
                    <a:pt x="44615" y="1338148"/>
                  </a:lnTo>
                  <a:lnTo>
                    <a:pt x="44615" y="1382750"/>
                  </a:lnTo>
                  <a:lnTo>
                    <a:pt x="44615" y="1427353"/>
                  </a:lnTo>
                  <a:lnTo>
                    <a:pt x="89204" y="1427353"/>
                  </a:lnTo>
                  <a:lnTo>
                    <a:pt x="89204" y="1382750"/>
                  </a:lnTo>
                  <a:lnTo>
                    <a:pt x="89204" y="1338148"/>
                  </a:lnTo>
                  <a:close/>
                </a:path>
                <a:path w="401954" h="1472564">
                  <a:moveTo>
                    <a:pt x="89204" y="1159725"/>
                  </a:moveTo>
                  <a:lnTo>
                    <a:pt x="44615" y="1159725"/>
                  </a:lnTo>
                  <a:lnTo>
                    <a:pt x="44615" y="1204341"/>
                  </a:lnTo>
                  <a:lnTo>
                    <a:pt x="89204" y="1204341"/>
                  </a:lnTo>
                  <a:lnTo>
                    <a:pt x="89204" y="1159725"/>
                  </a:lnTo>
                  <a:close/>
                </a:path>
                <a:path w="401954" h="1472564">
                  <a:moveTo>
                    <a:pt x="89204" y="1070508"/>
                  </a:moveTo>
                  <a:lnTo>
                    <a:pt x="44615" y="1070508"/>
                  </a:lnTo>
                  <a:lnTo>
                    <a:pt x="44615" y="1159713"/>
                  </a:lnTo>
                  <a:lnTo>
                    <a:pt x="89204" y="1159713"/>
                  </a:lnTo>
                  <a:lnTo>
                    <a:pt x="89204" y="1070508"/>
                  </a:lnTo>
                  <a:close/>
                </a:path>
                <a:path w="401954" h="1472564">
                  <a:moveTo>
                    <a:pt x="89204" y="758278"/>
                  </a:moveTo>
                  <a:lnTo>
                    <a:pt x="44615" y="758278"/>
                  </a:lnTo>
                  <a:lnTo>
                    <a:pt x="44615" y="892098"/>
                  </a:lnTo>
                  <a:lnTo>
                    <a:pt x="89204" y="892098"/>
                  </a:lnTo>
                  <a:lnTo>
                    <a:pt x="89204" y="758278"/>
                  </a:lnTo>
                  <a:close/>
                </a:path>
                <a:path w="401954" h="1472564">
                  <a:moveTo>
                    <a:pt x="89204" y="624459"/>
                  </a:moveTo>
                  <a:lnTo>
                    <a:pt x="44615" y="624459"/>
                  </a:lnTo>
                  <a:lnTo>
                    <a:pt x="44615" y="713663"/>
                  </a:lnTo>
                  <a:lnTo>
                    <a:pt x="89204" y="713663"/>
                  </a:lnTo>
                  <a:lnTo>
                    <a:pt x="89204" y="624459"/>
                  </a:lnTo>
                  <a:close/>
                </a:path>
                <a:path w="401954" h="1472564">
                  <a:moveTo>
                    <a:pt x="89204" y="356831"/>
                  </a:moveTo>
                  <a:lnTo>
                    <a:pt x="44615" y="356831"/>
                  </a:lnTo>
                  <a:lnTo>
                    <a:pt x="44615" y="490651"/>
                  </a:lnTo>
                  <a:lnTo>
                    <a:pt x="89204" y="490651"/>
                  </a:lnTo>
                  <a:lnTo>
                    <a:pt x="89204" y="356831"/>
                  </a:lnTo>
                  <a:close/>
                </a:path>
                <a:path w="401954" h="1472564">
                  <a:moveTo>
                    <a:pt x="89204" y="223024"/>
                  </a:moveTo>
                  <a:lnTo>
                    <a:pt x="44615" y="223024"/>
                  </a:lnTo>
                  <a:lnTo>
                    <a:pt x="44615" y="267627"/>
                  </a:lnTo>
                  <a:lnTo>
                    <a:pt x="89204" y="267627"/>
                  </a:lnTo>
                  <a:lnTo>
                    <a:pt x="89204" y="223024"/>
                  </a:lnTo>
                  <a:close/>
                </a:path>
                <a:path w="401954" h="1472564">
                  <a:moveTo>
                    <a:pt x="89204" y="0"/>
                  </a:moveTo>
                  <a:lnTo>
                    <a:pt x="44615" y="0"/>
                  </a:lnTo>
                  <a:lnTo>
                    <a:pt x="44615" y="44602"/>
                  </a:lnTo>
                  <a:lnTo>
                    <a:pt x="89204" y="44602"/>
                  </a:lnTo>
                  <a:lnTo>
                    <a:pt x="89204" y="0"/>
                  </a:lnTo>
                  <a:close/>
                </a:path>
                <a:path w="401954" h="1472564">
                  <a:moveTo>
                    <a:pt x="133819" y="490651"/>
                  </a:moveTo>
                  <a:lnTo>
                    <a:pt x="89217" y="490651"/>
                  </a:lnTo>
                  <a:lnTo>
                    <a:pt x="89217" y="579856"/>
                  </a:lnTo>
                  <a:lnTo>
                    <a:pt x="133819" y="579856"/>
                  </a:lnTo>
                  <a:lnTo>
                    <a:pt x="133819" y="490651"/>
                  </a:lnTo>
                  <a:close/>
                </a:path>
                <a:path w="401954" h="1472564">
                  <a:moveTo>
                    <a:pt x="133819" y="267627"/>
                  </a:moveTo>
                  <a:lnTo>
                    <a:pt x="89217" y="267627"/>
                  </a:lnTo>
                  <a:lnTo>
                    <a:pt x="89217" y="312229"/>
                  </a:lnTo>
                  <a:lnTo>
                    <a:pt x="133819" y="312229"/>
                  </a:lnTo>
                  <a:lnTo>
                    <a:pt x="133819" y="267627"/>
                  </a:lnTo>
                  <a:close/>
                </a:path>
                <a:path w="401954" h="1472564">
                  <a:moveTo>
                    <a:pt x="133819" y="0"/>
                  </a:moveTo>
                  <a:lnTo>
                    <a:pt x="89217" y="0"/>
                  </a:lnTo>
                  <a:lnTo>
                    <a:pt x="89217" y="89204"/>
                  </a:lnTo>
                  <a:lnTo>
                    <a:pt x="133819" y="89204"/>
                  </a:lnTo>
                  <a:lnTo>
                    <a:pt x="133819" y="0"/>
                  </a:lnTo>
                  <a:close/>
                </a:path>
                <a:path w="401954" h="1472564">
                  <a:moveTo>
                    <a:pt x="178409" y="1382750"/>
                  </a:moveTo>
                  <a:lnTo>
                    <a:pt x="133819" y="1382750"/>
                  </a:lnTo>
                  <a:lnTo>
                    <a:pt x="89217" y="1382750"/>
                  </a:lnTo>
                  <a:lnTo>
                    <a:pt x="89217" y="1471955"/>
                  </a:lnTo>
                  <a:lnTo>
                    <a:pt x="133819" y="1471955"/>
                  </a:lnTo>
                  <a:lnTo>
                    <a:pt x="178409" y="1471955"/>
                  </a:lnTo>
                  <a:lnTo>
                    <a:pt x="178409" y="1382750"/>
                  </a:lnTo>
                  <a:close/>
                </a:path>
                <a:path w="401954" h="1472564">
                  <a:moveTo>
                    <a:pt x="178409" y="1293533"/>
                  </a:moveTo>
                  <a:lnTo>
                    <a:pt x="133819" y="1293533"/>
                  </a:lnTo>
                  <a:lnTo>
                    <a:pt x="133819" y="1159725"/>
                  </a:lnTo>
                  <a:lnTo>
                    <a:pt x="89217" y="1159725"/>
                  </a:lnTo>
                  <a:lnTo>
                    <a:pt x="89217" y="1293558"/>
                  </a:lnTo>
                  <a:lnTo>
                    <a:pt x="133819" y="1293558"/>
                  </a:lnTo>
                  <a:lnTo>
                    <a:pt x="133819" y="1338135"/>
                  </a:lnTo>
                  <a:lnTo>
                    <a:pt x="178409" y="1338135"/>
                  </a:lnTo>
                  <a:lnTo>
                    <a:pt x="178409" y="1293533"/>
                  </a:lnTo>
                  <a:close/>
                </a:path>
                <a:path w="401954" h="1472564">
                  <a:moveTo>
                    <a:pt x="178409" y="981303"/>
                  </a:moveTo>
                  <a:lnTo>
                    <a:pt x="133819" y="981303"/>
                  </a:lnTo>
                  <a:lnTo>
                    <a:pt x="133819" y="936701"/>
                  </a:lnTo>
                  <a:lnTo>
                    <a:pt x="89217" y="936701"/>
                  </a:lnTo>
                  <a:lnTo>
                    <a:pt x="89217" y="981303"/>
                  </a:lnTo>
                  <a:lnTo>
                    <a:pt x="89217" y="1025906"/>
                  </a:lnTo>
                  <a:lnTo>
                    <a:pt x="133819" y="1025906"/>
                  </a:lnTo>
                  <a:lnTo>
                    <a:pt x="133819" y="1070508"/>
                  </a:lnTo>
                  <a:lnTo>
                    <a:pt x="89217" y="1070508"/>
                  </a:lnTo>
                  <a:lnTo>
                    <a:pt x="89217" y="1159713"/>
                  </a:lnTo>
                  <a:lnTo>
                    <a:pt x="133819" y="1159713"/>
                  </a:lnTo>
                  <a:lnTo>
                    <a:pt x="178409" y="1159725"/>
                  </a:lnTo>
                  <a:lnTo>
                    <a:pt x="178409" y="981303"/>
                  </a:lnTo>
                  <a:close/>
                </a:path>
                <a:path w="401954" h="1472564">
                  <a:moveTo>
                    <a:pt x="178409" y="669074"/>
                  </a:moveTo>
                  <a:lnTo>
                    <a:pt x="133819" y="669074"/>
                  </a:lnTo>
                  <a:lnTo>
                    <a:pt x="89217" y="669074"/>
                  </a:lnTo>
                  <a:lnTo>
                    <a:pt x="89217" y="847496"/>
                  </a:lnTo>
                  <a:lnTo>
                    <a:pt x="133819" y="847496"/>
                  </a:lnTo>
                  <a:lnTo>
                    <a:pt x="133819" y="892086"/>
                  </a:lnTo>
                  <a:lnTo>
                    <a:pt x="178409" y="892086"/>
                  </a:lnTo>
                  <a:lnTo>
                    <a:pt x="178409" y="802881"/>
                  </a:lnTo>
                  <a:lnTo>
                    <a:pt x="133819" y="802881"/>
                  </a:lnTo>
                  <a:lnTo>
                    <a:pt x="133819" y="758278"/>
                  </a:lnTo>
                  <a:lnTo>
                    <a:pt x="178409" y="758278"/>
                  </a:lnTo>
                  <a:lnTo>
                    <a:pt x="178409" y="669074"/>
                  </a:lnTo>
                  <a:close/>
                </a:path>
                <a:path w="401954" h="1472564">
                  <a:moveTo>
                    <a:pt x="178409" y="312229"/>
                  </a:moveTo>
                  <a:lnTo>
                    <a:pt x="133819" y="312229"/>
                  </a:lnTo>
                  <a:lnTo>
                    <a:pt x="133819" y="446049"/>
                  </a:lnTo>
                  <a:lnTo>
                    <a:pt x="178409" y="446049"/>
                  </a:lnTo>
                  <a:lnTo>
                    <a:pt x="178409" y="312229"/>
                  </a:lnTo>
                  <a:close/>
                </a:path>
                <a:path w="401954" h="1472564">
                  <a:moveTo>
                    <a:pt x="178409" y="89204"/>
                  </a:moveTo>
                  <a:lnTo>
                    <a:pt x="133819" y="89204"/>
                  </a:lnTo>
                  <a:lnTo>
                    <a:pt x="133819" y="133807"/>
                  </a:lnTo>
                  <a:lnTo>
                    <a:pt x="89217" y="133807"/>
                  </a:lnTo>
                  <a:lnTo>
                    <a:pt x="89217" y="223012"/>
                  </a:lnTo>
                  <a:lnTo>
                    <a:pt x="133819" y="223012"/>
                  </a:lnTo>
                  <a:lnTo>
                    <a:pt x="178409" y="223012"/>
                  </a:lnTo>
                  <a:lnTo>
                    <a:pt x="178409" y="133807"/>
                  </a:lnTo>
                  <a:lnTo>
                    <a:pt x="178409" y="89204"/>
                  </a:lnTo>
                  <a:close/>
                </a:path>
                <a:path w="401954" h="1472564">
                  <a:moveTo>
                    <a:pt x="223024" y="1382750"/>
                  </a:moveTo>
                  <a:lnTo>
                    <a:pt x="178422" y="1382750"/>
                  </a:lnTo>
                  <a:lnTo>
                    <a:pt x="178422" y="1427353"/>
                  </a:lnTo>
                  <a:lnTo>
                    <a:pt x="223024" y="1427353"/>
                  </a:lnTo>
                  <a:lnTo>
                    <a:pt x="223024" y="1382750"/>
                  </a:lnTo>
                  <a:close/>
                </a:path>
                <a:path w="401954" h="1472564">
                  <a:moveTo>
                    <a:pt x="223024" y="1293533"/>
                  </a:moveTo>
                  <a:lnTo>
                    <a:pt x="178422" y="1293533"/>
                  </a:lnTo>
                  <a:lnTo>
                    <a:pt x="178422" y="1382737"/>
                  </a:lnTo>
                  <a:lnTo>
                    <a:pt x="223024" y="1382737"/>
                  </a:lnTo>
                  <a:lnTo>
                    <a:pt x="223024" y="1293533"/>
                  </a:lnTo>
                  <a:close/>
                </a:path>
                <a:path w="401954" h="1472564">
                  <a:moveTo>
                    <a:pt x="223024" y="1115123"/>
                  </a:moveTo>
                  <a:lnTo>
                    <a:pt x="178422" y="1115123"/>
                  </a:lnTo>
                  <a:lnTo>
                    <a:pt x="178422" y="1159725"/>
                  </a:lnTo>
                  <a:lnTo>
                    <a:pt x="178422" y="1204341"/>
                  </a:lnTo>
                  <a:lnTo>
                    <a:pt x="223024" y="1204341"/>
                  </a:lnTo>
                  <a:lnTo>
                    <a:pt x="223024" y="1159725"/>
                  </a:lnTo>
                  <a:lnTo>
                    <a:pt x="223024" y="1115123"/>
                  </a:lnTo>
                  <a:close/>
                </a:path>
                <a:path w="401954" h="1472564">
                  <a:moveTo>
                    <a:pt x="223024" y="847483"/>
                  </a:moveTo>
                  <a:lnTo>
                    <a:pt x="178422" y="847483"/>
                  </a:lnTo>
                  <a:lnTo>
                    <a:pt x="178422" y="936688"/>
                  </a:lnTo>
                  <a:lnTo>
                    <a:pt x="223024" y="936688"/>
                  </a:lnTo>
                  <a:lnTo>
                    <a:pt x="223024" y="847483"/>
                  </a:lnTo>
                  <a:close/>
                </a:path>
                <a:path w="401954" h="1472564">
                  <a:moveTo>
                    <a:pt x="223024" y="579856"/>
                  </a:moveTo>
                  <a:lnTo>
                    <a:pt x="178422" y="579856"/>
                  </a:lnTo>
                  <a:lnTo>
                    <a:pt x="178422" y="624459"/>
                  </a:lnTo>
                  <a:lnTo>
                    <a:pt x="223024" y="624459"/>
                  </a:lnTo>
                  <a:lnTo>
                    <a:pt x="223024" y="579856"/>
                  </a:lnTo>
                  <a:close/>
                </a:path>
                <a:path w="401954" h="1472564">
                  <a:moveTo>
                    <a:pt x="223024" y="446049"/>
                  </a:moveTo>
                  <a:lnTo>
                    <a:pt x="178422" y="446049"/>
                  </a:lnTo>
                  <a:lnTo>
                    <a:pt x="178422" y="490651"/>
                  </a:lnTo>
                  <a:lnTo>
                    <a:pt x="223024" y="490651"/>
                  </a:lnTo>
                  <a:lnTo>
                    <a:pt x="223024" y="446049"/>
                  </a:lnTo>
                  <a:close/>
                </a:path>
                <a:path w="401954" h="1472564">
                  <a:moveTo>
                    <a:pt x="223024" y="223024"/>
                  </a:moveTo>
                  <a:lnTo>
                    <a:pt x="178422" y="223024"/>
                  </a:lnTo>
                  <a:lnTo>
                    <a:pt x="178422" y="356844"/>
                  </a:lnTo>
                  <a:lnTo>
                    <a:pt x="223024" y="356844"/>
                  </a:lnTo>
                  <a:lnTo>
                    <a:pt x="223024" y="223024"/>
                  </a:lnTo>
                  <a:close/>
                </a:path>
                <a:path w="401954" h="1472564">
                  <a:moveTo>
                    <a:pt x="223024" y="0"/>
                  </a:moveTo>
                  <a:lnTo>
                    <a:pt x="178422" y="0"/>
                  </a:lnTo>
                  <a:lnTo>
                    <a:pt x="178422" y="133819"/>
                  </a:lnTo>
                  <a:lnTo>
                    <a:pt x="223024" y="133819"/>
                  </a:lnTo>
                  <a:lnTo>
                    <a:pt x="223024" y="0"/>
                  </a:lnTo>
                  <a:close/>
                </a:path>
                <a:path w="401954" h="1472564">
                  <a:moveTo>
                    <a:pt x="267627" y="1382750"/>
                  </a:moveTo>
                  <a:lnTo>
                    <a:pt x="223037" y="1382750"/>
                  </a:lnTo>
                  <a:lnTo>
                    <a:pt x="223037" y="1471955"/>
                  </a:lnTo>
                  <a:lnTo>
                    <a:pt x="267627" y="1471955"/>
                  </a:lnTo>
                  <a:lnTo>
                    <a:pt x="267627" y="1382750"/>
                  </a:lnTo>
                  <a:close/>
                </a:path>
                <a:path w="401954" h="1472564">
                  <a:moveTo>
                    <a:pt x="267627" y="1204341"/>
                  </a:moveTo>
                  <a:lnTo>
                    <a:pt x="223037" y="1204341"/>
                  </a:lnTo>
                  <a:lnTo>
                    <a:pt x="223037" y="1248943"/>
                  </a:lnTo>
                  <a:lnTo>
                    <a:pt x="267627" y="1248943"/>
                  </a:lnTo>
                  <a:lnTo>
                    <a:pt x="267627" y="1204341"/>
                  </a:lnTo>
                  <a:close/>
                </a:path>
                <a:path w="401954" h="1472564">
                  <a:moveTo>
                    <a:pt x="267627" y="1025906"/>
                  </a:moveTo>
                  <a:lnTo>
                    <a:pt x="223037" y="1025906"/>
                  </a:lnTo>
                  <a:lnTo>
                    <a:pt x="223037" y="1070508"/>
                  </a:lnTo>
                  <a:lnTo>
                    <a:pt x="267627" y="1070508"/>
                  </a:lnTo>
                  <a:lnTo>
                    <a:pt x="267627" y="1025906"/>
                  </a:lnTo>
                  <a:close/>
                </a:path>
                <a:path w="401954" h="1472564">
                  <a:moveTo>
                    <a:pt x="267627" y="847483"/>
                  </a:moveTo>
                  <a:lnTo>
                    <a:pt x="223037" y="847483"/>
                  </a:lnTo>
                  <a:lnTo>
                    <a:pt x="223037" y="981303"/>
                  </a:lnTo>
                  <a:lnTo>
                    <a:pt x="267627" y="981303"/>
                  </a:lnTo>
                  <a:lnTo>
                    <a:pt x="267627" y="847483"/>
                  </a:lnTo>
                  <a:close/>
                </a:path>
                <a:path w="401954" h="1472564">
                  <a:moveTo>
                    <a:pt x="267627" y="579856"/>
                  </a:moveTo>
                  <a:lnTo>
                    <a:pt x="223037" y="579856"/>
                  </a:lnTo>
                  <a:lnTo>
                    <a:pt x="223037" y="624459"/>
                  </a:lnTo>
                  <a:lnTo>
                    <a:pt x="267627" y="624459"/>
                  </a:lnTo>
                  <a:lnTo>
                    <a:pt x="267627" y="579856"/>
                  </a:lnTo>
                  <a:close/>
                </a:path>
                <a:path w="401954" h="1472564">
                  <a:moveTo>
                    <a:pt x="267627" y="490651"/>
                  </a:moveTo>
                  <a:lnTo>
                    <a:pt x="223037" y="490651"/>
                  </a:lnTo>
                  <a:lnTo>
                    <a:pt x="223037" y="535254"/>
                  </a:lnTo>
                  <a:lnTo>
                    <a:pt x="267627" y="535254"/>
                  </a:lnTo>
                  <a:lnTo>
                    <a:pt x="267627" y="490651"/>
                  </a:lnTo>
                  <a:close/>
                </a:path>
                <a:path w="401954" h="1472564">
                  <a:moveTo>
                    <a:pt x="267627" y="312229"/>
                  </a:moveTo>
                  <a:lnTo>
                    <a:pt x="223037" y="312229"/>
                  </a:lnTo>
                  <a:lnTo>
                    <a:pt x="223037" y="356831"/>
                  </a:lnTo>
                  <a:lnTo>
                    <a:pt x="267627" y="356831"/>
                  </a:lnTo>
                  <a:lnTo>
                    <a:pt x="267627" y="312229"/>
                  </a:lnTo>
                  <a:close/>
                </a:path>
                <a:path w="401954" h="1472564">
                  <a:moveTo>
                    <a:pt x="267627" y="178422"/>
                  </a:moveTo>
                  <a:lnTo>
                    <a:pt x="223037" y="178422"/>
                  </a:lnTo>
                  <a:lnTo>
                    <a:pt x="223037" y="223024"/>
                  </a:lnTo>
                  <a:lnTo>
                    <a:pt x="267627" y="223024"/>
                  </a:lnTo>
                  <a:lnTo>
                    <a:pt x="267627" y="178422"/>
                  </a:lnTo>
                  <a:close/>
                </a:path>
                <a:path w="401954" h="1472564">
                  <a:moveTo>
                    <a:pt x="267627" y="44602"/>
                  </a:moveTo>
                  <a:lnTo>
                    <a:pt x="223037" y="44602"/>
                  </a:lnTo>
                  <a:lnTo>
                    <a:pt x="223037" y="89204"/>
                  </a:lnTo>
                  <a:lnTo>
                    <a:pt x="267627" y="89204"/>
                  </a:lnTo>
                  <a:lnTo>
                    <a:pt x="267627" y="44602"/>
                  </a:lnTo>
                  <a:close/>
                </a:path>
                <a:path w="401954" h="1472564">
                  <a:moveTo>
                    <a:pt x="356831" y="1204341"/>
                  </a:moveTo>
                  <a:lnTo>
                    <a:pt x="312242" y="1204341"/>
                  </a:lnTo>
                  <a:lnTo>
                    <a:pt x="312242" y="1159725"/>
                  </a:lnTo>
                  <a:lnTo>
                    <a:pt x="267639" y="1159725"/>
                  </a:lnTo>
                  <a:lnTo>
                    <a:pt x="267639" y="1382763"/>
                  </a:lnTo>
                  <a:lnTo>
                    <a:pt x="312242" y="1382763"/>
                  </a:lnTo>
                  <a:lnTo>
                    <a:pt x="312242" y="1427353"/>
                  </a:lnTo>
                  <a:lnTo>
                    <a:pt x="267639" y="1427353"/>
                  </a:lnTo>
                  <a:lnTo>
                    <a:pt x="267639" y="1471955"/>
                  </a:lnTo>
                  <a:lnTo>
                    <a:pt x="312242" y="1471955"/>
                  </a:lnTo>
                  <a:lnTo>
                    <a:pt x="356831" y="1471955"/>
                  </a:lnTo>
                  <a:lnTo>
                    <a:pt x="356831" y="1382750"/>
                  </a:lnTo>
                  <a:lnTo>
                    <a:pt x="312242" y="1382750"/>
                  </a:lnTo>
                  <a:lnTo>
                    <a:pt x="312242" y="1293545"/>
                  </a:lnTo>
                  <a:lnTo>
                    <a:pt x="356831" y="1293545"/>
                  </a:lnTo>
                  <a:lnTo>
                    <a:pt x="356831" y="1204341"/>
                  </a:lnTo>
                  <a:close/>
                </a:path>
                <a:path w="401954" h="1472564">
                  <a:moveTo>
                    <a:pt x="356831" y="446049"/>
                  </a:moveTo>
                  <a:lnTo>
                    <a:pt x="312242" y="446049"/>
                  </a:lnTo>
                  <a:lnTo>
                    <a:pt x="267639" y="446049"/>
                  </a:lnTo>
                  <a:lnTo>
                    <a:pt x="267639" y="802906"/>
                  </a:lnTo>
                  <a:lnTo>
                    <a:pt x="312242" y="802906"/>
                  </a:lnTo>
                  <a:lnTo>
                    <a:pt x="312242" y="847483"/>
                  </a:lnTo>
                  <a:lnTo>
                    <a:pt x="267639" y="847483"/>
                  </a:lnTo>
                  <a:lnTo>
                    <a:pt x="267639" y="981303"/>
                  </a:lnTo>
                  <a:lnTo>
                    <a:pt x="267639" y="1070508"/>
                  </a:lnTo>
                  <a:lnTo>
                    <a:pt x="312242" y="1070508"/>
                  </a:lnTo>
                  <a:lnTo>
                    <a:pt x="312242" y="1159725"/>
                  </a:lnTo>
                  <a:lnTo>
                    <a:pt x="356831" y="1159725"/>
                  </a:lnTo>
                  <a:lnTo>
                    <a:pt x="356831" y="1025906"/>
                  </a:lnTo>
                  <a:lnTo>
                    <a:pt x="312242" y="1025906"/>
                  </a:lnTo>
                  <a:lnTo>
                    <a:pt x="312242" y="981303"/>
                  </a:lnTo>
                  <a:lnTo>
                    <a:pt x="356831" y="981303"/>
                  </a:lnTo>
                  <a:lnTo>
                    <a:pt x="356831" y="802881"/>
                  </a:lnTo>
                  <a:lnTo>
                    <a:pt x="312242" y="802881"/>
                  </a:lnTo>
                  <a:lnTo>
                    <a:pt x="312242" y="758278"/>
                  </a:lnTo>
                  <a:lnTo>
                    <a:pt x="356831" y="758278"/>
                  </a:lnTo>
                  <a:lnTo>
                    <a:pt x="356831" y="624459"/>
                  </a:lnTo>
                  <a:lnTo>
                    <a:pt x="312242" y="624459"/>
                  </a:lnTo>
                  <a:lnTo>
                    <a:pt x="312242" y="579869"/>
                  </a:lnTo>
                  <a:lnTo>
                    <a:pt x="356831" y="579869"/>
                  </a:lnTo>
                  <a:lnTo>
                    <a:pt x="356831" y="446049"/>
                  </a:lnTo>
                  <a:close/>
                </a:path>
                <a:path w="401954" h="1472564">
                  <a:moveTo>
                    <a:pt x="356831" y="312229"/>
                  </a:moveTo>
                  <a:lnTo>
                    <a:pt x="312242" y="312229"/>
                  </a:lnTo>
                  <a:lnTo>
                    <a:pt x="312242" y="223024"/>
                  </a:lnTo>
                  <a:lnTo>
                    <a:pt x="267639" y="223024"/>
                  </a:lnTo>
                  <a:lnTo>
                    <a:pt x="267639" y="401447"/>
                  </a:lnTo>
                  <a:lnTo>
                    <a:pt x="312242" y="401447"/>
                  </a:lnTo>
                  <a:lnTo>
                    <a:pt x="356831" y="401434"/>
                  </a:lnTo>
                  <a:lnTo>
                    <a:pt x="356831" y="312229"/>
                  </a:lnTo>
                  <a:close/>
                </a:path>
                <a:path w="401954" h="1472564">
                  <a:moveTo>
                    <a:pt x="356831" y="89204"/>
                  </a:moveTo>
                  <a:lnTo>
                    <a:pt x="312242" y="89204"/>
                  </a:lnTo>
                  <a:lnTo>
                    <a:pt x="312242" y="133807"/>
                  </a:lnTo>
                  <a:lnTo>
                    <a:pt x="356831" y="133807"/>
                  </a:lnTo>
                  <a:lnTo>
                    <a:pt x="356831" y="89204"/>
                  </a:lnTo>
                  <a:close/>
                </a:path>
                <a:path w="401954" h="1472564">
                  <a:moveTo>
                    <a:pt x="356831" y="0"/>
                  </a:moveTo>
                  <a:lnTo>
                    <a:pt x="312242" y="0"/>
                  </a:lnTo>
                  <a:lnTo>
                    <a:pt x="312242" y="44602"/>
                  </a:lnTo>
                  <a:lnTo>
                    <a:pt x="356831" y="44602"/>
                  </a:lnTo>
                  <a:lnTo>
                    <a:pt x="356831" y="0"/>
                  </a:lnTo>
                  <a:close/>
                </a:path>
                <a:path w="401954" h="1472564">
                  <a:moveTo>
                    <a:pt x="401447" y="1248943"/>
                  </a:moveTo>
                  <a:lnTo>
                    <a:pt x="356844" y="1248943"/>
                  </a:lnTo>
                  <a:lnTo>
                    <a:pt x="356844" y="1338148"/>
                  </a:lnTo>
                  <a:lnTo>
                    <a:pt x="401447" y="1338148"/>
                  </a:lnTo>
                  <a:lnTo>
                    <a:pt x="401447" y="1248943"/>
                  </a:lnTo>
                  <a:close/>
                </a:path>
                <a:path w="401954" h="1472564">
                  <a:moveTo>
                    <a:pt x="401447" y="1025906"/>
                  </a:moveTo>
                  <a:lnTo>
                    <a:pt x="356844" y="1025906"/>
                  </a:lnTo>
                  <a:lnTo>
                    <a:pt x="356844" y="1115110"/>
                  </a:lnTo>
                  <a:lnTo>
                    <a:pt x="401447" y="1115110"/>
                  </a:lnTo>
                  <a:lnTo>
                    <a:pt x="401447" y="1025906"/>
                  </a:lnTo>
                  <a:close/>
                </a:path>
                <a:path w="401954" h="1472564">
                  <a:moveTo>
                    <a:pt x="401447" y="892098"/>
                  </a:moveTo>
                  <a:lnTo>
                    <a:pt x="356844" y="892098"/>
                  </a:lnTo>
                  <a:lnTo>
                    <a:pt x="356844" y="936701"/>
                  </a:lnTo>
                  <a:lnTo>
                    <a:pt x="401447" y="936701"/>
                  </a:lnTo>
                  <a:lnTo>
                    <a:pt x="401447" y="892098"/>
                  </a:lnTo>
                  <a:close/>
                </a:path>
                <a:path w="401954" h="1472564">
                  <a:moveTo>
                    <a:pt x="401447" y="624459"/>
                  </a:moveTo>
                  <a:lnTo>
                    <a:pt x="356844" y="624459"/>
                  </a:lnTo>
                  <a:lnTo>
                    <a:pt x="356844" y="669061"/>
                  </a:lnTo>
                  <a:lnTo>
                    <a:pt x="401447" y="669061"/>
                  </a:lnTo>
                  <a:lnTo>
                    <a:pt x="401447" y="624459"/>
                  </a:lnTo>
                  <a:close/>
                </a:path>
                <a:path w="401954" h="1472564">
                  <a:moveTo>
                    <a:pt x="401447" y="490651"/>
                  </a:moveTo>
                  <a:lnTo>
                    <a:pt x="356844" y="490651"/>
                  </a:lnTo>
                  <a:lnTo>
                    <a:pt x="356844" y="579856"/>
                  </a:lnTo>
                  <a:lnTo>
                    <a:pt x="401447" y="579856"/>
                  </a:lnTo>
                  <a:lnTo>
                    <a:pt x="401447" y="490651"/>
                  </a:lnTo>
                  <a:close/>
                </a:path>
                <a:path w="401954" h="1472564">
                  <a:moveTo>
                    <a:pt x="401447" y="356831"/>
                  </a:moveTo>
                  <a:lnTo>
                    <a:pt x="356844" y="356831"/>
                  </a:lnTo>
                  <a:lnTo>
                    <a:pt x="356844" y="401434"/>
                  </a:lnTo>
                  <a:lnTo>
                    <a:pt x="401447" y="401434"/>
                  </a:lnTo>
                  <a:lnTo>
                    <a:pt x="401447" y="356831"/>
                  </a:lnTo>
                  <a:close/>
                </a:path>
                <a:path w="401954" h="1472564">
                  <a:moveTo>
                    <a:pt x="401447" y="267627"/>
                  </a:moveTo>
                  <a:lnTo>
                    <a:pt x="356844" y="267627"/>
                  </a:lnTo>
                  <a:lnTo>
                    <a:pt x="356844" y="312229"/>
                  </a:lnTo>
                  <a:lnTo>
                    <a:pt x="401447" y="312229"/>
                  </a:lnTo>
                  <a:lnTo>
                    <a:pt x="401447" y="267627"/>
                  </a:lnTo>
                  <a:close/>
                </a:path>
              </a:pathLst>
            </a:custGeom>
            <a:solidFill>
              <a:srgbClr val="000000"/>
            </a:solidFill>
          </p:spPr>
          <p:txBody>
            <a:bodyPr wrap="square" lIns="0" tIns="0" rIns="0" bIns="0" rtlCol="0"/>
            <a:lstStyle/>
            <a:p>
              <a:endParaRPr/>
            </a:p>
          </p:txBody>
        </p:sp>
        <p:sp>
          <p:nvSpPr>
            <p:cNvPr id="48" name="object 19">
              <a:extLst>
                <a:ext uri="{FF2B5EF4-FFF2-40B4-BE49-F238E27FC236}">
                  <a16:creationId xmlns:a16="http://schemas.microsoft.com/office/drawing/2014/main" id="{DF5C88B6-A650-CF2C-D13B-909BAB146068}"/>
                </a:ext>
              </a:extLst>
            </p:cNvPr>
            <p:cNvSpPr/>
            <p:nvPr/>
          </p:nvSpPr>
          <p:spPr>
            <a:xfrm>
              <a:off x="7619880" y="2478863"/>
              <a:ext cx="401955" cy="1472565"/>
            </a:xfrm>
            <a:custGeom>
              <a:avLst/>
              <a:gdLst/>
              <a:ahLst/>
              <a:cxnLst/>
              <a:rect l="l" t="t" r="r" b="b"/>
              <a:pathLst>
                <a:path w="401954" h="1472564">
                  <a:moveTo>
                    <a:pt x="89192" y="1427353"/>
                  </a:moveTo>
                  <a:lnTo>
                    <a:pt x="44602" y="1427353"/>
                  </a:lnTo>
                  <a:lnTo>
                    <a:pt x="0" y="1427353"/>
                  </a:lnTo>
                  <a:lnTo>
                    <a:pt x="0" y="1471955"/>
                  </a:lnTo>
                  <a:lnTo>
                    <a:pt x="44602" y="1471955"/>
                  </a:lnTo>
                  <a:lnTo>
                    <a:pt x="89192" y="1471955"/>
                  </a:lnTo>
                  <a:lnTo>
                    <a:pt x="89192" y="1427353"/>
                  </a:lnTo>
                  <a:close/>
                </a:path>
                <a:path w="401954" h="1472564">
                  <a:moveTo>
                    <a:pt x="89192" y="1293533"/>
                  </a:moveTo>
                  <a:lnTo>
                    <a:pt x="44602" y="1293533"/>
                  </a:lnTo>
                  <a:lnTo>
                    <a:pt x="44602" y="1248943"/>
                  </a:lnTo>
                  <a:lnTo>
                    <a:pt x="0" y="1248943"/>
                  </a:lnTo>
                  <a:lnTo>
                    <a:pt x="0" y="1338148"/>
                  </a:lnTo>
                  <a:lnTo>
                    <a:pt x="44602" y="1338148"/>
                  </a:lnTo>
                  <a:lnTo>
                    <a:pt x="89192" y="1338135"/>
                  </a:lnTo>
                  <a:lnTo>
                    <a:pt x="89192" y="1293533"/>
                  </a:lnTo>
                  <a:close/>
                </a:path>
                <a:path w="401954" h="1472564">
                  <a:moveTo>
                    <a:pt x="89192" y="936701"/>
                  </a:moveTo>
                  <a:lnTo>
                    <a:pt x="44602" y="936701"/>
                  </a:lnTo>
                  <a:lnTo>
                    <a:pt x="44602" y="981303"/>
                  </a:lnTo>
                  <a:lnTo>
                    <a:pt x="44602" y="1159725"/>
                  </a:lnTo>
                  <a:lnTo>
                    <a:pt x="89192" y="1159725"/>
                  </a:lnTo>
                  <a:lnTo>
                    <a:pt x="89192" y="981303"/>
                  </a:lnTo>
                  <a:lnTo>
                    <a:pt x="89192" y="936701"/>
                  </a:lnTo>
                  <a:close/>
                </a:path>
                <a:path w="401954" h="1472564">
                  <a:moveTo>
                    <a:pt x="89192" y="713676"/>
                  </a:moveTo>
                  <a:lnTo>
                    <a:pt x="44602" y="713676"/>
                  </a:lnTo>
                  <a:lnTo>
                    <a:pt x="44602" y="847496"/>
                  </a:lnTo>
                  <a:lnTo>
                    <a:pt x="89192" y="847496"/>
                  </a:lnTo>
                  <a:lnTo>
                    <a:pt x="89192" y="713676"/>
                  </a:lnTo>
                  <a:close/>
                </a:path>
                <a:path w="401954" h="1472564">
                  <a:moveTo>
                    <a:pt x="89192" y="535254"/>
                  </a:moveTo>
                  <a:lnTo>
                    <a:pt x="44602" y="535254"/>
                  </a:lnTo>
                  <a:lnTo>
                    <a:pt x="44602" y="669074"/>
                  </a:lnTo>
                  <a:lnTo>
                    <a:pt x="89192" y="669074"/>
                  </a:lnTo>
                  <a:lnTo>
                    <a:pt x="89192" y="535254"/>
                  </a:lnTo>
                  <a:close/>
                </a:path>
                <a:path w="401954" h="1472564">
                  <a:moveTo>
                    <a:pt x="89192" y="401447"/>
                  </a:moveTo>
                  <a:lnTo>
                    <a:pt x="44602" y="401447"/>
                  </a:lnTo>
                  <a:lnTo>
                    <a:pt x="44602" y="490651"/>
                  </a:lnTo>
                  <a:lnTo>
                    <a:pt x="89192" y="490651"/>
                  </a:lnTo>
                  <a:lnTo>
                    <a:pt x="89192" y="401447"/>
                  </a:lnTo>
                  <a:close/>
                </a:path>
                <a:path w="401954" h="1472564">
                  <a:moveTo>
                    <a:pt x="89192" y="133807"/>
                  </a:moveTo>
                  <a:lnTo>
                    <a:pt x="44602" y="133807"/>
                  </a:lnTo>
                  <a:lnTo>
                    <a:pt x="44602" y="223012"/>
                  </a:lnTo>
                  <a:lnTo>
                    <a:pt x="89192" y="223012"/>
                  </a:lnTo>
                  <a:lnTo>
                    <a:pt x="89192" y="133807"/>
                  </a:lnTo>
                  <a:close/>
                </a:path>
                <a:path w="401954" h="1472564">
                  <a:moveTo>
                    <a:pt x="89192" y="0"/>
                  </a:moveTo>
                  <a:lnTo>
                    <a:pt x="44602" y="0"/>
                  </a:lnTo>
                  <a:lnTo>
                    <a:pt x="44602" y="44602"/>
                  </a:lnTo>
                  <a:lnTo>
                    <a:pt x="89192" y="44602"/>
                  </a:lnTo>
                  <a:lnTo>
                    <a:pt x="89192" y="0"/>
                  </a:lnTo>
                  <a:close/>
                </a:path>
                <a:path w="401954" h="1472564">
                  <a:moveTo>
                    <a:pt x="133807" y="1382750"/>
                  </a:moveTo>
                  <a:lnTo>
                    <a:pt x="89204" y="1382750"/>
                  </a:lnTo>
                  <a:lnTo>
                    <a:pt x="89204" y="1471955"/>
                  </a:lnTo>
                  <a:lnTo>
                    <a:pt x="133807" y="1471955"/>
                  </a:lnTo>
                  <a:lnTo>
                    <a:pt x="133807" y="1382750"/>
                  </a:lnTo>
                  <a:close/>
                </a:path>
                <a:path w="401954" h="1472564">
                  <a:moveTo>
                    <a:pt x="133807" y="1159725"/>
                  </a:moveTo>
                  <a:lnTo>
                    <a:pt x="89204" y="1159725"/>
                  </a:lnTo>
                  <a:lnTo>
                    <a:pt x="89204" y="1293558"/>
                  </a:lnTo>
                  <a:lnTo>
                    <a:pt x="133807" y="1293558"/>
                  </a:lnTo>
                  <a:lnTo>
                    <a:pt x="133807" y="1159725"/>
                  </a:lnTo>
                  <a:close/>
                </a:path>
                <a:path w="401954" h="1472564">
                  <a:moveTo>
                    <a:pt x="133807" y="1070508"/>
                  </a:moveTo>
                  <a:lnTo>
                    <a:pt x="89204" y="1070508"/>
                  </a:lnTo>
                  <a:lnTo>
                    <a:pt x="89204" y="1159713"/>
                  </a:lnTo>
                  <a:lnTo>
                    <a:pt x="133807" y="1159713"/>
                  </a:lnTo>
                  <a:lnTo>
                    <a:pt x="133807" y="1070508"/>
                  </a:lnTo>
                  <a:close/>
                </a:path>
                <a:path w="401954" h="1472564">
                  <a:moveTo>
                    <a:pt x="133807" y="624459"/>
                  </a:moveTo>
                  <a:lnTo>
                    <a:pt x="89204" y="624459"/>
                  </a:lnTo>
                  <a:lnTo>
                    <a:pt x="89204" y="981303"/>
                  </a:lnTo>
                  <a:lnTo>
                    <a:pt x="89204" y="1025906"/>
                  </a:lnTo>
                  <a:lnTo>
                    <a:pt x="133807" y="1025906"/>
                  </a:lnTo>
                  <a:lnTo>
                    <a:pt x="133807" y="981316"/>
                  </a:lnTo>
                  <a:lnTo>
                    <a:pt x="133807" y="624459"/>
                  </a:lnTo>
                  <a:close/>
                </a:path>
                <a:path w="401954" h="1472564">
                  <a:moveTo>
                    <a:pt x="133807" y="490651"/>
                  </a:moveTo>
                  <a:lnTo>
                    <a:pt x="89204" y="490651"/>
                  </a:lnTo>
                  <a:lnTo>
                    <a:pt x="89204" y="535254"/>
                  </a:lnTo>
                  <a:lnTo>
                    <a:pt x="133807" y="535254"/>
                  </a:lnTo>
                  <a:lnTo>
                    <a:pt x="133807" y="490651"/>
                  </a:lnTo>
                  <a:close/>
                </a:path>
                <a:path w="401954" h="1472564">
                  <a:moveTo>
                    <a:pt x="133807" y="223024"/>
                  </a:moveTo>
                  <a:lnTo>
                    <a:pt x="89204" y="223024"/>
                  </a:lnTo>
                  <a:lnTo>
                    <a:pt x="89204" y="401447"/>
                  </a:lnTo>
                  <a:lnTo>
                    <a:pt x="133807" y="401447"/>
                  </a:lnTo>
                  <a:lnTo>
                    <a:pt x="133807" y="223024"/>
                  </a:lnTo>
                  <a:close/>
                </a:path>
                <a:path w="401954" h="1472564">
                  <a:moveTo>
                    <a:pt x="133807" y="44602"/>
                  </a:moveTo>
                  <a:lnTo>
                    <a:pt x="89204" y="44602"/>
                  </a:lnTo>
                  <a:lnTo>
                    <a:pt x="89204" y="133807"/>
                  </a:lnTo>
                  <a:lnTo>
                    <a:pt x="133807" y="133807"/>
                  </a:lnTo>
                  <a:lnTo>
                    <a:pt x="133807" y="44602"/>
                  </a:lnTo>
                  <a:close/>
                </a:path>
                <a:path w="401954" h="1472564">
                  <a:moveTo>
                    <a:pt x="178422" y="802881"/>
                  </a:moveTo>
                  <a:lnTo>
                    <a:pt x="133819" y="802881"/>
                  </a:lnTo>
                  <a:lnTo>
                    <a:pt x="133819" y="892086"/>
                  </a:lnTo>
                  <a:lnTo>
                    <a:pt x="178422" y="892086"/>
                  </a:lnTo>
                  <a:lnTo>
                    <a:pt x="178422" y="802881"/>
                  </a:lnTo>
                  <a:close/>
                </a:path>
                <a:path w="401954" h="1472564">
                  <a:moveTo>
                    <a:pt x="223012" y="1248943"/>
                  </a:moveTo>
                  <a:lnTo>
                    <a:pt x="178422" y="1248943"/>
                  </a:lnTo>
                  <a:lnTo>
                    <a:pt x="133819" y="1248943"/>
                  </a:lnTo>
                  <a:lnTo>
                    <a:pt x="133819" y="1293545"/>
                  </a:lnTo>
                  <a:lnTo>
                    <a:pt x="178422" y="1293545"/>
                  </a:lnTo>
                  <a:lnTo>
                    <a:pt x="178422" y="1338148"/>
                  </a:lnTo>
                  <a:lnTo>
                    <a:pt x="133819" y="1338148"/>
                  </a:lnTo>
                  <a:lnTo>
                    <a:pt x="133819" y="1382750"/>
                  </a:lnTo>
                  <a:lnTo>
                    <a:pt x="133819" y="1471955"/>
                  </a:lnTo>
                  <a:lnTo>
                    <a:pt x="178422" y="1471955"/>
                  </a:lnTo>
                  <a:lnTo>
                    <a:pt x="223012" y="1471955"/>
                  </a:lnTo>
                  <a:lnTo>
                    <a:pt x="223012" y="1427353"/>
                  </a:lnTo>
                  <a:lnTo>
                    <a:pt x="178422" y="1427353"/>
                  </a:lnTo>
                  <a:lnTo>
                    <a:pt x="178422" y="1382763"/>
                  </a:lnTo>
                  <a:lnTo>
                    <a:pt x="223012" y="1382763"/>
                  </a:lnTo>
                  <a:lnTo>
                    <a:pt x="223012" y="1248943"/>
                  </a:lnTo>
                  <a:close/>
                </a:path>
                <a:path w="401954" h="1472564">
                  <a:moveTo>
                    <a:pt x="223012" y="1159725"/>
                  </a:moveTo>
                  <a:lnTo>
                    <a:pt x="178422" y="1159725"/>
                  </a:lnTo>
                  <a:lnTo>
                    <a:pt x="178422" y="1204341"/>
                  </a:lnTo>
                  <a:lnTo>
                    <a:pt x="223012" y="1204341"/>
                  </a:lnTo>
                  <a:lnTo>
                    <a:pt x="223012" y="1159725"/>
                  </a:lnTo>
                  <a:close/>
                </a:path>
                <a:path w="401954" h="1472564">
                  <a:moveTo>
                    <a:pt x="223012" y="1025906"/>
                  </a:moveTo>
                  <a:lnTo>
                    <a:pt x="178422" y="1025906"/>
                  </a:lnTo>
                  <a:lnTo>
                    <a:pt x="178422" y="981303"/>
                  </a:lnTo>
                  <a:lnTo>
                    <a:pt x="133819" y="981303"/>
                  </a:lnTo>
                  <a:lnTo>
                    <a:pt x="133819" y="1115123"/>
                  </a:lnTo>
                  <a:lnTo>
                    <a:pt x="178422" y="1115123"/>
                  </a:lnTo>
                  <a:lnTo>
                    <a:pt x="223012" y="1115110"/>
                  </a:lnTo>
                  <a:lnTo>
                    <a:pt x="223012" y="1025906"/>
                  </a:lnTo>
                  <a:close/>
                </a:path>
                <a:path w="401954" h="1472564">
                  <a:moveTo>
                    <a:pt x="223012" y="892098"/>
                  </a:moveTo>
                  <a:lnTo>
                    <a:pt x="178422" y="892098"/>
                  </a:lnTo>
                  <a:lnTo>
                    <a:pt x="178422" y="936701"/>
                  </a:lnTo>
                  <a:lnTo>
                    <a:pt x="223012" y="936701"/>
                  </a:lnTo>
                  <a:lnTo>
                    <a:pt x="223012" y="892098"/>
                  </a:lnTo>
                  <a:close/>
                </a:path>
                <a:path w="401954" h="1472564">
                  <a:moveTo>
                    <a:pt x="223012" y="624459"/>
                  </a:moveTo>
                  <a:lnTo>
                    <a:pt x="178422" y="624459"/>
                  </a:lnTo>
                  <a:lnTo>
                    <a:pt x="178422" y="579856"/>
                  </a:lnTo>
                  <a:lnTo>
                    <a:pt x="133819" y="579856"/>
                  </a:lnTo>
                  <a:lnTo>
                    <a:pt x="133819" y="713676"/>
                  </a:lnTo>
                  <a:lnTo>
                    <a:pt x="178422" y="713676"/>
                  </a:lnTo>
                  <a:lnTo>
                    <a:pt x="178422" y="758278"/>
                  </a:lnTo>
                  <a:lnTo>
                    <a:pt x="223012" y="758278"/>
                  </a:lnTo>
                  <a:lnTo>
                    <a:pt x="223012" y="624459"/>
                  </a:lnTo>
                  <a:close/>
                </a:path>
                <a:path w="401954" h="1472564">
                  <a:moveTo>
                    <a:pt x="223012" y="490651"/>
                  </a:moveTo>
                  <a:lnTo>
                    <a:pt x="178422" y="490651"/>
                  </a:lnTo>
                  <a:lnTo>
                    <a:pt x="178422" y="579856"/>
                  </a:lnTo>
                  <a:lnTo>
                    <a:pt x="223012" y="579856"/>
                  </a:lnTo>
                  <a:lnTo>
                    <a:pt x="223012" y="490651"/>
                  </a:lnTo>
                  <a:close/>
                </a:path>
                <a:path w="401954" h="1472564">
                  <a:moveTo>
                    <a:pt x="223012" y="356831"/>
                  </a:moveTo>
                  <a:lnTo>
                    <a:pt x="178422" y="356831"/>
                  </a:lnTo>
                  <a:lnTo>
                    <a:pt x="133819" y="356831"/>
                  </a:lnTo>
                  <a:lnTo>
                    <a:pt x="133819" y="490651"/>
                  </a:lnTo>
                  <a:lnTo>
                    <a:pt x="178422" y="490651"/>
                  </a:lnTo>
                  <a:lnTo>
                    <a:pt x="178422" y="401434"/>
                  </a:lnTo>
                  <a:lnTo>
                    <a:pt x="223012" y="401434"/>
                  </a:lnTo>
                  <a:lnTo>
                    <a:pt x="223012" y="356831"/>
                  </a:lnTo>
                  <a:close/>
                </a:path>
                <a:path w="401954" h="1472564">
                  <a:moveTo>
                    <a:pt x="223012" y="0"/>
                  </a:moveTo>
                  <a:lnTo>
                    <a:pt x="178422" y="0"/>
                  </a:lnTo>
                  <a:lnTo>
                    <a:pt x="178422" y="133807"/>
                  </a:lnTo>
                  <a:lnTo>
                    <a:pt x="178422" y="312229"/>
                  </a:lnTo>
                  <a:lnTo>
                    <a:pt x="223012" y="312229"/>
                  </a:lnTo>
                  <a:lnTo>
                    <a:pt x="223012" y="133819"/>
                  </a:lnTo>
                  <a:lnTo>
                    <a:pt x="223012" y="0"/>
                  </a:lnTo>
                  <a:close/>
                </a:path>
                <a:path w="401954" h="1472564">
                  <a:moveTo>
                    <a:pt x="267627" y="936701"/>
                  </a:moveTo>
                  <a:lnTo>
                    <a:pt x="223024" y="936701"/>
                  </a:lnTo>
                  <a:lnTo>
                    <a:pt x="223024" y="981303"/>
                  </a:lnTo>
                  <a:lnTo>
                    <a:pt x="267627" y="981303"/>
                  </a:lnTo>
                  <a:lnTo>
                    <a:pt x="267627" y="936701"/>
                  </a:lnTo>
                  <a:close/>
                </a:path>
                <a:path w="401954" h="1472564">
                  <a:moveTo>
                    <a:pt x="267627" y="802881"/>
                  </a:moveTo>
                  <a:lnTo>
                    <a:pt x="223024" y="802881"/>
                  </a:lnTo>
                  <a:lnTo>
                    <a:pt x="223024" y="892086"/>
                  </a:lnTo>
                  <a:lnTo>
                    <a:pt x="267627" y="892086"/>
                  </a:lnTo>
                  <a:lnTo>
                    <a:pt x="267627" y="802881"/>
                  </a:lnTo>
                  <a:close/>
                </a:path>
                <a:path w="401954" h="1472564">
                  <a:moveTo>
                    <a:pt x="267627" y="579856"/>
                  </a:moveTo>
                  <a:lnTo>
                    <a:pt x="223024" y="579856"/>
                  </a:lnTo>
                  <a:lnTo>
                    <a:pt x="223024" y="624459"/>
                  </a:lnTo>
                  <a:lnTo>
                    <a:pt x="267627" y="624459"/>
                  </a:lnTo>
                  <a:lnTo>
                    <a:pt x="267627" y="579856"/>
                  </a:lnTo>
                  <a:close/>
                </a:path>
                <a:path w="401954" h="1472564">
                  <a:moveTo>
                    <a:pt x="312216" y="1025906"/>
                  </a:moveTo>
                  <a:lnTo>
                    <a:pt x="267627" y="1025906"/>
                  </a:lnTo>
                  <a:lnTo>
                    <a:pt x="223024" y="1025906"/>
                  </a:lnTo>
                  <a:lnTo>
                    <a:pt x="223024" y="1115110"/>
                  </a:lnTo>
                  <a:lnTo>
                    <a:pt x="267627" y="1115110"/>
                  </a:lnTo>
                  <a:lnTo>
                    <a:pt x="267627" y="1159725"/>
                  </a:lnTo>
                  <a:lnTo>
                    <a:pt x="267627" y="1248943"/>
                  </a:lnTo>
                  <a:lnTo>
                    <a:pt x="223024" y="1248943"/>
                  </a:lnTo>
                  <a:lnTo>
                    <a:pt x="223024" y="1382763"/>
                  </a:lnTo>
                  <a:lnTo>
                    <a:pt x="267627" y="1382763"/>
                  </a:lnTo>
                  <a:lnTo>
                    <a:pt x="312216" y="1382763"/>
                  </a:lnTo>
                  <a:lnTo>
                    <a:pt x="312216" y="1159725"/>
                  </a:lnTo>
                  <a:lnTo>
                    <a:pt x="312216" y="1025906"/>
                  </a:lnTo>
                  <a:close/>
                </a:path>
                <a:path w="401954" h="1472564">
                  <a:moveTo>
                    <a:pt x="312216" y="892098"/>
                  </a:moveTo>
                  <a:lnTo>
                    <a:pt x="267627" y="892098"/>
                  </a:lnTo>
                  <a:lnTo>
                    <a:pt x="267627" y="936701"/>
                  </a:lnTo>
                  <a:lnTo>
                    <a:pt x="312216" y="936701"/>
                  </a:lnTo>
                  <a:lnTo>
                    <a:pt x="312216" y="892098"/>
                  </a:lnTo>
                  <a:close/>
                </a:path>
                <a:path w="401954" h="1472564">
                  <a:moveTo>
                    <a:pt x="312216" y="624459"/>
                  </a:moveTo>
                  <a:lnTo>
                    <a:pt x="267627" y="624459"/>
                  </a:lnTo>
                  <a:lnTo>
                    <a:pt x="267627" y="669074"/>
                  </a:lnTo>
                  <a:lnTo>
                    <a:pt x="223024" y="669074"/>
                  </a:lnTo>
                  <a:lnTo>
                    <a:pt x="223024" y="713676"/>
                  </a:lnTo>
                  <a:lnTo>
                    <a:pt x="267627" y="713676"/>
                  </a:lnTo>
                  <a:lnTo>
                    <a:pt x="267627" y="758278"/>
                  </a:lnTo>
                  <a:lnTo>
                    <a:pt x="312216" y="758278"/>
                  </a:lnTo>
                  <a:lnTo>
                    <a:pt x="312216" y="624459"/>
                  </a:lnTo>
                  <a:close/>
                </a:path>
                <a:path w="401954" h="1472564">
                  <a:moveTo>
                    <a:pt x="312216" y="535254"/>
                  </a:moveTo>
                  <a:lnTo>
                    <a:pt x="267627" y="535254"/>
                  </a:lnTo>
                  <a:lnTo>
                    <a:pt x="267627" y="579856"/>
                  </a:lnTo>
                  <a:lnTo>
                    <a:pt x="312216" y="579856"/>
                  </a:lnTo>
                  <a:lnTo>
                    <a:pt x="312216" y="535254"/>
                  </a:lnTo>
                  <a:close/>
                </a:path>
                <a:path w="401954" h="1472564">
                  <a:moveTo>
                    <a:pt x="312216" y="356831"/>
                  </a:moveTo>
                  <a:lnTo>
                    <a:pt x="267627" y="356831"/>
                  </a:lnTo>
                  <a:lnTo>
                    <a:pt x="223024" y="356831"/>
                  </a:lnTo>
                  <a:lnTo>
                    <a:pt x="223024" y="401434"/>
                  </a:lnTo>
                  <a:lnTo>
                    <a:pt x="267627" y="401434"/>
                  </a:lnTo>
                  <a:lnTo>
                    <a:pt x="312216" y="401434"/>
                  </a:lnTo>
                  <a:lnTo>
                    <a:pt x="312216" y="356831"/>
                  </a:lnTo>
                  <a:close/>
                </a:path>
                <a:path w="401954" h="1472564">
                  <a:moveTo>
                    <a:pt x="312216" y="267627"/>
                  </a:moveTo>
                  <a:lnTo>
                    <a:pt x="267627" y="267627"/>
                  </a:lnTo>
                  <a:lnTo>
                    <a:pt x="223024" y="267627"/>
                  </a:lnTo>
                  <a:lnTo>
                    <a:pt x="223024" y="312229"/>
                  </a:lnTo>
                  <a:lnTo>
                    <a:pt x="267627" y="312229"/>
                  </a:lnTo>
                  <a:lnTo>
                    <a:pt x="312216" y="312229"/>
                  </a:lnTo>
                  <a:lnTo>
                    <a:pt x="312216" y="267627"/>
                  </a:lnTo>
                  <a:close/>
                </a:path>
                <a:path w="401954" h="1472564">
                  <a:moveTo>
                    <a:pt x="312216" y="89204"/>
                  </a:moveTo>
                  <a:lnTo>
                    <a:pt x="267627" y="89204"/>
                  </a:lnTo>
                  <a:lnTo>
                    <a:pt x="267627" y="133807"/>
                  </a:lnTo>
                  <a:lnTo>
                    <a:pt x="267627" y="223012"/>
                  </a:lnTo>
                  <a:lnTo>
                    <a:pt x="312216" y="223012"/>
                  </a:lnTo>
                  <a:lnTo>
                    <a:pt x="312216" y="133807"/>
                  </a:lnTo>
                  <a:lnTo>
                    <a:pt x="312216" y="89204"/>
                  </a:lnTo>
                  <a:close/>
                </a:path>
                <a:path w="401954" h="1472564">
                  <a:moveTo>
                    <a:pt x="312216" y="0"/>
                  </a:moveTo>
                  <a:lnTo>
                    <a:pt x="267627" y="0"/>
                  </a:lnTo>
                  <a:lnTo>
                    <a:pt x="223024" y="0"/>
                  </a:lnTo>
                  <a:lnTo>
                    <a:pt x="223024" y="44602"/>
                  </a:lnTo>
                  <a:lnTo>
                    <a:pt x="267627" y="44602"/>
                  </a:lnTo>
                  <a:lnTo>
                    <a:pt x="312216" y="44602"/>
                  </a:lnTo>
                  <a:lnTo>
                    <a:pt x="312216" y="0"/>
                  </a:lnTo>
                  <a:close/>
                </a:path>
                <a:path w="401954" h="1472564">
                  <a:moveTo>
                    <a:pt x="356831" y="1427353"/>
                  </a:moveTo>
                  <a:lnTo>
                    <a:pt x="312229" y="1427353"/>
                  </a:lnTo>
                  <a:lnTo>
                    <a:pt x="312229" y="1471955"/>
                  </a:lnTo>
                  <a:lnTo>
                    <a:pt x="356831" y="1471955"/>
                  </a:lnTo>
                  <a:lnTo>
                    <a:pt x="356831" y="1427353"/>
                  </a:lnTo>
                  <a:close/>
                </a:path>
                <a:path w="401954" h="1472564">
                  <a:moveTo>
                    <a:pt x="356831" y="1248943"/>
                  </a:moveTo>
                  <a:lnTo>
                    <a:pt x="312229" y="1248943"/>
                  </a:lnTo>
                  <a:lnTo>
                    <a:pt x="312229" y="1338148"/>
                  </a:lnTo>
                  <a:lnTo>
                    <a:pt x="356831" y="1338148"/>
                  </a:lnTo>
                  <a:lnTo>
                    <a:pt x="356831" y="1248943"/>
                  </a:lnTo>
                  <a:close/>
                </a:path>
                <a:path w="401954" h="1472564">
                  <a:moveTo>
                    <a:pt x="356831" y="1159725"/>
                  </a:moveTo>
                  <a:lnTo>
                    <a:pt x="312229" y="1159725"/>
                  </a:lnTo>
                  <a:lnTo>
                    <a:pt x="312229" y="1204341"/>
                  </a:lnTo>
                  <a:lnTo>
                    <a:pt x="356831" y="1204341"/>
                  </a:lnTo>
                  <a:lnTo>
                    <a:pt x="356831" y="1159725"/>
                  </a:lnTo>
                  <a:close/>
                </a:path>
                <a:path w="401954" h="1472564">
                  <a:moveTo>
                    <a:pt x="356831" y="1070508"/>
                  </a:moveTo>
                  <a:lnTo>
                    <a:pt x="312229" y="1070508"/>
                  </a:lnTo>
                  <a:lnTo>
                    <a:pt x="312229" y="1115110"/>
                  </a:lnTo>
                  <a:lnTo>
                    <a:pt x="356831" y="1115110"/>
                  </a:lnTo>
                  <a:lnTo>
                    <a:pt x="356831" y="1070508"/>
                  </a:lnTo>
                  <a:close/>
                </a:path>
                <a:path w="401954" h="1472564">
                  <a:moveTo>
                    <a:pt x="356831" y="892098"/>
                  </a:moveTo>
                  <a:lnTo>
                    <a:pt x="312229" y="892098"/>
                  </a:lnTo>
                  <a:lnTo>
                    <a:pt x="312229" y="936701"/>
                  </a:lnTo>
                  <a:lnTo>
                    <a:pt x="356831" y="936701"/>
                  </a:lnTo>
                  <a:lnTo>
                    <a:pt x="356831" y="892098"/>
                  </a:lnTo>
                  <a:close/>
                </a:path>
                <a:path w="401954" h="1472564">
                  <a:moveTo>
                    <a:pt x="356831" y="713676"/>
                  </a:moveTo>
                  <a:lnTo>
                    <a:pt x="312229" y="713676"/>
                  </a:lnTo>
                  <a:lnTo>
                    <a:pt x="312229" y="847496"/>
                  </a:lnTo>
                  <a:lnTo>
                    <a:pt x="356831" y="847496"/>
                  </a:lnTo>
                  <a:lnTo>
                    <a:pt x="356831" y="713676"/>
                  </a:lnTo>
                  <a:close/>
                </a:path>
                <a:path w="401954" h="1472564">
                  <a:moveTo>
                    <a:pt x="356831" y="535254"/>
                  </a:moveTo>
                  <a:lnTo>
                    <a:pt x="312229" y="535254"/>
                  </a:lnTo>
                  <a:lnTo>
                    <a:pt x="312229" y="579856"/>
                  </a:lnTo>
                  <a:lnTo>
                    <a:pt x="356831" y="579856"/>
                  </a:lnTo>
                  <a:lnTo>
                    <a:pt x="356831" y="535254"/>
                  </a:lnTo>
                  <a:close/>
                </a:path>
                <a:path w="401954" h="1472564">
                  <a:moveTo>
                    <a:pt x="356831" y="356831"/>
                  </a:moveTo>
                  <a:lnTo>
                    <a:pt x="312229" y="356831"/>
                  </a:lnTo>
                  <a:lnTo>
                    <a:pt x="312229" y="490651"/>
                  </a:lnTo>
                  <a:lnTo>
                    <a:pt x="356831" y="490651"/>
                  </a:lnTo>
                  <a:lnTo>
                    <a:pt x="356831" y="356831"/>
                  </a:lnTo>
                  <a:close/>
                </a:path>
                <a:path w="401954" h="1472564">
                  <a:moveTo>
                    <a:pt x="356831" y="267627"/>
                  </a:moveTo>
                  <a:lnTo>
                    <a:pt x="312229" y="267627"/>
                  </a:lnTo>
                  <a:lnTo>
                    <a:pt x="312229" y="312229"/>
                  </a:lnTo>
                  <a:lnTo>
                    <a:pt x="356831" y="312229"/>
                  </a:lnTo>
                  <a:lnTo>
                    <a:pt x="356831" y="267627"/>
                  </a:lnTo>
                  <a:close/>
                </a:path>
                <a:path w="401954" h="1472564">
                  <a:moveTo>
                    <a:pt x="356831" y="89204"/>
                  </a:moveTo>
                  <a:lnTo>
                    <a:pt x="312229" y="89204"/>
                  </a:lnTo>
                  <a:lnTo>
                    <a:pt x="312229" y="133807"/>
                  </a:lnTo>
                  <a:lnTo>
                    <a:pt x="312229" y="223012"/>
                  </a:lnTo>
                  <a:lnTo>
                    <a:pt x="356831" y="223012"/>
                  </a:lnTo>
                  <a:lnTo>
                    <a:pt x="356831" y="133807"/>
                  </a:lnTo>
                  <a:lnTo>
                    <a:pt x="356831" y="89204"/>
                  </a:lnTo>
                  <a:close/>
                </a:path>
                <a:path w="401954" h="1472564">
                  <a:moveTo>
                    <a:pt x="356831" y="0"/>
                  </a:moveTo>
                  <a:lnTo>
                    <a:pt x="312229" y="0"/>
                  </a:lnTo>
                  <a:lnTo>
                    <a:pt x="312229" y="44602"/>
                  </a:lnTo>
                  <a:lnTo>
                    <a:pt x="356831" y="44602"/>
                  </a:lnTo>
                  <a:lnTo>
                    <a:pt x="356831" y="0"/>
                  </a:lnTo>
                  <a:close/>
                </a:path>
                <a:path w="401954" h="1472564">
                  <a:moveTo>
                    <a:pt x="401434" y="267627"/>
                  </a:moveTo>
                  <a:lnTo>
                    <a:pt x="356844" y="267627"/>
                  </a:lnTo>
                  <a:lnTo>
                    <a:pt x="356844" y="312229"/>
                  </a:lnTo>
                  <a:lnTo>
                    <a:pt x="401434" y="312229"/>
                  </a:lnTo>
                  <a:lnTo>
                    <a:pt x="401434" y="267627"/>
                  </a:lnTo>
                  <a:close/>
                </a:path>
                <a:path w="401954" h="1472564">
                  <a:moveTo>
                    <a:pt x="401434" y="89204"/>
                  </a:moveTo>
                  <a:lnTo>
                    <a:pt x="356844" y="89204"/>
                  </a:lnTo>
                  <a:lnTo>
                    <a:pt x="356844" y="133807"/>
                  </a:lnTo>
                  <a:lnTo>
                    <a:pt x="356844" y="223012"/>
                  </a:lnTo>
                  <a:lnTo>
                    <a:pt x="401434" y="223012"/>
                  </a:lnTo>
                  <a:lnTo>
                    <a:pt x="401434" y="133807"/>
                  </a:lnTo>
                  <a:lnTo>
                    <a:pt x="401434" y="89204"/>
                  </a:lnTo>
                  <a:close/>
                </a:path>
                <a:path w="401954" h="1472564">
                  <a:moveTo>
                    <a:pt x="401434" y="0"/>
                  </a:moveTo>
                  <a:lnTo>
                    <a:pt x="356844" y="0"/>
                  </a:lnTo>
                  <a:lnTo>
                    <a:pt x="356844" y="44602"/>
                  </a:lnTo>
                  <a:lnTo>
                    <a:pt x="401434" y="44602"/>
                  </a:lnTo>
                  <a:lnTo>
                    <a:pt x="401434" y="0"/>
                  </a:lnTo>
                  <a:close/>
                </a:path>
              </a:pathLst>
            </a:custGeom>
            <a:solidFill>
              <a:srgbClr val="000000"/>
            </a:solidFill>
          </p:spPr>
          <p:txBody>
            <a:bodyPr wrap="square" lIns="0" tIns="0" rIns="0" bIns="0" rtlCol="0"/>
            <a:lstStyle/>
            <a:p>
              <a:endParaRPr/>
            </a:p>
          </p:txBody>
        </p:sp>
        <p:sp>
          <p:nvSpPr>
            <p:cNvPr id="49" name="object 20">
              <a:extLst>
                <a:ext uri="{FF2B5EF4-FFF2-40B4-BE49-F238E27FC236}">
                  <a16:creationId xmlns:a16="http://schemas.microsoft.com/office/drawing/2014/main" id="{09F61F52-6E70-61BA-2E76-CAD4F028622F}"/>
                </a:ext>
              </a:extLst>
            </p:cNvPr>
            <p:cNvSpPr/>
            <p:nvPr/>
          </p:nvSpPr>
          <p:spPr>
            <a:xfrm>
              <a:off x="7976725" y="2478863"/>
              <a:ext cx="133985" cy="1472565"/>
            </a:xfrm>
            <a:custGeom>
              <a:avLst/>
              <a:gdLst/>
              <a:ahLst/>
              <a:cxnLst/>
              <a:rect l="l" t="t" r="r" b="b"/>
              <a:pathLst>
                <a:path w="133984" h="1472564">
                  <a:moveTo>
                    <a:pt x="44589" y="1338148"/>
                  </a:moveTo>
                  <a:lnTo>
                    <a:pt x="0" y="1338148"/>
                  </a:lnTo>
                  <a:lnTo>
                    <a:pt x="0" y="1382750"/>
                  </a:lnTo>
                  <a:lnTo>
                    <a:pt x="44589" y="1382750"/>
                  </a:lnTo>
                  <a:lnTo>
                    <a:pt x="44589" y="1338148"/>
                  </a:lnTo>
                  <a:close/>
                </a:path>
                <a:path w="133984" h="1472564">
                  <a:moveTo>
                    <a:pt x="44589" y="1070508"/>
                  </a:moveTo>
                  <a:lnTo>
                    <a:pt x="0" y="1070508"/>
                  </a:lnTo>
                  <a:lnTo>
                    <a:pt x="0" y="1159713"/>
                  </a:lnTo>
                  <a:lnTo>
                    <a:pt x="44589" y="1159713"/>
                  </a:lnTo>
                  <a:lnTo>
                    <a:pt x="44589" y="1070508"/>
                  </a:lnTo>
                  <a:close/>
                </a:path>
                <a:path w="133984" h="1472564">
                  <a:moveTo>
                    <a:pt x="44589" y="758278"/>
                  </a:moveTo>
                  <a:lnTo>
                    <a:pt x="0" y="758278"/>
                  </a:lnTo>
                  <a:lnTo>
                    <a:pt x="0" y="802881"/>
                  </a:lnTo>
                  <a:lnTo>
                    <a:pt x="44589" y="802881"/>
                  </a:lnTo>
                  <a:lnTo>
                    <a:pt x="44589" y="758278"/>
                  </a:lnTo>
                  <a:close/>
                </a:path>
                <a:path w="133984" h="1472564">
                  <a:moveTo>
                    <a:pt x="44589" y="579856"/>
                  </a:moveTo>
                  <a:lnTo>
                    <a:pt x="0" y="579856"/>
                  </a:lnTo>
                  <a:lnTo>
                    <a:pt x="0" y="624459"/>
                  </a:lnTo>
                  <a:lnTo>
                    <a:pt x="44589" y="624459"/>
                  </a:lnTo>
                  <a:lnTo>
                    <a:pt x="44589" y="579856"/>
                  </a:lnTo>
                  <a:close/>
                </a:path>
                <a:path w="133984" h="1472564">
                  <a:moveTo>
                    <a:pt x="44589" y="401447"/>
                  </a:moveTo>
                  <a:lnTo>
                    <a:pt x="0" y="401447"/>
                  </a:lnTo>
                  <a:lnTo>
                    <a:pt x="0" y="446049"/>
                  </a:lnTo>
                  <a:lnTo>
                    <a:pt x="44589" y="446049"/>
                  </a:lnTo>
                  <a:lnTo>
                    <a:pt x="44589" y="401447"/>
                  </a:lnTo>
                  <a:close/>
                </a:path>
                <a:path w="133984" h="1472564">
                  <a:moveTo>
                    <a:pt x="44589" y="267627"/>
                  </a:moveTo>
                  <a:lnTo>
                    <a:pt x="0" y="267627"/>
                  </a:lnTo>
                  <a:lnTo>
                    <a:pt x="0" y="312229"/>
                  </a:lnTo>
                  <a:lnTo>
                    <a:pt x="44589" y="312229"/>
                  </a:lnTo>
                  <a:lnTo>
                    <a:pt x="44589" y="267627"/>
                  </a:lnTo>
                  <a:close/>
                </a:path>
                <a:path w="133984" h="1472564">
                  <a:moveTo>
                    <a:pt x="89204" y="802881"/>
                  </a:moveTo>
                  <a:lnTo>
                    <a:pt x="44602" y="802881"/>
                  </a:lnTo>
                  <a:lnTo>
                    <a:pt x="44602" y="847483"/>
                  </a:lnTo>
                  <a:lnTo>
                    <a:pt x="89204" y="847483"/>
                  </a:lnTo>
                  <a:lnTo>
                    <a:pt x="89204" y="802881"/>
                  </a:lnTo>
                  <a:close/>
                </a:path>
                <a:path w="133984" h="1472564">
                  <a:moveTo>
                    <a:pt x="89204" y="713676"/>
                  </a:moveTo>
                  <a:lnTo>
                    <a:pt x="44602" y="713676"/>
                  </a:lnTo>
                  <a:lnTo>
                    <a:pt x="44602" y="758278"/>
                  </a:lnTo>
                  <a:lnTo>
                    <a:pt x="89204" y="758278"/>
                  </a:lnTo>
                  <a:lnTo>
                    <a:pt x="89204" y="713676"/>
                  </a:lnTo>
                  <a:close/>
                </a:path>
                <a:path w="133984" h="1472564">
                  <a:moveTo>
                    <a:pt x="89204" y="624459"/>
                  </a:moveTo>
                  <a:lnTo>
                    <a:pt x="44602" y="624459"/>
                  </a:lnTo>
                  <a:lnTo>
                    <a:pt x="44602" y="669061"/>
                  </a:lnTo>
                  <a:lnTo>
                    <a:pt x="89204" y="669061"/>
                  </a:lnTo>
                  <a:lnTo>
                    <a:pt x="89204" y="624459"/>
                  </a:lnTo>
                  <a:close/>
                </a:path>
                <a:path w="133984" h="1472564">
                  <a:moveTo>
                    <a:pt x="133794" y="1427353"/>
                  </a:moveTo>
                  <a:lnTo>
                    <a:pt x="89204" y="1427353"/>
                  </a:lnTo>
                  <a:lnTo>
                    <a:pt x="89204" y="1471955"/>
                  </a:lnTo>
                  <a:lnTo>
                    <a:pt x="133794" y="1471955"/>
                  </a:lnTo>
                  <a:lnTo>
                    <a:pt x="133794" y="1427353"/>
                  </a:lnTo>
                  <a:close/>
                </a:path>
                <a:path w="133984" h="1472564">
                  <a:moveTo>
                    <a:pt x="133794" y="1248943"/>
                  </a:moveTo>
                  <a:lnTo>
                    <a:pt x="89204" y="1248943"/>
                  </a:lnTo>
                  <a:lnTo>
                    <a:pt x="89204" y="1293545"/>
                  </a:lnTo>
                  <a:lnTo>
                    <a:pt x="133794" y="1293545"/>
                  </a:lnTo>
                  <a:lnTo>
                    <a:pt x="133794" y="1248943"/>
                  </a:lnTo>
                  <a:close/>
                </a:path>
                <a:path w="133984" h="1472564">
                  <a:moveTo>
                    <a:pt x="133794" y="1025906"/>
                  </a:moveTo>
                  <a:lnTo>
                    <a:pt x="89204" y="1025906"/>
                  </a:lnTo>
                  <a:lnTo>
                    <a:pt x="89204" y="981303"/>
                  </a:lnTo>
                  <a:lnTo>
                    <a:pt x="89204" y="936701"/>
                  </a:lnTo>
                  <a:lnTo>
                    <a:pt x="44602" y="936701"/>
                  </a:lnTo>
                  <a:lnTo>
                    <a:pt x="44602" y="981303"/>
                  </a:lnTo>
                  <a:lnTo>
                    <a:pt x="44602" y="1159725"/>
                  </a:lnTo>
                  <a:lnTo>
                    <a:pt x="44602" y="1248943"/>
                  </a:lnTo>
                  <a:lnTo>
                    <a:pt x="89204" y="1248943"/>
                  </a:lnTo>
                  <a:lnTo>
                    <a:pt x="89204" y="1159725"/>
                  </a:lnTo>
                  <a:lnTo>
                    <a:pt x="89204" y="1115110"/>
                  </a:lnTo>
                  <a:lnTo>
                    <a:pt x="133794" y="1115110"/>
                  </a:lnTo>
                  <a:lnTo>
                    <a:pt x="133794" y="1025906"/>
                  </a:lnTo>
                  <a:close/>
                </a:path>
                <a:path w="133984" h="1472564">
                  <a:moveTo>
                    <a:pt x="133794" y="847483"/>
                  </a:moveTo>
                  <a:lnTo>
                    <a:pt x="89204" y="847483"/>
                  </a:lnTo>
                  <a:lnTo>
                    <a:pt x="89204" y="892086"/>
                  </a:lnTo>
                  <a:lnTo>
                    <a:pt x="133794" y="892086"/>
                  </a:lnTo>
                  <a:lnTo>
                    <a:pt x="133794" y="847483"/>
                  </a:lnTo>
                  <a:close/>
                </a:path>
                <a:path w="133984" h="1472564">
                  <a:moveTo>
                    <a:pt x="133794" y="490651"/>
                  </a:moveTo>
                  <a:lnTo>
                    <a:pt x="89204" y="490651"/>
                  </a:lnTo>
                  <a:lnTo>
                    <a:pt x="89204" y="401447"/>
                  </a:lnTo>
                  <a:lnTo>
                    <a:pt x="44602" y="401447"/>
                  </a:lnTo>
                  <a:lnTo>
                    <a:pt x="44602" y="535266"/>
                  </a:lnTo>
                  <a:lnTo>
                    <a:pt x="89204" y="535266"/>
                  </a:lnTo>
                  <a:lnTo>
                    <a:pt x="89204" y="579856"/>
                  </a:lnTo>
                  <a:lnTo>
                    <a:pt x="133794" y="579856"/>
                  </a:lnTo>
                  <a:lnTo>
                    <a:pt x="133794" y="490651"/>
                  </a:lnTo>
                  <a:close/>
                </a:path>
                <a:path w="133984" h="1472564">
                  <a:moveTo>
                    <a:pt x="133794" y="356831"/>
                  </a:moveTo>
                  <a:lnTo>
                    <a:pt x="89204" y="356831"/>
                  </a:lnTo>
                  <a:lnTo>
                    <a:pt x="89204" y="401434"/>
                  </a:lnTo>
                  <a:lnTo>
                    <a:pt x="133794" y="401434"/>
                  </a:lnTo>
                  <a:lnTo>
                    <a:pt x="133794" y="356831"/>
                  </a:lnTo>
                  <a:close/>
                </a:path>
                <a:path w="133984" h="1472564">
                  <a:moveTo>
                    <a:pt x="133794" y="0"/>
                  </a:moveTo>
                  <a:lnTo>
                    <a:pt x="89204" y="0"/>
                  </a:lnTo>
                  <a:lnTo>
                    <a:pt x="44602" y="0"/>
                  </a:lnTo>
                  <a:lnTo>
                    <a:pt x="44602" y="44602"/>
                  </a:lnTo>
                  <a:lnTo>
                    <a:pt x="89204" y="44602"/>
                  </a:lnTo>
                  <a:lnTo>
                    <a:pt x="89204" y="133807"/>
                  </a:lnTo>
                  <a:lnTo>
                    <a:pt x="89204" y="267627"/>
                  </a:lnTo>
                  <a:lnTo>
                    <a:pt x="44602" y="267627"/>
                  </a:lnTo>
                  <a:lnTo>
                    <a:pt x="44602" y="312229"/>
                  </a:lnTo>
                  <a:lnTo>
                    <a:pt x="89204" y="312229"/>
                  </a:lnTo>
                  <a:lnTo>
                    <a:pt x="133794" y="312229"/>
                  </a:lnTo>
                  <a:lnTo>
                    <a:pt x="133794" y="133819"/>
                  </a:lnTo>
                  <a:lnTo>
                    <a:pt x="133794" y="0"/>
                  </a:lnTo>
                  <a:close/>
                </a:path>
              </a:pathLst>
            </a:custGeom>
            <a:solidFill>
              <a:srgbClr val="000000"/>
            </a:solidFill>
          </p:spPr>
          <p:txBody>
            <a:bodyPr wrap="square" lIns="0" tIns="0" rIns="0" bIns="0" rtlCol="0"/>
            <a:lstStyle/>
            <a:p>
              <a:endParaRPr/>
            </a:p>
          </p:txBody>
        </p:sp>
      </p:grpSp>
      <p:grpSp>
        <p:nvGrpSpPr>
          <p:cNvPr id="50" name="Group 49">
            <a:extLst>
              <a:ext uri="{FF2B5EF4-FFF2-40B4-BE49-F238E27FC236}">
                <a16:creationId xmlns:a16="http://schemas.microsoft.com/office/drawing/2014/main" id="{C64808B5-3E41-3A76-10FF-D85F7A1A4AE3}"/>
              </a:ext>
            </a:extLst>
          </p:cNvPr>
          <p:cNvGrpSpPr/>
          <p:nvPr userDrawn="1"/>
        </p:nvGrpSpPr>
        <p:grpSpPr>
          <a:xfrm>
            <a:off x="3152321" y="1606933"/>
            <a:ext cx="780966" cy="780938"/>
            <a:chOff x="2082761" y="5461416"/>
            <a:chExt cx="1085888" cy="1085850"/>
          </a:xfrm>
        </p:grpSpPr>
        <p:sp>
          <p:nvSpPr>
            <p:cNvPr id="51" name="object 22">
              <a:extLst>
                <a:ext uri="{FF2B5EF4-FFF2-40B4-BE49-F238E27FC236}">
                  <a16:creationId xmlns:a16="http://schemas.microsoft.com/office/drawing/2014/main" id="{335B6D34-B454-1357-D546-E4B7A01F40EC}"/>
                </a:ext>
              </a:extLst>
            </p:cNvPr>
            <p:cNvSpPr/>
            <p:nvPr/>
          </p:nvSpPr>
          <p:spPr>
            <a:xfrm>
              <a:off x="2082761" y="5461416"/>
              <a:ext cx="299720" cy="1085850"/>
            </a:xfrm>
            <a:custGeom>
              <a:avLst/>
              <a:gdLst/>
              <a:ahLst/>
              <a:cxnLst/>
              <a:rect l="l" t="t" r="r" b="b"/>
              <a:pathLst>
                <a:path w="299719" h="1085850">
                  <a:moveTo>
                    <a:pt x="37439" y="673938"/>
                  </a:moveTo>
                  <a:lnTo>
                    <a:pt x="0" y="673938"/>
                  </a:lnTo>
                  <a:lnTo>
                    <a:pt x="0" y="711377"/>
                  </a:lnTo>
                  <a:lnTo>
                    <a:pt x="37439" y="711377"/>
                  </a:lnTo>
                  <a:lnTo>
                    <a:pt x="37439" y="673938"/>
                  </a:lnTo>
                  <a:close/>
                </a:path>
                <a:path w="299719" h="1085850">
                  <a:moveTo>
                    <a:pt x="37439" y="599059"/>
                  </a:moveTo>
                  <a:lnTo>
                    <a:pt x="0" y="599059"/>
                  </a:lnTo>
                  <a:lnTo>
                    <a:pt x="0" y="636498"/>
                  </a:lnTo>
                  <a:lnTo>
                    <a:pt x="37439" y="636498"/>
                  </a:lnTo>
                  <a:lnTo>
                    <a:pt x="37439" y="599059"/>
                  </a:lnTo>
                  <a:close/>
                </a:path>
                <a:path w="299719" h="1085850">
                  <a:moveTo>
                    <a:pt x="74879" y="411861"/>
                  </a:moveTo>
                  <a:lnTo>
                    <a:pt x="37439" y="411861"/>
                  </a:lnTo>
                  <a:lnTo>
                    <a:pt x="0" y="411861"/>
                  </a:lnTo>
                  <a:lnTo>
                    <a:pt x="0" y="449300"/>
                  </a:lnTo>
                  <a:lnTo>
                    <a:pt x="37439" y="449300"/>
                  </a:lnTo>
                  <a:lnTo>
                    <a:pt x="74879" y="449300"/>
                  </a:lnTo>
                  <a:lnTo>
                    <a:pt x="74879" y="411861"/>
                  </a:lnTo>
                  <a:close/>
                </a:path>
                <a:path w="299719" h="1085850">
                  <a:moveTo>
                    <a:pt x="74879" y="336969"/>
                  </a:moveTo>
                  <a:lnTo>
                    <a:pt x="37439" y="336969"/>
                  </a:lnTo>
                  <a:lnTo>
                    <a:pt x="37439" y="299529"/>
                  </a:lnTo>
                  <a:lnTo>
                    <a:pt x="0" y="299529"/>
                  </a:lnTo>
                  <a:lnTo>
                    <a:pt x="0" y="374408"/>
                  </a:lnTo>
                  <a:lnTo>
                    <a:pt x="37439" y="374408"/>
                  </a:lnTo>
                  <a:lnTo>
                    <a:pt x="74879" y="374408"/>
                  </a:lnTo>
                  <a:lnTo>
                    <a:pt x="74879" y="336969"/>
                  </a:lnTo>
                  <a:close/>
                </a:path>
                <a:path w="299719" h="1085850">
                  <a:moveTo>
                    <a:pt x="112318" y="299529"/>
                  </a:moveTo>
                  <a:lnTo>
                    <a:pt x="74879" y="299529"/>
                  </a:lnTo>
                  <a:lnTo>
                    <a:pt x="74879" y="336969"/>
                  </a:lnTo>
                  <a:lnTo>
                    <a:pt x="112318" y="336969"/>
                  </a:lnTo>
                  <a:lnTo>
                    <a:pt x="112318" y="299529"/>
                  </a:lnTo>
                  <a:close/>
                </a:path>
                <a:path w="299719" h="1085850">
                  <a:moveTo>
                    <a:pt x="149758" y="898588"/>
                  </a:moveTo>
                  <a:lnTo>
                    <a:pt x="112318" y="898588"/>
                  </a:lnTo>
                  <a:lnTo>
                    <a:pt x="74879" y="898588"/>
                  </a:lnTo>
                  <a:lnTo>
                    <a:pt x="74879" y="1010907"/>
                  </a:lnTo>
                  <a:lnTo>
                    <a:pt x="112318" y="1010907"/>
                  </a:lnTo>
                  <a:lnTo>
                    <a:pt x="149758" y="1010907"/>
                  </a:lnTo>
                  <a:lnTo>
                    <a:pt x="149758" y="898588"/>
                  </a:lnTo>
                  <a:close/>
                </a:path>
                <a:path w="299719" h="1085850">
                  <a:moveTo>
                    <a:pt x="149758" y="823709"/>
                  </a:moveTo>
                  <a:lnTo>
                    <a:pt x="112318" y="823709"/>
                  </a:lnTo>
                  <a:lnTo>
                    <a:pt x="74879" y="823709"/>
                  </a:lnTo>
                  <a:lnTo>
                    <a:pt x="37439" y="823709"/>
                  </a:lnTo>
                  <a:lnTo>
                    <a:pt x="0" y="823709"/>
                  </a:lnTo>
                  <a:lnTo>
                    <a:pt x="0" y="1085799"/>
                  </a:lnTo>
                  <a:lnTo>
                    <a:pt x="37439" y="1085799"/>
                  </a:lnTo>
                  <a:lnTo>
                    <a:pt x="74879" y="1085786"/>
                  </a:lnTo>
                  <a:lnTo>
                    <a:pt x="112318" y="1085786"/>
                  </a:lnTo>
                  <a:lnTo>
                    <a:pt x="149758" y="1085786"/>
                  </a:lnTo>
                  <a:lnTo>
                    <a:pt x="149758" y="1048346"/>
                  </a:lnTo>
                  <a:lnTo>
                    <a:pt x="112318" y="1048346"/>
                  </a:lnTo>
                  <a:lnTo>
                    <a:pt x="74879" y="1048346"/>
                  </a:lnTo>
                  <a:lnTo>
                    <a:pt x="37439" y="1048346"/>
                  </a:lnTo>
                  <a:lnTo>
                    <a:pt x="37439" y="861148"/>
                  </a:lnTo>
                  <a:lnTo>
                    <a:pt x="74879" y="861148"/>
                  </a:lnTo>
                  <a:lnTo>
                    <a:pt x="112318" y="861148"/>
                  </a:lnTo>
                  <a:lnTo>
                    <a:pt x="149758" y="861148"/>
                  </a:lnTo>
                  <a:lnTo>
                    <a:pt x="149758" y="823709"/>
                  </a:lnTo>
                  <a:close/>
                </a:path>
                <a:path w="299719" h="1085850">
                  <a:moveTo>
                    <a:pt x="149758" y="486740"/>
                  </a:moveTo>
                  <a:lnTo>
                    <a:pt x="112318" y="486740"/>
                  </a:lnTo>
                  <a:lnTo>
                    <a:pt x="74879" y="486740"/>
                  </a:lnTo>
                  <a:lnTo>
                    <a:pt x="74879" y="524179"/>
                  </a:lnTo>
                  <a:lnTo>
                    <a:pt x="37439" y="524179"/>
                  </a:lnTo>
                  <a:lnTo>
                    <a:pt x="37439" y="486740"/>
                  </a:lnTo>
                  <a:lnTo>
                    <a:pt x="0" y="486740"/>
                  </a:lnTo>
                  <a:lnTo>
                    <a:pt x="0" y="561619"/>
                  </a:lnTo>
                  <a:lnTo>
                    <a:pt x="37439" y="561619"/>
                  </a:lnTo>
                  <a:lnTo>
                    <a:pt x="37439" y="599059"/>
                  </a:lnTo>
                  <a:lnTo>
                    <a:pt x="74879" y="599059"/>
                  </a:lnTo>
                  <a:lnTo>
                    <a:pt x="74879" y="636498"/>
                  </a:lnTo>
                  <a:lnTo>
                    <a:pt x="37439" y="636498"/>
                  </a:lnTo>
                  <a:lnTo>
                    <a:pt x="37439" y="673938"/>
                  </a:lnTo>
                  <a:lnTo>
                    <a:pt x="74879" y="673938"/>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112318" y="786269"/>
                  </a:lnTo>
                  <a:lnTo>
                    <a:pt x="112318" y="748842"/>
                  </a:lnTo>
                  <a:lnTo>
                    <a:pt x="149758" y="748842"/>
                  </a:lnTo>
                  <a:lnTo>
                    <a:pt x="149758" y="711403"/>
                  </a:lnTo>
                  <a:lnTo>
                    <a:pt x="112318" y="711403"/>
                  </a:lnTo>
                  <a:lnTo>
                    <a:pt x="112318" y="673938"/>
                  </a:lnTo>
                  <a:lnTo>
                    <a:pt x="149758" y="673938"/>
                  </a:lnTo>
                  <a:lnTo>
                    <a:pt x="149758" y="636498"/>
                  </a:lnTo>
                  <a:lnTo>
                    <a:pt x="112318" y="636498"/>
                  </a:lnTo>
                  <a:lnTo>
                    <a:pt x="112318" y="561619"/>
                  </a:lnTo>
                  <a:lnTo>
                    <a:pt x="149758" y="561619"/>
                  </a:lnTo>
                  <a:lnTo>
                    <a:pt x="149758" y="486740"/>
                  </a:lnTo>
                  <a:close/>
                </a:path>
                <a:path w="299719" h="1085850">
                  <a:moveTo>
                    <a:pt x="149758" y="336969"/>
                  </a:moveTo>
                  <a:lnTo>
                    <a:pt x="112318" y="336969"/>
                  </a:lnTo>
                  <a:lnTo>
                    <a:pt x="112318" y="374408"/>
                  </a:lnTo>
                  <a:lnTo>
                    <a:pt x="74879" y="374408"/>
                  </a:lnTo>
                  <a:lnTo>
                    <a:pt x="74879" y="411848"/>
                  </a:lnTo>
                  <a:lnTo>
                    <a:pt x="112318" y="411848"/>
                  </a:lnTo>
                  <a:lnTo>
                    <a:pt x="149758" y="411848"/>
                  </a:lnTo>
                  <a:lnTo>
                    <a:pt x="149758" y="336969"/>
                  </a:lnTo>
                  <a:close/>
                </a:path>
                <a:path w="299719" h="1085850">
                  <a:moveTo>
                    <a:pt x="149758" y="224650"/>
                  </a:moveTo>
                  <a:lnTo>
                    <a:pt x="112318" y="224650"/>
                  </a:lnTo>
                  <a:lnTo>
                    <a:pt x="74879" y="224650"/>
                  </a:lnTo>
                  <a:lnTo>
                    <a:pt x="37439" y="224650"/>
                  </a:lnTo>
                  <a:lnTo>
                    <a:pt x="37439" y="149771"/>
                  </a:lnTo>
                  <a:lnTo>
                    <a:pt x="37439" y="74891"/>
                  </a:lnTo>
                  <a:lnTo>
                    <a:pt x="0" y="74891"/>
                  </a:lnTo>
                  <a:lnTo>
                    <a:pt x="0" y="149771"/>
                  </a:lnTo>
                  <a:lnTo>
                    <a:pt x="0" y="262089"/>
                  </a:lnTo>
                  <a:lnTo>
                    <a:pt x="37439" y="262089"/>
                  </a:lnTo>
                  <a:lnTo>
                    <a:pt x="74879" y="262089"/>
                  </a:lnTo>
                  <a:lnTo>
                    <a:pt x="112318" y="262089"/>
                  </a:lnTo>
                  <a:lnTo>
                    <a:pt x="149758" y="262089"/>
                  </a:lnTo>
                  <a:lnTo>
                    <a:pt x="149758" y="224650"/>
                  </a:lnTo>
                  <a:close/>
                </a:path>
                <a:path w="299719" h="1085850">
                  <a:moveTo>
                    <a:pt x="149758" y="74891"/>
                  </a:moveTo>
                  <a:lnTo>
                    <a:pt x="112318" y="74891"/>
                  </a:lnTo>
                  <a:lnTo>
                    <a:pt x="74879" y="74891"/>
                  </a:lnTo>
                  <a:lnTo>
                    <a:pt x="74879" y="149771"/>
                  </a:lnTo>
                  <a:lnTo>
                    <a:pt x="74879" y="187210"/>
                  </a:lnTo>
                  <a:lnTo>
                    <a:pt x="112318" y="187210"/>
                  </a:lnTo>
                  <a:lnTo>
                    <a:pt x="149758" y="187210"/>
                  </a:lnTo>
                  <a:lnTo>
                    <a:pt x="149758" y="149771"/>
                  </a:lnTo>
                  <a:lnTo>
                    <a:pt x="149758" y="74891"/>
                  </a:lnTo>
                  <a:close/>
                </a:path>
                <a:path w="299719" h="1085850">
                  <a:moveTo>
                    <a:pt x="149758" y="0"/>
                  </a:moveTo>
                  <a:lnTo>
                    <a:pt x="112318" y="0"/>
                  </a:lnTo>
                  <a:lnTo>
                    <a:pt x="74879" y="0"/>
                  </a:lnTo>
                  <a:lnTo>
                    <a:pt x="37439" y="0"/>
                  </a:lnTo>
                  <a:lnTo>
                    <a:pt x="0" y="0"/>
                  </a:lnTo>
                  <a:lnTo>
                    <a:pt x="0" y="74879"/>
                  </a:lnTo>
                  <a:lnTo>
                    <a:pt x="37439" y="74879"/>
                  </a:lnTo>
                  <a:lnTo>
                    <a:pt x="37439" y="37439"/>
                  </a:lnTo>
                  <a:lnTo>
                    <a:pt x="74879" y="37439"/>
                  </a:lnTo>
                  <a:lnTo>
                    <a:pt x="112318" y="37439"/>
                  </a:lnTo>
                  <a:lnTo>
                    <a:pt x="149758" y="37439"/>
                  </a:lnTo>
                  <a:lnTo>
                    <a:pt x="149758" y="0"/>
                  </a:lnTo>
                  <a:close/>
                </a:path>
                <a:path w="299719" h="1085850">
                  <a:moveTo>
                    <a:pt x="187210" y="898588"/>
                  </a:moveTo>
                  <a:lnTo>
                    <a:pt x="149771" y="898588"/>
                  </a:lnTo>
                  <a:lnTo>
                    <a:pt x="149771" y="1010907"/>
                  </a:lnTo>
                  <a:lnTo>
                    <a:pt x="187210" y="1010907"/>
                  </a:lnTo>
                  <a:lnTo>
                    <a:pt x="187210" y="898588"/>
                  </a:lnTo>
                  <a:close/>
                </a:path>
                <a:path w="299719" h="1085850">
                  <a:moveTo>
                    <a:pt x="187210" y="299529"/>
                  </a:moveTo>
                  <a:lnTo>
                    <a:pt x="149771" y="299529"/>
                  </a:lnTo>
                  <a:lnTo>
                    <a:pt x="149771" y="336969"/>
                  </a:lnTo>
                  <a:lnTo>
                    <a:pt x="187210" y="336969"/>
                  </a:lnTo>
                  <a:lnTo>
                    <a:pt x="187210" y="299529"/>
                  </a:lnTo>
                  <a:close/>
                </a:path>
                <a:path w="299719" h="1085850">
                  <a:moveTo>
                    <a:pt x="187210" y="74891"/>
                  </a:moveTo>
                  <a:lnTo>
                    <a:pt x="149771" y="74891"/>
                  </a:lnTo>
                  <a:lnTo>
                    <a:pt x="149771" y="149771"/>
                  </a:lnTo>
                  <a:lnTo>
                    <a:pt x="149771" y="187210"/>
                  </a:lnTo>
                  <a:lnTo>
                    <a:pt x="187210" y="187210"/>
                  </a:lnTo>
                  <a:lnTo>
                    <a:pt x="187210" y="149771"/>
                  </a:lnTo>
                  <a:lnTo>
                    <a:pt x="187210" y="74891"/>
                  </a:lnTo>
                  <a:close/>
                </a:path>
                <a:path w="299719" h="1085850">
                  <a:moveTo>
                    <a:pt x="224650" y="411861"/>
                  </a:moveTo>
                  <a:lnTo>
                    <a:pt x="187210" y="411861"/>
                  </a:lnTo>
                  <a:lnTo>
                    <a:pt x="187210" y="374408"/>
                  </a:lnTo>
                  <a:lnTo>
                    <a:pt x="149771" y="374408"/>
                  </a:lnTo>
                  <a:lnTo>
                    <a:pt x="149771" y="486727"/>
                  </a:lnTo>
                  <a:lnTo>
                    <a:pt x="187210" y="486727"/>
                  </a:lnTo>
                  <a:lnTo>
                    <a:pt x="187210" y="449300"/>
                  </a:lnTo>
                  <a:lnTo>
                    <a:pt x="224650" y="449300"/>
                  </a:lnTo>
                  <a:lnTo>
                    <a:pt x="224650" y="411861"/>
                  </a:lnTo>
                  <a:close/>
                </a:path>
                <a:path w="299719" h="1085850">
                  <a:moveTo>
                    <a:pt x="262089" y="823709"/>
                  </a:moveTo>
                  <a:lnTo>
                    <a:pt x="224650" y="823709"/>
                  </a:lnTo>
                  <a:lnTo>
                    <a:pt x="187210" y="823709"/>
                  </a:lnTo>
                  <a:lnTo>
                    <a:pt x="149771" y="823709"/>
                  </a:lnTo>
                  <a:lnTo>
                    <a:pt x="149771" y="861148"/>
                  </a:lnTo>
                  <a:lnTo>
                    <a:pt x="187210" y="861148"/>
                  </a:lnTo>
                  <a:lnTo>
                    <a:pt x="224650" y="861148"/>
                  </a:lnTo>
                  <a:lnTo>
                    <a:pt x="224650" y="1048346"/>
                  </a:lnTo>
                  <a:lnTo>
                    <a:pt x="187210" y="1048346"/>
                  </a:lnTo>
                  <a:lnTo>
                    <a:pt x="149771" y="1048346"/>
                  </a:lnTo>
                  <a:lnTo>
                    <a:pt x="149771" y="1085786"/>
                  </a:lnTo>
                  <a:lnTo>
                    <a:pt x="187210" y="1085786"/>
                  </a:lnTo>
                  <a:lnTo>
                    <a:pt x="224650" y="1085786"/>
                  </a:lnTo>
                  <a:lnTo>
                    <a:pt x="262089" y="1085799"/>
                  </a:lnTo>
                  <a:lnTo>
                    <a:pt x="262089" y="823709"/>
                  </a:lnTo>
                  <a:close/>
                </a:path>
                <a:path w="299719" h="1085850">
                  <a:moveTo>
                    <a:pt x="262089" y="524179"/>
                  </a:moveTo>
                  <a:lnTo>
                    <a:pt x="224650" y="524179"/>
                  </a:lnTo>
                  <a:lnTo>
                    <a:pt x="187210" y="524179"/>
                  </a:lnTo>
                  <a:lnTo>
                    <a:pt x="187210" y="599059"/>
                  </a:lnTo>
                  <a:lnTo>
                    <a:pt x="149771" y="599059"/>
                  </a:lnTo>
                  <a:lnTo>
                    <a:pt x="149771" y="786282"/>
                  </a:lnTo>
                  <a:lnTo>
                    <a:pt x="187210" y="786282"/>
                  </a:lnTo>
                  <a:lnTo>
                    <a:pt x="187210" y="748830"/>
                  </a:lnTo>
                  <a:lnTo>
                    <a:pt x="224650" y="748830"/>
                  </a:lnTo>
                  <a:lnTo>
                    <a:pt x="224650" y="711377"/>
                  </a:lnTo>
                  <a:lnTo>
                    <a:pt x="262089" y="711377"/>
                  </a:lnTo>
                  <a:lnTo>
                    <a:pt x="262089" y="673938"/>
                  </a:lnTo>
                  <a:lnTo>
                    <a:pt x="224650" y="673938"/>
                  </a:lnTo>
                  <a:lnTo>
                    <a:pt x="187210" y="673938"/>
                  </a:lnTo>
                  <a:lnTo>
                    <a:pt x="187210" y="636498"/>
                  </a:lnTo>
                  <a:lnTo>
                    <a:pt x="224650" y="636498"/>
                  </a:lnTo>
                  <a:lnTo>
                    <a:pt x="262089" y="636498"/>
                  </a:lnTo>
                  <a:lnTo>
                    <a:pt x="262089" y="599059"/>
                  </a:lnTo>
                  <a:lnTo>
                    <a:pt x="224650" y="599059"/>
                  </a:lnTo>
                  <a:lnTo>
                    <a:pt x="224650" y="561619"/>
                  </a:lnTo>
                  <a:lnTo>
                    <a:pt x="262089" y="561619"/>
                  </a:lnTo>
                  <a:lnTo>
                    <a:pt x="262089" y="524179"/>
                  </a:lnTo>
                  <a:close/>
                </a:path>
                <a:path w="299719" h="1085850">
                  <a:moveTo>
                    <a:pt x="262089" y="299529"/>
                  </a:moveTo>
                  <a:lnTo>
                    <a:pt x="224650" y="299529"/>
                  </a:lnTo>
                  <a:lnTo>
                    <a:pt x="224650" y="336969"/>
                  </a:lnTo>
                  <a:lnTo>
                    <a:pt x="262089" y="336969"/>
                  </a:lnTo>
                  <a:lnTo>
                    <a:pt x="262089" y="299529"/>
                  </a:lnTo>
                  <a:close/>
                </a:path>
                <a:path w="299719" h="1085850">
                  <a:moveTo>
                    <a:pt x="262089" y="74891"/>
                  </a:moveTo>
                  <a:lnTo>
                    <a:pt x="224650" y="74891"/>
                  </a:lnTo>
                  <a:lnTo>
                    <a:pt x="224650" y="149771"/>
                  </a:lnTo>
                  <a:lnTo>
                    <a:pt x="224650" y="224650"/>
                  </a:lnTo>
                  <a:lnTo>
                    <a:pt x="187210" y="224650"/>
                  </a:lnTo>
                  <a:lnTo>
                    <a:pt x="149771" y="224650"/>
                  </a:lnTo>
                  <a:lnTo>
                    <a:pt x="149771" y="262089"/>
                  </a:lnTo>
                  <a:lnTo>
                    <a:pt x="187210" y="262089"/>
                  </a:lnTo>
                  <a:lnTo>
                    <a:pt x="224650" y="262089"/>
                  </a:lnTo>
                  <a:lnTo>
                    <a:pt x="262089" y="262089"/>
                  </a:lnTo>
                  <a:lnTo>
                    <a:pt x="262089" y="149771"/>
                  </a:lnTo>
                  <a:lnTo>
                    <a:pt x="262089" y="74891"/>
                  </a:lnTo>
                  <a:close/>
                </a:path>
                <a:path w="299719" h="1085850">
                  <a:moveTo>
                    <a:pt x="262089" y="0"/>
                  </a:moveTo>
                  <a:lnTo>
                    <a:pt x="224650" y="0"/>
                  </a:lnTo>
                  <a:lnTo>
                    <a:pt x="187210" y="0"/>
                  </a:lnTo>
                  <a:lnTo>
                    <a:pt x="149771" y="0"/>
                  </a:lnTo>
                  <a:lnTo>
                    <a:pt x="149771" y="37439"/>
                  </a:lnTo>
                  <a:lnTo>
                    <a:pt x="187210" y="37439"/>
                  </a:lnTo>
                  <a:lnTo>
                    <a:pt x="224650" y="37439"/>
                  </a:lnTo>
                  <a:lnTo>
                    <a:pt x="224650" y="74879"/>
                  </a:lnTo>
                  <a:lnTo>
                    <a:pt x="262089" y="74879"/>
                  </a:lnTo>
                  <a:lnTo>
                    <a:pt x="262089" y="0"/>
                  </a:lnTo>
                  <a:close/>
                </a:path>
                <a:path w="299719" h="1085850">
                  <a:moveTo>
                    <a:pt x="299529" y="748830"/>
                  </a:moveTo>
                  <a:lnTo>
                    <a:pt x="262089" y="748830"/>
                  </a:lnTo>
                  <a:lnTo>
                    <a:pt x="224650" y="748830"/>
                  </a:lnTo>
                  <a:lnTo>
                    <a:pt x="224650" y="786269"/>
                  </a:lnTo>
                  <a:lnTo>
                    <a:pt x="262089" y="786269"/>
                  </a:lnTo>
                  <a:lnTo>
                    <a:pt x="299529" y="786269"/>
                  </a:lnTo>
                  <a:lnTo>
                    <a:pt x="299529" y="748830"/>
                  </a:lnTo>
                  <a:close/>
                </a:path>
                <a:path w="299719" h="1085850">
                  <a:moveTo>
                    <a:pt x="299529" y="636498"/>
                  </a:moveTo>
                  <a:lnTo>
                    <a:pt x="262089" y="636498"/>
                  </a:lnTo>
                  <a:lnTo>
                    <a:pt x="262089" y="673938"/>
                  </a:lnTo>
                  <a:lnTo>
                    <a:pt x="299529" y="673938"/>
                  </a:lnTo>
                  <a:lnTo>
                    <a:pt x="299529" y="636498"/>
                  </a:lnTo>
                  <a:close/>
                </a:path>
                <a:path w="299719" h="1085850">
                  <a:moveTo>
                    <a:pt x="299529" y="336969"/>
                  </a:moveTo>
                  <a:lnTo>
                    <a:pt x="262089" y="336969"/>
                  </a:lnTo>
                  <a:lnTo>
                    <a:pt x="262089" y="374408"/>
                  </a:lnTo>
                  <a:lnTo>
                    <a:pt x="224650" y="374408"/>
                  </a:lnTo>
                  <a:lnTo>
                    <a:pt x="224650" y="411848"/>
                  </a:lnTo>
                  <a:lnTo>
                    <a:pt x="262089" y="411848"/>
                  </a:lnTo>
                  <a:lnTo>
                    <a:pt x="262089" y="449300"/>
                  </a:lnTo>
                  <a:lnTo>
                    <a:pt x="224650" y="449300"/>
                  </a:lnTo>
                  <a:lnTo>
                    <a:pt x="224650" y="486740"/>
                  </a:lnTo>
                  <a:lnTo>
                    <a:pt x="262089" y="486740"/>
                  </a:lnTo>
                  <a:lnTo>
                    <a:pt x="299529" y="486727"/>
                  </a:lnTo>
                  <a:lnTo>
                    <a:pt x="299529" y="336969"/>
                  </a:lnTo>
                  <a:close/>
                </a:path>
              </a:pathLst>
            </a:custGeom>
            <a:solidFill>
              <a:srgbClr val="000000"/>
            </a:solidFill>
          </p:spPr>
          <p:txBody>
            <a:bodyPr wrap="square" lIns="0" tIns="0" rIns="0" bIns="0" rtlCol="0"/>
            <a:lstStyle/>
            <a:p>
              <a:endParaRPr/>
            </a:p>
          </p:txBody>
        </p:sp>
        <p:sp>
          <p:nvSpPr>
            <p:cNvPr id="52" name="object 23">
              <a:extLst>
                <a:ext uri="{FF2B5EF4-FFF2-40B4-BE49-F238E27FC236}">
                  <a16:creationId xmlns:a16="http://schemas.microsoft.com/office/drawing/2014/main" id="{E5F64A5F-D152-967F-2F9B-2644588DDD3C}"/>
                </a:ext>
              </a:extLst>
            </p:cNvPr>
            <p:cNvSpPr/>
            <p:nvPr/>
          </p:nvSpPr>
          <p:spPr>
            <a:xfrm>
              <a:off x="2344851" y="5461416"/>
              <a:ext cx="374650" cy="1085850"/>
            </a:xfrm>
            <a:custGeom>
              <a:avLst/>
              <a:gdLst/>
              <a:ahLst/>
              <a:cxnLst/>
              <a:rect l="l" t="t" r="r" b="b"/>
              <a:pathLst>
                <a:path w="374650" h="1085850">
                  <a:moveTo>
                    <a:pt x="74879" y="973467"/>
                  </a:moveTo>
                  <a:lnTo>
                    <a:pt x="37439" y="973467"/>
                  </a:lnTo>
                  <a:lnTo>
                    <a:pt x="37439" y="1010907"/>
                  </a:lnTo>
                  <a:lnTo>
                    <a:pt x="74879" y="1010907"/>
                  </a:lnTo>
                  <a:lnTo>
                    <a:pt x="74879" y="973467"/>
                  </a:lnTo>
                  <a:close/>
                </a:path>
                <a:path w="374650" h="1085850">
                  <a:moveTo>
                    <a:pt x="74879" y="224650"/>
                  </a:moveTo>
                  <a:lnTo>
                    <a:pt x="37439" y="224650"/>
                  </a:lnTo>
                  <a:lnTo>
                    <a:pt x="37439" y="262089"/>
                  </a:lnTo>
                  <a:lnTo>
                    <a:pt x="74879" y="262089"/>
                  </a:lnTo>
                  <a:lnTo>
                    <a:pt x="74879" y="224650"/>
                  </a:lnTo>
                  <a:close/>
                </a:path>
                <a:path w="374650" h="1085850">
                  <a:moveTo>
                    <a:pt x="74879" y="149771"/>
                  </a:moveTo>
                  <a:lnTo>
                    <a:pt x="37439" y="149771"/>
                  </a:lnTo>
                  <a:lnTo>
                    <a:pt x="37439" y="187210"/>
                  </a:lnTo>
                  <a:lnTo>
                    <a:pt x="74879" y="187210"/>
                  </a:lnTo>
                  <a:lnTo>
                    <a:pt x="74879" y="149771"/>
                  </a:lnTo>
                  <a:close/>
                </a:path>
                <a:path w="374650" h="1085850">
                  <a:moveTo>
                    <a:pt x="74879" y="37452"/>
                  </a:moveTo>
                  <a:lnTo>
                    <a:pt x="37439" y="37452"/>
                  </a:lnTo>
                  <a:lnTo>
                    <a:pt x="37439" y="74891"/>
                  </a:lnTo>
                  <a:lnTo>
                    <a:pt x="74879" y="74891"/>
                  </a:lnTo>
                  <a:lnTo>
                    <a:pt x="74879" y="37452"/>
                  </a:lnTo>
                  <a:close/>
                </a:path>
                <a:path w="374650" h="1085850">
                  <a:moveTo>
                    <a:pt x="112318" y="299529"/>
                  </a:moveTo>
                  <a:lnTo>
                    <a:pt x="74879" y="299529"/>
                  </a:lnTo>
                  <a:lnTo>
                    <a:pt x="74879" y="336969"/>
                  </a:lnTo>
                  <a:lnTo>
                    <a:pt x="112318" y="336969"/>
                  </a:lnTo>
                  <a:lnTo>
                    <a:pt x="112318" y="299529"/>
                  </a:lnTo>
                  <a:close/>
                </a:path>
                <a:path w="374650" h="1085850">
                  <a:moveTo>
                    <a:pt x="149758" y="673938"/>
                  </a:moveTo>
                  <a:lnTo>
                    <a:pt x="112318" y="673938"/>
                  </a:lnTo>
                  <a:lnTo>
                    <a:pt x="112318" y="711377"/>
                  </a:lnTo>
                  <a:lnTo>
                    <a:pt x="149758" y="711377"/>
                  </a:lnTo>
                  <a:lnTo>
                    <a:pt x="149758" y="673938"/>
                  </a:lnTo>
                  <a:close/>
                </a:path>
                <a:path w="374650" h="1085850">
                  <a:moveTo>
                    <a:pt x="149758" y="524179"/>
                  </a:moveTo>
                  <a:lnTo>
                    <a:pt x="112318" y="524179"/>
                  </a:lnTo>
                  <a:lnTo>
                    <a:pt x="112318" y="561619"/>
                  </a:lnTo>
                  <a:lnTo>
                    <a:pt x="74879" y="561619"/>
                  </a:lnTo>
                  <a:lnTo>
                    <a:pt x="74879" y="524179"/>
                  </a:lnTo>
                  <a:lnTo>
                    <a:pt x="112318" y="524179"/>
                  </a:lnTo>
                  <a:lnTo>
                    <a:pt x="112318" y="486740"/>
                  </a:lnTo>
                  <a:lnTo>
                    <a:pt x="74879" y="486740"/>
                  </a:lnTo>
                  <a:lnTo>
                    <a:pt x="37439" y="486740"/>
                  </a:lnTo>
                  <a:lnTo>
                    <a:pt x="37439" y="599059"/>
                  </a:lnTo>
                  <a:lnTo>
                    <a:pt x="74879" y="599059"/>
                  </a:lnTo>
                  <a:lnTo>
                    <a:pt x="112318" y="599059"/>
                  </a:lnTo>
                  <a:lnTo>
                    <a:pt x="112318" y="636498"/>
                  </a:lnTo>
                  <a:lnTo>
                    <a:pt x="149758" y="636498"/>
                  </a:lnTo>
                  <a:lnTo>
                    <a:pt x="149758" y="524179"/>
                  </a:lnTo>
                  <a:close/>
                </a:path>
                <a:path w="374650" h="1085850">
                  <a:moveTo>
                    <a:pt x="149758" y="374408"/>
                  </a:moveTo>
                  <a:lnTo>
                    <a:pt x="112318" y="374408"/>
                  </a:lnTo>
                  <a:lnTo>
                    <a:pt x="74879" y="374408"/>
                  </a:lnTo>
                  <a:lnTo>
                    <a:pt x="74879" y="449287"/>
                  </a:lnTo>
                  <a:lnTo>
                    <a:pt x="112318" y="449287"/>
                  </a:lnTo>
                  <a:lnTo>
                    <a:pt x="112318" y="411848"/>
                  </a:lnTo>
                  <a:lnTo>
                    <a:pt x="149758" y="411848"/>
                  </a:lnTo>
                  <a:lnTo>
                    <a:pt x="149758" y="374408"/>
                  </a:lnTo>
                  <a:close/>
                </a:path>
                <a:path w="374650" h="1085850">
                  <a:moveTo>
                    <a:pt x="187198" y="449300"/>
                  </a:moveTo>
                  <a:lnTo>
                    <a:pt x="149758" y="449300"/>
                  </a:lnTo>
                  <a:lnTo>
                    <a:pt x="112318" y="449300"/>
                  </a:lnTo>
                  <a:lnTo>
                    <a:pt x="112318" y="486740"/>
                  </a:lnTo>
                  <a:lnTo>
                    <a:pt x="149758" y="486740"/>
                  </a:lnTo>
                  <a:lnTo>
                    <a:pt x="187198" y="486740"/>
                  </a:lnTo>
                  <a:lnTo>
                    <a:pt x="187198" y="449300"/>
                  </a:lnTo>
                  <a:close/>
                </a:path>
                <a:path w="374650" h="1085850">
                  <a:moveTo>
                    <a:pt x="187198" y="74891"/>
                  </a:moveTo>
                  <a:lnTo>
                    <a:pt x="149758" y="74891"/>
                  </a:lnTo>
                  <a:lnTo>
                    <a:pt x="112318" y="74891"/>
                  </a:lnTo>
                  <a:lnTo>
                    <a:pt x="74879" y="74891"/>
                  </a:lnTo>
                  <a:lnTo>
                    <a:pt x="74879" y="149771"/>
                  </a:lnTo>
                  <a:lnTo>
                    <a:pt x="112318" y="149771"/>
                  </a:lnTo>
                  <a:lnTo>
                    <a:pt x="112318" y="187210"/>
                  </a:lnTo>
                  <a:lnTo>
                    <a:pt x="74879" y="187210"/>
                  </a:lnTo>
                  <a:lnTo>
                    <a:pt x="74879" y="224650"/>
                  </a:lnTo>
                  <a:lnTo>
                    <a:pt x="112318" y="224650"/>
                  </a:lnTo>
                  <a:lnTo>
                    <a:pt x="112318" y="299529"/>
                  </a:lnTo>
                  <a:lnTo>
                    <a:pt x="149758" y="299529"/>
                  </a:lnTo>
                  <a:lnTo>
                    <a:pt x="149758" y="224650"/>
                  </a:lnTo>
                  <a:lnTo>
                    <a:pt x="187198" y="224650"/>
                  </a:lnTo>
                  <a:lnTo>
                    <a:pt x="187198" y="149771"/>
                  </a:lnTo>
                  <a:lnTo>
                    <a:pt x="149758" y="149771"/>
                  </a:lnTo>
                  <a:lnTo>
                    <a:pt x="149758" y="112331"/>
                  </a:lnTo>
                  <a:lnTo>
                    <a:pt x="187198" y="112331"/>
                  </a:lnTo>
                  <a:lnTo>
                    <a:pt x="187198" y="74891"/>
                  </a:lnTo>
                  <a:close/>
                </a:path>
                <a:path w="374650" h="1085850">
                  <a:moveTo>
                    <a:pt x="187198" y="0"/>
                  </a:moveTo>
                  <a:lnTo>
                    <a:pt x="149758" y="0"/>
                  </a:lnTo>
                  <a:lnTo>
                    <a:pt x="112318" y="0"/>
                  </a:lnTo>
                  <a:lnTo>
                    <a:pt x="112318" y="74879"/>
                  </a:lnTo>
                  <a:lnTo>
                    <a:pt x="149758" y="74879"/>
                  </a:lnTo>
                  <a:lnTo>
                    <a:pt x="149758" y="37439"/>
                  </a:lnTo>
                  <a:lnTo>
                    <a:pt x="187198" y="37439"/>
                  </a:lnTo>
                  <a:lnTo>
                    <a:pt x="187198" y="0"/>
                  </a:lnTo>
                  <a:close/>
                </a:path>
                <a:path w="374650" h="1085850">
                  <a:moveTo>
                    <a:pt x="224637" y="561619"/>
                  </a:moveTo>
                  <a:lnTo>
                    <a:pt x="187198" y="561619"/>
                  </a:lnTo>
                  <a:lnTo>
                    <a:pt x="187198" y="786269"/>
                  </a:lnTo>
                  <a:lnTo>
                    <a:pt x="149758" y="786269"/>
                  </a:lnTo>
                  <a:lnTo>
                    <a:pt x="149758" y="748830"/>
                  </a:lnTo>
                  <a:lnTo>
                    <a:pt x="112318" y="748830"/>
                  </a:lnTo>
                  <a:lnTo>
                    <a:pt x="112318" y="711403"/>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37439" y="786269"/>
                  </a:lnTo>
                  <a:lnTo>
                    <a:pt x="37439" y="823709"/>
                  </a:lnTo>
                  <a:lnTo>
                    <a:pt x="74879" y="823709"/>
                  </a:lnTo>
                  <a:lnTo>
                    <a:pt x="112318" y="823722"/>
                  </a:lnTo>
                  <a:lnTo>
                    <a:pt x="149758" y="823709"/>
                  </a:lnTo>
                  <a:lnTo>
                    <a:pt x="149758" y="861148"/>
                  </a:lnTo>
                  <a:lnTo>
                    <a:pt x="112318" y="861148"/>
                  </a:lnTo>
                  <a:lnTo>
                    <a:pt x="74879" y="861148"/>
                  </a:lnTo>
                  <a:lnTo>
                    <a:pt x="74879" y="898588"/>
                  </a:lnTo>
                  <a:lnTo>
                    <a:pt x="37439" y="898588"/>
                  </a:lnTo>
                  <a:lnTo>
                    <a:pt x="37439" y="936028"/>
                  </a:lnTo>
                  <a:lnTo>
                    <a:pt x="74879" y="936028"/>
                  </a:lnTo>
                  <a:lnTo>
                    <a:pt x="74879" y="973467"/>
                  </a:lnTo>
                  <a:lnTo>
                    <a:pt x="112318" y="973467"/>
                  </a:lnTo>
                  <a:lnTo>
                    <a:pt x="112318" y="898588"/>
                  </a:lnTo>
                  <a:lnTo>
                    <a:pt x="149758" y="898588"/>
                  </a:lnTo>
                  <a:lnTo>
                    <a:pt x="149758" y="973467"/>
                  </a:lnTo>
                  <a:lnTo>
                    <a:pt x="112318" y="973467"/>
                  </a:lnTo>
                  <a:lnTo>
                    <a:pt x="112318" y="1010907"/>
                  </a:lnTo>
                  <a:lnTo>
                    <a:pt x="74879" y="1010907"/>
                  </a:lnTo>
                  <a:lnTo>
                    <a:pt x="74879" y="1048346"/>
                  </a:lnTo>
                  <a:lnTo>
                    <a:pt x="37439" y="1048346"/>
                  </a:lnTo>
                  <a:lnTo>
                    <a:pt x="37439" y="1085786"/>
                  </a:lnTo>
                  <a:lnTo>
                    <a:pt x="74879" y="1085786"/>
                  </a:lnTo>
                  <a:lnTo>
                    <a:pt x="112318" y="1085786"/>
                  </a:lnTo>
                  <a:lnTo>
                    <a:pt x="112318" y="1048346"/>
                  </a:lnTo>
                  <a:lnTo>
                    <a:pt x="149758" y="1048346"/>
                  </a:lnTo>
                  <a:lnTo>
                    <a:pt x="149758" y="1010920"/>
                  </a:lnTo>
                  <a:lnTo>
                    <a:pt x="187198" y="1010920"/>
                  </a:lnTo>
                  <a:lnTo>
                    <a:pt x="187198" y="1048346"/>
                  </a:lnTo>
                  <a:lnTo>
                    <a:pt x="149758" y="1048346"/>
                  </a:lnTo>
                  <a:lnTo>
                    <a:pt x="149758" y="1085786"/>
                  </a:lnTo>
                  <a:lnTo>
                    <a:pt x="187198" y="1085786"/>
                  </a:lnTo>
                  <a:lnTo>
                    <a:pt x="224637" y="1085786"/>
                  </a:lnTo>
                  <a:lnTo>
                    <a:pt x="224637" y="1010907"/>
                  </a:lnTo>
                  <a:lnTo>
                    <a:pt x="187198" y="1010907"/>
                  </a:lnTo>
                  <a:lnTo>
                    <a:pt x="187198" y="973467"/>
                  </a:lnTo>
                  <a:lnTo>
                    <a:pt x="224637" y="973467"/>
                  </a:lnTo>
                  <a:lnTo>
                    <a:pt x="224637" y="936028"/>
                  </a:lnTo>
                  <a:lnTo>
                    <a:pt x="187198" y="936028"/>
                  </a:lnTo>
                  <a:lnTo>
                    <a:pt x="187198" y="898588"/>
                  </a:lnTo>
                  <a:lnTo>
                    <a:pt x="224637" y="898588"/>
                  </a:lnTo>
                  <a:lnTo>
                    <a:pt x="224637" y="561619"/>
                  </a:lnTo>
                  <a:close/>
                </a:path>
                <a:path w="374650" h="1085850">
                  <a:moveTo>
                    <a:pt x="224637" y="486740"/>
                  </a:moveTo>
                  <a:lnTo>
                    <a:pt x="187198" y="486740"/>
                  </a:lnTo>
                  <a:lnTo>
                    <a:pt x="187198" y="524179"/>
                  </a:lnTo>
                  <a:lnTo>
                    <a:pt x="224637" y="524179"/>
                  </a:lnTo>
                  <a:lnTo>
                    <a:pt x="224637" y="486740"/>
                  </a:lnTo>
                  <a:close/>
                </a:path>
                <a:path w="374650" h="1085850">
                  <a:moveTo>
                    <a:pt x="224637" y="224650"/>
                  </a:moveTo>
                  <a:lnTo>
                    <a:pt x="187198" y="224650"/>
                  </a:lnTo>
                  <a:lnTo>
                    <a:pt x="187198" y="299529"/>
                  </a:lnTo>
                  <a:lnTo>
                    <a:pt x="149758" y="299529"/>
                  </a:lnTo>
                  <a:lnTo>
                    <a:pt x="149758" y="374408"/>
                  </a:lnTo>
                  <a:lnTo>
                    <a:pt x="187198" y="374408"/>
                  </a:lnTo>
                  <a:lnTo>
                    <a:pt x="187198" y="336969"/>
                  </a:lnTo>
                  <a:lnTo>
                    <a:pt x="224637" y="336969"/>
                  </a:lnTo>
                  <a:lnTo>
                    <a:pt x="224637" y="224650"/>
                  </a:lnTo>
                  <a:close/>
                </a:path>
                <a:path w="374650" h="1085850">
                  <a:moveTo>
                    <a:pt x="224637" y="37452"/>
                  </a:moveTo>
                  <a:lnTo>
                    <a:pt x="187198" y="37452"/>
                  </a:lnTo>
                  <a:lnTo>
                    <a:pt x="187198" y="74891"/>
                  </a:lnTo>
                  <a:lnTo>
                    <a:pt x="224637" y="74891"/>
                  </a:lnTo>
                  <a:lnTo>
                    <a:pt x="224637" y="37452"/>
                  </a:lnTo>
                  <a:close/>
                </a:path>
                <a:path w="374650" h="1085850">
                  <a:moveTo>
                    <a:pt x="262089" y="786269"/>
                  </a:moveTo>
                  <a:lnTo>
                    <a:pt x="224650" y="786269"/>
                  </a:lnTo>
                  <a:lnTo>
                    <a:pt x="224650" y="823709"/>
                  </a:lnTo>
                  <a:lnTo>
                    <a:pt x="262089" y="823709"/>
                  </a:lnTo>
                  <a:lnTo>
                    <a:pt x="262089" y="786269"/>
                  </a:lnTo>
                  <a:close/>
                </a:path>
                <a:path w="374650" h="1085850">
                  <a:moveTo>
                    <a:pt x="262089" y="673938"/>
                  </a:moveTo>
                  <a:lnTo>
                    <a:pt x="224650" y="673938"/>
                  </a:lnTo>
                  <a:lnTo>
                    <a:pt x="224650" y="711377"/>
                  </a:lnTo>
                  <a:lnTo>
                    <a:pt x="262089" y="711377"/>
                  </a:lnTo>
                  <a:lnTo>
                    <a:pt x="262089" y="673938"/>
                  </a:lnTo>
                  <a:close/>
                </a:path>
                <a:path w="374650" h="1085850">
                  <a:moveTo>
                    <a:pt x="262089" y="486740"/>
                  </a:moveTo>
                  <a:lnTo>
                    <a:pt x="224650" y="486740"/>
                  </a:lnTo>
                  <a:lnTo>
                    <a:pt x="224650" y="524179"/>
                  </a:lnTo>
                  <a:lnTo>
                    <a:pt x="262089" y="524179"/>
                  </a:lnTo>
                  <a:lnTo>
                    <a:pt x="262089" y="486740"/>
                  </a:lnTo>
                  <a:close/>
                </a:path>
                <a:path w="374650" h="1085850">
                  <a:moveTo>
                    <a:pt x="262089" y="374408"/>
                  </a:moveTo>
                  <a:lnTo>
                    <a:pt x="224650" y="374408"/>
                  </a:lnTo>
                  <a:lnTo>
                    <a:pt x="224650" y="411848"/>
                  </a:lnTo>
                  <a:lnTo>
                    <a:pt x="262089" y="411848"/>
                  </a:lnTo>
                  <a:lnTo>
                    <a:pt x="262089" y="374408"/>
                  </a:lnTo>
                  <a:close/>
                </a:path>
                <a:path w="374650" h="1085850">
                  <a:moveTo>
                    <a:pt x="262089" y="187210"/>
                  </a:moveTo>
                  <a:lnTo>
                    <a:pt x="224650" y="187210"/>
                  </a:lnTo>
                  <a:lnTo>
                    <a:pt x="224650" y="224650"/>
                  </a:lnTo>
                  <a:lnTo>
                    <a:pt x="262089" y="224650"/>
                  </a:lnTo>
                  <a:lnTo>
                    <a:pt x="262089" y="187210"/>
                  </a:lnTo>
                  <a:close/>
                </a:path>
                <a:path w="374650" h="1085850">
                  <a:moveTo>
                    <a:pt x="299529" y="1010907"/>
                  </a:moveTo>
                  <a:lnTo>
                    <a:pt x="262089" y="1010907"/>
                  </a:lnTo>
                  <a:lnTo>
                    <a:pt x="224650" y="1010907"/>
                  </a:lnTo>
                  <a:lnTo>
                    <a:pt x="224650" y="1085786"/>
                  </a:lnTo>
                  <a:lnTo>
                    <a:pt x="262089" y="1085786"/>
                  </a:lnTo>
                  <a:lnTo>
                    <a:pt x="299529" y="1085786"/>
                  </a:lnTo>
                  <a:lnTo>
                    <a:pt x="299529" y="1010907"/>
                  </a:lnTo>
                  <a:close/>
                </a:path>
                <a:path w="374650" h="1085850">
                  <a:moveTo>
                    <a:pt x="299529" y="224650"/>
                  </a:moveTo>
                  <a:lnTo>
                    <a:pt x="262089" y="224650"/>
                  </a:lnTo>
                  <a:lnTo>
                    <a:pt x="262089" y="262089"/>
                  </a:lnTo>
                  <a:lnTo>
                    <a:pt x="224650" y="262089"/>
                  </a:lnTo>
                  <a:lnTo>
                    <a:pt x="224650" y="299529"/>
                  </a:lnTo>
                  <a:lnTo>
                    <a:pt x="262089" y="299529"/>
                  </a:lnTo>
                  <a:lnTo>
                    <a:pt x="262089" y="374408"/>
                  </a:lnTo>
                  <a:lnTo>
                    <a:pt x="299529" y="374408"/>
                  </a:lnTo>
                  <a:lnTo>
                    <a:pt x="299529" y="224650"/>
                  </a:lnTo>
                  <a:close/>
                </a:path>
                <a:path w="374650" h="1085850">
                  <a:moveTo>
                    <a:pt x="336969" y="861148"/>
                  </a:moveTo>
                  <a:lnTo>
                    <a:pt x="299529" y="861148"/>
                  </a:lnTo>
                  <a:lnTo>
                    <a:pt x="299529" y="823709"/>
                  </a:lnTo>
                  <a:lnTo>
                    <a:pt x="262089" y="823709"/>
                  </a:lnTo>
                  <a:lnTo>
                    <a:pt x="262089" y="861148"/>
                  </a:lnTo>
                  <a:lnTo>
                    <a:pt x="224650" y="861148"/>
                  </a:lnTo>
                  <a:lnTo>
                    <a:pt x="224650" y="898588"/>
                  </a:lnTo>
                  <a:lnTo>
                    <a:pt x="262089" y="898588"/>
                  </a:lnTo>
                  <a:lnTo>
                    <a:pt x="262089" y="973467"/>
                  </a:lnTo>
                  <a:lnTo>
                    <a:pt x="299529" y="973467"/>
                  </a:lnTo>
                  <a:lnTo>
                    <a:pt x="299529" y="898588"/>
                  </a:lnTo>
                  <a:lnTo>
                    <a:pt x="336969" y="898588"/>
                  </a:lnTo>
                  <a:lnTo>
                    <a:pt x="336969" y="861148"/>
                  </a:lnTo>
                  <a:close/>
                </a:path>
                <a:path w="374650" h="1085850">
                  <a:moveTo>
                    <a:pt x="336969" y="711403"/>
                  </a:moveTo>
                  <a:lnTo>
                    <a:pt x="299529" y="711403"/>
                  </a:lnTo>
                  <a:lnTo>
                    <a:pt x="299529" y="748842"/>
                  </a:lnTo>
                  <a:lnTo>
                    <a:pt x="336969" y="748842"/>
                  </a:lnTo>
                  <a:lnTo>
                    <a:pt x="336969" y="711403"/>
                  </a:lnTo>
                  <a:close/>
                </a:path>
                <a:path w="374650" h="1085850">
                  <a:moveTo>
                    <a:pt x="336969" y="599059"/>
                  </a:moveTo>
                  <a:lnTo>
                    <a:pt x="299529" y="599059"/>
                  </a:lnTo>
                  <a:lnTo>
                    <a:pt x="299529" y="524179"/>
                  </a:lnTo>
                  <a:lnTo>
                    <a:pt x="262089" y="524179"/>
                  </a:lnTo>
                  <a:lnTo>
                    <a:pt x="262089" y="561619"/>
                  </a:lnTo>
                  <a:lnTo>
                    <a:pt x="224650" y="561619"/>
                  </a:lnTo>
                  <a:lnTo>
                    <a:pt x="224650" y="599059"/>
                  </a:lnTo>
                  <a:lnTo>
                    <a:pt x="262089" y="599059"/>
                  </a:lnTo>
                  <a:lnTo>
                    <a:pt x="262089" y="673938"/>
                  </a:lnTo>
                  <a:lnTo>
                    <a:pt x="299529" y="673938"/>
                  </a:lnTo>
                  <a:lnTo>
                    <a:pt x="299529" y="636498"/>
                  </a:lnTo>
                  <a:lnTo>
                    <a:pt x="336969" y="636498"/>
                  </a:lnTo>
                  <a:lnTo>
                    <a:pt x="336969" y="599059"/>
                  </a:lnTo>
                  <a:close/>
                </a:path>
                <a:path w="374650" h="1085850">
                  <a:moveTo>
                    <a:pt x="336969" y="411861"/>
                  </a:moveTo>
                  <a:lnTo>
                    <a:pt x="299529" y="411861"/>
                  </a:lnTo>
                  <a:lnTo>
                    <a:pt x="299529" y="449300"/>
                  </a:lnTo>
                  <a:lnTo>
                    <a:pt x="336969" y="449300"/>
                  </a:lnTo>
                  <a:lnTo>
                    <a:pt x="336969" y="411861"/>
                  </a:lnTo>
                  <a:close/>
                </a:path>
                <a:path w="374650" h="1085850">
                  <a:moveTo>
                    <a:pt x="374408" y="336969"/>
                  </a:moveTo>
                  <a:lnTo>
                    <a:pt x="336969" y="336969"/>
                  </a:lnTo>
                  <a:lnTo>
                    <a:pt x="336969" y="374408"/>
                  </a:lnTo>
                  <a:lnTo>
                    <a:pt x="374408" y="374408"/>
                  </a:lnTo>
                  <a:lnTo>
                    <a:pt x="374408" y="336969"/>
                  </a:lnTo>
                  <a:close/>
                </a:path>
                <a:path w="374650" h="1085850">
                  <a:moveTo>
                    <a:pt x="374408" y="0"/>
                  </a:moveTo>
                  <a:lnTo>
                    <a:pt x="336969" y="0"/>
                  </a:lnTo>
                  <a:lnTo>
                    <a:pt x="336969" y="37452"/>
                  </a:lnTo>
                  <a:lnTo>
                    <a:pt x="299529" y="37452"/>
                  </a:lnTo>
                  <a:lnTo>
                    <a:pt x="299529" y="0"/>
                  </a:lnTo>
                  <a:lnTo>
                    <a:pt x="262089" y="0"/>
                  </a:lnTo>
                  <a:lnTo>
                    <a:pt x="224650" y="0"/>
                  </a:lnTo>
                  <a:lnTo>
                    <a:pt x="224650" y="37439"/>
                  </a:lnTo>
                  <a:lnTo>
                    <a:pt x="262089" y="37439"/>
                  </a:lnTo>
                  <a:lnTo>
                    <a:pt x="262089" y="74879"/>
                  </a:lnTo>
                  <a:lnTo>
                    <a:pt x="299529" y="74879"/>
                  </a:lnTo>
                  <a:lnTo>
                    <a:pt x="262089" y="74891"/>
                  </a:lnTo>
                  <a:lnTo>
                    <a:pt x="224650" y="74891"/>
                  </a:lnTo>
                  <a:lnTo>
                    <a:pt x="224650" y="149771"/>
                  </a:lnTo>
                  <a:lnTo>
                    <a:pt x="262089" y="149771"/>
                  </a:lnTo>
                  <a:lnTo>
                    <a:pt x="262089" y="187210"/>
                  </a:lnTo>
                  <a:lnTo>
                    <a:pt x="299529" y="187210"/>
                  </a:lnTo>
                  <a:lnTo>
                    <a:pt x="299529" y="224650"/>
                  </a:lnTo>
                  <a:lnTo>
                    <a:pt x="336969" y="224650"/>
                  </a:lnTo>
                  <a:lnTo>
                    <a:pt x="336969" y="299529"/>
                  </a:lnTo>
                  <a:lnTo>
                    <a:pt x="374408" y="299529"/>
                  </a:lnTo>
                  <a:lnTo>
                    <a:pt x="374408" y="187210"/>
                  </a:lnTo>
                  <a:lnTo>
                    <a:pt x="336969" y="187210"/>
                  </a:lnTo>
                  <a:lnTo>
                    <a:pt x="336969" y="149771"/>
                  </a:lnTo>
                  <a:lnTo>
                    <a:pt x="374408" y="149771"/>
                  </a:lnTo>
                  <a:lnTo>
                    <a:pt x="374408" y="74891"/>
                  </a:lnTo>
                  <a:lnTo>
                    <a:pt x="336969" y="74891"/>
                  </a:lnTo>
                  <a:lnTo>
                    <a:pt x="374408" y="74879"/>
                  </a:lnTo>
                  <a:lnTo>
                    <a:pt x="374408" y="0"/>
                  </a:lnTo>
                  <a:close/>
                </a:path>
              </a:pathLst>
            </a:custGeom>
            <a:solidFill>
              <a:srgbClr val="000000"/>
            </a:solidFill>
          </p:spPr>
          <p:txBody>
            <a:bodyPr wrap="square" lIns="0" tIns="0" rIns="0" bIns="0" rtlCol="0"/>
            <a:lstStyle/>
            <a:p>
              <a:endParaRPr/>
            </a:p>
          </p:txBody>
        </p:sp>
        <p:sp>
          <p:nvSpPr>
            <p:cNvPr id="53" name="object 24">
              <a:extLst>
                <a:ext uri="{FF2B5EF4-FFF2-40B4-BE49-F238E27FC236}">
                  <a16:creationId xmlns:a16="http://schemas.microsoft.com/office/drawing/2014/main" id="{10899DBE-6850-3426-C192-BE76E4D4AC46}"/>
                </a:ext>
              </a:extLst>
            </p:cNvPr>
            <p:cNvSpPr/>
            <p:nvPr/>
          </p:nvSpPr>
          <p:spPr>
            <a:xfrm>
              <a:off x="2681820" y="5461416"/>
              <a:ext cx="374650" cy="1085850"/>
            </a:xfrm>
            <a:custGeom>
              <a:avLst/>
              <a:gdLst/>
              <a:ahLst/>
              <a:cxnLst/>
              <a:rect l="l" t="t" r="r" b="b"/>
              <a:pathLst>
                <a:path w="374650" h="1085850">
                  <a:moveTo>
                    <a:pt x="149758" y="74891"/>
                  </a:moveTo>
                  <a:lnTo>
                    <a:pt x="112318" y="74891"/>
                  </a:lnTo>
                  <a:lnTo>
                    <a:pt x="112318" y="112331"/>
                  </a:lnTo>
                  <a:lnTo>
                    <a:pt x="149758" y="112331"/>
                  </a:lnTo>
                  <a:lnTo>
                    <a:pt x="149758" y="74891"/>
                  </a:lnTo>
                  <a:close/>
                </a:path>
                <a:path w="374650" h="1085850">
                  <a:moveTo>
                    <a:pt x="187198" y="187210"/>
                  </a:moveTo>
                  <a:lnTo>
                    <a:pt x="149758" y="187210"/>
                  </a:lnTo>
                  <a:lnTo>
                    <a:pt x="149758" y="149771"/>
                  </a:lnTo>
                  <a:lnTo>
                    <a:pt x="112318" y="149771"/>
                  </a:lnTo>
                  <a:lnTo>
                    <a:pt x="74879" y="149771"/>
                  </a:lnTo>
                  <a:lnTo>
                    <a:pt x="37439" y="149771"/>
                  </a:lnTo>
                  <a:lnTo>
                    <a:pt x="37439" y="187210"/>
                  </a:lnTo>
                  <a:lnTo>
                    <a:pt x="74879" y="187210"/>
                  </a:lnTo>
                  <a:lnTo>
                    <a:pt x="74879" y="262089"/>
                  </a:lnTo>
                  <a:lnTo>
                    <a:pt x="37439" y="262089"/>
                  </a:lnTo>
                  <a:lnTo>
                    <a:pt x="37439" y="336969"/>
                  </a:lnTo>
                  <a:lnTo>
                    <a:pt x="0" y="336969"/>
                  </a:lnTo>
                  <a:lnTo>
                    <a:pt x="0" y="374408"/>
                  </a:lnTo>
                  <a:lnTo>
                    <a:pt x="37439" y="374408"/>
                  </a:lnTo>
                  <a:lnTo>
                    <a:pt x="74879" y="374408"/>
                  </a:lnTo>
                  <a:lnTo>
                    <a:pt x="112318" y="374408"/>
                  </a:lnTo>
                  <a:lnTo>
                    <a:pt x="112318" y="336969"/>
                  </a:lnTo>
                  <a:lnTo>
                    <a:pt x="74879" y="336969"/>
                  </a:lnTo>
                  <a:lnTo>
                    <a:pt x="74879" y="299529"/>
                  </a:lnTo>
                  <a:lnTo>
                    <a:pt x="112318" y="299529"/>
                  </a:lnTo>
                  <a:lnTo>
                    <a:pt x="112318" y="224650"/>
                  </a:lnTo>
                  <a:lnTo>
                    <a:pt x="149758" y="224650"/>
                  </a:lnTo>
                  <a:lnTo>
                    <a:pt x="149758" y="262089"/>
                  </a:lnTo>
                  <a:lnTo>
                    <a:pt x="187198" y="262089"/>
                  </a:lnTo>
                  <a:lnTo>
                    <a:pt x="187198" y="187210"/>
                  </a:lnTo>
                  <a:close/>
                </a:path>
                <a:path w="374650" h="1085850">
                  <a:moveTo>
                    <a:pt x="187198" y="37452"/>
                  </a:moveTo>
                  <a:lnTo>
                    <a:pt x="149758" y="37452"/>
                  </a:lnTo>
                  <a:lnTo>
                    <a:pt x="149758" y="0"/>
                  </a:lnTo>
                  <a:lnTo>
                    <a:pt x="112318" y="0"/>
                  </a:lnTo>
                  <a:lnTo>
                    <a:pt x="74879" y="0"/>
                  </a:lnTo>
                  <a:lnTo>
                    <a:pt x="37439" y="0"/>
                  </a:lnTo>
                  <a:lnTo>
                    <a:pt x="37439" y="74879"/>
                  </a:lnTo>
                  <a:lnTo>
                    <a:pt x="74879" y="74879"/>
                  </a:lnTo>
                  <a:lnTo>
                    <a:pt x="112318" y="74879"/>
                  </a:lnTo>
                  <a:lnTo>
                    <a:pt x="149758" y="74879"/>
                  </a:lnTo>
                  <a:lnTo>
                    <a:pt x="187198" y="74891"/>
                  </a:lnTo>
                  <a:lnTo>
                    <a:pt x="187198" y="37452"/>
                  </a:lnTo>
                  <a:close/>
                </a:path>
                <a:path w="374650" h="1085850">
                  <a:moveTo>
                    <a:pt x="224637" y="973467"/>
                  </a:moveTo>
                  <a:lnTo>
                    <a:pt x="187198" y="973467"/>
                  </a:lnTo>
                  <a:lnTo>
                    <a:pt x="149758" y="973467"/>
                  </a:lnTo>
                  <a:lnTo>
                    <a:pt x="112318" y="973467"/>
                  </a:lnTo>
                  <a:lnTo>
                    <a:pt x="112318" y="1010907"/>
                  </a:lnTo>
                  <a:lnTo>
                    <a:pt x="149758" y="1010907"/>
                  </a:lnTo>
                  <a:lnTo>
                    <a:pt x="149758" y="1048346"/>
                  </a:lnTo>
                  <a:lnTo>
                    <a:pt x="112318" y="1048346"/>
                  </a:lnTo>
                  <a:lnTo>
                    <a:pt x="112318" y="1085786"/>
                  </a:lnTo>
                  <a:lnTo>
                    <a:pt x="149758" y="1085786"/>
                  </a:lnTo>
                  <a:lnTo>
                    <a:pt x="187198" y="1085786"/>
                  </a:lnTo>
                  <a:lnTo>
                    <a:pt x="187198" y="1010907"/>
                  </a:lnTo>
                  <a:lnTo>
                    <a:pt x="224637" y="1010907"/>
                  </a:lnTo>
                  <a:lnTo>
                    <a:pt x="224637" y="973467"/>
                  </a:lnTo>
                  <a:close/>
                </a:path>
                <a:path w="374650" h="1085850">
                  <a:moveTo>
                    <a:pt x="262077" y="1048346"/>
                  </a:moveTo>
                  <a:lnTo>
                    <a:pt x="224637" y="1048346"/>
                  </a:lnTo>
                  <a:lnTo>
                    <a:pt x="224637" y="1085786"/>
                  </a:lnTo>
                  <a:lnTo>
                    <a:pt x="262077" y="1085786"/>
                  </a:lnTo>
                  <a:lnTo>
                    <a:pt x="262077" y="1048346"/>
                  </a:lnTo>
                  <a:close/>
                </a:path>
                <a:path w="374650" h="1085850">
                  <a:moveTo>
                    <a:pt x="262077" y="823709"/>
                  </a:moveTo>
                  <a:lnTo>
                    <a:pt x="224637" y="823709"/>
                  </a:lnTo>
                  <a:lnTo>
                    <a:pt x="224637" y="861148"/>
                  </a:lnTo>
                  <a:lnTo>
                    <a:pt x="262077" y="861148"/>
                  </a:lnTo>
                  <a:lnTo>
                    <a:pt x="262077" y="823709"/>
                  </a:lnTo>
                  <a:close/>
                </a:path>
                <a:path w="374650" h="1085850">
                  <a:moveTo>
                    <a:pt x="262077" y="748830"/>
                  </a:moveTo>
                  <a:lnTo>
                    <a:pt x="224637" y="748830"/>
                  </a:lnTo>
                  <a:lnTo>
                    <a:pt x="187198" y="748830"/>
                  </a:lnTo>
                  <a:lnTo>
                    <a:pt x="149758" y="748830"/>
                  </a:lnTo>
                  <a:lnTo>
                    <a:pt x="149758" y="786269"/>
                  </a:lnTo>
                  <a:lnTo>
                    <a:pt x="112318" y="786269"/>
                  </a:lnTo>
                  <a:lnTo>
                    <a:pt x="74879" y="786269"/>
                  </a:lnTo>
                  <a:lnTo>
                    <a:pt x="74879" y="748842"/>
                  </a:lnTo>
                  <a:lnTo>
                    <a:pt x="112318" y="748842"/>
                  </a:lnTo>
                  <a:lnTo>
                    <a:pt x="112318" y="711403"/>
                  </a:lnTo>
                  <a:lnTo>
                    <a:pt x="74879" y="711403"/>
                  </a:lnTo>
                  <a:lnTo>
                    <a:pt x="37439" y="711403"/>
                  </a:lnTo>
                  <a:lnTo>
                    <a:pt x="37439" y="748830"/>
                  </a:lnTo>
                  <a:lnTo>
                    <a:pt x="0" y="748830"/>
                  </a:lnTo>
                  <a:lnTo>
                    <a:pt x="0" y="823709"/>
                  </a:lnTo>
                  <a:lnTo>
                    <a:pt x="37439" y="823709"/>
                  </a:lnTo>
                  <a:lnTo>
                    <a:pt x="37439" y="898588"/>
                  </a:lnTo>
                  <a:lnTo>
                    <a:pt x="0" y="898588"/>
                  </a:lnTo>
                  <a:lnTo>
                    <a:pt x="0" y="1085799"/>
                  </a:lnTo>
                  <a:lnTo>
                    <a:pt x="37439" y="1085799"/>
                  </a:lnTo>
                  <a:lnTo>
                    <a:pt x="74879" y="1085786"/>
                  </a:lnTo>
                  <a:lnTo>
                    <a:pt x="74879" y="1048346"/>
                  </a:lnTo>
                  <a:lnTo>
                    <a:pt x="112318" y="1048346"/>
                  </a:lnTo>
                  <a:lnTo>
                    <a:pt x="112318" y="1010907"/>
                  </a:lnTo>
                  <a:lnTo>
                    <a:pt x="74879" y="1010907"/>
                  </a:lnTo>
                  <a:lnTo>
                    <a:pt x="74879" y="973467"/>
                  </a:lnTo>
                  <a:lnTo>
                    <a:pt x="37439" y="973467"/>
                  </a:lnTo>
                  <a:lnTo>
                    <a:pt x="37439" y="936053"/>
                  </a:lnTo>
                  <a:lnTo>
                    <a:pt x="74879" y="936053"/>
                  </a:lnTo>
                  <a:lnTo>
                    <a:pt x="112318" y="936028"/>
                  </a:lnTo>
                  <a:lnTo>
                    <a:pt x="112318" y="898588"/>
                  </a:lnTo>
                  <a:lnTo>
                    <a:pt x="74879" y="898588"/>
                  </a:lnTo>
                  <a:lnTo>
                    <a:pt x="74879" y="861148"/>
                  </a:lnTo>
                  <a:lnTo>
                    <a:pt x="112318" y="861148"/>
                  </a:lnTo>
                  <a:lnTo>
                    <a:pt x="149758" y="861148"/>
                  </a:lnTo>
                  <a:lnTo>
                    <a:pt x="149758" y="936040"/>
                  </a:lnTo>
                  <a:lnTo>
                    <a:pt x="187198" y="936040"/>
                  </a:lnTo>
                  <a:lnTo>
                    <a:pt x="224637" y="936028"/>
                  </a:lnTo>
                  <a:lnTo>
                    <a:pt x="262077" y="936028"/>
                  </a:lnTo>
                  <a:lnTo>
                    <a:pt x="262077" y="898588"/>
                  </a:lnTo>
                  <a:lnTo>
                    <a:pt x="224637" y="898588"/>
                  </a:lnTo>
                  <a:lnTo>
                    <a:pt x="187198" y="898588"/>
                  </a:lnTo>
                  <a:lnTo>
                    <a:pt x="187198" y="786269"/>
                  </a:lnTo>
                  <a:lnTo>
                    <a:pt x="224637" y="786269"/>
                  </a:lnTo>
                  <a:lnTo>
                    <a:pt x="262077" y="786269"/>
                  </a:lnTo>
                  <a:lnTo>
                    <a:pt x="262077" y="748830"/>
                  </a:lnTo>
                  <a:close/>
                </a:path>
                <a:path w="374650" h="1085850">
                  <a:moveTo>
                    <a:pt x="262077" y="561619"/>
                  </a:moveTo>
                  <a:lnTo>
                    <a:pt x="224637" y="561619"/>
                  </a:lnTo>
                  <a:lnTo>
                    <a:pt x="224637" y="599059"/>
                  </a:lnTo>
                  <a:lnTo>
                    <a:pt x="224637" y="636498"/>
                  </a:lnTo>
                  <a:lnTo>
                    <a:pt x="224637" y="673938"/>
                  </a:lnTo>
                  <a:lnTo>
                    <a:pt x="187198" y="673938"/>
                  </a:lnTo>
                  <a:lnTo>
                    <a:pt x="187198" y="636498"/>
                  </a:lnTo>
                  <a:lnTo>
                    <a:pt x="224637" y="636498"/>
                  </a:lnTo>
                  <a:lnTo>
                    <a:pt x="224637" y="599059"/>
                  </a:lnTo>
                  <a:lnTo>
                    <a:pt x="187198" y="599059"/>
                  </a:lnTo>
                  <a:lnTo>
                    <a:pt x="187198" y="561619"/>
                  </a:lnTo>
                  <a:lnTo>
                    <a:pt x="149758" y="561619"/>
                  </a:lnTo>
                  <a:lnTo>
                    <a:pt x="112318" y="561619"/>
                  </a:lnTo>
                  <a:lnTo>
                    <a:pt x="112318" y="486740"/>
                  </a:lnTo>
                  <a:lnTo>
                    <a:pt x="74879" y="486740"/>
                  </a:lnTo>
                  <a:lnTo>
                    <a:pt x="74879" y="449300"/>
                  </a:lnTo>
                  <a:lnTo>
                    <a:pt x="112318" y="449300"/>
                  </a:lnTo>
                  <a:lnTo>
                    <a:pt x="112318" y="411861"/>
                  </a:lnTo>
                  <a:lnTo>
                    <a:pt x="74879" y="411861"/>
                  </a:lnTo>
                  <a:lnTo>
                    <a:pt x="37439" y="411861"/>
                  </a:lnTo>
                  <a:lnTo>
                    <a:pt x="0" y="411861"/>
                  </a:lnTo>
                  <a:lnTo>
                    <a:pt x="0" y="673950"/>
                  </a:lnTo>
                  <a:lnTo>
                    <a:pt x="37439" y="673950"/>
                  </a:lnTo>
                  <a:lnTo>
                    <a:pt x="74879" y="673950"/>
                  </a:lnTo>
                  <a:lnTo>
                    <a:pt x="74879" y="599059"/>
                  </a:lnTo>
                  <a:lnTo>
                    <a:pt x="112318" y="599059"/>
                  </a:lnTo>
                  <a:lnTo>
                    <a:pt x="149758" y="599059"/>
                  </a:lnTo>
                  <a:lnTo>
                    <a:pt x="149758" y="711377"/>
                  </a:lnTo>
                  <a:lnTo>
                    <a:pt x="187198" y="711377"/>
                  </a:lnTo>
                  <a:lnTo>
                    <a:pt x="224637" y="711377"/>
                  </a:lnTo>
                  <a:lnTo>
                    <a:pt x="262077" y="711377"/>
                  </a:lnTo>
                  <a:lnTo>
                    <a:pt x="262077" y="561619"/>
                  </a:lnTo>
                  <a:close/>
                </a:path>
                <a:path w="374650" h="1085850">
                  <a:moveTo>
                    <a:pt x="262077" y="449300"/>
                  </a:moveTo>
                  <a:lnTo>
                    <a:pt x="224637" y="449300"/>
                  </a:lnTo>
                  <a:lnTo>
                    <a:pt x="187198" y="449300"/>
                  </a:lnTo>
                  <a:lnTo>
                    <a:pt x="187198" y="299529"/>
                  </a:lnTo>
                  <a:lnTo>
                    <a:pt x="149758" y="299529"/>
                  </a:lnTo>
                  <a:lnTo>
                    <a:pt x="149758" y="449300"/>
                  </a:lnTo>
                  <a:lnTo>
                    <a:pt x="112318" y="449300"/>
                  </a:lnTo>
                  <a:lnTo>
                    <a:pt x="112318" y="486740"/>
                  </a:lnTo>
                  <a:lnTo>
                    <a:pt x="149758" y="486740"/>
                  </a:lnTo>
                  <a:lnTo>
                    <a:pt x="187198" y="486740"/>
                  </a:lnTo>
                  <a:lnTo>
                    <a:pt x="187198" y="561619"/>
                  </a:lnTo>
                  <a:lnTo>
                    <a:pt x="224637" y="561619"/>
                  </a:lnTo>
                  <a:lnTo>
                    <a:pt x="224637" y="524179"/>
                  </a:lnTo>
                  <a:lnTo>
                    <a:pt x="262077" y="524179"/>
                  </a:lnTo>
                  <a:lnTo>
                    <a:pt x="262077" y="449300"/>
                  </a:lnTo>
                  <a:close/>
                </a:path>
                <a:path w="374650" h="1085850">
                  <a:moveTo>
                    <a:pt x="262077" y="336969"/>
                  </a:moveTo>
                  <a:lnTo>
                    <a:pt x="224637" y="336969"/>
                  </a:lnTo>
                  <a:lnTo>
                    <a:pt x="224637" y="374408"/>
                  </a:lnTo>
                  <a:lnTo>
                    <a:pt x="262077" y="374408"/>
                  </a:lnTo>
                  <a:lnTo>
                    <a:pt x="262077" y="336969"/>
                  </a:lnTo>
                  <a:close/>
                </a:path>
                <a:path w="374650" h="1085850">
                  <a:moveTo>
                    <a:pt x="262077" y="74891"/>
                  </a:moveTo>
                  <a:lnTo>
                    <a:pt x="224637" y="74891"/>
                  </a:lnTo>
                  <a:lnTo>
                    <a:pt x="224637" y="149771"/>
                  </a:lnTo>
                  <a:lnTo>
                    <a:pt x="224637" y="262089"/>
                  </a:lnTo>
                  <a:lnTo>
                    <a:pt x="262077" y="262089"/>
                  </a:lnTo>
                  <a:lnTo>
                    <a:pt x="262077" y="149771"/>
                  </a:lnTo>
                  <a:lnTo>
                    <a:pt x="262077" y="74891"/>
                  </a:lnTo>
                  <a:close/>
                </a:path>
                <a:path w="374650" h="1085850">
                  <a:moveTo>
                    <a:pt x="262077" y="0"/>
                  </a:moveTo>
                  <a:lnTo>
                    <a:pt x="224637" y="0"/>
                  </a:lnTo>
                  <a:lnTo>
                    <a:pt x="224637" y="74879"/>
                  </a:lnTo>
                  <a:lnTo>
                    <a:pt x="262077" y="74879"/>
                  </a:lnTo>
                  <a:lnTo>
                    <a:pt x="262077" y="0"/>
                  </a:lnTo>
                  <a:close/>
                </a:path>
                <a:path w="374650" h="1085850">
                  <a:moveTo>
                    <a:pt x="299529" y="673938"/>
                  </a:moveTo>
                  <a:lnTo>
                    <a:pt x="262089" y="673938"/>
                  </a:lnTo>
                  <a:lnTo>
                    <a:pt x="262089" y="711377"/>
                  </a:lnTo>
                  <a:lnTo>
                    <a:pt x="299529" y="711377"/>
                  </a:lnTo>
                  <a:lnTo>
                    <a:pt x="299529" y="673938"/>
                  </a:lnTo>
                  <a:close/>
                </a:path>
                <a:path w="374650" h="1085850">
                  <a:moveTo>
                    <a:pt x="299529" y="599059"/>
                  </a:moveTo>
                  <a:lnTo>
                    <a:pt x="262089" y="599059"/>
                  </a:lnTo>
                  <a:lnTo>
                    <a:pt x="262089" y="636498"/>
                  </a:lnTo>
                  <a:lnTo>
                    <a:pt x="299529" y="636498"/>
                  </a:lnTo>
                  <a:lnTo>
                    <a:pt x="299529" y="599059"/>
                  </a:lnTo>
                  <a:close/>
                </a:path>
                <a:path w="374650" h="1085850">
                  <a:moveTo>
                    <a:pt x="299529" y="486740"/>
                  </a:moveTo>
                  <a:lnTo>
                    <a:pt x="262089" y="486740"/>
                  </a:lnTo>
                  <a:lnTo>
                    <a:pt x="262089" y="561619"/>
                  </a:lnTo>
                  <a:lnTo>
                    <a:pt x="299529" y="561619"/>
                  </a:lnTo>
                  <a:lnTo>
                    <a:pt x="299529" y="486740"/>
                  </a:lnTo>
                  <a:close/>
                </a:path>
                <a:path w="374650" h="1085850">
                  <a:moveTo>
                    <a:pt x="336969" y="748830"/>
                  </a:moveTo>
                  <a:lnTo>
                    <a:pt x="299529" y="748830"/>
                  </a:lnTo>
                  <a:lnTo>
                    <a:pt x="262089" y="748830"/>
                  </a:lnTo>
                  <a:lnTo>
                    <a:pt x="262089" y="786269"/>
                  </a:lnTo>
                  <a:lnTo>
                    <a:pt x="299529" y="786269"/>
                  </a:lnTo>
                  <a:lnTo>
                    <a:pt x="299529" y="898588"/>
                  </a:lnTo>
                  <a:lnTo>
                    <a:pt x="262089" y="898588"/>
                  </a:lnTo>
                  <a:lnTo>
                    <a:pt x="262089" y="936028"/>
                  </a:lnTo>
                  <a:lnTo>
                    <a:pt x="299529" y="936028"/>
                  </a:lnTo>
                  <a:lnTo>
                    <a:pt x="299529" y="973467"/>
                  </a:lnTo>
                  <a:lnTo>
                    <a:pt x="262089" y="973467"/>
                  </a:lnTo>
                  <a:lnTo>
                    <a:pt x="262089" y="1010907"/>
                  </a:lnTo>
                  <a:lnTo>
                    <a:pt x="299529" y="1010907"/>
                  </a:lnTo>
                  <a:lnTo>
                    <a:pt x="299529" y="1048346"/>
                  </a:lnTo>
                  <a:lnTo>
                    <a:pt x="262089" y="1048346"/>
                  </a:lnTo>
                  <a:lnTo>
                    <a:pt x="262089" y="1085786"/>
                  </a:lnTo>
                  <a:lnTo>
                    <a:pt x="299529" y="1085786"/>
                  </a:lnTo>
                  <a:lnTo>
                    <a:pt x="336969" y="1085799"/>
                  </a:lnTo>
                  <a:lnTo>
                    <a:pt x="336969" y="748830"/>
                  </a:lnTo>
                  <a:close/>
                </a:path>
                <a:path w="374650" h="1085850">
                  <a:moveTo>
                    <a:pt x="336969" y="411861"/>
                  </a:moveTo>
                  <a:lnTo>
                    <a:pt x="299529" y="411861"/>
                  </a:lnTo>
                  <a:lnTo>
                    <a:pt x="299529" y="449300"/>
                  </a:lnTo>
                  <a:lnTo>
                    <a:pt x="336969" y="449300"/>
                  </a:lnTo>
                  <a:lnTo>
                    <a:pt x="336969" y="411861"/>
                  </a:lnTo>
                  <a:close/>
                </a:path>
                <a:path w="374650" h="1085850">
                  <a:moveTo>
                    <a:pt x="336969" y="299529"/>
                  </a:moveTo>
                  <a:lnTo>
                    <a:pt x="299529" y="299529"/>
                  </a:lnTo>
                  <a:lnTo>
                    <a:pt x="299529" y="336969"/>
                  </a:lnTo>
                  <a:lnTo>
                    <a:pt x="336969" y="336969"/>
                  </a:lnTo>
                  <a:lnTo>
                    <a:pt x="336969" y="299529"/>
                  </a:lnTo>
                  <a:close/>
                </a:path>
                <a:path w="374650" h="1085850">
                  <a:moveTo>
                    <a:pt x="374408" y="449300"/>
                  </a:moveTo>
                  <a:lnTo>
                    <a:pt x="336969" y="449300"/>
                  </a:lnTo>
                  <a:lnTo>
                    <a:pt x="336969" y="673950"/>
                  </a:lnTo>
                  <a:lnTo>
                    <a:pt x="374408" y="673950"/>
                  </a:lnTo>
                  <a:lnTo>
                    <a:pt x="374408" y="449300"/>
                  </a:lnTo>
                  <a:close/>
                </a:path>
                <a:path w="374650" h="1085850">
                  <a:moveTo>
                    <a:pt x="374408" y="336969"/>
                  </a:moveTo>
                  <a:lnTo>
                    <a:pt x="336969" y="336969"/>
                  </a:lnTo>
                  <a:lnTo>
                    <a:pt x="336969" y="374408"/>
                  </a:lnTo>
                  <a:lnTo>
                    <a:pt x="374408" y="374408"/>
                  </a:lnTo>
                  <a:lnTo>
                    <a:pt x="374408" y="336969"/>
                  </a:lnTo>
                  <a:close/>
                </a:path>
                <a:path w="374650" h="1085850">
                  <a:moveTo>
                    <a:pt x="374408" y="224650"/>
                  </a:moveTo>
                  <a:lnTo>
                    <a:pt x="336969" y="224650"/>
                  </a:lnTo>
                  <a:lnTo>
                    <a:pt x="299529" y="224650"/>
                  </a:lnTo>
                  <a:lnTo>
                    <a:pt x="262089" y="224650"/>
                  </a:lnTo>
                  <a:lnTo>
                    <a:pt x="262089" y="262089"/>
                  </a:lnTo>
                  <a:lnTo>
                    <a:pt x="299529" y="262089"/>
                  </a:lnTo>
                  <a:lnTo>
                    <a:pt x="336969" y="262089"/>
                  </a:lnTo>
                  <a:lnTo>
                    <a:pt x="374408" y="262089"/>
                  </a:lnTo>
                  <a:lnTo>
                    <a:pt x="374408" y="224650"/>
                  </a:lnTo>
                  <a:close/>
                </a:path>
                <a:path w="374650" h="1085850">
                  <a:moveTo>
                    <a:pt x="374408" y="74891"/>
                  </a:moveTo>
                  <a:lnTo>
                    <a:pt x="336969" y="74891"/>
                  </a:lnTo>
                  <a:lnTo>
                    <a:pt x="299529" y="74891"/>
                  </a:lnTo>
                  <a:lnTo>
                    <a:pt x="299529" y="149771"/>
                  </a:lnTo>
                  <a:lnTo>
                    <a:pt x="299529" y="187210"/>
                  </a:lnTo>
                  <a:lnTo>
                    <a:pt x="336969" y="187210"/>
                  </a:lnTo>
                  <a:lnTo>
                    <a:pt x="374408" y="187210"/>
                  </a:lnTo>
                  <a:lnTo>
                    <a:pt x="374408" y="149771"/>
                  </a:lnTo>
                  <a:lnTo>
                    <a:pt x="374408" y="74891"/>
                  </a:lnTo>
                  <a:close/>
                </a:path>
                <a:path w="374650" h="1085850">
                  <a:moveTo>
                    <a:pt x="374408" y="0"/>
                  </a:moveTo>
                  <a:lnTo>
                    <a:pt x="336969" y="0"/>
                  </a:lnTo>
                  <a:lnTo>
                    <a:pt x="299529" y="0"/>
                  </a:lnTo>
                  <a:lnTo>
                    <a:pt x="262089" y="0"/>
                  </a:lnTo>
                  <a:lnTo>
                    <a:pt x="262089" y="37439"/>
                  </a:lnTo>
                  <a:lnTo>
                    <a:pt x="299529" y="37439"/>
                  </a:lnTo>
                  <a:lnTo>
                    <a:pt x="336969" y="37439"/>
                  </a:lnTo>
                  <a:lnTo>
                    <a:pt x="374408" y="37439"/>
                  </a:lnTo>
                  <a:lnTo>
                    <a:pt x="374408" y="0"/>
                  </a:lnTo>
                  <a:close/>
                </a:path>
              </a:pathLst>
            </a:custGeom>
            <a:solidFill>
              <a:srgbClr val="000000"/>
            </a:solidFill>
          </p:spPr>
          <p:txBody>
            <a:bodyPr wrap="square" lIns="0" tIns="0" rIns="0" bIns="0" rtlCol="0"/>
            <a:lstStyle/>
            <a:p>
              <a:endParaRPr/>
            </a:p>
          </p:txBody>
        </p:sp>
        <p:sp>
          <p:nvSpPr>
            <p:cNvPr id="54" name="object 25">
              <a:extLst>
                <a:ext uri="{FF2B5EF4-FFF2-40B4-BE49-F238E27FC236}">
                  <a16:creationId xmlns:a16="http://schemas.microsoft.com/office/drawing/2014/main" id="{4A907ED8-E49C-B8E5-115E-8305B454FC6A}"/>
                </a:ext>
              </a:extLst>
            </p:cNvPr>
            <p:cNvSpPr/>
            <p:nvPr/>
          </p:nvSpPr>
          <p:spPr>
            <a:xfrm>
              <a:off x="3018789" y="5461416"/>
              <a:ext cx="149860" cy="1085850"/>
            </a:xfrm>
            <a:custGeom>
              <a:avLst/>
              <a:gdLst/>
              <a:ahLst/>
              <a:cxnLst/>
              <a:rect l="l" t="t" r="r" b="b"/>
              <a:pathLst>
                <a:path w="149860" h="1085850">
                  <a:moveTo>
                    <a:pt x="37439" y="1048346"/>
                  </a:moveTo>
                  <a:lnTo>
                    <a:pt x="0" y="1048346"/>
                  </a:lnTo>
                  <a:lnTo>
                    <a:pt x="0" y="1085786"/>
                  </a:lnTo>
                  <a:lnTo>
                    <a:pt x="37439" y="1085786"/>
                  </a:lnTo>
                  <a:lnTo>
                    <a:pt x="37439" y="1048346"/>
                  </a:lnTo>
                  <a:close/>
                </a:path>
                <a:path w="149860" h="1085850">
                  <a:moveTo>
                    <a:pt x="37439" y="973467"/>
                  </a:moveTo>
                  <a:lnTo>
                    <a:pt x="0" y="973467"/>
                  </a:lnTo>
                  <a:lnTo>
                    <a:pt x="0" y="1010907"/>
                  </a:lnTo>
                  <a:lnTo>
                    <a:pt x="37439" y="1010907"/>
                  </a:lnTo>
                  <a:lnTo>
                    <a:pt x="37439" y="973467"/>
                  </a:lnTo>
                  <a:close/>
                </a:path>
                <a:path w="149860" h="1085850">
                  <a:moveTo>
                    <a:pt x="37439" y="823709"/>
                  </a:moveTo>
                  <a:lnTo>
                    <a:pt x="0" y="823709"/>
                  </a:lnTo>
                  <a:lnTo>
                    <a:pt x="0" y="898588"/>
                  </a:lnTo>
                  <a:lnTo>
                    <a:pt x="37439" y="898588"/>
                  </a:lnTo>
                  <a:lnTo>
                    <a:pt x="37439" y="823709"/>
                  </a:lnTo>
                  <a:close/>
                </a:path>
                <a:path w="149860" h="1085850">
                  <a:moveTo>
                    <a:pt x="37439" y="711403"/>
                  </a:moveTo>
                  <a:lnTo>
                    <a:pt x="0" y="711403"/>
                  </a:lnTo>
                  <a:lnTo>
                    <a:pt x="0" y="748842"/>
                  </a:lnTo>
                  <a:lnTo>
                    <a:pt x="37439" y="748842"/>
                  </a:lnTo>
                  <a:lnTo>
                    <a:pt x="37439" y="711403"/>
                  </a:lnTo>
                  <a:close/>
                </a:path>
                <a:path w="149860" h="1085850">
                  <a:moveTo>
                    <a:pt x="74879" y="636498"/>
                  </a:moveTo>
                  <a:lnTo>
                    <a:pt x="37439" y="636498"/>
                  </a:lnTo>
                  <a:lnTo>
                    <a:pt x="37439" y="449300"/>
                  </a:lnTo>
                  <a:lnTo>
                    <a:pt x="0" y="449300"/>
                  </a:lnTo>
                  <a:lnTo>
                    <a:pt x="0" y="673950"/>
                  </a:lnTo>
                  <a:lnTo>
                    <a:pt x="37439" y="673950"/>
                  </a:lnTo>
                  <a:lnTo>
                    <a:pt x="74879" y="673938"/>
                  </a:lnTo>
                  <a:lnTo>
                    <a:pt x="74879" y="636498"/>
                  </a:lnTo>
                  <a:close/>
                </a:path>
                <a:path w="149860" h="1085850">
                  <a:moveTo>
                    <a:pt x="74879" y="74891"/>
                  </a:moveTo>
                  <a:lnTo>
                    <a:pt x="37439" y="74891"/>
                  </a:lnTo>
                  <a:lnTo>
                    <a:pt x="37439" y="149771"/>
                  </a:lnTo>
                  <a:lnTo>
                    <a:pt x="37439" y="187210"/>
                  </a:lnTo>
                  <a:lnTo>
                    <a:pt x="74879" y="187210"/>
                  </a:lnTo>
                  <a:lnTo>
                    <a:pt x="74879" y="149771"/>
                  </a:lnTo>
                  <a:lnTo>
                    <a:pt x="74879" y="74891"/>
                  </a:lnTo>
                  <a:close/>
                </a:path>
                <a:path w="149860" h="1085850">
                  <a:moveTo>
                    <a:pt x="112318" y="299529"/>
                  </a:moveTo>
                  <a:lnTo>
                    <a:pt x="74879" y="299529"/>
                  </a:lnTo>
                  <a:lnTo>
                    <a:pt x="74879" y="336969"/>
                  </a:lnTo>
                  <a:lnTo>
                    <a:pt x="112318" y="336969"/>
                  </a:lnTo>
                  <a:lnTo>
                    <a:pt x="112318" y="299529"/>
                  </a:lnTo>
                  <a:close/>
                </a:path>
                <a:path w="149860" h="1085850">
                  <a:moveTo>
                    <a:pt x="149758" y="1048346"/>
                  </a:moveTo>
                  <a:lnTo>
                    <a:pt x="112318" y="1048346"/>
                  </a:lnTo>
                  <a:lnTo>
                    <a:pt x="112318" y="1010907"/>
                  </a:lnTo>
                  <a:lnTo>
                    <a:pt x="74879" y="1010907"/>
                  </a:lnTo>
                  <a:lnTo>
                    <a:pt x="74879" y="1085786"/>
                  </a:lnTo>
                  <a:lnTo>
                    <a:pt x="112318" y="1085786"/>
                  </a:lnTo>
                  <a:lnTo>
                    <a:pt x="149758" y="1085786"/>
                  </a:lnTo>
                  <a:lnTo>
                    <a:pt x="149758" y="1048346"/>
                  </a:lnTo>
                  <a:close/>
                </a:path>
                <a:path w="149860" h="1085850">
                  <a:moveTo>
                    <a:pt x="149758" y="786269"/>
                  </a:moveTo>
                  <a:lnTo>
                    <a:pt x="112318" y="786269"/>
                  </a:lnTo>
                  <a:lnTo>
                    <a:pt x="74879" y="786269"/>
                  </a:lnTo>
                  <a:lnTo>
                    <a:pt x="37439" y="786269"/>
                  </a:lnTo>
                  <a:lnTo>
                    <a:pt x="37439" y="823709"/>
                  </a:lnTo>
                  <a:lnTo>
                    <a:pt x="74879" y="823709"/>
                  </a:lnTo>
                  <a:lnTo>
                    <a:pt x="74879" y="936028"/>
                  </a:lnTo>
                  <a:lnTo>
                    <a:pt x="37439" y="936028"/>
                  </a:lnTo>
                  <a:lnTo>
                    <a:pt x="37439" y="973467"/>
                  </a:lnTo>
                  <a:lnTo>
                    <a:pt x="74879" y="973467"/>
                  </a:lnTo>
                  <a:lnTo>
                    <a:pt x="112318" y="973480"/>
                  </a:lnTo>
                  <a:lnTo>
                    <a:pt x="112318" y="1010907"/>
                  </a:lnTo>
                  <a:lnTo>
                    <a:pt x="149758" y="1010907"/>
                  </a:lnTo>
                  <a:lnTo>
                    <a:pt x="149758" y="898588"/>
                  </a:lnTo>
                  <a:lnTo>
                    <a:pt x="112318" y="898588"/>
                  </a:lnTo>
                  <a:lnTo>
                    <a:pt x="112318" y="861148"/>
                  </a:lnTo>
                  <a:lnTo>
                    <a:pt x="149758" y="861148"/>
                  </a:lnTo>
                  <a:lnTo>
                    <a:pt x="149758" y="786269"/>
                  </a:lnTo>
                  <a:close/>
                </a:path>
                <a:path w="149860" h="1085850">
                  <a:moveTo>
                    <a:pt x="149758" y="336969"/>
                  </a:moveTo>
                  <a:lnTo>
                    <a:pt x="112318" y="336969"/>
                  </a:lnTo>
                  <a:lnTo>
                    <a:pt x="112318" y="374408"/>
                  </a:lnTo>
                  <a:lnTo>
                    <a:pt x="74879" y="374408"/>
                  </a:lnTo>
                  <a:lnTo>
                    <a:pt x="37439" y="374408"/>
                  </a:lnTo>
                  <a:lnTo>
                    <a:pt x="37439" y="411848"/>
                  </a:lnTo>
                  <a:lnTo>
                    <a:pt x="74879" y="411848"/>
                  </a:lnTo>
                  <a:lnTo>
                    <a:pt x="74879" y="486727"/>
                  </a:lnTo>
                  <a:lnTo>
                    <a:pt x="112318" y="486727"/>
                  </a:lnTo>
                  <a:lnTo>
                    <a:pt x="112318" y="524179"/>
                  </a:lnTo>
                  <a:lnTo>
                    <a:pt x="74879" y="524179"/>
                  </a:lnTo>
                  <a:lnTo>
                    <a:pt x="74879" y="636498"/>
                  </a:lnTo>
                  <a:lnTo>
                    <a:pt x="112318" y="636498"/>
                  </a:lnTo>
                  <a:lnTo>
                    <a:pt x="112318" y="673938"/>
                  </a:lnTo>
                  <a:lnTo>
                    <a:pt x="74879" y="673938"/>
                  </a:lnTo>
                  <a:lnTo>
                    <a:pt x="74879" y="748830"/>
                  </a:lnTo>
                  <a:lnTo>
                    <a:pt x="112318" y="748830"/>
                  </a:lnTo>
                  <a:lnTo>
                    <a:pt x="112318" y="711377"/>
                  </a:lnTo>
                  <a:lnTo>
                    <a:pt x="149758" y="711377"/>
                  </a:lnTo>
                  <a:lnTo>
                    <a:pt x="149758" y="599059"/>
                  </a:lnTo>
                  <a:lnTo>
                    <a:pt x="112318" y="599059"/>
                  </a:lnTo>
                  <a:lnTo>
                    <a:pt x="112318" y="561619"/>
                  </a:lnTo>
                  <a:lnTo>
                    <a:pt x="149758" y="561619"/>
                  </a:lnTo>
                  <a:lnTo>
                    <a:pt x="149758" y="449300"/>
                  </a:lnTo>
                  <a:lnTo>
                    <a:pt x="112318" y="449300"/>
                  </a:lnTo>
                  <a:lnTo>
                    <a:pt x="112318" y="411848"/>
                  </a:lnTo>
                  <a:lnTo>
                    <a:pt x="149758" y="411848"/>
                  </a:lnTo>
                  <a:lnTo>
                    <a:pt x="149758" y="336969"/>
                  </a:lnTo>
                  <a:close/>
                </a:path>
                <a:path w="149860" h="1085850">
                  <a:moveTo>
                    <a:pt x="149758" y="74891"/>
                  </a:moveTo>
                  <a:lnTo>
                    <a:pt x="112318" y="74891"/>
                  </a:lnTo>
                  <a:lnTo>
                    <a:pt x="112318" y="149771"/>
                  </a:lnTo>
                  <a:lnTo>
                    <a:pt x="112318" y="224650"/>
                  </a:lnTo>
                  <a:lnTo>
                    <a:pt x="74879" y="224650"/>
                  </a:lnTo>
                  <a:lnTo>
                    <a:pt x="37439" y="224650"/>
                  </a:lnTo>
                  <a:lnTo>
                    <a:pt x="37439" y="262089"/>
                  </a:lnTo>
                  <a:lnTo>
                    <a:pt x="74879" y="262089"/>
                  </a:lnTo>
                  <a:lnTo>
                    <a:pt x="112318" y="262089"/>
                  </a:lnTo>
                  <a:lnTo>
                    <a:pt x="149758" y="262089"/>
                  </a:lnTo>
                  <a:lnTo>
                    <a:pt x="149758" y="149771"/>
                  </a:lnTo>
                  <a:lnTo>
                    <a:pt x="149758" y="74891"/>
                  </a:lnTo>
                  <a:close/>
                </a:path>
                <a:path w="149860" h="1085850">
                  <a:moveTo>
                    <a:pt x="149758" y="0"/>
                  </a:moveTo>
                  <a:lnTo>
                    <a:pt x="112318" y="0"/>
                  </a:lnTo>
                  <a:lnTo>
                    <a:pt x="74879" y="0"/>
                  </a:lnTo>
                  <a:lnTo>
                    <a:pt x="37439" y="0"/>
                  </a:lnTo>
                  <a:lnTo>
                    <a:pt x="37439" y="37439"/>
                  </a:lnTo>
                  <a:lnTo>
                    <a:pt x="74879" y="37439"/>
                  </a:lnTo>
                  <a:lnTo>
                    <a:pt x="112318" y="37439"/>
                  </a:lnTo>
                  <a:lnTo>
                    <a:pt x="112318" y="74879"/>
                  </a:lnTo>
                  <a:lnTo>
                    <a:pt x="149758" y="74879"/>
                  </a:lnTo>
                  <a:lnTo>
                    <a:pt x="149758" y="0"/>
                  </a:lnTo>
                  <a:close/>
                </a:path>
              </a:pathLst>
            </a:custGeom>
            <a:solidFill>
              <a:srgbClr val="000000"/>
            </a:solidFill>
          </p:spPr>
          <p:txBody>
            <a:bodyPr wrap="square" lIns="0" tIns="0" rIns="0" bIns="0" rtlCol="0"/>
            <a:lstStyle/>
            <a:p>
              <a:endParaRPr/>
            </a:p>
          </p:txBody>
        </p:sp>
      </p:grpSp>
      <p:pic>
        <p:nvPicPr>
          <p:cNvPr id="55" name="Picture 54">
            <a:extLst>
              <a:ext uri="{FF2B5EF4-FFF2-40B4-BE49-F238E27FC236}">
                <a16:creationId xmlns:a16="http://schemas.microsoft.com/office/drawing/2014/main" id="{30B7421D-43CB-57BB-937D-967093A6FB8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4429303" y="1581877"/>
            <a:ext cx="857186" cy="829564"/>
          </a:xfrm>
          <a:prstGeom prst="rect">
            <a:avLst/>
          </a:prstGeom>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A8ED931D-F886-A93C-7F19-5F28D674CFCC}"/>
              </a:ext>
            </a:extLst>
          </p:cNvPr>
          <p:cNvPicPr>
            <a:picLocks noChangeAspect="1"/>
          </p:cNvPicPr>
          <p:nvPr userDrawn="1"/>
        </p:nvPicPr>
        <p:blipFill>
          <a:blip r:embed="rId12" cstate="hqprint">
            <a:extLst>
              <a:ext uri="{28A0092B-C50C-407E-A947-70E740481C1C}">
                <a14:useLocalDpi xmlns:a14="http://schemas.microsoft.com/office/drawing/2010/main"/>
              </a:ext>
            </a:extLst>
          </a:blip>
          <a:srcRect/>
          <a:stretch/>
        </p:blipFill>
        <p:spPr>
          <a:xfrm>
            <a:off x="3159214" y="3608878"/>
            <a:ext cx="826112" cy="826112"/>
          </a:xfrm>
          <a:prstGeom prst="rect">
            <a:avLst/>
          </a:prstGeom>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E03DC140-C672-4733-16A0-3E265CD0BAD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16319" y="3608878"/>
            <a:ext cx="857205" cy="830249"/>
          </a:xfrm>
          <a:prstGeom prst="rect">
            <a:avLst/>
          </a:prstGeom>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7EA5F989-D67A-6C51-4BBA-08ECEEF3F46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30675" y="3608878"/>
            <a:ext cx="873663" cy="857179"/>
          </a:xfrm>
          <a:prstGeom prst="rect">
            <a:avLst/>
          </a:prstGeom>
          <a:effectLst>
            <a:outerShdw blurRad="508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D5723626-9984-4E65-611E-C571712F0EB9}"/>
              </a:ext>
            </a:extLst>
          </p:cNvPr>
          <p:cNvSpPr/>
          <p:nvPr userDrawn="1"/>
        </p:nvSpPr>
        <p:spPr>
          <a:xfrm>
            <a:off x="6652750" y="3169534"/>
            <a:ext cx="4896408"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FAA WEBSITES/LINKS:</a:t>
            </a:r>
            <a:endParaRPr lang="en-US" sz="2000">
              <a:solidFill>
                <a:schemeClr val="accent2"/>
              </a:solidFill>
              <a:latin typeface="Arial" panose="020B0604020202020204" pitchFamily="34" charset="0"/>
              <a:cs typeface="Arial" panose="020B0604020202020204" pitchFamily="34" charset="0"/>
            </a:endParaRPr>
          </a:p>
        </p:txBody>
      </p:sp>
      <p:sp>
        <p:nvSpPr>
          <p:cNvPr id="60" name="Rectangle 59">
            <a:hlinkClick r:id="rId15"/>
            <a:extLst>
              <a:ext uri="{FF2B5EF4-FFF2-40B4-BE49-F238E27FC236}">
                <a16:creationId xmlns:a16="http://schemas.microsoft.com/office/drawing/2014/main" id="{DAB9B06E-1F71-1D6B-B6F8-3E20EC982341}"/>
              </a:ext>
            </a:extLst>
          </p:cNvPr>
          <p:cNvSpPr/>
          <p:nvPr userDrawn="1"/>
        </p:nvSpPr>
        <p:spPr>
          <a:xfrm>
            <a:off x="6708701" y="5116013"/>
            <a:ext cx="832838" cy="110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61" name="Rectangle 60">
            <a:hlinkClick r:id="rId16"/>
            <a:extLst>
              <a:ext uri="{FF2B5EF4-FFF2-40B4-BE49-F238E27FC236}">
                <a16:creationId xmlns:a16="http://schemas.microsoft.com/office/drawing/2014/main" id="{95EFD9D2-B610-21CE-2FD3-B597E8C98A77}"/>
              </a:ext>
            </a:extLst>
          </p:cNvPr>
          <p:cNvSpPr/>
          <p:nvPr userDrawn="1"/>
        </p:nvSpPr>
        <p:spPr>
          <a:xfrm>
            <a:off x="4436721" y="1590218"/>
            <a:ext cx="978655" cy="1316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hlinkClick r:id="rId17"/>
            <a:extLst>
              <a:ext uri="{FF2B5EF4-FFF2-40B4-BE49-F238E27FC236}">
                <a16:creationId xmlns:a16="http://schemas.microsoft.com/office/drawing/2014/main" id="{9596C20D-CF90-1985-F8B2-0078499BE355}"/>
              </a:ext>
            </a:extLst>
          </p:cNvPr>
          <p:cNvSpPr/>
          <p:nvPr userDrawn="1"/>
        </p:nvSpPr>
        <p:spPr>
          <a:xfrm>
            <a:off x="1804626" y="3587814"/>
            <a:ext cx="1157904" cy="1354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hlinkClick r:id="rId18"/>
            <a:extLst>
              <a:ext uri="{FF2B5EF4-FFF2-40B4-BE49-F238E27FC236}">
                <a16:creationId xmlns:a16="http://schemas.microsoft.com/office/drawing/2014/main" id="{3B7636F9-A9A7-28E6-3FBD-338561F0E42F}"/>
              </a:ext>
            </a:extLst>
          </p:cNvPr>
          <p:cNvSpPr/>
          <p:nvPr userDrawn="1"/>
        </p:nvSpPr>
        <p:spPr>
          <a:xfrm>
            <a:off x="3131050" y="3548348"/>
            <a:ext cx="1161732" cy="1393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hlinkClick r:id="rId19"/>
            <a:extLst>
              <a:ext uri="{FF2B5EF4-FFF2-40B4-BE49-F238E27FC236}">
                <a16:creationId xmlns:a16="http://schemas.microsoft.com/office/drawing/2014/main" id="{42FE4DA3-18F9-B230-5EB3-A1A4342BC234}"/>
              </a:ext>
            </a:extLst>
          </p:cNvPr>
          <p:cNvSpPr/>
          <p:nvPr userDrawn="1"/>
        </p:nvSpPr>
        <p:spPr>
          <a:xfrm>
            <a:off x="4400128" y="3580339"/>
            <a:ext cx="1102883" cy="1361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hlinkClick r:id="rId20"/>
            <a:extLst>
              <a:ext uri="{FF2B5EF4-FFF2-40B4-BE49-F238E27FC236}">
                <a16:creationId xmlns:a16="http://schemas.microsoft.com/office/drawing/2014/main" id="{023418B6-2D15-D902-AAFC-193CAA4D1AB8}"/>
              </a:ext>
            </a:extLst>
          </p:cNvPr>
          <p:cNvSpPr/>
          <p:nvPr userDrawn="1"/>
        </p:nvSpPr>
        <p:spPr>
          <a:xfrm>
            <a:off x="6652750" y="1550265"/>
            <a:ext cx="1196762" cy="1269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hlinkClick r:id="rId21"/>
            <a:extLst>
              <a:ext uri="{FF2B5EF4-FFF2-40B4-BE49-F238E27FC236}">
                <a16:creationId xmlns:a16="http://schemas.microsoft.com/office/drawing/2014/main" id="{984011E2-E64B-4F07-0A19-F0549FC2BFC3}"/>
              </a:ext>
            </a:extLst>
          </p:cNvPr>
          <p:cNvSpPr/>
          <p:nvPr userDrawn="1"/>
        </p:nvSpPr>
        <p:spPr>
          <a:xfrm>
            <a:off x="7935769" y="1544595"/>
            <a:ext cx="1108699" cy="1269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hlinkClick r:id="rId22"/>
            <a:extLst>
              <a:ext uri="{FF2B5EF4-FFF2-40B4-BE49-F238E27FC236}">
                <a16:creationId xmlns:a16="http://schemas.microsoft.com/office/drawing/2014/main" id="{9EA81EA6-3760-5D72-BC65-54AAF49A28F7}"/>
              </a:ext>
            </a:extLst>
          </p:cNvPr>
          <p:cNvSpPr/>
          <p:nvPr userDrawn="1"/>
        </p:nvSpPr>
        <p:spPr>
          <a:xfrm>
            <a:off x="9169351" y="1551223"/>
            <a:ext cx="1071047" cy="1314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hlinkClick r:id="rId23"/>
            <a:extLst>
              <a:ext uri="{FF2B5EF4-FFF2-40B4-BE49-F238E27FC236}">
                <a16:creationId xmlns:a16="http://schemas.microsoft.com/office/drawing/2014/main" id="{EB73C17D-A5CD-034F-F0BC-EBDFABAA9B85}"/>
              </a:ext>
            </a:extLst>
          </p:cNvPr>
          <p:cNvSpPr/>
          <p:nvPr userDrawn="1"/>
        </p:nvSpPr>
        <p:spPr>
          <a:xfrm>
            <a:off x="9372561" y="3603458"/>
            <a:ext cx="867839" cy="1136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hlinkClick r:id="rId24"/>
            <a:extLst>
              <a:ext uri="{FF2B5EF4-FFF2-40B4-BE49-F238E27FC236}">
                <a16:creationId xmlns:a16="http://schemas.microsoft.com/office/drawing/2014/main" id="{A4253C9A-16D7-279F-7819-2703D6FE1230}"/>
              </a:ext>
            </a:extLst>
          </p:cNvPr>
          <p:cNvSpPr/>
          <p:nvPr userDrawn="1"/>
        </p:nvSpPr>
        <p:spPr>
          <a:xfrm>
            <a:off x="6667734" y="3595093"/>
            <a:ext cx="912842" cy="1396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hlinkClick r:id="rId25"/>
            <a:extLst>
              <a:ext uri="{FF2B5EF4-FFF2-40B4-BE49-F238E27FC236}">
                <a16:creationId xmlns:a16="http://schemas.microsoft.com/office/drawing/2014/main" id="{CB96CFAC-FC0D-0E0B-83A4-9427B2D4BF6A}"/>
              </a:ext>
            </a:extLst>
          </p:cNvPr>
          <p:cNvSpPr/>
          <p:nvPr userDrawn="1"/>
        </p:nvSpPr>
        <p:spPr>
          <a:xfrm>
            <a:off x="8039290" y="3608877"/>
            <a:ext cx="938670" cy="1365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hlinkClick r:id="rId26"/>
            <a:extLst>
              <a:ext uri="{FF2B5EF4-FFF2-40B4-BE49-F238E27FC236}">
                <a16:creationId xmlns:a16="http://schemas.microsoft.com/office/drawing/2014/main" id="{B4925440-F669-E2DE-D69F-1C34AA0E008C}"/>
              </a:ext>
            </a:extLst>
          </p:cNvPr>
          <p:cNvSpPr/>
          <p:nvPr userDrawn="1"/>
        </p:nvSpPr>
        <p:spPr>
          <a:xfrm>
            <a:off x="8058162" y="5103768"/>
            <a:ext cx="869707" cy="1164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hlinkClick r:id="rId27"/>
            <a:extLst>
              <a:ext uri="{FF2B5EF4-FFF2-40B4-BE49-F238E27FC236}">
                <a16:creationId xmlns:a16="http://schemas.microsoft.com/office/drawing/2014/main" id="{E7F64D07-702A-F209-517B-35DFA3186BEC}"/>
              </a:ext>
            </a:extLst>
          </p:cNvPr>
          <p:cNvSpPr/>
          <p:nvPr userDrawn="1"/>
        </p:nvSpPr>
        <p:spPr>
          <a:xfrm>
            <a:off x="9352313" y="5086046"/>
            <a:ext cx="1064680" cy="1331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hlinkClick r:id="rId28"/>
            <a:extLst>
              <a:ext uri="{FF2B5EF4-FFF2-40B4-BE49-F238E27FC236}">
                <a16:creationId xmlns:a16="http://schemas.microsoft.com/office/drawing/2014/main" id="{860163E7-521D-45F0-AB0C-9338E52F9FBA}"/>
              </a:ext>
            </a:extLst>
          </p:cNvPr>
          <p:cNvSpPr/>
          <p:nvPr userDrawn="1"/>
        </p:nvSpPr>
        <p:spPr>
          <a:xfrm>
            <a:off x="10674333" y="3612699"/>
            <a:ext cx="908383" cy="1134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hlinkClick r:id="rId29"/>
            <a:extLst>
              <a:ext uri="{FF2B5EF4-FFF2-40B4-BE49-F238E27FC236}">
                <a16:creationId xmlns:a16="http://schemas.microsoft.com/office/drawing/2014/main" id="{E4BDF8FE-B5E6-50B9-9670-7EA1C9A2B71A}"/>
              </a:ext>
            </a:extLst>
          </p:cNvPr>
          <p:cNvSpPr/>
          <p:nvPr userDrawn="1"/>
        </p:nvSpPr>
        <p:spPr>
          <a:xfrm>
            <a:off x="1816949" y="1581877"/>
            <a:ext cx="937597"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hlinkClick r:id="rId30"/>
            <a:extLst>
              <a:ext uri="{FF2B5EF4-FFF2-40B4-BE49-F238E27FC236}">
                <a16:creationId xmlns:a16="http://schemas.microsoft.com/office/drawing/2014/main" id="{5757AB16-9ABD-3C97-4863-4C782218560D}"/>
              </a:ext>
            </a:extLst>
          </p:cNvPr>
          <p:cNvSpPr/>
          <p:nvPr userDrawn="1"/>
        </p:nvSpPr>
        <p:spPr>
          <a:xfrm>
            <a:off x="3105424" y="1578744"/>
            <a:ext cx="937597"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27"/>
            <a:extLst>
              <a:ext uri="{FF2B5EF4-FFF2-40B4-BE49-F238E27FC236}">
                <a16:creationId xmlns:a16="http://schemas.microsoft.com/office/drawing/2014/main" id="{97829FDC-363E-EE1F-35AC-32971D403F59}"/>
              </a:ext>
            </a:extLst>
          </p:cNvPr>
          <p:cNvSpPr/>
          <p:nvPr userDrawn="1"/>
        </p:nvSpPr>
        <p:spPr>
          <a:xfrm>
            <a:off x="10681051" y="5086045"/>
            <a:ext cx="1064680" cy="1331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0E78554-A35C-772C-8645-83AFA4A19A87}"/>
              </a:ext>
            </a:extLst>
          </p:cNvPr>
          <p:cNvPicPr>
            <a:picLocks noChangeAspect="1"/>
          </p:cNvPicPr>
          <p:nvPr userDrawn="1"/>
        </p:nvPicPr>
        <p:blipFill>
          <a:blip r:embed="rId31" cstate="hqprint">
            <a:extLst>
              <a:ext uri="{28A0092B-C50C-407E-A947-70E740481C1C}">
                <a14:useLocalDpi xmlns:a14="http://schemas.microsoft.com/office/drawing/2010/main"/>
              </a:ext>
            </a:extLst>
          </a:blip>
          <a:srcRect/>
          <a:stretch/>
        </p:blipFill>
        <p:spPr>
          <a:xfrm>
            <a:off x="10748376" y="5111382"/>
            <a:ext cx="842191" cy="842191"/>
          </a:xfrm>
          <a:prstGeom prst="rect">
            <a:avLst/>
          </a:prstGeom>
          <a:effectLst>
            <a:outerShdw blurRad="50800" dist="38100" dir="2700000" algn="tl" rotWithShape="0">
              <a:prstClr val="black">
                <a:alpha val="40000"/>
              </a:prstClr>
            </a:outerShdw>
          </a:effectLst>
        </p:spPr>
      </p:pic>
      <p:sp>
        <p:nvSpPr>
          <p:cNvPr id="62" name="Rectangle 61">
            <a:extLst>
              <a:ext uri="{FF2B5EF4-FFF2-40B4-BE49-F238E27FC236}">
                <a16:creationId xmlns:a16="http://schemas.microsoft.com/office/drawing/2014/main" id="{7867F1B3-B4B4-20C1-747E-9F3F520E6ACB}"/>
              </a:ext>
            </a:extLst>
          </p:cNvPr>
          <p:cNvSpPr/>
          <p:nvPr userDrawn="1"/>
        </p:nvSpPr>
        <p:spPr>
          <a:xfrm>
            <a:off x="10778805" y="5981417"/>
            <a:ext cx="1415083" cy="218008"/>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RIM video</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376092"/>
      </p:ext>
    </p:extLst>
  </p:cSld>
  <p:clrMapOvr>
    <a:masterClrMapping/>
  </p:clrMapOvr>
  <p:extLst>
    <p:ext uri="{DCECCB84-F9BA-43D5-87BE-67443E8EF086}">
      <p15:sldGuideLst xmlns:p15="http://schemas.microsoft.com/office/powerpoint/2012/main">
        <p15:guide id="1" orient="horz" pos="1944">
          <p15:clr>
            <a:srgbClr val="FBAE40"/>
          </p15:clr>
        </p15:guide>
        <p15:guide id="2" orient="horz" pos="2496">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0" y="2"/>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1">
            <a:extLst>
              <a:ext uri="{FF2B5EF4-FFF2-40B4-BE49-F238E27FC236}">
                <a16:creationId xmlns:a16="http://schemas.microsoft.com/office/drawing/2014/main" id="{0AD81A79-52A0-0A71-17E5-49DD01AFAE05}"/>
              </a:ext>
            </a:extLst>
          </p:cNvPr>
          <p:cNvSpPr txBox="1">
            <a:spLocks/>
          </p:cNvSpPr>
          <p:nvPr userDrawn="1"/>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0">
                <a:solidFill>
                  <a:srgbClr val="FF711C"/>
                </a:solidFill>
                <a:effectLst>
                  <a:outerShdw blurRad="76200" dist="76200" dir="3600000" algn="tl" rotWithShape="0">
                    <a:prstClr val="black">
                      <a:alpha val="17248"/>
                    </a:prstClr>
                  </a:outerShdw>
                </a:effectLst>
              </a:rPr>
              <a:t>LINKS</a:t>
            </a:r>
            <a:endParaRPr lang="en-US" sz="2400" b="0" spc="0" baseline="0">
              <a:solidFill>
                <a:srgbClr val="FF711C"/>
              </a:solidFill>
              <a:effectLst>
                <a:outerShdw blurRad="76200" dist="76200" dir="3600000" algn="tl" rotWithShape="0">
                  <a:prstClr val="black">
                    <a:alpha val="17248"/>
                  </a:prstClr>
                </a:outerShdw>
              </a:effectLst>
              <a:latin typeface="Arial"/>
              <a:cs typeface="Arial"/>
            </a:endParaRPr>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Rectangle 9">
            <a:extLst>
              <a:ext uri="{FF2B5EF4-FFF2-40B4-BE49-F238E27FC236}">
                <a16:creationId xmlns:a16="http://schemas.microsoft.com/office/drawing/2014/main" id="{84DED738-008E-42E0-FA01-D58655734827}"/>
              </a:ext>
            </a:extLst>
          </p:cNvPr>
          <p:cNvSpPr/>
          <p:nvPr userDrawn="1"/>
        </p:nvSpPr>
        <p:spPr>
          <a:xfrm>
            <a:off x="1871225" y="4241610"/>
            <a:ext cx="4448738"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ea typeface="Calibri" panose="020F050202020403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B3ED90B-D2FE-6FF7-0085-428F468FF59B}"/>
              </a:ext>
            </a:extLst>
          </p:cNvPr>
          <p:cNvSpPr/>
          <p:nvPr userDrawn="1"/>
        </p:nvSpPr>
        <p:spPr>
          <a:xfrm>
            <a:off x="6452980" y="1173920"/>
            <a:ext cx="5555663" cy="6040115"/>
          </a:xfrm>
          <a:prstGeom prst="rect">
            <a:avLst/>
          </a:prstGeom>
        </p:spPr>
        <p:txBody>
          <a:bodyPr wrap="square" lIns="0" tIns="0" rIns="0" bIns="0">
            <a:spAutoFit/>
          </a:bodyPr>
          <a:lstStyle/>
          <a:p>
            <a:pPr>
              <a:lnSpc>
                <a:spcPct val="100000"/>
              </a:lnSpc>
              <a:spcBef>
                <a:spcPts val="0"/>
              </a:spcBef>
              <a:spcAft>
                <a:spcPts val="300"/>
              </a:spcAft>
            </a:pPr>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CONSTRUCTION: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Checklist: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runway_safety/runway_Construction/</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CND: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https://www.faa.gov/air_traffic/flight_</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info/aeronav/aero_data/Apt_Constr_Notices/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ACAC mailbox: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9-AJA-ConstructionCouncil@faa.gov</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303744"/>
                </a:solidFill>
                <a:effectLst/>
                <a:uLnTx/>
                <a:uFillTx/>
                <a:latin typeface="Arial" panose="020B0604020202020204" pitchFamily="34" charset="0"/>
                <a:ea typeface="Calibri" panose="020F0502020204030204" pitchFamily="34" charset="0"/>
                <a:cs typeface="Arial" panose="020B0604020202020204" pitchFamily="34" charset="0"/>
              </a:rPr>
              <a:t>FAA WEBSITES/LINKS: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Airport Diagram: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runway_safety/diagrams/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Pilot Simulator: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http://faarunwaysafetysimulator.com/</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AAN: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https://www.faa.gov/airports/runway_safety/hotspots/aan</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NOTAMs: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https://notams.aim.faa.gov/notam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Search/disclaimer.html</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EMAS: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engineering/incursions_excursions/emas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FAAST: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https://www.faasafety.gov/</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Hot Spot Description: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https://www.faa.gov/air_traffic/</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flight_info/aeronav/digital_products/dtpp/search/</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RIM Video: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https://youtu.be/v4oC6MFrkrY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US" sz="2000">
              <a:solidFill>
                <a:schemeClr val="accent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6F3B63A-FBBC-19D3-6440-15E722278ABB}"/>
              </a:ext>
            </a:extLst>
          </p:cNvPr>
          <p:cNvSpPr/>
          <p:nvPr userDrawn="1"/>
        </p:nvSpPr>
        <p:spPr>
          <a:xfrm>
            <a:off x="1866900" y="1173920"/>
            <a:ext cx="4525274" cy="5663089"/>
          </a:xfrm>
          <a:prstGeom prst="rect">
            <a:avLst/>
          </a:prstGeom>
        </p:spPr>
        <p:txBody>
          <a:bodyPr wrap="square" lIns="0" tIns="0" rIns="0" bIns="0">
            <a:spAutoFit/>
          </a:bodyPr>
          <a:lstStyle/>
          <a:p>
            <a:pPr>
              <a:lnSpc>
                <a:spcPct val="100000"/>
              </a:lnSpc>
              <a:spcAft>
                <a:spcPts val="300"/>
              </a:spcAft>
            </a:pPr>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FROM THE FLIGHT DECK VIDEOS: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FAA: </a:t>
            </a:r>
            <a: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runway_safety/videos/</a:t>
            </a:r>
            <a:endParaRPr kumimoji="0" lang="en-US" sz="1550" b="0" i="0" u="none" strike="noStrike" kern="1200" cap="none" spc="0" normalizeH="0" baseline="0" noProof="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YouTube: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watch?v=FCfONL2r7C4</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Complex Geometry: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playlist?list=PL5vHkqHi51DQj1Qy-tAstk19DdXdjwk5Y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303744"/>
                </a:solidFill>
                <a:effectLst/>
                <a:uLnTx/>
                <a:uFillTx/>
                <a:latin typeface="Arial" panose="020B0604020202020204" pitchFamily="34" charset="0"/>
                <a:ea typeface="Calibri" panose="020F0502020204030204" pitchFamily="34" charset="0"/>
                <a:cs typeface="Arial" panose="020B0604020202020204" pitchFamily="34" charset="0"/>
              </a:rPr>
              <a:t>AIRFIELD DRIVERS: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Situational Awareness: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https://youtube.com/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watch?v=gTc-SZi9nk8&amp;feature=share</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Phraseology: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https://www.youtube.com/</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watch?v=lLHsgz3aWZY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Winter Ops: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https://youtube.com/watch</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?v=FNgAN1tHJUE&amp;feature=share</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endParaRPr lang="en-US" sz="20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924101"/>
      </p:ext>
    </p:extLst>
  </p:cSld>
  <p:clrMapOvr>
    <a:masterClrMapping/>
  </p:clrMapOvr>
  <p:extLst>
    <p:ext uri="{DCECCB84-F9BA-43D5-87BE-67443E8EF086}">
      <p15:sldGuideLst xmlns:p15="http://schemas.microsoft.com/office/powerpoint/2012/main">
        <p15:guide id="1" orient="horz" pos="1944">
          <p15:clr>
            <a:srgbClr val="FBAE40"/>
          </p15:clr>
        </p15:guide>
        <p15:guide id="2" orient="horz" pos="2496">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THANK YOU</a:t>
            </a:r>
            <a:endParaRPr lang="en-US" sz="8500" b="1" i="0">
              <a:solidFill>
                <a:schemeClr val="bg1"/>
              </a:solidFill>
              <a:latin typeface="Arial Black" panose="020B0604020202020204" pitchFamily="34" charset="0"/>
              <a:cs typeface="Arial Black" panose="020B0604020202020204" pitchFamily="34" charset="0"/>
            </a:endParaRPr>
          </a:p>
        </p:txBody>
      </p:sp>
      <p:pic>
        <p:nvPicPr>
          <p:cNvPr id="3" name="Picture 2" descr="A large airplane on the runway&#10;&#10;Description automatically generated with low confidence">
            <a:extLst>
              <a:ext uri="{FF2B5EF4-FFF2-40B4-BE49-F238E27FC236}">
                <a16:creationId xmlns:a16="http://schemas.microsoft.com/office/drawing/2014/main" id="{F8B626C5-7276-08EB-0E47-3A2646047386}"/>
              </a:ext>
            </a:extLst>
          </p:cNvPr>
          <p:cNvPicPr>
            <a:picLocks noChangeAspect="1"/>
          </p:cNvPicPr>
          <p:nvPr userDrawn="1"/>
        </p:nvPicPr>
        <p:blipFill rotWithShape="1">
          <a:blip r:embed="rId4" cstate="hqprint">
            <a:alphaModFix amt="15000"/>
            <a:extLst>
              <a:ext uri="{28A0092B-C50C-407E-A947-70E740481C1C}">
                <a14:useLocalDpi xmlns:a14="http://schemas.microsoft.com/office/drawing/2010/main"/>
              </a:ext>
            </a:extLst>
          </a:blip>
          <a:srcRect l="-889"/>
          <a:stretch/>
        </p:blipFill>
        <p:spPr>
          <a:xfrm>
            <a:off x="1348542" y="2400300"/>
            <a:ext cx="6391209" cy="3962400"/>
          </a:xfrm>
          <a:prstGeom prst="rect">
            <a:avLst/>
          </a:prstGeom>
        </p:spPr>
      </p:pic>
      <p:pic>
        <p:nvPicPr>
          <p:cNvPr id="6" name="Picture 5" descr="A large airplane on the runway&#10;&#10;Description automatically generated with low confidence">
            <a:extLst>
              <a:ext uri="{FF2B5EF4-FFF2-40B4-BE49-F238E27FC236}">
                <a16:creationId xmlns:a16="http://schemas.microsoft.com/office/drawing/2014/main" id="{1CA1AD30-AA15-6050-989C-18C6BFDC1F46}"/>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53237"/>
          <a:stretch/>
        </p:blipFill>
        <p:spPr>
          <a:xfrm>
            <a:off x="7696200" y="0"/>
            <a:ext cx="4000500" cy="6883536"/>
          </a:xfrm>
          <a:prstGeom prst="rect">
            <a:avLst/>
          </a:prstGeom>
        </p:spPr>
      </p:pic>
      <p:pic>
        <p:nvPicPr>
          <p:cNvPr id="11" name="Picture 10" descr="A large airplane on the runway&#10;&#10;Description automatically generated with low confidence">
            <a:extLst>
              <a:ext uri="{FF2B5EF4-FFF2-40B4-BE49-F238E27FC236}">
                <a16:creationId xmlns:a16="http://schemas.microsoft.com/office/drawing/2014/main" id="{EB7ECEEC-EB4B-F472-7339-27B494143C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96200" y="0"/>
            <a:ext cx="4000500" cy="457200"/>
          </a:xfrm>
          <a:prstGeom prst="rect">
            <a:avLst/>
          </a:prstGeom>
        </p:spPr>
      </p:pic>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388275939"/>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753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CLOSING</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descr="A picture containing sky, outdoor, yellow, clouds&#10;&#10;Description automatically generated">
            <a:extLst>
              <a:ext uri="{FF2B5EF4-FFF2-40B4-BE49-F238E27FC236}">
                <a16:creationId xmlns:a16="http://schemas.microsoft.com/office/drawing/2014/main" id="{E377BBBD-F348-FEDC-8FD6-762AA03206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91410"/>
            <a:ext cx="10248900" cy="3971290"/>
          </a:xfrm>
          <a:prstGeom prst="rect">
            <a:avLst/>
          </a:prstGeom>
        </p:spPr>
      </p:pic>
      <p:pic>
        <p:nvPicPr>
          <p:cNvPr id="9" name="object 5">
            <a:extLst>
              <a:ext uri="{FF2B5EF4-FFF2-40B4-BE49-F238E27FC236}">
                <a16:creationId xmlns:a16="http://schemas.microsoft.com/office/drawing/2014/main" id="{948FBEAE-B8B3-6DAA-8592-F5D161850255}"/>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1" y="5444178"/>
            <a:ext cx="910920" cy="911402"/>
          </a:xfrm>
          <a:prstGeom prst="rect">
            <a:avLst/>
          </a:prstGeom>
        </p:spPr>
      </p:pic>
      <p:sp>
        <p:nvSpPr>
          <p:cNvPr id="13" name="object 7">
            <a:extLst>
              <a:ext uri="{FF2B5EF4-FFF2-40B4-BE49-F238E27FC236}">
                <a16:creationId xmlns:a16="http://schemas.microsoft.com/office/drawing/2014/main" id="{15A6AF3C-73E2-BF22-2990-ADB8D8474F94}"/>
              </a:ext>
            </a:extLst>
          </p:cNvPr>
          <p:cNvSpPr txBox="1"/>
          <p:nvPr userDrawn="1"/>
        </p:nvSpPr>
        <p:spPr>
          <a:xfrm>
            <a:off x="1866900" y="2407420"/>
            <a:ext cx="10325100" cy="911403"/>
          </a:xfrm>
          <a:prstGeom prst="rect">
            <a:avLst/>
          </a:prstGeom>
        </p:spPr>
        <p:txBody>
          <a:bodyPr vert="horz" wrap="square" lIns="0" tIns="182880" rIns="0" bIns="0" rtlCol="0" anchor="t">
            <a:noAutofit/>
          </a:bodyPr>
          <a:lstStyle/>
          <a:p>
            <a:pPr marL="12700" marR="248285">
              <a:spcBef>
                <a:spcPts val="340"/>
              </a:spcBef>
            </a:pPr>
            <a:r>
              <a:rPr lang="en-US" sz="2800" b="1">
                <a:solidFill>
                  <a:srgbClr val="FF711C"/>
                </a:solidFill>
                <a:effectLst>
                  <a:outerShdw blurRad="50800" dist="38100" dir="2700000" algn="tl" rotWithShape="0">
                    <a:prstClr val="black">
                      <a:alpha val="19000"/>
                    </a:prstClr>
                  </a:outerShdw>
                </a:effectLst>
                <a:latin typeface="Arial"/>
                <a:cs typeface="Arial"/>
              </a:rPr>
              <a:t>YOUR OPPURTUNITY TO SAY SOMETHING </a:t>
            </a:r>
            <a:endParaRPr lang="en-US">
              <a:effectLst>
                <a:outerShdw blurRad="50800" dist="38100" dir="2700000" algn="tl" rotWithShape="0">
                  <a:prstClr val="black">
                    <a:alpha val="19000"/>
                  </a:prstClr>
                </a:outerShdw>
              </a:effectLst>
              <a:cs typeface="Calibri"/>
            </a:endParaRPr>
          </a:p>
        </p:txBody>
      </p:sp>
    </p:spTree>
    <p:extLst>
      <p:ext uri="{BB962C8B-B14F-4D97-AF65-F5344CB8AC3E}">
        <p14:creationId xmlns:p14="http://schemas.microsoft.com/office/powerpoint/2010/main" val="966919697"/>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GRAPHIC - RS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F15C6E-A7F8-F3AA-1276-180B5B31DFF1}"/>
              </a:ext>
            </a:extLst>
          </p:cNvPr>
          <p:cNvGrpSpPr/>
          <p:nvPr userDrawn="1"/>
        </p:nvGrpSpPr>
        <p:grpSpPr>
          <a:xfrm>
            <a:off x="0" y="-3855"/>
            <a:ext cx="12192000" cy="6898341"/>
            <a:chOff x="0" y="0"/>
            <a:chExt cx="12192000" cy="6898341"/>
          </a:xfrm>
        </p:grpSpPr>
        <p:grpSp>
          <p:nvGrpSpPr>
            <p:cNvPr id="7" name="Group 6">
              <a:extLst>
                <a:ext uri="{FF2B5EF4-FFF2-40B4-BE49-F238E27FC236}">
                  <a16:creationId xmlns:a16="http://schemas.microsoft.com/office/drawing/2014/main" id="{484B95BF-56C9-66D1-F221-CB3DC39791CA}"/>
                </a:ext>
              </a:extLst>
            </p:cNvPr>
            <p:cNvGrpSpPr/>
            <p:nvPr/>
          </p:nvGrpSpPr>
          <p:grpSpPr>
            <a:xfrm>
              <a:off x="0" y="0"/>
              <a:ext cx="12192000" cy="6898341"/>
              <a:chOff x="0" y="0"/>
              <a:chExt cx="12192000" cy="6898341"/>
            </a:xfrm>
          </p:grpSpPr>
          <p:pic>
            <p:nvPicPr>
              <p:cNvPr id="11" name="Picture 10" descr="Text, whiteboard&#10;&#10;Description automatically generated">
                <a:extLst>
                  <a:ext uri="{FF2B5EF4-FFF2-40B4-BE49-F238E27FC236}">
                    <a16:creationId xmlns:a16="http://schemas.microsoft.com/office/drawing/2014/main" id="{74C8E228-AB64-6A32-C26F-E08533709D1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l="2522" r="8272" b="12502"/>
              <a:stretch/>
            </p:blipFill>
            <p:spPr>
              <a:xfrm>
                <a:off x="0" y="0"/>
                <a:ext cx="12192000" cy="6898341"/>
              </a:xfrm>
              <a:prstGeom prst="rect">
                <a:avLst/>
              </a:prstGeom>
            </p:spPr>
          </p:pic>
          <p:grpSp>
            <p:nvGrpSpPr>
              <p:cNvPr id="12" name="Group 11">
                <a:extLst>
                  <a:ext uri="{FF2B5EF4-FFF2-40B4-BE49-F238E27FC236}">
                    <a16:creationId xmlns:a16="http://schemas.microsoft.com/office/drawing/2014/main" id="{037A1BFE-325B-65AF-AA71-2908F5672603}"/>
                  </a:ext>
                </a:extLst>
              </p:cNvPr>
              <p:cNvGrpSpPr/>
              <p:nvPr/>
            </p:nvGrpSpPr>
            <p:grpSpPr>
              <a:xfrm>
                <a:off x="1954866" y="2448249"/>
                <a:ext cx="2122516" cy="712884"/>
                <a:chOff x="2560854" y="2627364"/>
                <a:chExt cx="2002679" cy="672635"/>
              </a:xfrm>
              <a:effectLst>
                <a:outerShdw blurRad="50800" dist="88900" dir="4020000" algn="t" rotWithShape="0">
                  <a:prstClr val="black">
                    <a:alpha val="18083"/>
                  </a:prstClr>
                </a:outerShdw>
              </a:effectLst>
            </p:grpSpPr>
            <p:cxnSp>
              <p:nvCxnSpPr>
                <p:cNvPr id="24" name="Straight Arrow Connector 23">
                  <a:extLst>
                    <a:ext uri="{FF2B5EF4-FFF2-40B4-BE49-F238E27FC236}">
                      <a16:creationId xmlns:a16="http://schemas.microsoft.com/office/drawing/2014/main" id="{4555FAFA-C92F-407C-0D2F-0E71D88DCBBA}"/>
                    </a:ext>
                  </a:extLst>
                </p:cNvPr>
                <p:cNvCxnSpPr>
                  <a:cxnSpLocks/>
                </p:cNvCxnSpPr>
                <p:nvPr/>
              </p:nvCxnSpPr>
              <p:spPr>
                <a:xfrm>
                  <a:off x="2560854" y="2627364"/>
                  <a:ext cx="2002679" cy="67263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5" name="object 23">
                  <a:extLst>
                    <a:ext uri="{FF2B5EF4-FFF2-40B4-BE49-F238E27FC236}">
                      <a16:creationId xmlns:a16="http://schemas.microsoft.com/office/drawing/2014/main" id="{78E504A2-B89F-E061-367A-2410C500CC2F}"/>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3" name="Group 12">
                <a:extLst>
                  <a:ext uri="{FF2B5EF4-FFF2-40B4-BE49-F238E27FC236}">
                    <a16:creationId xmlns:a16="http://schemas.microsoft.com/office/drawing/2014/main" id="{4D34E7A6-1B5E-A159-D867-1F089F761F34}"/>
                  </a:ext>
                </a:extLst>
              </p:cNvPr>
              <p:cNvGrpSpPr/>
              <p:nvPr/>
            </p:nvGrpSpPr>
            <p:grpSpPr>
              <a:xfrm>
                <a:off x="9384756" y="4826173"/>
                <a:ext cx="2122516" cy="712884"/>
                <a:chOff x="2560854" y="2627364"/>
                <a:chExt cx="2002679" cy="672635"/>
              </a:xfrm>
              <a:effectLst>
                <a:outerShdw blurRad="50800" dist="88900" dir="4020000" algn="t" rotWithShape="0">
                  <a:prstClr val="black">
                    <a:alpha val="18083"/>
                  </a:prstClr>
                </a:outerShdw>
              </a:effectLst>
            </p:grpSpPr>
            <p:cxnSp>
              <p:nvCxnSpPr>
                <p:cNvPr id="22" name="Straight Arrow Connector 21">
                  <a:extLst>
                    <a:ext uri="{FF2B5EF4-FFF2-40B4-BE49-F238E27FC236}">
                      <a16:creationId xmlns:a16="http://schemas.microsoft.com/office/drawing/2014/main" id="{4A420017-13AB-6F7A-A4D3-064BD0B54250}"/>
                    </a:ext>
                  </a:extLst>
                </p:cNvPr>
                <p:cNvCxnSpPr>
                  <a:cxnSpLocks/>
                </p:cNvCxnSpPr>
                <p:nvPr/>
              </p:nvCxnSpPr>
              <p:spPr>
                <a:xfrm>
                  <a:off x="2560854" y="2627364"/>
                  <a:ext cx="2002679" cy="672635"/>
                </a:xfrm>
                <a:prstGeom prst="straightConnector1">
                  <a:avLst/>
                </a:prstGeom>
                <a:ln w="6667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3" name="object 23">
                  <a:extLst>
                    <a:ext uri="{FF2B5EF4-FFF2-40B4-BE49-F238E27FC236}">
                      <a16:creationId xmlns:a16="http://schemas.microsoft.com/office/drawing/2014/main" id="{4402750C-E4D4-34C1-2778-EB7F4D036C36}"/>
                    </a:ext>
                  </a:extLst>
                </p:cNvPr>
                <p:cNvSpPr txBox="1"/>
                <p:nvPr/>
              </p:nvSpPr>
              <p:spPr>
                <a:xfrm>
                  <a:off x="3231773" y="2733811"/>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grpSp>
          <p:grpSp>
            <p:nvGrpSpPr>
              <p:cNvPr id="14" name="Group 13">
                <a:extLst>
                  <a:ext uri="{FF2B5EF4-FFF2-40B4-BE49-F238E27FC236}">
                    <a16:creationId xmlns:a16="http://schemas.microsoft.com/office/drawing/2014/main" id="{E048ABC3-28FC-F783-D3EB-B768972C2F82}"/>
                  </a:ext>
                </a:extLst>
              </p:cNvPr>
              <p:cNvGrpSpPr/>
              <p:nvPr/>
            </p:nvGrpSpPr>
            <p:grpSpPr>
              <a:xfrm>
                <a:off x="5274072" y="3609935"/>
                <a:ext cx="825818" cy="628170"/>
                <a:chOff x="5664657" y="3809046"/>
                <a:chExt cx="779192" cy="592704"/>
              </a:xfrm>
              <a:effectLst>
                <a:outerShdw blurRad="50800" dist="133379" dir="4862906" algn="t" rotWithShape="0">
                  <a:prstClr val="black">
                    <a:alpha val="27977"/>
                  </a:prstClr>
                </a:outerShdw>
              </a:effectLst>
            </p:grpSpPr>
            <p:sp>
              <p:nvSpPr>
                <p:cNvPr id="20" name="object 24">
                  <a:extLst>
                    <a:ext uri="{FF2B5EF4-FFF2-40B4-BE49-F238E27FC236}">
                      <a16:creationId xmlns:a16="http://schemas.microsoft.com/office/drawing/2014/main" id="{D0AF23D1-B7EE-E1EF-168B-F1361EB168E7}"/>
                    </a:ext>
                  </a:extLst>
                </p:cNvPr>
                <p:cNvSpPr txBox="1"/>
                <p:nvPr/>
              </p:nvSpPr>
              <p:spPr>
                <a:xfrm>
                  <a:off x="6002524" y="3940741"/>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cxnSp>
              <p:nvCxnSpPr>
                <p:cNvPr id="21" name="Straight Arrow Connector 20">
                  <a:extLst>
                    <a:ext uri="{FF2B5EF4-FFF2-40B4-BE49-F238E27FC236}">
                      <a16:creationId xmlns:a16="http://schemas.microsoft.com/office/drawing/2014/main" id="{8351D50E-ACE1-C99C-E216-DE4638CEDE4E}"/>
                    </a:ext>
                  </a:extLst>
                </p:cNvPr>
                <p:cNvCxnSpPr>
                  <a:cxnSpLocks/>
                </p:cNvCxnSpPr>
                <p:nvPr/>
              </p:nvCxnSpPr>
              <p:spPr>
                <a:xfrm flipH="1">
                  <a:off x="5664657" y="3809046"/>
                  <a:ext cx="304158" cy="452120"/>
                </a:xfrm>
                <a:prstGeom prst="straightConnector1">
                  <a:avLst/>
                </a:prstGeom>
                <a:ln w="60325" cmpd="sng">
                  <a:solidFill>
                    <a:srgbClr val="FFC000"/>
                  </a:solidFill>
                  <a:miter lim="800000"/>
                  <a:headEnd type="triangle"/>
                  <a:tailEnd type="triangle"/>
                </a:ln>
                <a:effectLst/>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45EBC8D-041C-847E-CA12-E8EFF064FDBA}"/>
                  </a:ext>
                </a:extLst>
              </p:cNvPr>
              <p:cNvGrpSpPr/>
              <p:nvPr/>
            </p:nvGrpSpPr>
            <p:grpSpPr>
              <a:xfrm>
                <a:off x="8161362" y="1926067"/>
                <a:ext cx="3143505" cy="865759"/>
                <a:chOff x="8094127" y="1919093"/>
                <a:chExt cx="3143505" cy="865759"/>
              </a:xfrm>
            </p:grpSpPr>
            <p:sp>
              <p:nvSpPr>
                <p:cNvPr id="16" name="object 15">
                  <a:extLst>
                    <a:ext uri="{FF2B5EF4-FFF2-40B4-BE49-F238E27FC236}">
                      <a16:creationId xmlns:a16="http://schemas.microsoft.com/office/drawing/2014/main" id="{6B433567-A240-64B3-F5CF-B8694AA1C972}"/>
                    </a:ext>
                  </a:extLst>
                </p:cNvPr>
                <p:cNvSpPr txBox="1"/>
                <p:nvPr/>
              </p:nvSpPr>
              <p:spPr>
                <a:xfrm>
                  <a:off x="8157188" y="2325374"/>
                  <a:ext cx="2968666" cy="419346"/>
                </a:xfrm>
                <a:prstGeom prst="rect">
                  <a:avLst/>
                </a:prstGeom>
                <a:noFill/>
              </p:spPr>
              <p:txBody>
                <a:bodyPr vert="horz" wrap="square" lIns="0" tIns="34290" rIns="0" bIns="0" rtlCol="0" anchor="t">
                  <a:spAutoFit/>
                </a:bodyPr>
                <a:lstStyle/>
                <a:p>
                  <a:pPr marL="43180">
                    <a:lnSpc>
                      <a:spcPts val="2980"/>
                    </a:lnSpc>
                    <a:spcBef>
                      <a:spcPts val="270"/>
                    </a:spcBef>
                  </a:pPr>
                  <a:r>
                    <a:rPr sz="2550">
                      <a:latin typeface="Arial"/>
                      <a:cs typeface="Arial"/>
                    </a:rPr>
                    <a:t>A: </a:t>
                  </a:r>
                  <a:r>
                    <a:rPr lang="en-US" sz="2550" spc="-10">
                      <a:latin typeface="Arial"/>
                      <a:cs typeface="Arial"/>
                    </a:rPr>
                    <a:t>1,000</a:t>
                  </a:r>
                  <a:r>
                    <a:rPr sz="2550" spc="-10">
                      <a:latin typeface="Arial"/>
                      <a:cs typeface="Arial"/>
                    </a:rPr>
                    <a:t>’</a:t>
                  </a:r>
                  <a:r>
                    <a:rPr lang="en-US" sz="2550" spc="-10">
                      <a:latin typeface="Arial"/>
                      <a:cs typeface="Arial"/>
                    </a:rPr>
                    <a:t>   </a:t>
                  </a:r>
                  <a:r>
                    <a:rPr sz="2550">
                      <a:latin typeface="Arial"/>
                      <a:cs typeface="Arial"/>
                    </a:rPr>
                    <a:t>B: </a:t>
                  </a:r>
                  <a:r>
                    <a:rPr sz="2550" spc="-20">
                      <a:latin typeface="Arial"/>
                      <a:cs typeface="Arial"/>
                    </a:rPr>
                    <a:t>250’</a:t>
                  </a:r>
                  <a:endParaRPr sz="2550">
                    <a:latin typeface="Arial"/>
                    <a:cs typeface="Arial"/>
                  </a:endParaRPr>
                </a:p>
              </p:txBody>
            </p:sp>
            <p:sp>
              <p:nvSpPr>
                <p:cNvPr id="17" name="object 22">
                  <a:extLst>
                    <a:ext uri="{FF2B5EF4-FFF2-40B4-BE49-F238E27FC236}">
                      <a16:creationId xmlns:a16="http://schemas.microsoft.com/office/drawing/2014/main" id="{E36FE16B-4B96-35D6-62D3-94D6EBE5347B}"/>
                    </a:ext>
                  </a:extLst>
                </p:cNvPr>
                <p:cNvSpPr txBox="1"/>
                <p:nvPr/>
              </p:nvSpPr>
              <p:spPr>
                <a:xfrm>
                  <a:off x="8094127" y="1919093"/>
                  <a:ext cx="3143505" cy="320601"/>
                </a:xfrm>
                <a:prstGeom prst="rect">
                  <a:avLst/>
                </a:prstGeom>
              </p:spPr>
              <p:txBody>
                <a:bodyPr vert="horz" wrap="square" lIns="0" tIns="12700" rIns="0" bIns="0" rtlCol="0" anchor="t">
                  <a:spAutoFit/>
                </a:bodyPr>
                <a:lstStyle/>
                <a:p>
                  <a:pPr marL="12700">
                    <a:lnSpc>
                      <a:spcPct val="100000"/>
                    </a:lnSpc>
                    <a:spcBef>
                      <a:spcPts val="100"/>
                    </a:spcBef>
                  </a:pPr>
                  <a:r>
                    <a:rPr lang="en-US" sz="2000" b="1" spc="45">
                      <a:latin typeface="Arial"/>
                      <a:cs typeface="Arial"/>
                    </a:rPr>
                    <a:t>Typical </a:t>
                  </a:r>
                  <a:r>
                    <a:rPr lang="en-US" sz="2000" spc="45">
                      <a:latin typeface="Arial"/>
                      <a:cs typeface="Arial"/>
                    </a:rPr>
                    <a:t>RSA dimensions:</a:t>
                  </a:r>
                  <a:endParaRPr sz="2000">
                    <a:latin typeface="Arial"/>
                    <a:cs typeface="Arial"/>
                  </a:endParaRPr>
                </a:p>
              </p:txBody>
            </p:sp>
            <p:sp>
              <p:nvSpPr>
                <p:cNvPr id="18" name="object 23">
                  <a:extLst>
                    <a:ext uri="{FF2B5EF4-FFF2-40B4-BE49-F238E27FC236}">
                      <a16:creationId xmlns:a16="http://schemas.microsoft.com/office/drawing/2014/main" id="{5C28664F-7272-04C3-8DB5-C336EA3D6672}"/>
                    </a:ext>
                  </a:extLst>
                </p:cNvPr>
                <p:cNvSpPr txBox="1"/>
                <p:nvPr/>
              </p:nvSpPr>
              <p:spPr>
                <a:xfrm>
                  <a:off x="8094127" y="2325112"/>
                  <a:ext cx="441959" cy="459740"/>
                </a:xfrm>
                <a:prstGeom prst="rect">
                  <a:avLst/>
                </a:prstGeom>
                <a:solidFill>
                  <a:srgbClr val="FFBE2D"/>
                </a:solidFill>
              </p:spPr>
              <p:txBody>
                <a:bodyPr vert="horz" wrap="square" lIns="0" tIns="3810" rIns="0" bIns="0" rtlCol="0">
                  <a:spAutoFit/>
                </a:bodyPr>
                <a:lstStyle/>
                <a:p>
                  <a:pPr marL="99060">
                    <a:lnSpc>
                      <a:spcPct val="100000"/>
                    </a:lnSpc>
                    <a:spcBef>
                      <a:spcPts val="30"/>
                    </a:spcBef>
                  </a:pPr>
                  <a:r>
                    <a:rPr sz="2800" b="1">
                      <a:solidFill>
                        <a:srgbClr val="2C3440"/>
                      </a:solidFill>
                      <a:latin typeface="Arial"/>
                      <a:cs typeface="Arial"/>
                    </a:rPr>
                    <a:t>A</a:t>
                  </a:r>
                  <a:endParaRPr sz="2800">
                    <a:latin typeface="Arial"/>
                    <a:cs typeface="Arial"/>
                  </a:endParaRPr>
                </a:p>
              </p:txBody>
            </p:sp>
            <p:sp>
              <p:nvSpPr>
                <p:cNvPr id="19" name="object 24">
                  <a:extLst>
                    <a:ext uri="{FF2B5EF4-FFF2-40B4-BE49-F238E27FC236}">
                      <a16:creationId xmlns:a16="http://schemas.microsoft.com/office/drawing/2014/main" id="{20FA1B11-43C9-1783-83DB-ABCFFD9176BA}"/>
                    </a:ext>
                  </a:extLst>
                </p:cNvPr>
                <p:cNvSpPr txBox="1"/>
                <p:nvPr/>
              </p:nvSpPr>
              <p:spPr>
                <a:xfrm>
                  <a:off x="9607091" y="2323587"/>
                  <a:ext cx="441325" cy="461009"/>
                </a:xfrm>
                <a:prstGeom prst="rect">
                  <a:avLst/>
                </a:prstGeom>
                <a:solidFill>
                  <a:srgbClr val="FFBE2D"/>
                </a:solidFill>
              </p:spPr>
              <p:txBody>
                <a:bodyPr vert="horz" wrap="square" lIns="0" tIns="4445" rIns="0" bIns="0" rtlCol="0">
                  <a:spAutoFit/>
                </a:bodyPr>
                <a:lstStyle/>
                <a:p>
                  <a:pPr marL="91440">
                    <a:lnSpc>
                      <a:spcPct val="100000"/>
                    </a:lnSpc>
                    <a:spcBef>
                      <a:spcPts val="35"/>
                    </a:spcBef>
                  </a:pPr>
                  <a:r>
                    <a:rPr sz="2800" b="1">
                      <a:solidFill>
                        <a:srgbClr val="2C3440"/>
                      </a:solidFill>
                      <a:latin typeface="Arial"/>
                      <a:cs typeface="Arial"/>
                    </a:rPr>
                    <a:t>B</a:t>
                  </a:r>
                  <a:endParaRPr sz="2800">
                    <a:latin typeface="Arial"/>
                    <a:cs typeface="Arial"/>
                  </a:endParaRPr>
                </a:p>
              </p:txBody>
            </p:sp>
          </p:grpSp>
        </p:grpSp>
        <p:sp>
          <p:nvSpPr>
            <p:cNvPr id="8" name="object 16">
              <a:extLst>
                <a:ext uri="{FF2B5EF4-FFF2-40B4-BE49-F238E27FC236}">
                  <a16:creationId xmlns:a16="http://schemas.microsoft.com/office/drawing/2014/main" id="{9FF1A65A-CA2A-4BC3-4569-E3D2404F7188}"/>
                </a:ext>
              </a:extLst>
            </p:cNvPr>
            <p:cNvSpPr/>
            <p:nvPr/>
          </p:nvSpPr>
          <p:spPr>
            <a:xfrm>
              <a:off x="457200" y="0"/>
              <a:ext cx="990600" cy="637145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grpSp>
      <p:sp>
        <p:nvSpPr>
          <p:cNvPr id="27" name="object 5">
            <a:extLst>
              <a:ext uri="{FF2B5EF4-FFF2-40B4-BE49-F238E27FC236}">
                <a16:creationId xmlns:a16="http://schemas.microsoft.com/office/drawing/2014/main" id="{E3593123-C62B-C124-EDDC-CE49570F4F1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 name="object 21">
            <a:extLst>
              <a:ext uri="{FF2B5EF4-FFF2-40B4-BE49-F238E27FC236}">
                <a16:creationId xmlns:a16="http://schemas.microsoft.com/office/drawing/2014/main" id="{AC1537C9-D8BD-4EE3-5FD9-E4B83944B59E}"/>
              </a:ext>
            </a:extLst>
          </p:cNvPr>
          <p:cNvSpPr txBox="1">
            <a:spLocks/>
          </p:cNvSpPr>
          <p:nvPr userDrawn="1"/>
        </p:nvSpPr>
        <p:spPr>
          <a:xfrm>
            <a:off x="1826031" y="329927"/>
            <a:ext cx="8989453"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RUNWAY</a:t>
            </a:r>
            <a:r>
              <a:rPr lang="en-US" spc="215">
                <a:solidFill>
                  <a:srgbClr val="2C3440"/>
                </a:solidFill>
              </a:rPr>
              <a:t> </a:t>
            </a:r>
            <a:r>
              <a:rPr lang="en-US" spc="170">
                <a:solidFill>
                  <a:srgbClr val="2C3440"/>
                </a:solidFill>
              </a:rPr>
              <a:t>SAFETY</a:t>
            </a:r>
            <a:r>
              <a:rPr lang="en-US" spc="215">
                <a:solidFill>
                  <a:srgbClr val="2C3440"/>
                </a:solidFill>
              </a:rPr>
              <a:t> </a:t>
            </a:r>
            <a:r>
              <a:rPr lang="en-US" spc="145">
                <a:solidFill>
                  <a:srgbClr val="2C3440"/>
                </a:solidFill>
              </a:rPr>
              <a:t>AREA </a:t>
            </a:r>
            <a:r>
              <a:rPr lang="en-US" spc="145" baseline="30000">
                <a:solidFill>
                  <a:srgbClr val="2C3440"/>
                </a:solidFill>
                <a:latin typeface="Arial"/>
                <a:cs typeface="Arial"/>
              </a:rPr>
              <a:t>(RSA)</a:t>
            </a:r>
            <a:endParaRPr lang="en-US" baseline="30000">
              <a:latin typeface="Arial"/>
              <a:cs typeface="Arial"/>
            </a:endParaRPr>
          </a:p>
        </p:txBody>
      </p:sp>
      <p:sp>
        <p:nvSpPr>
          <p:cNvPr id="4" name="object 22">
            <a:extLst>
              <a:ext uri="{FF2B5EF4-FFF2-40B4-BE49-F238E27FC236}">
                <a16:creationId xmlns:a16="http://schemas.microsoft.com/office/drawing/2014/main" id="{03A11777-8785-8A52-512C-A60BFACBB86D}"/>
              </a:ext>
            </a:extLst>
          </p:cNvPr>
          <p:cNvSpPr txBox="1"/>
          <p:nvPr userDrawn="1"/>
        </p:nvSpPr>
        <p:spPr>
          <a:xfrm>
            <a:off x="1866901" y="978013"/>
            <a:ext cx="9243552"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OFTEN REFERRED TO AS “THE PROTECTED</a:t>
            </a:r>
            <a:r>
              <a:rPr lang="en-US" sz="2800" b="1" spc="145">
                <a:solidFill>
                  <a:srgbClr val="FF711C"/>
                </a:solidFill>
                <a:latin typeface="Arial"/>
                <a:cs typeface="Arial"/>
              </a:rPr>
              <a:t> </a:t>
            </a:r>
            <a:r>
              <a:rPr lang="en-US" sz="2800" b="1" spc="-10">
                <a:solidFill>
                  <a:srgbClr val="FF711C"/>
                </a:solidFill>
                <a:latin typeface="Arial"/>
                <a:cs typeface="Arial"/>
              </a:rPr>
              <a:t>AREA”</a:t>
            </a:r>
          </a:p>
        </p:txBody>
      </p:sp>
    </p:spTree>
    <p:extLst>
      <p:ext uri="{BB962C8B-B14F-4D97-AF65-F5344CB8AC3E}">
        <p14:creationId xmlns:p14="http://schemas.microsoft.com/office/powerpoint/2010/main" val="186843819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BTN - SI">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8795A40-1B77-C0AB-CE3B-32541CD66D7E}"/>
              </a:ext>
            </a:extLst>
          </p:cNvPr>
          <p:cNvSpPr txBox="1"/>
          <p:nvPr userDrawn="1"/>
        </p:nvSpPr>
        <p:spPr>
          <a:xfrm>
            <a:off x="5322591" y="5049083"/>
            <a:ext cx="477973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or vehicles entered a taxiway or movement area outside of the RSA without authorization</a:t>
            </a:r>
          </a:p>
        </p:txBody>
      </p:sp>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ne on the runway&#10;&#10;Description automatically generated with low confidence">
            <a:extLst>
              <a:ext uri="{FF2B5EF4-FFF2-40B4-BE49-F238E27FC236}">
                <a16:creationId xmlns:a16="http://schemas.microsoft.com/office/drawing/2014/main" id="{AC86BFD9-8FBC-9E33-BF1E-D002B2D353B1}"/>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l="-63"/>
          <a:stretch/>
        </p:blipFill>
        <p:spPr>
          <a:xfrm>
            <a:off x="0" y="1"/>
            <a:ext cx="12192000" cy="6896100"/>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33653"/>
            <a:ext cx="10244972" cy="5262448"/>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8F1CDB-DB70-7BF4-A8B5-DF37EA60C8AD}"/>
              </a:ext>
            </a:extLst>
          </p:cNvPr>
          <p:cNvSpPr txBox="1"/>
          <p:nvPr userDrawn="1"/>
        </p:nvSpPr>
        <p:spPr>
          <a:xfrm>
            <a:off x="5128499" y="2359155"/>
            <a:ext cx="4779734" cy="824841"/>
          </a:xfrm>
          <a:prstGeom prst="rect">
            <a:avLst/>
          </a:prstGeom>
          <a:noFill/>
        </p:spPr>
        <p:txBody>
          <a:bodyPr wrap="square" rtlCol="0">
            <a:spAutoFit/>
          </a:bodyPr>
          <a:lstStyle/>
          <a:p>
            <a:pPr>
              <a:lnSpc>
                <a:spcPct val="85000"/>
              </a:lnSpc>
            </a:pPr>
            <a:r>
              <a:rPr lang="en-US" sz="2800" b="1">
                <a:solidFill>
                  <a:schemeClr val="accent2"/>
                </a:solidFill>
                <a:latin typeface="Arial" panose="020B0604020202020204" pitchFamily="34" charset="0"/>
                <a:cs typeface="Arial" panose="020B0604020202020204" pitchFamily="34" charset="0"/>
              </a:rPr>
              <a:t>surface incidents occurred in the NAS. Of which: </a:t>
            </a:r>
          </a:p>
        </p:txBody>
      </p:sp>
      <p:sp>
        <p:nvSpPr>
          <p:cNvPr id="11" name="TextBox 10">
            <a:extLst>
              <a:ext uri="{FF2B5EF4-FFF2-40B4-BE49-F238E27FC236}">
                <a16:creationId xmlns:a16="http://schemas.microsoft.com/office/drawing/2014/main" id="{87640EF0-4604-ACF8-F179-D23B5E7DA7ED}"/>
              </a:ext>
            </a:extLst>
          </p:cNvPr>
          <p:cNvSpPr txBox="1"/>
          <p:nvPr userDrawn="1"/>
        </p:nvSpPr>
        <p:spPr>
          <a:xfrm>
            <a:off x="2814049" y="3789942"/>
            <a:ext cx="2391289" cy="701731"/>
          </a:xfrm>
          <a:prstGeom prst="rect">
            <a:avLst/>
          </a:prstGeom>
          <a:noFill/>
        </p:spPr>
        <p:txBody>
          <a:bodyPr wrap="square" lIns="0" tIns="0" rIns="0" bIns="0" rtlCol="0" anchor="b" anchorCtr="0">
            <a:spAutoFit/>
          </a:bodyPr>
          <a:lstStyle/>
          <a:p>
            <a:pPr>
              <a:lnSpc>
                <a:spcPct val="95000"/>
              </a:lnSpc>
            </a:pPr>
            <a:r>
              <a:rPr lang="en-US" sz="2400" b="0">
                <a:solidFill>
                  <a:schemeClr val="accent2"/>
                </a:solidFill>
                <a:latin typeface="Arial" panose="020B0604020202020204" pitchFamily="34" charset="0"/>
                <a:cs typeface="Arial" panose="020B0604020202020204" pitchFamily="34" charset="0"/>
              </a:rPr>
              <a:t>aircraft departed </a:t>
            </a:r>
            <a:br>
              <a:rPr lang="en-US" sz="2400" b="0">
                <a:solidFill>
                  <a:schemeClr val="accent2"/>
                </a:solidFill>
                <a:latin typeface="Arial" panose="020B0604020202020204" pitchFamily="34" charset="0"/>
                <a:cs typeface="Arial" panose="020B0604020202020204" pitchFamily="34" charset="0"/>
              </a:rPr>
            </a:br>
            <a:r>
              <a:rPr lang="en-US" sz="2400" b="0">
                <a:solidFill>
                  <a:schemeClr val="accent2"/>
                </a:solidFill>
                <a:latin typeface="Arial" panose="020B0604020202020204" pitchFamily="34" charset="0"/>
                <a:cs typeface="Arial" panose="020B0604020202020204" pitchFamily="34" charset="0"/>
              </a:rPr>
              <a:t>from a taxiway</a:t>
            </a:r>
          </a:p>
        </p:txBody>
      </p:sp>
      <p:sp>
        <p:nvSpPr>
          <p:cNvPr id="15" name="Text Placeholder 22">
            <a:extLst>
              <a:ext uri="{FF2B5EF4-FFF2-40B4-BE49-F238E27FC236}">
                <a16:creationId xmlns:a16="http://schemas.microsoft.com/office/drawing/2014/main" id="{F767523B-548B-F0FF-4C33-4DDA59D1F44B}"/>
              </a:ext>
            </a:extLst>
          </p:cNvPr>
          <p:cNvSpPr>
            <a:spLocks noGrp="1"/>
          </p:cNvSpPr>
          <p:nvPr>
            <p:ph type="body" sz="quarter" idx="12" hasCustomPrompt="1"/>
          </p:nvPr>
        </p:nvSpPr>
        <p:spPr>
          <a:xfrm>
            <a:off x="2350188" y="1908331"/>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4986D78D-F01A-4763-1E5D-5031D3DF9AD9}"/>
              </a:ext>
            </a:extLst>
          </p:cNvPr>
          <p:cNvSpPr>
            <a:spLocks noGrp="1"/>
          </p:cNvSpPr>
          <p:nvPr>
            <p:ph type="body" sz="quarter" idx="13" hasCustomPrompt="1"/>
          </p:nvPr>
        </p:nvSpPr>
        <p:spPr>
          <a:xfrm>
            <a:off x="2144444" y="3317817"/>
            <a:ext cx="546623" cy="1384995"/>
          </a:xfrm>
          <a:prstGeom prst="rect">
            <a:avLst/>
          </a:prstGeom>
        </p:spPr>
        <p:txBody>
          <a:bodyPr wrap="non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17" name="Text Placeholder 22">
            <a:extLst>
              <a:ext uri="{FF2B5EF4-FFF2-40B4-BE49-F238E27FC236}">
                <a16:creationId xmlns:a16="http://schemas.microsoft.com/office/drawing/2014/main" id="{DFF6B7D0-01DB-7EC9-27ED-D1230FEF4277}"/>
              </a:ext>
            </a:extLst>
          </p:cNvPr>
          <p:cNvSpPr>
            <a:spLocks noGrp="1"/>
          </p:cNvSpPr>
          <p:nvPr>
            <p:ph type="body" sz="quarter" idx="14" hasCustomPrompt="1"/>
          </p:nvPr>
        </p:nvSpPr>
        <p:spPr>
          <a:xfrm>
            <a:off x="5554125" y="3337965"/>
            <a:ext cx="1170532" cy="1384995"/>
          </a:xfrm>
          <a:prstGeom prst="rect">
            <a:avLst/>
          </a:prstGeom>
        </p:spPr>
        <p:txBody>
          <a:bodyPr wrap="square" lIns="0" tIns="0" rIns="0" bIns="0" anchor="b" anchorCtr="0">
            <a:spAutoFit/>
          </a:bodyPr>
          <a:lstStyle>
            <a:lvl1pPr algn="r">
              <a:defRPr sz="10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cxnSp>
        <p:nvCxnSpPr>
          <p:cNvPr id="20" name="Straight Connector 19">
            <a:extLst>
              <a:ext uri="{FF2B5EF4-FFF2-40B4-BE49-F238E27FC236}">
                <a16:creationId xmlns:a16="http://schemas.microsoft.com/office/drawing/2014/main" id="{6A3DFCDC-DFF6-5DD0-DA09-7B06BACDCDBF}"/>
              </a:ext>
            </a:extLst>
          </p:cNvPr>
          <p:cNvCxnSpPr>
            <a:cxnSpLocks/>
          </p:cNvCxnSpPr>
          <p:nvPr userDrawn="1"/>
        </p:nvCxnSpPr>
        <p:spPr>
          <a:xfrm flipV="1">
            <a:off x="5364445" y="3429000"/>
            <a:ext cx="0" cy="975592"/>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A985E6D-A0F4-B47A-BDBB-EA570F62C72D}"/>
              </a:ext>
            </a:extLst>
          </p:cNvPr>
          <p:cNvSpPr txBox="1"/>
          <p:nvPr userDrawn="1"/>
        </p:nvSpPr>
        <p:spPr>
          <a:xfrm>
            <a:off x="1838242"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outerShdw blurRad="76200" dist="76200" dir="3600000" algn="tl" rotWithShape="0">
                    <a:prstClr val="black">
                      <a:alpha val="21000"/>
                    </a:prstClr>
                  </a:outerShdw>
                </a:effectLst>
                <a:uLnTx/>
                <a:uFillTx/>
                <a:latin typeface="Arial Black" panose="020B0604020202020204" pitchFamily="34" charset="0"/>
                <a:ea typeface="+mn-ea"/>
                <a:cs typeface="Arial Black" panose="020B0604020202020204" pitchFamily="34" charset="0"/>
              </a:rPr>
              <a:t>SURFACE INCIDENTS</a:t>
            </a:r>
          </a:p>
        </p:txBody>
      </p:sp>
      <p:pic>
        <p:nvPicPr>
          <p:cNvPr id="3" name="object 4">
            <a:extLst>
              <a:ext uri="{FF2B5EF4-FFF2-40B4-BE49-F238E27FC236}">
                <a16:creationId xmlns:a16="http://schemas.microsoft.com/office/drawing/2014/main" id="{C96FF075-C7B4-6593-E7D4-DBE9AA15A35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9E9B59F1-74F5-DF69-C115-05D4D24F99D6}"/>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FY2023 | BY THE NUMBERS</a:t>
            </a:r>
          </a:p>
        </p:txBody>
      </p:sp>
      <p:sp>
        <p:nvSpPr>
          <p:cNvPr id="8" name="TextBox 7">
            <a:extLst>
              <a:ext uri="{FF2B5EF4-FFF2-40B4-BE49-F238E27FC236}">
                <a16:creationId xmlns:a16="http://schemas.microsoft.com/office/drawing/2014/main" id="{B5B28F33-91B9-2AC1-DE8B-D525309B4A43}"/>
              </a:ext>
            </a:extLst>
          </p:cNvPr>
          <p:cNvSpPr txBox="1"/>
          <p:nvPr userDrawn="1"/>
        </p:nvSpPr>
        <p:spPr>
          <a:xfrm>
            <a:off x="6907088" y="3753009"/>
            <a:ext cx="3411110" cy="738664"/>
          </a:xfrm>
          <a:prstGeom prst="rect">
            <a:avLst/>
          </a:prstGeom>
          <a:noFill/>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2400">
                <a:solidFill>
                  <a:schemeClr val="accent2"/>
                </a:solidFill>
                <a:latin typeface="Arial" panose="020B0604020202020204" pitchFamily="34" charset="0"/>
                <a:cs typeface="Arial" panose="020B0604020202020204" pitchFamily="34" charset="0"/>
              </a:rPr>
              <a:t>aircraft aligned with </a:t>
            </a:r>
            <a:br>
              <a:rPr lang="en-US" sz="2400">
                <a:solidFill>
                  <a:schemeClr val="accent2"/>
                </a:solidFill>
                <a:latin typeface="Arial" panose="020B0604020202020204" pitchFamily="34" charset="0"/>
                <a:cs typeface="Arial" panose="020B0604020202020204" pitchFamily="34" charset="0"/>
              </a:rPr>
            </a:br>
            <a:r>
              <a:rPr lang="en-US" sz="2400">
                <a:solidFill>
                  <a:schemeClr val="accent2"/>
                </a:solidFill>
                <a:latin typeface="Arial" panose="020B0604020202020204" pitchFamily="34" charset="0"/>
                <a:cs typeface="Arial" panose="020B0604020202020204" pitchFamily="34" charset="0"/>
              </a:rPr>
              <a:t>and landed on a taxiway</a:t>
            </a:r>
          </a:p>
        </p:txBody>
      </p:sp>
      <p:sp>
        <p:nvSpPr>
          <p:cNvPr id="5" name="Text Placeholder 22">
            <a:extLst>
              <a:ext uri="{FF2B5EF4-FFF2-40B4-BE49-F238E27FC236}">
                <a16:creationId xmlns:a16="http://schemas.microsoft.com/office/drawing/2014/main" id="{F5905B60-8571-729F-CB45-37F58F122167}"/>
              </a:ext>
            </a:extLst>
          </p:cNvPr>
          <p:cNvSpPr>
            <a:spLocks noGrp="1"/>
          </p:cNvSpPr>
          <p:nvPr>
            <p:ph type="body" sz="quarter" idx="17" hasCustomPrompt="1"/>
          </p:nvPr>
        </p:nvSpPr>
        <p:spPr>
          <a:xfrm>
            <a:off x="1997659"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50%</a:t>
            </a:r>
          </a:p>
        </p:txBody>
      </p:sp>
      <p:sp>
        <p:nvSpPr>
          <p:cNvPr id="9" name="TextBox 8">
            <a:extLst>
              <a:ext uri="{FF2B5EF4-FFF2-40B4-BE49-F238E27FC236}">
                <a16:creationId xmlns:a16="http://schemas.microsoft.com/office/drawing/2014/main" id="{51E5ED93-BD4D-1E93-1E3B-73BDD07C0D2C}"/>
              </a:ext>
            </a:extLst>
          </p:cNvPr>
          <p:cNvSpPr txBox="1"/>
          <p:nvPr userDrawn="1"/>
        </p:nvSpPr>
        <p:spPr>
          <a:xfrm>
            <a:off x="3351213"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PD</a:t>
            </a:r>
            <a:endParaRPr lang="en-US" sz="2400">
              <a:solidFill>
                <a:schemeClr val="accent2"/>
              </a:solidFill>
            </a:endParaRPr>
          </a:p>
        </p:txBody>
      </p:sp>
      <p:sp>
        <p:nvSpPr>
          <p:cNvPr id="13" name="Text Placeholder 22">
            <a:extLst>
              <a:ext uri="{FF2B5EF4-FFF2-40B4-BE49-F238E27FC236}">
                <a16:creationId xmlns:a16="http://schemas.microsoft.com/office/drawing/2014/main" id="{B97F38D5-6AB3-B37B-E053-CA99799B55EC}"/>
              </a:ext>
            </a:extLst>
          </p:cNvPr>
          <p:cNvSpPr>
            <a:spLocks noGrp="1"/>
          </p:cNvSpPr>
          <p:nvPr>
            <p:ph type="body" sz="quarter" idx="18" hasCustomPrompt="1"/>
          </p:nvPr>
        </p:nvSpPr>
        <p:spPr>
          <a:xfrm>
            <a:off x="4263143" y="5221999"/>
            <a:ext cx="918570"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5%</a:t>
            </a:r>
          </a:p>
        </p:txBody>
      </p:sp>
      <p:sp>
        <p:nvSpPr>
          <p:cNvPr id="14" name="TextBox 13">
            <a:extLst>
              <a:ext uri="{FF2B5EF4-FFF2-40B4-BE49-F238E27FC236}">
                <a16:creationId xmlns:a16="http://schemas.microsoft.com/office/drawing/2014/main" id="{54B2E11A-5B38-0328-A939-899AD82BAACA}"/>
              </a:ext>
            </a:extLst>
          </p:cNvPr>
          <p:cNvSpPr txBox="1"/>
          <p:nvPr userDrawn="1"/>
        </p:nvSpPr>
        <p:spPr>
          <a:xfrm>
            <a:off x="5298329" y="5471019"/>
            <a:ext cx="344958"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OI</a:t>
            </a:r>
            <a:endParaRPr lang="en-US" sz="2400">
              <a:solidFill>
                <a:schemeClr val="accent2"/>
              </a:solidFill>
            </a:endParaRPr>
          </a:p>
        </p:txBody>
      </p:sp>
      <p:sp>
        <p:nvSpPr>
          <p:cNvPr id="23" name="Text Placeholder 22">
            <a:extLst>
              <a:ext uri="{FF2B5EF4-FFF2-40B4-BE49-F238E27FC236}">
                <a16:creationId xmlns:a16="http://schemas.microsoft.com/office/drawing/2014/main" id="{6EBF3BAF-77B4-1548-9BFD-9FA63B33C706}"/>
              </a:ext>
            </a:extLst>
          </p:cNvPr>
          <p:cNvSpPr>
            <a:spLocks noGrp="1"/>
          </p:cNvSpPr>
          <p:nvPr>
            <p:ph type="body" sz="quarter" idx="19" hasCustomPrompt="1"/>
          </p:nvPr>
        </p:nvSpPr>
        <p:spPr>
          <a:xfrm>
            <a:off x="6071750" y="5221999"/>
            <a:ext cx="1256816" cy="830997"/>
          </a:xfrm>
          <a:prstGeom prst="rect">
            <a:avLst/>
          </a:prstGeom>
        </p:spPr>
        <p:txBody>
          <a:bodyPr wrap="square" lIns="0" tIns="0" rIns="0" bIns="0" anchor="b" anchorCtr="0">
            <a:sp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31%</a:t>
            </a:r>
          </a:p>
        </p:txBody>
      </p:sp>
      <p:sp>
        <p:nvSpPr>
          <p:cNvPr id="25" name="TextBox 24">
            <a:extLst>
              <a:ext uri="{FF2B5EF4-FFF2-40B4-BE49-F238E27FC236}">
                <a16:creationId xmlns:a16="http://schemas.microsoft.com/office/drawing/2014/main" id="{840DC161-4F50-6FB3-6B18-6780B039BB26}"/>
              </a:ext>
            </a:extLst>
          </p:cNvPr>
          <p:cNvSpPr txBox="1"/>
          <p:nvPr userDrawn="1"/>
        </p:nvSpPr>
        <p:spPr>
          <a:xfrm>
            <a:off x="7445182" y="5471019"/>
            <a:ext cx="57355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VPD</a:t>
            </a:r>
            <a:endParaRPr lang="en-US" sz="2400">
              <a:solidFill>
                <a:schemeClr val="accent2"/>
              </a:solidFill>
            </a:endParaRPr>
          </a:p>
        </p:txBody>
      </p:sp>
      <p:sp>
        <p:nvSpPr>
          <p:cNvPr id="27" name="Text Placeholder 22">
            <a:extLst>
              <a:ext uri="{FF2B5EF4-FFF2-40B4-BE49-F238E27FC236}">
                <a16:creationId xmlns:a16="http://schemas.microsoft.com/office/drawing/2014/main" id="{1099A9F9-CE94-7916-2D04-9BBA93313EA4}"/>
              </a:ext>
            </a:extLst>
          </p:cNvPr>
          <p:cNvSpPr>
            <a:spLocks noGrp="1"/>
          </p:cNvSpPr>
          <p:nvPr>
            <p:ph type="body" sz="quarter" idx="20" hasCustomPrompt="1"/>
          </p:nvPr>
        </p:nvSpPr>
        <p:spPr>
          <a:xfrm>
            <a:off x="8387567" y="5221999"/>
            <a:ext cx="1256816" cy="830997"/>
          </a:xfrm>
          <a:prstGeom prst="rect">
            <a:avLst/>
          </a:prstGeom>
        </p:spPr>
        <p:txBody>
          <a:bodyPr wrap="square" lIns="0" tIns="0" rIns="0" bIns="0" anchor="b" anchorCtr="0">
            <a:sp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14%</a:t>
            </a:r>
          </a:p>
        </p:txBody>
      </p:sp>
      <p:sp>
        <p:nvSpPr>
          <p:cNvPr id="28" name="TextBox 27">
            <a:extLst>
              <a:ext uri="{FF2B5EF4-FFF2-40B4-BE49-F238E27FC236}">
                <a16:creationId xmlns:a16="http://schemas.microsoft.com/office/drawing/2014/main" id="{14B1A810-7E99-1B1A-6655-1B064E53F139}"/>
              </a:ext>
            </a:extLst>
          </p:cNvPr>
          <p:cNvSpPr txBox="1"/>
          <p:nvPr userDrawn="1"/>
        </p:nvSpPr>
        <p:spPr>
          <a:xfrm>
            <a:off x="9760999" y="5471019"/>
            <a:ext cx="650760"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400">
                <a:solidFill>
                  <a:schemeClr val="accent2"/>
                </a:solidFill>
                <a:latin typeface="Calibri"/>
              </a:rPr>
              <a:t>OTH</a:t>
            </a:r>
            <a:endParaRPr lang="en-US" sz="2400">
              <a:solidFill>
                <a:schemeClr val="accent2"/>
              </a:solidFill>
            </a:endParaRPr>
          </a:p>
        </p:txBody>
      </p:sp>
      <p:cxnSp>
        <p:nvCxnSpPr>
          <p:cNvPr id="37" name="Straight Connector 36">
            <a:extLst>
              <a:ext uri="{FF2B5EF4-FFF2-40B4-BE49-F238E27FC236}">
                <a16:creationId xmlns:a16="http://schemas.microsoft.com/office/drawing/2014/main" id="{1A2656BB-2F67-FA80-1252-CB92F5EE1C9D}"/>
              </a:ext>
            </a:extLst>
          </p:cNvPr>
          <p:cNvCxnSpPr>
            <a:cxnSpLocks/>
          </p:cNvCxnSpPr>
          <p:nvPr userDrawn="1"/>
        </p:nvCxnSpPr>
        <p:spPr>
          <a:xfrm flipV="1">
            <a:off x="8203153" y="5332582"/>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F9912-5D34-0BE5-FE15-3BE6F9E80E72}"/>
              </a:ext>
            </a:extLst>
          </p:cNvPr>
          <p:cNvCxnSpPr>
            <a:cxnSpLocks/>
          </p:cNvCxnSpPr>
          <p:nvPr userDrawn="1"/>
        </p:nvCxnSpPr>
        <p:spPr>
          <a:xfrm flipV="1">
            <a:off x="5857518"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F57D51-EB0F-D3B0-012F-BF6A5EFB92EB}"/>
              </a:ext>
            </a:extLst>
          </p:cNvPr>
          <p:cNvCxnSpPr>
            <a:cxnSpLocks/>
          </p:cNvCxnSpPr>
          <p:nvPr userDrawn="1"/>
        </p:nvCxnSpPr>
        <p:spPr>
          <a:xfrm flipV="1">
            <a:off x="4008840" y="5352460"/>
            <a:ext cx="0" cy="59953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object 5">
            <a:extLst>
              <a:ext uri="{FF2B5EF4-FFF2-40B4-BE49-F238E27FC236}">
                <a16:creationId xmlns:a16="http://schemas.microsoft.com/office/drawing/2014/main" id="{C8F6D7C7-8074-605F-F7B9-FE00728D537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536033437"/>
      </p:ext>
    </p:extLst>
  </p:cSld>
  <p:clrMapOvr>
    <a:masterClrMapping/>
  </p:clrMapOvr>
  <p:extLst>
    <p:ext uri="{DCECCB84-F9BA-43D5-87BE-67443E8EF086}">
      <p15:sldGuideLst xmlns:p15="http://schemas.microsoft.com/office/powerpoint/2012/main">
        <p15:guide id="1" orient="horz" pos="2904">
          <p15:clr>
            <a:srgbClr val="FBAE40"/>
          </p15:clr>
        </p15:guide>
        <p15:guide id="2" orient="horz" pos="2304">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BTN - WSO - DATA CHARTS">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467B1E-F608-641D-FB4F-ED9BE60B55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914611"/>
          </a:xfrm>
          <a:prstGeom prst="rect">
            <a:avLst/>
          </a:prstGeom>
        </p:spPr>
      </p:pic>
      <p:sp>
        <p:nvSpPr>
          <p:cNvPr id="28" name="Rectangle 27">
            <a:extLst>
              <a:ext uri="{FF2B5EF4-FFF2-40B4-BE49-F238E27FC236}">
                <a16:creationId xmlns:a16="http://schemas.microsoft.com/office/drawing/2014/main" id="{60134125-963D-C64F-751D-97E9D1128E6E}"/>
              </a:ext>
            </a:extLst>
          </p:cNvPr>
          <p:cNvSpPr/>
          <p:nvPr userDrawn="1"/>
        </p:nvSpPr>
        <p:spPr>
          <a:xfrm>
            <a:off x="1451729" y="1600201"/>
            <a:ext cx="10244972" cy="531441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object 4">
            <a:extLst>
              <a:ext uri="{FF2B5EF4-FFF2-40B4-BE49-F238E27FC236}">
                <a16:creationId xmlns:a16="http://schemas.microsoft.com/office/drawing/2014/main" id="{7A3499F6-ABF9-D2F7-A1BD-D8EF92616D97}"/>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32" name="object 5">
            <a:extLst>
              <a:ext uri="{FF2B5EF4-FFF2-40B4-BE49-F238E27FC236}">
                <a16:creationId xmlns:a16="http://schemas.microsoft.com/office/drawing/2014/main" id="{97010EB4-F8B6-7C66-ED21-EADBEFBDE82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86769966"/>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1608">
          <p15:clr>
            <a:srgbClr val="FBAE40"/>
          </p15:clr>
        </p15:guide>
        <p15:guide id="3" orient="horz" pos="2256">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BTN - WSO">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53331068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BTN - WSO - BAR CHARTS">
    <p:spTree>
      <p:nvGrpSpPr>
        <p:cNvPr id="1" name=""/>
        <p:cNvGrpSpPr/>
        <p:nvPr/>
      </p:nvGrpSpPr>
      <p:grpSpPr>
        <a:xfrm>
          <a:off x="0" y="0"/>
          <a:ext cx="0" cy="0"/>
          <a:chOff x="0" y="0"/>
          <a:chExt cx="0" cy="0"/>
        </a:xfrm>
      </p:grpSpPr>
      <p:pic>
        <p:nvPicPr>
          <p:cNvPr id="30" name="Picture 29" descr="Clouds in the sky&#10;&#10;Description automatically generated with medium confidence">
            <a:extLst>
              <a:ext uri="{FF2B5EF4-FFF2-40B4-BE49-F238E27FC236}">
                <a16:creationId xmlns:a16="http://schemas.microsoft.com/office/drawing/2014/main" id="{B1C57CF1-C0D5-F86A-6115-DA1CE4159D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31" name="Rectangle 30">
            <a:extLst>
              <a:ext uri="{FF2B5EF4-FFF2-40B4-BE49-F238E27FC236}">
                <a16:creationId xmlns:a16="http://schemas.microsoft.com/office/drawing/2014/main" id="{15514492-AA31-6E61-3FBD-7B4CF97E438D}"/>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6BFD9-8FBC-9E33-BF1E-D002B2D353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922591"/>
          </a:xfrm>
          <a:prstGeom prst="rect">
            <a:avLst/>
          </a:prstGeom>
        </p:spPr>
      </p:pic>
      <p:sp>
        <p:nvSpPr>
          <p:cNvPr id="7" name="Rectangle 6">
            <a:extLst>
              <a:ext uri="{FF2B5EF4-FFF2-40B4-BE49-F238E27FC236}">
                <a16:creationId xmlns:a16="http://schemas.microsoft.com/office/drawing/2014/main" id="{610C7E35-7A49-A6E9-5FDD-D175A10FFCCD}"/>
              </a:ext>
            </a:extLst>
          </p:cNvPr>
          <p:cNvSpPr/>
          <p:nvPr userDrawn="1"/>
        </p:nvSpPr>
        <p:spPr>
          <a:xfrm>
            <a:off x="1451728" y="1600200"/>
            <a:ext cx="10244972" cy="5322391"/>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E28F1A1-FC3F-5B63-24EF-4CFD87677915}"/>
              </a:ext>
            </a:extLst>
          </p:cNvPr>
          <p:cNvSpPr/>
          <p:nvPr userDrawn="1"/>
        </p:nvSpPr>
        <p:spPr>
          <a:xfrm>
            <a:off x="443060" y="0"/>
            <a:ext cx="1008668" cy="636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hart 46">
            <a:extLst>
              <a:ext uri="{FF2B5EF4-FFF2-40B4-BE49-F238E27FC236}">
                <a16:creationId xmlns:a16="http://schemas.microsoft.com/office/drawing/2014/main" id="{6DFB6976-9088-99AC-1CBB-B7C628A0629B}"/>
              </a:ext>
            </a:extLst>
          </p:cNvPr>
          <p:cNvGraphicFramePr/>
          <p:nvPr userDrawn="1">
            <p:extLst>
              <p:ext uri="{D42A27DB-BD31-4B8C-83A1-F6EECF244321}">
                <p14:modId xmlns:p14="http://schemas.microsoft.com/office/powerpoint/2010/main" val="3470492651"/>
              </p:ext>
            </p:extLst>
          </p:nvPr>
        </p:nvGraphicFramePr>
        <p:xfrm>
          <a:off x="6728569" y="1632539"/>
          <a:ext cx="4275492" cy="2833537"/>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5">
            <a:extLst>
              <a:ext uri="{FF2B5EF4-FFF2-40B4-BE49-F238E27FC236}">
                <a16:creationId xmlns:a16="http://schemas.microsoft.com/office/drawing/2014/main" id="{27A6ABC5-91C8-003B-9F62-FA0A498BAE8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88405876"/>
      </p:ext>
    </p:extLst>
  </p:cSld>
  <p:clrMapOvr>
    <a:masterClrMapping/>
  </p:clrMapOvr>
  <p:extLst>
    <p:ext uri="{DCECCB84-F9BA-43D5-87BE-67443E8EF086}">
      <p15:sldGuideLst xmlns:p15="http://schemas.microsoft.com/office/powerpoint/2012/main">
        <p15:guide id="1" orient="horz" pos="2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LOT SAFETY AWARENE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1" name="object 10">
            <a:extLst>
              <a:ext uri="{FF2B5EF4-FFF2-40B4-BE49-F238E27FC236}">
                <a16:creationId xmlns:a16="http://schemas.microsoft.com/office/drawing/2014/main" id="{F31C56B2-B561-F564-DF77-4836C7B5496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4598632" y="211939"/>
            <a:ext cx="7582663" cy="6708138"/>
          </a:xfrm>
          <a:prstGeom prst="rect">
            <a:avLst/>
          </a:prstGeom>
        </p:spPr>
      </p:pic>
    </p:spTree>
    <p:extLst>
      <p:ext uri="{BB962C8B-B14F-4D97-AF65-F5344CB8AC3E}">
        <p14:creationId xmlns:p14="http://schemas.microsoft.com/office/powerpoint/2010/main" val="340002249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BTN - 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helicopter flying in the sky&#10;&#10;Description automatically generated with low confidence">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1" y="0"/>
            <a:ext cx="12192000"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7" y="1600200"/>
            <a:ext cx="10244971" cy="4762500"/>
          </a:xfrm>
          <a:prstGeom prst="rect">
            <a:avLst/>
          </a:prstGeom>
          <a:solidFill>
            <a:schemeClr val="bg1">
              <a:alpha val="7584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2914768" y="1888720"/>
            <a:ext cx="2707472" cy="1523494"/>
          </a:xfrm>
          <a:prstGeom prst="rect">
            <a:avLst/>
          </a:prstGeom>
        </p:spPr>
        <p:txBody>
          <a:bodyPr wrap="none" lIns="0" tIns="0" rIns="0" bIns="0" anchor="b" anchorCtr="0">
            <a:spAutoFit/>
          </a:bodyPr>
          <a:lstStyle>
            <a:lvl1pPr algn="r">
              <a:defRPr sz="11000" b="1" i="0" spc="-300" baseline="0">
                <a:solidFill>
                  <a:schemeClr val="accent2"/>
                </a:solidFill>
                <a:latin typeface="Arial Black" panose="020B0604020202020204" pitchFamily="34" charset="0"/>
                <a:cs typeface="Arial Black"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742341" y="3285243"/>
            <a:ext cx="2178953" cy="1634294"/>
          </a:xfrm>
          <a:prstGeom prst="rect">
            <a:avLst/>
          </a:prstGeom>
        </p:spPr>
        <p:txBody>
          <a:bodyPr wrap="square" lIns="0" tIns="0" rIns="0" bIns="0" anchor="b" anchorCtr="0">
            <a:spAutoFit/>
          </a:bodyPr>
          <a:lstStyle>
            <a:lvl1pPr algn="r">
              <a:defRPr sz="11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000</a:t>
            </a:r>
          </a:p>
        </p:txBody>
      </p:sp>
      <p:sp>
        <p:nvSpPr>
          <p:cNvPr id="16" name="Text Placeholder 22">
            <a:extLst>
              <a:ext uri="{FF2B5EF4-FFF2-40B4-BE49-F238E27FC236}">
                <a16:creationId xmlns:a16="http://schemas.microsoft.com/office/drawing/2014/main" id="{6B51E154-EB85-B1C6-C563-9BAF252F69D0}"/>
              </a:ext>
            </a:extLst>
          </p:cNvPr>
          <p:cNvSpPr>
            <a:spLocks noGrp="1"/>
          </p:cNvSpPr>
          <p:nvPr>
            <p:ph type="body" sz="quarter" idx="14" hasCustomPrompt="1"/>
          </p:nvPr>
        </p:nvSpPr>
        <p:spPr>
          <a:xfrm>
            <a:off x="5470023" y="3270484"/>
            <a:ext cx="1304845" cy="1634294"/>
          </a:xfrm>
          <a:prstGeom prst="rect">
            <a:avLst/>
          </a:prstGeom>
        </p:spPr>
        <p:txBody>
          <a:bodyPr wrap="none" lIns="0" tIns="0" rIns="0" bIns="0" anchor="b" anchorCtr="0">
            <a:spAutoFit/>
          </a:bodyPr>
          <a:lstStyle>
            <a:lvl1pPr algn="r">
              <a:defRPr sz="118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8519931" y="3396551"/>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23" name="Rectangle 22">
            <a:extLst>
              <a:ext uri="{FF2B5EF4-FFF2-40B4-BE49-F238E27FC236}">
                <a16:creationId xmlns:a16="http://schemas.microsoft.com/office/drawing/2014/main" id="{B1603B2B-55BA-19EF-EA36-9F39F2CD3700}"/>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4">
            <a:extLst>
              <a:ext uri="{FF2B5EF4-FFF2-40B4-BE49-F238E27FC236}">
                <a16:creationId xmlns:a16="http://schemas.microsoft.com/office/drawing/2014/main" id="{657BDEE1-D998-4074-6093-37D62389300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4" name="Text Placeholder 22">
            <a:extLst>
              <a:ext uri="{FF2B5EF4-FFF2-40B4-BE49-F238E27FC236}">
                <a16:creationId xmlns:a16="http://schemas.microsoft.com/office/drawing/2014/main" id="{2FE0F786-9B8A-FB58-6163-B5801117CFC9}"/>
              </a:ext>
            </a:extLst>
          </p:cNvPr>
          <p:cNvSpPr>
            <a:spLocks noGrp="1"/>
          </p:cNvSpPr>
          <p:nvPr>
            <p:ph type="body" sz="quarter" idx="16" hasCustomPrompt="1"/>
          </p:nvPr>
        </p:nvSpPr>
        <p:spPr>
          <a:xfrm>
            <a:off x="8519931" y="4031074"/>
            <a:ext cx="550334" cy="664797"/>
          </a:xfrm>
          <a:prstGeom prst="rect">
            <a:avLst/>
          </a:prstGeom>
        </p:spPr>
        <p:txBody>
          <a:bodyPr wrap="square" lIns="0" tIns="0" rIns="0" bIns="0" anchor="b" anchorCtr="0">
            <a:spAutoFit/>
          </a:bodyPr>
          <a:lstStyle>
            <a:lvl1pPr algn="r">
              <a:defRPr sz="48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a:t>0</a:t>
            </a:r>
          </a:p>
        </p:txBody>
      </p:sp>
      <p:sp>
        <p:nvSpPr>
          <p:cNvPr id="25" name="object 5">
            <a:extLst>
              <a:ext uri="{FF2B5EF4-FFF2-40B4-BE49-F238E27FC236}">
                <a16:creationId xmlns:a16="http://schemas.microsoft.com/office/drawing/2014/main" id="{53D7CEC5-35C8-A00A-1CDB-B9CB46F5503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713588149"/>
      </p:ext>
    </p:extLst>
  </p:cSld>
  <p:clrMapOvr>
    <a:masterClrMapping/>
  </p:clrMapOvr>
  <p:extLst>
    <p:ext uri="{DCECCB84-F9BA-43D5-87BE-67443E8EF086}">
      <p15:sldGuideLst xmlns:p15="http://schemas.microsoft.com/office/powerpoint/2012/main">
        <p15:guide id="1" orient="horz" pos="2760">
          <p15:clr>
            <a:srgbClr val="FBAE40"/>
          </p15:clr>
        </p15:guide>
        <p15:guide id="2" orient="horz" pos="2064">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_BTN - RI">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9A964-8499-C7C2-CA70-6CC9A930F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3040" y="0"/>
            <a:ext cx="10728960" cy="6858000"/>
          </a:xfrm>
          <a:prstGeom prst="rect">
            <a:avLst/>
          </a:prstGeom>
        </p:spPr>
      </p:pic>
      <p:pic>
        <p:nvPicPr>
          <p:cNvPr id="6" name="Picture 5" descr="Clouds in the sky&#10;&#10;Description automatically generated with medium confidence">
            <a:extLst>
              <a:ext uri="{FF2B5EF4-FFF2-40B4-BE49-F238E27FC236}">
                <a16:creationId xmlns:a16="http://schemas.microsoft.com/office/drawing/2014/main" id="{F3B40946-279E-4706-B4C5-C4B058F380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1AA12A6-72A2-F45B-3604-AAB35D022A2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r="-1"/>
          <a:stretch/>
        </p:blipFill>
        <p:spPr>
          <a:xfrm>
            <a:off x="1" y="0"/>
            <a:ext cx="12191998" cy="6896100"/>
          </a:xfrm>
          <a:prstGeom prst="rect">
            <a:avLst/>
          </a:prstGeom>
        </p:spPr>
      </p:pic>
      <p:sp>
        <p:nvSpPr>
          <p:cNvPr id="13" name="Rectangle 12">
            <a:extLst>
              <a:ext uri="{FF2B5EF4-FFF2-40B4-BE49-F238E27FC236}">
                <a16:creationId xmlns:a16="http://schemas.microsoft.com/office/drawing/2014/main" id="{955E6048-FFBB-9DAC-E240-3FE6F9D39146}"/>
              </a:ext>
            </a:extLst>
          </p:cNvPr>
          <p:cNvSpPr/>
          <p:nvPr userDrawn="1"/>
        </p:nvSpPr>
        <p:spPr>
          <a:xfrm>
            <a:off x="1451728" y="1600201"/>
            <a:ext cx="10244972" cy="4762500"/>
          </a:xfrm>
          <a:prstGeom prst="rect">
            <a:avLst/>
          </a:prstGeom>
          <a:solidFill>
            <a:schemeClr val="bg1">
              <a:alpha val="85053"/>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BA89C6-1675-B0F3-57F6-39BA6CF9D383}"/>
              </a:ext>
            </a:extLst>
          </p:cNvPr>
          <p:cNvSpPr txBox="1"/>
          <p:nvPr userDrawn="1"/>
        </p:nvSpPr>
        <p:spPr>
          <a:xfrm>
            <a:off x="1844237" y="413658"/>
            <a:ext cx="8932377"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outerShdw blurRad="76200" dist="76200" dir="3600000" algn="tl" rotWithShape="0">
                    <a:prstClr val="black">
                      <a:alpha val="25051"/>
                    </a:prstClr>
                  </a:outerShdw>
                </a:effectLst>
                <a:uLnTx/>
                <a:uFillTx/>
                <a:latin typeface="Arial Black" panose="020B0604020202020204" pitchFamily="34" charset="0"/>
                <a:ea typeface="+mn-ea"/>
                <a:cs typeface="Arial Black" panose="020B0604020202020204" pitchFamily="34" charset="0"/>
              </a:rPr>
              <a:t>RUNWAY INCURSIONS</a:t>
            </a:r>
          </a:p>
        </p:txBody>
      </p:sp>
      <p:sp>
        <p:nvSpPr>
          <p:cNvPr id="5" name="TextBox 4">
            <a:extLst>
              <a:ext uri="{FF2B5EF4-FFF2-40B4-BE49-F238E27FC236}">
                <a16:creationId xmlns:a16="http://schemas.microsoft.com/office/drawing/2014/main" id="{705DA47E-5CA8-FD1A-F57C-1AABB399F993}"/>
              </a:ext>
            </a:extLst>
          </p:cNvPr>
          <p:cNvSpPr txBox="1"/>
          <p:nvPr userDrawn="1"/>
        </p:nvSpPr>
        <p:spPr>
          <a:xfrm>
            <a:off x="6776799" y="2033767"/>
            <a:ext cx="4466189" cy="732508"/>
          </a:xfrm>
          <a:prstGeom prst="rect">
            <a:avLst/>
          </a:prstGeom>
          <a:noFill/>
        </p:spPr>
        <p:txBody>
          <a:bodyPr wrap="square" lIns="0" tIns="0" rIns="0" bIns="0" rtlCol="0">
            <a:spAutoFit/>
          </a:bodyPr>
          <a:lstStyle/>
          <a:p>
            <a:pPr>
              <a:lnSpc>
                <a:spcPct val="85000"/>
              </a:lnSpc>
            </a:pPr>
            <a:r>
              <a:rPr lang="en-US" sz="2800" b="1" spc="0" dirty="0">
                <a:solidFill>
                  <a:schemeClr val="accent2"/>
                </a:solidFill>
                <a:latin typeface="Arial" panose="020B0604020202020204" pitchFamily="34" charset="0"/>
                <a:cs typeface="Arial" panose="020B0604020202020204" pitchFamily="34" charset="0"/>
              </a:rPr>
              <a:t>take-offs &amp; landings that occurred in the NAS, </a:t>
            </a:r>
          </a:p>
        </p:txBody>
      </p:sp>
      <p:sp>
        <p:nvSpPr>
          <p:cNvPr id="8" name="TextBox 7">
            <a:extLst>
              <a:ext uri="{FF2B5EF4-FFF2-40B4-BE49-F238E27FC236}">
                <a16:creationId xmlns:a16="http://schemas.microsoft.com/office/drawing/2014/main" id="{BD8A1FFA-86A8-6E66-5BFF-41335629ADFE}"/>
              </a:ext>
            </a:extLst>
          </p:cNvPr>
          <p:cNvSpPr txBox="1"/>
          <p:nvPr userDrawn="1"/>
        </p:nvSpPr>
        <p:spPr>
          <a:xfrm>
            <a:off x="5150636" y="4185469"/>
            <a:ext cx="1693532" cy="1240022"/>
          </a:xfrm>
          <a:prstGeom prst="rect">
            <a:avLst/>
          </a:prstGeom>
          <a:noFill/>
        </p:spPr>
        <p:txBody>
          <a:bodyPr wrap="square" lIns="0" tIns="0" rIns="0" bIns="0" rtlCol="0" anchor="t" anchorCtr="0">
            <a:noAutofit/>
          </a:bodyPr>
          <a:lstStyle/>
          <a:p>
            <a:pPr marL="0" lvl="1">
              <a:lnSpc>
                <a:spcPct val="95000"/>
              </a:lnSpc>
            </a:pPr>
            <a:r>
              <a:rPr lang="en-US" sz="2400" b="0" dirty="0">
                <a:solidFill>
                  <a:schemeClr val="accent2"/>
                </a:solidFill>
                <a:latin typeface="Arial" panose="020B0604020202020204" pitchFamily="34" charset="0"/>
                <a:cs typeface="Arial" panose="020B0604020202020204" pitchFamily="34" charset="0"/>
              </a:rPr>
              <a:t>were Runway Incursions</a:t>
            </a:r>
          </a:p>
        </p:txBody>
      </p:sp>
      <p:sp>
        <p:nvSpPr>
          <p:cNvPr id="9" name="TextBox 8">
            <a:extLst>
              <a:ext uri="{FF2B5EF4-FFF2-40B4-BE49-F238E27FC236}">
                <a16:creationId xmlns:a16="http://schemas.microsoft.com/office/drawing/2014/main" id="{36D67FBF-C87F-71DA-71EB-F71D9137572A}"/>
              </a:ext>
            </a:extLst>
          </p:cNvPr>
          <p:cNvSpPr txBox="1"/>
          <p:nvPr userDrawn="1"/>
        </p:nvSpPr>
        <p:spPr>
          <a:xfrm>
            <a:off x="8596849" y="3054847"/>
            <a:ext cx="944588" cy="790215"/>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PD</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(Pilot)</a:t>
            </a:r>
          </a:p>
        </p:txBody>
      </p:sp>
      <p:sp>
        <p:nvSpPr>
          <p:cNvPr id="14" name="Text Placeholder 22">
            <a:extLst>
              <a:ext uri="{FF2B5EF4-FFF2-40B4-BE49-F238E27FC236}">
                <a16:creationId xmlns:a16="http://schemas.microsoft.com/office/drawing/2014/main" id="{9D89CCCE-CE7D-1884-DA54-4EFE27EB07BF}"/>
              </a:ext>
            </a:extLst>
          </p:cNvPr>
          <p:cNvSpPr>
            <a:spLocks noGrp="1"/>
          </p:cNvSpPr>
          <p:nvPr>
            <p:ph type="body" sz="quarter" idx="12" hasCustomPrompt="1"/>
          </p:nvPr>
        </p:nvSpPr>
        <p:spPr>
          <a:xfrm>
            <a:off x="1323193" y="1652057"/>
            <a:ext cx="5123541" cy="1634294"/>
          </a:xfrm>
          <a:prstGeom prst="rect">
            <a:avLst/>
          </a:prstGeom>
        </p:spPr>
        <p:txBody>
          <a:bodyPr wrap="square" lIns="0" tIns="0" rIns="0" bIns="0" anchor="b" anchorCtr="0">
            <a:spAutoFit/>
          </a:bodyPr>
          <a:lstStyle>
            <a:lvl1pPr algn="r">
              <a:defRPr sz="11800" b="1" i="0" spc="-300" baseline="0">
                <a:solidFill>
                  <a:schemeClr val="accent2"/>
                </a:solidFill>
                <a:latin typeface="Arial Narrow" panose="020B0606020202030204" pitchFamily="34" charset="0"/>
                <a:cs typeface="Arial Narrow" panose="020B0606020202030204" pitchFamily="34" charset="0"/>
              </a:defRPr>
            </a:lvl1pPr>
            <a:lvl2pPr>
              <a:defRPr sz="8800"/>
            </a:lvl2pPr>
            <a:lvl3pPr>
              <a:defRPr sz="8800"/>
            </a:lvl3pPr>
            <a:lvl4pPr>
              <a:defRPr sz="8800"/>
            </a:lvl4pPr>
            <a:lvl5pPr>
              <a:defRPr sz="8800"/>
            </a:lvl5pPr>
          </a:lstStyle>
          <a:p>
            <a:pPr lvl="0"/>
            <a:r>
              <a:rPr lang="en-US" dirty="0"/>
              <a:t>54.3M</a:t>
            </a:r>
          </a:p>
        </p:txBody>
      </p:sp>
      <p:sp>
        <p:nvSpPr>
          <p:cNvPr id="15" name="Text Placeholder 22">
            <a:extLst>
              <a:ext uri="{FF2B5EF4-FFF2-40B4-BE49-F238E27FC236}">
                <a16:creationId xmlns:a16="http://schemas.microsoft.com/office/drawing/2014/main" id="{13846EF3-0304-7420-B17C-398AEAEE850E}"/>
              </a:ext>
            </a:extLst>
          </p:cNvPr>
          <p:cNvSpPr>
            <a:spLocks noGrp="1"/>
          </p:cNvSpPr>
          <p:nvPr>
            <p:ph type="body" sz="quarter" idx="13" hasCustomPrompt="1"/>
          </p:nvPr>
        </p:nvSpPr>
        <p:spPr>
          <a:xfrm>
            <a:off x="1844237" y="3694247"/>
            <a:ext cx="3242318" cy="1731243"/>
          </a:xfrm>
          <a:prstGeom prst="rect">
            <a:avLst/>
          </a:prstGeom>
        </p:spPr>
        <p:txBody>
          <a:bodyPr wrap="square" lIns="0" tIns="0" rIns="0" bIns="0" anchor="b" anchorCtr="0">
            <a:spAutoFit/>
          </a:bodyPr>
          <a:lstStyle>
            <a:lvl1pPr algn="r">
              <a:defRPr sz="125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1,760</a:t>
            </a:r>
          </a:p>
        </p:txBody>
      </p:sp>
      <p:sp>
        <p:nvSpPr>
          <p:cNvPr id="17" name="Text Placeholder 22">
            <a:extLst>
              <a:ext uri="{FF2B5EF4-FFF2-40B4-BE49-F238E27FC236}">
                <a16:creationId xmlns:a16="http://schemas.microsoft.com/office/drawing/2014/main" id="{09A6D755-52AD-AECA-F65D-17D38B709E7D}"/>
              </a:ext>
            </a:extLst>
          </p:cNvPr>
          <p:cNvSpPr>
            <a:spLocks noGrp="1"/>
          </p:cNvSpPr>
          <p:nvPr>
            <p:ph type="body" sz="quarter" idx="15" hasCustomPrompt="1"/>
          </p:nvPr>
        </p:nvSpPr>
        <p:spPr>
          <a:xfrm>
            <a:off x="7200140" y="3054848"/>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61%</a:t>
            </a:r>
          </a:p>
        </p:txBody>
      </p:sp>
      <p:sp>
        <p:nvSpPr>
          <p:cNvPr id="20" name="TextBox 19">
            <a:extLst>
              <a:ext uri="{FF2B5EF4-FFF2-40B4-BE49-F238E27FC236}">
                <a16:creationId xmlns:a16="http://schemas.microsoft.com/office/drawing/2014/main" id="{2FC6D10B-66C1-0092-555F-D432C8539558}"/>
              </a:ext>
            </a:extLst>
          </p:cNvPr>
          <p:cNvSpPr txBox="1"/>
          <p:nvPr userDrawn="1"/>
        </p:nvSpPr>
        <p:spPr>
          <a:xfrm>
            <a:off x="8596849" y="3968942"/>
            <a:ext cx="1693632" cy="666334"/>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OI</a:t>
            </a:r>
          </a:p>
          <a:p>
            <a:pPr marL="0" lvl="1">
              <a:lnSpc>
                <a:spcPct val="95000"/>
              </a:lnSpc>
            </a:pPr>
            <a:r>
              <a:rPr lang="en-US" sz="1600" b="0">
                <a:solidFill>
                  <a:schemeClr val="accent2"/>
                </a:solidFill>
                <a:latin typeface="Arial" panose="020B0604020202020204" pitchFamily="34" charset="0"/>
                <a:cs typeface="Arial" panose="020B0604020202020204" pitchFamily="34" charset="0"/>
              </a:rPr>
              <a:t>(Controller)</a:t>
            </a:r>
          </a:p>
        </p:txBody>
      </p:sp>
      <p:sp>
        <p:nvSpPr>
          <p:cNvPr id="21" name="Text Placeholder 22">
            <a:extLst>
              <a:ext uri="{FF2B5EF4-FFF2-40B4-BE49-F238E27FC236}">
                <a16:creationId xmlns:a16="http://schemas.microsoft.com/office/drawing/2014/main" id="{FD8424D2-C8E3-6295-7FAC-D17DCD2FF918}"/>
              </a:ext>
            </a:extLst>
          </p:cNvPr>
          <p:cNvSpPr>
            <a:spLocks noGrp="1"/>
          </p:cNvSpPr>
          <p:nvPr>
            <p:ph type="body" sz="quarter" idx="16" hasCustomPrompt="1"/>
          </p:nvPr>
        </p:nvSpPr>
        <p:spPr>
          <a:xfrm>
            <a:off x="7200140" y="3845062"/>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19%</a:t>
            </a:r>
          </a:p>
        </p:txBody>
      </p:sp>
      <p:sp>
        <p:nvSpPr>
          <p:cNvPr id="24" name="TextBox 23">
            <a:extLst>
              <a:ext uri="{FF2B5EF4-FFF2-40B4-BE49-F238E27FC236}">
                <a16:creationId xmlns:a16="http://schemas.microsoft.com/office/drawing/2014/main" id="{46B90E71-745F-3AC0-8754-994C9B5C0163}"/>
              </a:ext>
            </a:extLst>
          </p:cNvPr>
          <p:cNvSpPr txBox="1"/>
          <p:nvPr userDrawn="1"/>
        </p:nvSpPr>
        <p:spPr>
          <a:xfrm>
            <a:off x="8596848" y="4759158"/>
            <a:ext cx="1934915"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VPD</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(Vehicle/pedestrian)</a:t>
            </a:r>
            <a:endParaRPr lang="en-US" sz="2400" b="0">
              <a:solidFill>
                <a:schemeClr val="accent2"/>
              </a:solidFill>
              <a:latin typeface="Arial" panose="020B0604020202020204" pitchFamily="34" charset="0"/>
              <a:cs typeface="Arial" panose="020B0604020202020204" pitchFamily="34" charset="0"/>
            </a:endParaRPr>
          </a:p>
        </p:txBody>
      </p:sp>
      <p:sp>
        <p:nvSpPr>
          <p:cNvPr id="25" name="Text Placeholder 22">
            <a:extLst>
              <a:ext uri="{FF2B5EF4-FFF2-40B4-BE49-F238E27FC236}">
                <a16:creationId xmlns:a16="http://schemas.microsoft.com/office/drawing/2014/main" id="{FD562F45-D5DA-3B05-6EAD-653952FEFA61}"/>
              </a:ext>
            </a:extLst>
          </p:cNvPr>
          <p:cNvSpPr>
            <a:spLocks noGrp="1"/>
          </p:cNvSpPr>
          <p:nvPr>
            <p:ph type="body" sz="quarter" idx="17" hasCustomPrompt="1"/>
          </p:nvPr>
        </p:nvSpPr>
        <p:spPr>
          <a:xfrm>
            <a:off x="7200140" y="4635276"/>
            <a:ext cx="1274388" cy="914096"/>
          </a:xfrm>
          <a:prstGeom prst="rect">
            <a:avLst/>
          </a:prstGeom>
        </p:spPr>
        <p:txBody>
          <a:bodyPr wrap="none" lIns="0" tIns="0" rIns="0" bIns="0" anchor="ctr" anchorCtr="0">
            <a:noAutofit/>
          </a:bodyPr>
          <a:lstStyle>
            <a:lvl1pPr algn="r">
              <a:defRPr sz="6000" b="1" i="0" spc="-300" baseline="0">
                <a:solidFill>
                  <a:schemeClr val="accent2"/>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18%</a:t>
            </a:r>
          </a:p>
        </p:txBody>
      </p:sp>
      <p:pic>
        <p:nvPicPr>
          <p:cNvPr id="10" name="object 4">
            <a:extLst>
              <a:ext uri="{FF2B5EF4-FFF2-40B4-BE49-F238E27FC236}">
                <a16:creationId xmlns:a16="http://schemas.microsoft.com/office/drawing/2014/main" id="{07635087-D246-9FA6-0F60-B76945DE0F23}"/>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8" name="Picture 17" descr="Icon&#10;&#10;Description automatically generated">
            <a:extLst>
              <a:ext uri="{FF2B5EF4-FFF2-40B4-BE49-F238E27FC236}">
                <a16:creationId xmlns:a16="http://schemas.microsoft.com/office/drawing/2014/main" id="{4328B2B1-66DF-9BBA-397F-EFC68A0587A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454354" y="3085810"/>
            <a:ext cx="644890" cy="3101469"/>
          </a:xfrm>
          <a:prstGeom prst="rect">
            <a:avLst/>
          </a:prstGeom>
        </p:spPr>
      </p:pic>
      <p:sp>
        <p:nvSpPr>
          <p:cNvPr id="29" name="Text Placeholder 22">
            <a:extLst>
              <a:ext uri="{FF2B5EF4-FFF2-40B4-BE49-F238E27FC236}">
                <a16:creationId xmlns:a16="http://schemas.microsoft.com/office/drawing/2014/main" id="{85DE329C-F7A9-E273-073D-6784196D1A06}"/>
              </a:ext>
            </a:extLst>
          </p:cNvPr>
          <p:cNvSpPr>
            <a:spLocks noGrp="1"/>
          </p:cNvSpPr>
          <p:nvPr>
            <p:ph type="body" sz="quarter" idx="18" hasCustomPrompt="1"/>
          </p:nvPr>
        </p:nvSpPr>
        <p:spPr>
          <a:xfrm>
            <a:off x="7200140" y="5425491"/>
            <a:ext cx="1274388" cy="914096"/>
          </a:xfrm>
          <a:prstGeom prst="rect">
            <a:avLst/>
          </a:prstGeom>
        </p:spPr>
        <p:txBody>
          <a:bodyPr wrap="none" lIns="0" tIns="0" rIns="0" bIns="0" anchor="ctr" anchorCtr="0">
            <a:noAutofit/>
          </a:bodyPr>
          <a:lstStyle>
            <a:lvl1pPr algn="r">
              <a:defRPr sz="6000" b="1" i="0" spc="-300" baseline="0">
                <a:solidFill>
                  <a:srgbClr val="FF711C"/>
                </a:solidFill>
                <a:latin typeface="Arial Narrow" panose="020B0604020202020204" pitchFamily="34" charset="0"/>
                <a:cs typeface="Arial Narrow" panose="020B0604020202020204" pitchFamily="34" charset="0"/>
              </a:defRPr>
            </a:lvl1pPr>
            <a:lvl2pPr>
              <a:defRPr sz="8800"/>
            </a:lvl2pPr>
            <a:lvl3pPr>
              <a:defRPr sz="8800"/>
            </a:lvl3pPr>
            <a:lvl4pPr>
              <a:defRPr sz="8800"/>
            </a:lvl4pPr>
            <a:lvl5pPr>
              <a:defRPr sz="8800"/>
            </a:lvl5pPr>
          </a:lstStyle>
          <a:p>
            <a:pPr lvl="0"/>
            <a:r>
              <a:rPr lang="en-US" dirty="0"/>
              <a:t>2%</a:t>
            </a:r>
          </a:p>
        </p:txBody>
      </p:sp>
      <p:sp>
        <p:nvSpPr>
          <p:cNvPr id="30" name="TextBox 29">
            <a:extLst>
              <a:ext uri="{FF2B5EF4-FFF2-40B4-BE49-F238E27FC236}">
                <a16:creationId xmlns:a16="http://schemas.microsoft.com/office/drawing/2014/main" id="{FF4B5EEE-ACF6-A78D-4320-DB44BB65559C}"/>
              </a:ext>
            </a:extLst>
          </p:cNvPr>
          <p:cNvSpPr txBox="1"/>
          <p:nvPr userDrawn="1"/>
        </p:nvSpPr>
        <p:spPr>
          <a:xfrm>
            <a:off x="8596849" y="5554289"/>
            <a:ext cx="944588" cy="666333"/>
          </a:xfrm>
          <a:prstGeom prst="rect">
            <a:avLst/>
          </a:prstGeom>
          <a:noFill/>
        </p:spPr>
        <p:txBody>
          <a:bodyPr wrap="square" lIns="0" tIns="0" rIns="0" bIns="0" rtlCol="0" anchor="ctr" anchorCtr="0">
            <a:noAutofit/>
          </a:bodyPr>
          <a:lstStyle/>
          <a:p>
            <a:pPr marL="0" lvl="1">
              <a:lnSpc>
                <a:spcPct val="95000"/>
              </a:lnSpc>
            </a:pPr>
            <a:r>
              <a:rPr lang="en-US" sz="2400" b="0">
                <a:solidFill>
                  <a:schemeClr val="accent2"/>
                </a:solidFill>
                <a:latin typeface="Arial" panose="020B0604020202020204" pitchFamily="34" charset="0"/>
                <a:cs typeface="Arial" panose="020B0604020202020204" pitchFamily="34" charset="0"/>
              </a:rPr>
              <a:t>OTH</a:t>
            </a:r>
          </a:p>
          <a:p>
            <a:pPr marL="0" marR="0" lvl="1" indent="0" algn="l" defTabSz="914400" rtl="0" eaLnBrk="1" fontAlgn="auto"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(Other)</a:t>
            </a:r>
          </a:p>
        </p:txBody>
      </p:sp>
      <p:sp>
        <p:nvSpPr>
          <p:cNvPr id="4" name="TextBox 3">
            <a:extLst>
              <a:ext uri="{FF2B5EF4-FFF2-40B4-BE49-F238E27FC236}">
                <a16:creationId xmlns:a16="http://schemas.microsoft.com/office/drawing/2014/main" id="{D4CB730C-BAD7-C9CB-173A-DF7D1E45E0C5}"/>
              </a:ext>
            </a:extLst>
          </p:cNvPr>
          <p:cNvSpPr txBox="1"/>
          <p:nvPr userDrawn="1"/>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FY2023 | BY THE NUMBERS</a:t>
            </a:r>
          </a:p>
        </p:txBody>
      </p:sp>
      <p:sp>
        <p:nvSpPr>
          <p:cNvPr id="16" name="object 5">
            <a:extLst>
              <a:ext uri="{FF2B5EF4-FFF2-40B4-BE49-F238E27FC236}">
                <a16:creationId xmlns:a16="http://schemas.microsoft.com/office/drawing/2014/main" id="{8CB7A4D9-FD3C-3950-2A3A-31FA4697009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1" name="TextBox 10">
            <a:extLst>
              <a:ext uri="{FF2B5EF4-FFF2-40B4-BE49-F238E27FC236}">
                <a16:creationId xmlns:a16="http://schemas.microsoft.com/office/drawing/2014/main" id="{ADB58B6D-7B5A-F965-7C47-001E15BAE322}"/>
              </a:ext>
            </a:extLst>
          </p:cNvPr>
          <p:cNvSpPr txBox="1"/>
          <p:nvPr userDrawn="1"/>
        </p:nvSpPr>
        <p:spPr>
          <a:xfrm>
            <a:off x="1904755" y="2216894"/>
            <a:ext cx="1267045" cy="366254"/>
          </a:xfrm>
          <a:prstGeom prst="rect">
            <a:avLst/>
          </a:prstGeom>
          <a:noFill/>
        </p:spPr>
        <p:txBody>
          <a:bodyPr wrap="square" lIns="0" tIns="0" rIns="0" bIns="0" rtlCol="0">
            <a:spAutoFit/>
          </a:bodyPr>
          <a:lstStyle/>
          <a:p>
            <a:pPr>
              <a:lnSpc>
                <a:spcPct val="85000"/>
              </a:lnSpc>
            </a:pPr>
            <a:r>
              <a:rPr lang="en-US" sz="2800" b="1" spc="0" dirty="0">
                <a:solidFill>
                  <a:schemeClr val="accent2"/>
                </a:solidFill>
                <a:latin typeface="Arial" panose="020B0604020202020204" pitchFamily="34" charset="0"/>
                <a:cs typeface="Arial" panose="020B0604020202020204" pitchFamily="34" charset="0"/>
              </a:rPr>
              <a:t>Of the </a:t>
            </a:r>
          </a:p>
        </p:txBody>
      </p:sp>
    </p:spTree>
    <p:extLst>
      <p:ext uri="{BB962C8B-B14F-4D97-AF65-F5344CB8AC3E}">
        <p14:creationId xmlns:p14="http://schemas.microsoft.com/office/powerpoint/2010/main" val="38460826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BTN - EMA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146750"/>
      </p:ext>
    </p:extLst>
  </p:cSld>
  <p:clrMapOvr>
    <a:masterClrMapping/>
  </p:clrMapOvr>
  <p:extLst>
    <p:ext uri="{DCECCB84-F9BA-43D5-87BE-67443E8EF086}">
      <p15:sldGuideLst xmlns:p15="http://schemas.microsoft.com/office/powerpoint/2012/main">
        <p15:guide id="1" orient="horz" pos="1944">
          <p15:clr>
            <a:srgbClr val="FBAE40"/>
          </p15:clr>
        </p15:guide>
        <p15:guide id="2" orient="horz" pos="2496">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_QR CODE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987286C-A7EC-A559-63C8-0C74DA115D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7" name="Rectangle 26">
            <a:extLst>
              <a:ext uri="{FF2B5EF4-FFF2-40B4-BE49-F238E27FC236}">
                <a16:creationId xmlns:a16="http://schemas.microsoft.com/office/drawing/2014/main" id="{9C6935B4-557C-52F6-2033-5842876799B0}"/>
              </a:ext>
            </a:extLst>
          </p:cNvPr>
          <p:cNvSpPr/>
          <p:nvPr userDrawn="1"/>
        </p:nvSpPr>
        <p:spPr>
          <a:xfrm>
            <a:off x="-1" y="1"/>
            <a:ext cx="12192000" cy="685799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566D3B-8827-A50C-25FB-B86B67458471}"/>
              </a:ext>
            </a:extLst>
          </p:cNvPr>
          <p:cNvSpPr/>
          <p:nvPr userDrawn="1"/>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5">
            <a:extLst>
              <a:ext uri="{FF2B5EF4-FFF2-40B4-BE49-F238E27FC236}">
                <a16:creationId xmlns:a16="http://schemas.microsoft.com/office/drawing/2014/main" id="{3A71DAE5-26CE-D12D-5111-0D42234FAE5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396104317"/>
      </p:ext>
    </p:extLst>
  </p:cSld>
  <p:clrMapOvr>
    <a:masterClrMapping/>
  </p:clrMapOvr>
  <p:extLst>
    <p:ext uri="{DCECCB84-F9BA-43D5-87BE-67443E8EF086}">
      <p15:sldGuideLst xmlns:p15="http://schemas.microsoft.com/office/powerpoint/2012/main">
        <p15:guide id="1" orient="horz" pos="1944">
          <p15:clr>
            <a:srgbClr val="FBAE40"/>
          </p15:clr>
        </p15:guide>
        <p15:guide id="2" orient="horz" pos="2496">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583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THANK YOU</a:t>
            </a:r>
            <a:endParaRPr lang="en-US" sz="8500" b="1" i="0">
              <a:solidFill>
                <a:schemeClr val="bg1"/>
              </a:solidFill>
              <a:latin typeface="Arial Black" panose="020B0604020202020204" pitchFamily="34" charset="0"/>
              <a:cs typeface="Arial Black" panose="020B0604020202020204" pitchFamily="34" charset="0"/>
            </a:endParaRPr>
          </a:p>
        </p:txBody>
      </p:sp>
      <p:pic>
        <p:nvPicPr>
          <p:cNvPr id="3" name="Picture 2" descr="A large airplane on the runway&#10;&#10;Description automatically generated with low confidence">
            <a:extLst>
              <a:ext uri="{FF2B5EF4-FFF2-40B4-BE49-F238E27FC236}">
                <a16:creationId xmlns:a16="http://schemas.microsoft.com/office/drawing/2014/main" id="{F8B626C5-7276-08EB-0E47-3A2646047386}"/>
              </a:ext>
            </a:extLst>
          </p:cNvPr>
          <p:cNvPicPr>
            <a:picLocks noChangeAspect="1"/>
          </p:cNvPicPr>
          <p:nvPr userDrawn="1"/>
        </p:nvPicPr>
        <p:blipFill rotWithShape="1">
          <a:blip r:embed="rId4" cstate="screen">
            <a:alphaModFix amt="15000"/>
            <a:extLst>
              <a:ext uri="{28A0092B-C50C-407E-A947-70E740481C1C}">
                <a14:useLocalDpi xmlns:a14="http://schemas.microsoft.com/office/drawing/2010/main"/>
              </a:ext>
            </a:extLst>
          </a:blip>
          <a:srcRect l="-889"/>
          <a:stretch/>
        </p:blipFill>
        <p:spPr>
          <a:xfrm>
            <a:off x="1348542" y="2400300"/>
            <a:ext cx="6391209" cy="3962400"/>
          </a:xfrm>
          <a:prstGeom prst="rect">
            <a:avLst/>
          </a:prstGeom>
        </p:spPr>
      </p:pic>
      <p:pic>
        <p:nvPicPr>
          <p:cNvPr id="6" name="Picture 5" descr="A large airplane on the runway&#10;&#10;Description automatically generated with low confidence">
            <a:extLst>
              <a:ext uri="{FF2B5EF4-FFF2-40B4-BE49-F238E27FC236}">
                <a16:creationId xmlns:a16="http://schemas.microsoft.com/office/drawing/2014/main" id="{1CA1AD30-AA15-6050-989C-18C6BFDC1F4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53237"/>
          <a:stretch/>
        </p:blipFill>
        <p:spPr>
          <a:xfrm>
            <a:off x="7696200" y="0"/>
            <a:ext cx="4000500" cy="6883536"/>
          </a:xfrm>
          <a:prstGeom prst="rect">
            <a:avLst/>
          </a:prstGeom>
        </p:spPr>
      </p:pic>
      <p:pic>
        <p:nvPicPr>
          <p:cNvPr id="11" name="Picture 10" descr="A large airplane on the runway&#10;&#10;Description automatically generated with low confidence">
            <a:extLst>
              <a:ext uri="{FF2B5EF4-FFF2-40B4-BE49-F238E27FC236}">
                <a16:creationId xmlns:a16="http://schemas.microsoft.com/office/drawing/2014/main" id="{EB7ECEEC-EB4B-F472-7339-27B494143C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696200" y="0"/>
            <a:ext cx="4000500" cy="457200"/>
          </a:xfrm>
          <a:prstGeom prst="rect">
            <a:avLst/>
          </a:prstGeom>
        </p:spPr>
      </p:pic>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83983317"/>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6" name="Picture 5" descr="A picture containing sky, outdoor, yellow, clouds&#10;&#10;Description automatically generated">
            <a:extLst>
              <a:ext uri="{FF2B5EF4-FFF2-40B4-BE49-F238E27FC236}">
                <a16:creationId xmlns:a16="http://schemas.microsoft.com/office/drawing/2014/main" id="{E377BBBD-F348-FEDC-8FD6-762AA03206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91410"/>
            <a:ext cx="10248900" cy="3971290"/>
          </a:xfrm>
          <a:prstGeom prst="rect">
            <a:avLst/>
          </a:prstGeom>
        </p:spPr>
      </p:pic>
      <p:pic>
        <p:nvPicPr>
          <p:cNvPr id="9" name="object 5">
            <a:extLst>
              <a:ext uri="{FF2B5EF4-FFF2-40B4-BE49-F238E27FC236}">
                <a16:creationId xmlns:a16="http://schemas.microsoft.com/office/drawing/2014/main" id="{948FBEAE-B8B3-6DAA-8592-F5D161850255}"/>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1" y="5444178"/>
            <a:ext cx="910920" cy="911402"/>
          </a:xfrm>
          <a:prstGeom prst="rect">
            <a:avLst/>
          </a:prstGeom>
        </p:spPr>
      </p:pic>
    </p:spTree>
    <p:extLst>
      <p:ext uri="{BB962C8B-B14F-4D97-AF65-F5344CB8AC3E}">
        <p14:creationId xmlns:p14="http://schemas.microsoft.com/office/powerpoint/2010/main" val="2833032210"/>
      </p:ext>
    </p:extLst>
  </p:cSld>
  <p:clrMapOvr>
    <a:masterClrMapping/>
  </p:clrMapOvr>
  <p:extLst>
    <p:ext uri="{DCECCB84-F9BA-43D5-87BE-67443E8EF086}">
      <p15:sldGuideLst xmlns:p15="http://schemas.microsoft.com/office/powerpoint/2012/main">
        <p15:guide id="1" orient="horz" pos="1512">
          <p15:clr>
            <a:srgbClr val="FBAE40"/>
          </p15:clr>
        </p15:guide>
        <p15:guide id="2" pos="384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GRAPHIC - RI CATEGORI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40946-279E-4706-B4C5-C4B058F380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7" name="Rectangle 6">
            <a:extLst>
              <a:ext uri="{FF2B5EF4-FFF2-40B4-BE49-F238E27FC236}">
                <a16:creationId xmlns:a16="http://schemas.microsoft.com/office/drawing/2014/main" id="{0821DAE1-DDEA-4164-6E55-2F88096474C6}"/>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9DADD25-CA94-A69C-B616-67FE6F150C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12192000" cy="4732256"/>
          </a:xfrm>
          <a:prstGeom prst="rect">
            <a:avLst/>
          </a:prstGeom>
        </p:spPr>
      </p:pic>
      <p:sp>
        <p:nvSpPr>
          <p:cNvPr id="3" name="object 21">
            <a:extLst>
              <a:ext uri="{FF2B5EF4-FFF2-40B4-BE49-F238E27FC236}">
                <a16:creationId xmlns:a16="http://schemas.microsoft.com/office/drawing/2014/main" id="{4DFEF07B-0592-BC6A-EFC9-5D163F294603}"/>
              </a:ext>
            </a:extLst>
          </p:cNvPr>
          <p:cNvSpPr txBox="1">
            <a:spLocks/>
          </p:cNvSpPr>
          <p:nvPr userDrawn="1"/>
        </p:nvSpPr>
        <p:spPr>
          <a:xfrm>
            <a:off x="1855215" y="727140"/>
            <a:ext cx="10099041" cy="691215"/>
          </a:xfrm>
          <a:prstGeom prst="rect">
            <a:avLst/>
          </a:prstGeom>
        </p:spPr>
        <p:txBody>
          <a:bodyPr vert="horz" wrap="square" lIns="0" tIns="13970"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a:solidFill>
                  <a:srgbClr val="2C3440"/>
                </a:solidFill>
              </a:rPr>
              <a:t>SEVERITY CATEGORIES</a:t>
            </a:r>
            <a:endParaRPr lang="en-US" sz="2400">
              <a:latin typeface="Arial"/>
              <a:cs typeface="Arial"/>
            </a:endParaRPr>
          </a:p>
        </p:txBody>
      </p:sp>
      <p:sp>
        <p:nvSpPr>
          <p:cNvPr id="4" name="object 22">
            <a:extLst>
              <a:ext uri="{FF2B5EF4-FFF2-40B4-BE49-F238E27FC236}">
                <a16:creationId xmlns:a16="http://schemas.microsoft.com/office/drawing/2014/main" id="{B40E2C7D-2E67-9CEA-752C-09CB966E07B6}"/>
              </a:ext>
            </a:extLst>
          </p:cNvPr>
          <p:cNvSpPr txBox="1"/>
          <p:nvPr userDrawn="1"/>
        </p:nvSpPr>
        <p:spPr>
          <a:xfrm>
            <a:off x="1863628" y="356702"/>
            <a:ext cx="10447353" cy="443711"/>
          </a:xfrm>
          <a:prstGeom prst="rect">
            <a:avLst/>
          </a:prstGeom>
        </p:spPr>
        <p:txBody>
          <a:bodyPr vert="horz" wrap="square" lIns="0" tIns="12700" rIns="0" bIns="0" rtlCol="0" anchor="t">
            <a:spAutoFit/>
          </a:bodyPr>
          <a:lstStyle/>
          <a:p>
            <a:pPr marL="12700">
              <a:spcBef>
                <a:spcPts val="100"/>
              </a:spcBef>
            </a:pPr>
            <a:r>
              <a:rPr lang="en-US" sz="2800" b="1" spc="45">
                <a:solidFill>
                  <a:srgbClr val="FF711C"/>
                </a:solidFill>
                <a:latin typeface="Arial"/>
                <a:cs typeface="Arial"/>
              </a:rPr>
              <a:t>RUNWAY INCURSION</a:t>
            </a:r>
            <a:endParaRPr lang="en-US" sz="2800" b="1" spc="-10">
              <a:solidFill>
                <a:srgbClr val="FF711C"/>
              </a:solidFill>
              <a:latin typeface="Arial"/>
              <a:cs typeface="Arial"/>
            </a:endParaRPr>
          </a:p>
        </p:txBody>
      </p:sp>
      <p:sp>
        <p:nvSpPr>
          <p:cNvPr id="5" name="Rectangle 4">
            <a:extLst>
              <a:ext uri="{FF2B5EF4-FFF2-40B4-BE49-F238E27FC236}">
                <a16:creationId xmlns:a16="http://schemas.microsoft.com/office/drawing/2014/main" id="{2117BD88-9617-4C7D-39EA-3593E0D020A4}"/>
              </a:ext>
            </a:extLst>
          </p:cNvPr>
          <p:cNvSpPr/>
          <p:nvPr userDrawn="1"/>
        </p:nvSpPr>
        <p:spPr>
          <a:xfrm rot="10800000">
            <a:off x="0" y="4732256"/>
            <a:ext cx="12192000" cy="1751762"/>
          </a:xfrm>
          <a:prstGeom prst="rect">
            <a:avLst/>
          </a:prstGeom>
          <a:gradFill>
            <a:gsLst>
              <a:gs pos="0">
                <a:schemeClr val="bg1">
                  <a:alpha val="0"/>
                </a:schemeClr>
              </a:gs>
              <a:gs pos="85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BBED60C-BEBB-6BDE-47EE-7C1E3ADF6652}"/>
              </a:ext>
            </a:extLst>
          </p:cNvPr>
          <p:cNvSpPr txBox="1"/>
          <p:nvPr userDrawn="1"/>
        </p:nvSpPr>
        <p:spPr>
          <a:xfrm>
            <a:off x="1863628" y="4580787"/>
            <a:ext cx="9175159" cy="1803058"/>
          </a:xfrm>
          <a:prstGeom prst="rect">
            <a:avLst/>
          </a:prstGeom>
        </p:spPr>
        <p:txBody>
          <a:bodyPr vert="horz" wrap="square" lIns="0" tIns="182880" rIns="0" bIns="0" numCol="1" spcCol="365760" rtlCol="0" anchor="t">
            <a:spAutoFit/>
          </a:bodyPr>
          <a:lstStyle/>
          <a:p>
            <a:pPr marL="237744" indent="-237744">
              <a:spcBef>
                <a:spcPts val="1100"/>
              </a:spcBef>
              <a:buFont typeface="Arial" panose="020B0604020202020204" pitchFamily="34" charset="0"/>
              <a:buChar char="•"/>
              <a:tabLst>
                <a:tab pos="236220" algn="l"/>
              </a:tabLst>
            </a:pPr>
            <a:r>
              <a:rPr lang="en-US" sz="2400">
                <a:solidFill>
                  <a:schemeClr val="accent2"/>
                </a:solidFill>
                <a:latin typeface="Arial"/>
                <a:cs typeface="Arial"/>
              </a:rPr>
              <a:t>A category </a:t>
            </a:r>
            <a:r>
              <a:rPr lang="en-US" sz="2400" b="1">
                <a:solidFill>
                  <a:srgbClr val="428C45"/>
                </a:solidFill>
                <a:latin typeface="Arial Black" panose="020B0604020202020204" pitchFamily="34" charset="0"/>
                <a:cs typeface="Arial Black" panose="020B0604020202020204" pitchFamily="34" charset="0"/>
              </a:rPr>
              <a:t>D</a:t>
            </a:r>
            <a:r>
              <a:rPr lang="en-US" sz="2400" b="1">
                <a:solidFill>
                  <a:schemeClr val="accent2"/>
                </a:solidFill>
                <a:latin typeface="Arial"/>
                <a:cs typeface="Arial"/>
              </a:rPr>
              <a:t> </a:t>
            </a:r>
            <a:r>
              <a:rPr lang="en-US" sz="2400">
                <a:solidFill>
                  <a:schemeClr val="accent2"/>
                </a:solidFill>
                <a:latin typeface="Arial"/>
                <a:cs typeface="Arial"/>
              </a:rPr>
              <a:t>event involves no other aircraft or vehicle</a:t>
            </a:r>
            <a:endParaRPr lang="en-US" sz="2400" spc="-25">
              <a:solidFill>
                <a:schemeClr val="accent2"/>
              </a:solidFill>
              <a:latin typeface="Arial"/>
              <a:cs typeface="Arial"/>
            </a:endParaRPr>
          </a:p>
          <a:p>
            <a:pPr marL="237744" indent="-237744">
              <a:spcBef>
                <a:spcPts val="1100"/>
              </a:spcBef>
              <a:buFont typeface="Arial" panose="020B0604020202020204" pitchFamily="34" charset="0"/>
              <a:buChar char="•"/>
              <a:tabLst>
                <a:tab pos="236220" algn="l"/>
              </a:tabLst>
            </a:pPr>
            <a:r>
              <a:rPr lang="en-US" sz="2400" spc="-25">
                <a:solidFill>
                  <a:schemeClr val="accent2"/>
                </a:solidFill>
                <a:latin typeface="Arial"/>
                <a:cs typeface="Arial"/>
              </a:rPr>
              <a:t>Events in categories </a:t>
            </a:r>
            <a:r>
              <a:rPr lang="en-US" sz="2400" b="1" spc="-25">
                <a:solidFill>
                  <a:srgbClr val="6BA6D4"/>
                </a:solidFill>
                <a:latin typeface="Arial Black" panose="020B0604020202020204" pitchFamily="34" charset="0"/>
                <a:cs typeface="Arial Black" panose="020B0604020202020204" pitchFamily="34" charset="0"/>
              </a:rPr>
              <a:t>C</a:t>
            </a:r>
            <a:r>
              <a:rPr lang="en-US" sz="2400" spc="-25">
                <a:solidFill>
                  <a:schemeClr val="accent2"/>
                </a:solidFill>
                <a:latin typeface="Arial"/>
                <a:cs typeface="Arial"/>
              </a:rPr>
              <a:t>, </a:t>
            </a:r>
            <a:r>
              <a:rPr lang="en-US" sz="2400" b="1" spc="-25">
                <a:solidFill>
                  <a:srgbClr val="EAB929"/>
                </a:solidFill>
                <a:latin typeface="Arial Black" panose="020B0604020202020204" pitchFamily="34" charset="0"/>
                <a:cs typeface="Arial Black" panose="020B0604020202020204" pitchFamily="34" charset="0"/>
              </a:rPr>
              <a:t>B</a:t>
            </a:r>
            <a:r>
              <a:rPr lang="en-US" sz="2400" spc="-25">
                <a:solidFill>
                  <a:schemeClr val="accent2"/>
                </a:solidFill>
                <a:latin typeface="Arial"/>
                <a:cs typeface="Arial"/>
              </a:rPr>
              <a:t>, and </a:t>
            </a:r>
            <a:r>
              <a:rPr lang="en-US" sz="2400" b="1" spc="-25">
                <a:solidFill>
                  <a:srgbClr val="EC3F36"/>
                </a:solidFill>
                <a:latin typeface="Arial Black" panose="020B0604020202020204" pitchFamily="34" charset="0"/>
                <a:cs typeface="Arial Black" panose="020B0604020202020204" pitchFamily="34" charset="0"/>
              </a:rPr>
              <a:t>A</a:t>
            </a:r>
            <a:r>
              <a:rPr lang="en-US" sz="2400" spc="-25">
                <a:solidFill>
                  <a:schemeClr val="accent2"/>
                </a:solidFill>
                <a:latin typeface="Arial"/>
                <a:cs typeface="Arial"/>
              </a:rPr>
              <a:t>, increase the risk of collision, respectively, based on proximity and closure rate/speed of event participants/targets</a:t>
            </a:r>
            <a:endParaRPr lang="en-US" sz="2400">
              <a:solidFill>
                <a:schemeClr val="accent2"/>
              </a:solidFill>
              <a:latin typeface="Arial"/>
              <a:cs typeface="Arial"/>
            </a:endParaRPr>
          </a:p>
        </p:txBody>
      </p:sp>
      <p:sp>
        <p:nvSpPr>
          <p:cNvPr id="9" name="object 16">
            <a:extLst>
              <a:ext uri="{FF2B5EF4-FFF2-40B4-BE49-F238E27FC236}">
                <a16:creationId xmlns:a16="http://schemas.microsoft.com/office/drawing/2014/main" id="{0818ACB0-D875-80A5-5B98-1AF346A3E351}"/>
              </a:ext>
            </a:extLst>
          </p:cNvPr>
          <p:cNvSpPr/>
          <p:nvPr userDrawn="1"/>
        </p:nvSpPr>
        <p:spPr>
          <a:xfrm>
            <a:off x="45720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6DF00EC6-F537-4180-694D-DF94AF54F222}"/>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1" name="object 5">
            <a:extLst>
              <a:ext uri="{FF2B5EF4-FFF2-40B4-BE49-F238E27FC236}">
                <a16:creationId xmlns:a16="http://schemas.microsoft.com/office/drawing/2014/main" id="{4FA2BB16-754B-CB9A-B54C-22D5F9CD34C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943305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SA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8C65A76-61AF-309F-23AC-9B687A179FF8}"/>
              </a:ext>
            </a:extLst>
          </p:cNvPr>
          <p:cNvGrpSpPr/>
          <p:nvPr userDrawn="1"/>
        </p:nvGrpSpPr>
        <p:grpSpPr>
          <a:xfrm>
            <a:off x="0" y="-21020"/>
            <a:ext cx="11717518" cy="6905921"/>
            <a:chOff x="0" y="0"/>
            <a:chExt cx="11717518" cy="6905921"/>
          </a:xfrm>
        </p:grpSpPr>
        <p:pic>
          <p:nvPicPr>
            <p:cNvPr id="15" name="Picture 14" descr="A picture containing person, table, sitting, computer&#10;&#10;Description automatically generated">
              <a:extLst>
                <a:ext uri="{FF2B5EF4-FFF2-40B4-BE49-F238E27FC236}">
                  <a16:creationId xmlns:a16="http://schemas.microsoft.com/office/drawing/2014/main" id="{7E85AC55-E720-AB85-64B9-E17921A592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9"/>
            <a:stretch/>
          </p:blipFill>
          <p:spPr>
            <a:xfrm>
              <a:off x="0" y="8165"/>
              <a:ext cx="4891527" cy="6897756"/>
            </a:xfrm>
            <a:prstGeom prst="rect">
              <a:avLst/>
            </a:prstGeom>
          </p:spPr>
        </p:pic>
        <p:pic>
          <p:nvPicPr>
            <p:cNvPr id="16" name="Picture 15" descr="A picture containing person, table, sitting, computer&#10;&#10;Description automatically generated">
              <a:extLst>
                <a:ext uri="{FF2B5EF4-FFF2-40B4-BE49-F238E27FC236}">
                  <a16:creationId xmlns:a16="http://schemas.microsoft.com/office/drawing/2014/main" id="{716B7DE2-BAE8-9E94-A960-56BCFE3555FF}"/>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a:off x="4891528" y="2040427"/>
              <a:ext cx="6825990" cy="4360254"/>
            </a:xfrm>
            <a:prstGeom prst="rect">
              <a:avLst/>
            </a:prstGeom>
          </p:spPr>
        </p:pic>
        <p:pic>
          <p:nvPicPr>
            <p:cNvPr id="17" name="Picture 16" descr="A picture containing person, table, sitting, computer&#10;&#10;Description automatically generated">
              <a:extLst>
                <a:ext uri="{FF2B5EF4-FFF2-40B4-BE49-F238E27FC236}">
                  <a16:creationId xmlns:a16="http://schemas.microsoft.com/office/drawing/2014/main" id="{731CEB9B-9363-C889-6E58-5966862D112E}"/>
                </a:ext>
              </a:extLst>
            </p:cNvPr>
            <p:cNvPicPr>
              <a:picLocks noChangeAspect="1"/>
            </p:cNvPicPr>
            <p:nvPr/>
          </p:nvPicPr>
          <p:blipFill rotWithShape="1">
            <a:blip r:embed="rId5" cstate="screen">
              <a:alphaModFix amt="16000"/>
              <a:extLst>
                <a:ext uri="{28A0092B-C50C-407E-A947-70E740481C1C}">
                  <a14:useLocalDpi xmlns:a14="http://schemas.microsoft.com/office/drawing/2010/main"/>
                </a:ext>
              </a:extLst>
            </a:blip>
            <a:srcRect t="-3997"/>
            <a:stretch/>
          </p:blipFill>
          <p:spPr>
            <a:xfrm>
              <a:off x="4891528" y="0"/>
              <a:ext cx="6825990" cy="465364"/>
            </a:xfrm>
            <a:prstGeom prst="rect">
              <a:avLst/>
            </a:prstGeom>
          </p:spPr>
        </p:pic>
      </p:grpSp>
    </p:spTree>
    <p:extLst>
      <p:ext uri="{BB962C8B-B14F-4D97-AF65-F5344CB8AC3E}">
        <p14:creationId xmlns:p14="http://schemas.microsoft.com/office/powerpoint/2010/main" val="110894519"/>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LD SHORT- APPROACH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5" name="Group 14">
            <a:extLst>
              <a:ext uri="{FF2B5EF4-FFF2-40B4-BE49-F238E27FC236}">
                <a16:creationId xmlns:a16="http://schemas.microsoft.com/office/drawing/2014/main" id="{1AC00BAC-1923-2624-1310-F0451B95686B}"/>
              </a:ext>
            </a:extLst>
          </p:cNvPr>
          <p:cNvGrpSpPr/>
          <p:nvPr userDrawn="1"/>
        </p:nvGrpSpPr>
        <p:grpSpPr>
          <a:xfrm>
            <a:off x="1854198" y="4127896"/>
            <a:ext cx="8349492" cy="946332"/>
            <a:chOff x="1854198" y="4106966"/>
            <a:chExt cx="8349492" cy="946332"/>
          </a:xfrm>
        </p:grpSpPr>
        <p:sp>
          <p:nvSpPr>
            <p:cNvPr id="23" name="Rectangle 22">
              <a:extLst>
                <a:ext uri="{FF2B5EF4-FFF2-40B4-BE49-F238E27FC236}">
                  <a16:creationId xmlns:a16="http://schemas.microsoft.com/office/drawing/2014/main" id="{E17A703B-35ED-309A-0A3F-07BE930D4E3B}"/>
                </a:ext>
              </a:extLst>
            </p:cNvPr>
            <p:cNvSpPr/>
            <p:nvPr/>
          </p:nvSpPr>
          <p:spPr>
            <a:xfrm>
              <a:off x="1854198" y="4119380"/>
              <a:ext cx="8349488" cy="93391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object 12">
              <a:extLst>
                <a:ext uri="{FF2B5EF4-FFF2-40B4-BE49-F238E27FC236}">
                  <a16:creationId xmlns:a16="http://schemas.microsoft.com/office/drawing/2014/main" id="{8CF8DE83-1094-1F3B-05A1-0E2A5E650242}"/>
                </a:ext>
              </a:extLst>
            </p:cNvPr>
            <p:cNvGrpSpPr/>
            <p:nvPr/>
          </p:nvGrpSpPr>
          <p:grpSpPr>
            <a:xfrm>
              <a:off x="1854200" y="4106966"/>
              <a:ext cx="8349490" cy="946332"/>
              <a:chOff x="2193034" y="3949699"/>
              <a:chExt cx="7909561" cy="1286688"/>
            </a:xfrm>
          </p:grpSpPr>
          <p:sp>
            <p:nvSpPr>
              <p:cNvPr id="25" name="object 13">
                <a:extLst>
                  <a:ext uri="{FF2B5EF4-FFF2-40B4-BE49-F238E27FC236}">
                    <a16:creationId xmlns:a16="http://schemas.microsoft.com/office/drawing/2014/main" id="{E376D83B-64DE-E28A-47CC-B377A428F1F7}"/>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26" name="object 14">
                <a:extLst>
                  <a:ext uri="{FF2B5EF4-FFF2-40B4-BE49-F238E27FC236}">
                    <a16:creationId xmlns:a16="http://schemas.microsoft.com/office/drawing/2014/main" id="{4FBC56A9-4A35-37C7-60DB-19BB1ADE8558}"/>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27" name="object 15">
                <a:extLst>
                  <a:ext uri="{FF2B5EF4-FFF2-40B4-BE49-F238E27FC236}">
                    <a16:creationId xmlns:a16="http://schemas.microsoft.com/office/drawing/2014/main" id="{50EF6017-7DC9-30B0-005D-60667FE93F0C}"/>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28" name="object 16">
                <a:extLst>
                  <a:ext uri="{FF2B5EF4-FFF2-40B4-BE49-F238E27FC236}">
                    <a16:creationId xmlns:a16="http://schemas.microsoft.com/office/drawing/2014/main" id="{0091FDEF-D800-CC4A-AFBD-6F4F6A866FF7}"/>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pic>
        <p:nvPicPr>
          <p:cNvPr id="9" name="Graphic 8" descr="Airplane with solid fill">
            <a:extLst>
              <a:ext uri="{FF2B5EF4-FFF2-40B4-BE49-F238E27FC236}">
                <a16:creationId xmlns:a16="http://schemas.microsoft.com/office/drawing/2014/main" id="{C759EF28-056D-672F-5261-884D5915C1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09778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0731612"/>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LD SHORT - CLE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9" name="Group 8">
            <a:extLst>
              <a:ext uri="{FF2B5EF4-FFF2-40B4-BE49-F238E27FC236}">
                <a16:creationId xmlns:a16="http://schemas.microsoft.com/office/drawing/2014/main" id="{F138A3F9-0A87-10AF-83D0-51F409827FC2}"/>
              </a:ext>
            </a:extLst>
          </p:cNvPr>
          <p:cNvGrpSpPr/>
          <p:nvPr userDrawn="1"/>
        </p:nvGrpSpPr>
        <p:grpSpPr>
          <a:xfrm>
            <a:off x="1869620" y="5441078"/>
            <a:ext cx="8349490" cy="960643"/>
            <a:chOff x="1869620" y="4591401"/>
            <a:chExt cx="8349490" cy="960643"/>
          </a:xfrm>
        </p:grpSpPr>
        <p:sp>
          <p:nvSpPr>
            <p:cNvPr id="41" name="Rectangle 40">
              <a:extLst>
                <a:ext uri="{FF2B5EF4-FFF2-40B4-BE49-F238E27FC236}">
                  <a16:creationId xmlns:a16="http://schemas.microsoft.com/office/drawing/2014/main" id="{1C2C8FC9-6102-3D29-C92E-18267FFE42BB}"/>
                </a:ext>
              </a:extLst>
            </p:cNvPr>
            <p:cNvSpPr/>
            <p:nvPr/>
          </p:nvSpPr>
          <p:spPr>
            <a:xfrm>
              <a:off x="1869620" y="4591401"/>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object 12">
              <a:extLst>
                <a:ext uri="{FF2B5EF4-FFF2-40B4-BE49-F238E27FC236}">
                  <a16:creationId xmlns:a16="http://schemas.microsoft.com/office/drawing/2014/main" id="{041B4249-3600-FF59-AFD8-C241C5C0820A}"/>
                </a:ext>
              </a:extLst>
            </p:cNvPr>
            <p:cNvGrpSpPr/>
            <p:nvPr/>
          </p:nvGrpSpPr>
          <p:grpSpPr>
            <a:xfrm rot="10800000">
              <a:off x="1869620" y="4605712"/>
              <a:ext cx="8349490" cy="946332"/>
              <a:chOff x="2193034" y="3949699"/>
              <a:chExt cx="7909561" cy="1286688"/>
            </a:xfrm>
          </p:grpSpPr>
          <p:sp>
            <p:nvSpPr>
              <p:cNvPr id="47" name="object 13">
                <a:extLst>
                  <a:ext uri="{FF2B5EF4-FFF2-40B4-BE49-F238E27FC236}">
                    <a16:creationId xmlns:a16="http://schemas.microsoft.com/office/drawing/2014/main" id="{575EF443-CC0F-ACB6-0888-FA8451C022F4}"/>
                  </a:ext>
                </a:extLst>
              </p:cNvPr>
              <p:cNvSpPr/>
              <p:nvPr/>
            </p:nvSpPr>
            <p:spPr>
              <a:xfrm>
                <a:off x="2193036" y="4734737"/>
                <a:ext cx="7909559" cy="501650"/>
              </a:xfrm>
              <a:custGeom>
                <a:avLst/>
                <a:gdLst/>
                <a:ahLst/>
                <a:cxnLst/>
                <a:rect l="l" t="t" r="r" b="b"/>
                <a:pathLst>
                  <a:path w="7909559" h="501650">
                    <a:moveTo>
                      <a:pt x="7909560" y="190500"/>
                    </a:moveTo>
                    <a:lnTo>
                      <a:pt x="0" y="190500"/>
                    </a:lnTo>
                    <a:lnTo>
                      <a:pt x="0" y="501650"/>
                    </a:lnTo>
                    <a:lnTo>
                      <a:pt x="7909560" y="501650"/>
                    </a:lnTo>
                    <a:lnTo>
                      <a:pt x="7909560" y="190500"/>
                    </a:lnTo>
                    <a:close/>
                  </a:path>
                  <a:path w="7909559" h="501650">
                    <a:moveTo>
                      <a:pt x="7909560" y="0"/>
                    </a:moveTo>
                    <a:lnTo>
                      <a:pt x="0" y="0"/>
                    </a:lnTo>
                    <a:lnTo>
                      <a:pt x="0" y="101600"/>
                    </a:lnTo>
                    <a:lnTo>
                      <a:pt x="7909560" y="101600"/>
                    </a:lnTo>
                    <a:lnTo>
                      <a:pt x="7909560" y="0"/>
                    </a:lnTo>
                    <a:close/>
                  </a:path>
                </a:pathLst>
              </a:custGeom>
              <a:solidFill>
                <a:srgbClr val="2C3440"/>
              </a:solidFill>
            </p:spPr>
            <p:txBody>
              <a:bodyPr wrap="square" lIns="0" tIns="0" rIns="0" bIns="0" rtlCol="0"/>
              <a:lstStyle/>
              <a:p>
                <a:endParaRPr/>
              </a:p>
            </p:txBody>
          </p:sp>
          <p:sp>
            <p:nvSpPr>
              <p:cNvPr id="48" name="object 14">
                <a:extLst>
                  <a:ext uri="{FF2B5EF4-FFF2-40B4-BE49-F238E27FC236}">
                    <a16:creationId xmlns:a16="http://schemas.microsoft.com/office/drawing/2014/main" id="{B1B2449C-F075-5A04-E7DB-CE78713B6F74}"/>
                  </a:ext>
                </a:extLst>
              </p:cNvPr>
              <p:cNvSpPr/>
              <p:nvPr/>
            </p:nvSpPr>
            <p:spPr>
              <a:xfrm>
                <a:off x="2193034" y="4836339"/>
                <a:ext cx="7909559" cy="88900"/>
              </a:xfrm>
              <a:custGeom>
                <a:avLst/>
                <a:gdLst/>
                <a:ahLst/>
                <a:cxnLst/>
                <a:rect l="l" t="t" r="r" b="b"/>
                <a:pathLst>
                  <a:path w="7909559" h="88900">
                    <a:moveTo>
                      <a:pt x="7909559" y="0"/>
                    </a:moveTo>
                    <a:lnTo>
                      <a:pt x="0" y="0"/>
                    </a:lnTo>
                    <a:lnTo>
                      <a:pt x="0" y="88900"/>
                    </a:lnTo>
                    <a:lnTo>
                      <a:pt x="7909559" y="88900"/>
                    </a:lnTo>
                    <a:lnTo>
                      <a:pt x="7909559" y="0"/>
                    </a:lnTo>
                    <a:close/>
                  </a:path>
                </a:pathLst>
              </a:custGeom>
              <a:solidFill>
                <a:srgbClr val="FFBE2D"/>
              </a:solidFill>
            </p:spPr>
            <p:txBody>
              <a:bodyPr wrap="square" lIns="0" tIns="0" rIns="0" bIns="0" rtlCol="0"/>
              <a:lstStyle/>
              <a:p>
                <a:endParaRPr/>
              </a:p>
            </p:txBody>
          </p:sp>
          <p:sp>
            <p:nvSpPr>
              <p:cNvPr id="49" name="object 15">
                <a:extLst>
                  <a:ext uri="{FF2B5EF4-FFF2-40B4-BE49-F238E27FC236}">
                    <a16:creationId xmlns:a16="http://schemas.microsoft.com/office/drawing/2014/main" id="{FF7C8AE0-00F7-BC5F-AF70-2696B006FE9A}"/>
                  </a:ext>
                </a:extLst>
              </p:cNvPr>
              <p:cNvSpPr/>
              <p:nvPr/>
            </p:nvSpPr>
            <p:spPr>
              <a:xfrm>
                <a:off x="2193035" y="3949700"/>
                <a:ext cx="7909559" cy="696595"/>
              </a:xfrm>
              <a:custGeom>
                <a:avLst/>
                <a:gdLst/>
                <a:ahLst/>
                <a:cxnLst/>
                <a:rect l="l" t="t" r="r" b="b"/>
                <a:pathLst>
                  <a:path w="7909559" h="696595">
                    <a:moveTo>
                      <a:pt x="0" y="696137"/>
                    </a:moveTo>
                    <a:lnTo>
                      <a:pt x="7909559" y="696137"/>
                    </a:lnTo>
                    <a:lnTo>
                      <a:pt x="7909559" y="0"/>
                    </a:lnTo>
                    <a:lnTo>
                      <a:pt x="0" y="0"/>
                    </a:lnTo>
                    <a:lnTo>
                      <a:pt x="0" y="696137"/>
                    </a:lnTo>
                    <a:close/>
                  </a:path>
                </a:pathLst>
              </a:custGeom>
              <a:solidFill>
                <a:srgbClr val="2C3440"/>
              </a:solidFill>
            </p:spPr>
            <p:txBody>
              <a:bodyPr wrap="square" lIns="0" tIns="0" rIns="0" bIns="0" rtlCol="0"/>
              <a:lstStyle/>
              <a:p>
                <a:endParaRPr/>
              </a:p>
            </p:txBody>
          </p:sp>
          <p:sp>
            <p:nvSpPr>
              <p:cNvPr id="50" name="object 16">
                <a:extLst>
                  <a:ext uri="{FF2B5EF4-FFF2-40B4-BE49-F238E27FC236}">
                    <a16:creationId xmlns:a16="http://schemas.microsoft.com/office/drawing/2014/main" id="{5A56B42D-5E32-914E-B046-31A7DC2DFF84}"/>
                  </a:ext>
                </a:extLst>
              </p:cNvPr>
              <p:cNvSpPr/>
              <p:nvPr/>
            </p:nvSpPr>
            <p:spPr>
              <a:xfrm>
                <a:off x="2193036" y="4255223"/>
                <a:ext cx="7909559" cy="480059"/>
              </a:xfrm>
              <a:custGeom>
                <a:avLst/>
                <a:gdLst/>
                <a:ahLst/>
                <a:cxnLst/>
                <a:rect l="l" t="t" r="r" b="b"/>
                <a:pathLst>
                  <a:path w="7909559" h="480060">
                    <a:moveTo>
                      <a:pt x="1491132" y="200113"/>
                    </a:moveTo>
                    <a:lnTo>
                      <a:pt x="349250" y="200113"/>
                    </a:lnTo>
                    <a:lnTo>
                      <a:pt x="349250" y="289013"/>
                    </a:lnTo>
                    <a:lnTo>
                      <a:pt x="1491132" y="289013"/>
                    </a:lnTo>
                    <a:lnTo>
                      <a:pt x="1491132" y="200113"/>
                    </a:lnTo>
                    <a:close/>
                  </a:path>
                  <a:path w="7909559" h="480060">
                    <a:moveTo>
                      <a:pt x="1491132" y="9613"/>
                    </a:moveTo>
                    <a:lnTo>
                      <a:pt x="349250" y="9613"/>
                    </a:lnTo>
                    <a:lnTo>
                      <a:pt x="349250" y="98513"/>
                    </a:lnTo>
                    <a:lnTo>
                      <a:pt x="1491132" y="98513"/>
                    </a:lnTo>
                    <a:lnTo>
                      <a:pt x="1491132" y="9613"/>
                    </a:lnTo>
                    <a:close/>
                  </a:path>
                  <a:path w="7909559" h="480060">
                    <a:moveTo>
                      <a:pt x="3521418" y="200113"/>
                    </a:moveTo>
                    <a:lnTo>
                      <a:pt x="2379535" y="200113"/>
                    </a:lnTo>
                    <a:lnTo>
                      <a:pt x="2379535" y="289013"/>
                    </a:lnTo>
                    <a:lnTo>
                      <a:pt x="3521418" y="289013"/>
                    </a:lnTo>
                    <a:lnTo>
                      <a:pt x="3521418" y="200113"/>
                    </a:lnTo>
                    <a:close/>
                  </a:path>
                  <a:path w="7909559" h="480060">
                    <a:moveTo>
                      <a:pt x="3521418" y="9613"/>
                    </a:moveTo>
                    <a:lnTo>
                      <a:pt x="2379535" y="9613"/>
                    </a:lnTo>
                    <a:lnTo>
                      <a:pt x="2379535" y="98513"/>
                    </a:lnTo>
                    <a:lnTo>
                      <a:pt x="3521418" y="98513"/>
                    </a:lnTo>
                    <a:lnTo>
                      <a:pt x="3521418" y="9613"/>
                    </a:lnTo>
                    <a:close/>
                  </a:path>
                  <a:path w="7909559" h="480060">
                    <a:moveTo>
                      <a:pt x="5554878" y="200113"/>
                    </a:moveTo>
                    <a:lnTo>
                      <a:pt x="4412983" y="200113"/>
                    </a:lnTo>
                    <a:lnTo>
                      <a:pt x="4412983" y="289013"/>
                    </a:lnTo>
                    <a:lnTo>
                      <a:pt x="5554878" y="289013"/>
                    </a:lnTo>
                    <a:lnTo>
                      <a:pt x="5554878" y="200113"/>
                    </a:lnTo>
                    <a:close/>
                  </a:path>
                  <a:path w="7909559" h="480060">
                    <a:moveTo>
                      <a:pt x="5554878" y="9613"/>
                    </a:moveTo>
                    <a:lnTo>
                      <a:pt x="4412983" y="9613"/>
                    </a:lnTo>
                    <a:lnTo>
                      <a:pt x="4412983" y="98513"/>
                    </a:lnTo>
                    <a:lnTo>
                      <a:pt x="5554878" y="98513"/>
                    </a:lnTo>
                    <a:lnTo>
                      <a:pt x="5554878" y="9613"/>
                    </a:lnTo>
                    <a:close/>
                  </a:path>
                  <a:path w="7909559" h="480060">
                    <a:moveTo>
                      <a:pt x="7585164" y="190500"/>
                    </a:moveTo>
                    <a:lnTo>
                      <a:pt x="6443281" y="190500"/>
                    </a:lnTo>
                    <a:lnTo>
                      <a:pt x="6443281" y="279400"/>
                    </a:lnTo>
                    <a:lnTo>
                      <a:pt x="7585164" y="279400"/>
                    </a:lnTo>
                    <a:lnTo>
                      <a:pt x="7585164" y="190500"/>
                    </a:lnTo>
                    <a:close/>
                  </a:path>
                  <a:path w="7909559" h="480060">
                    <a:moveTo>
                      <a:pt x="7585164" y="0"/>
                    </a:moveTo>
                    <a:lnTo>
                      <a:pt x="6443281" y="0"/>
                    </a:lnTo>
                    <a:lnTo>
                      <a:pt x="6443281" y="88900"/>
                    </a:lnTo>
                    <a:lnTo>
                      <a:pt x="7585164" y="88900"/>
                    </a:lnTo>
                    <a:lnTo>
                      <a:pt x="7585164" y="0"/>
                    </a:lnTo>
                    <a:close/>
                  </a:path>
                  <a:path w="7909559" h="480060">
                    <a:moveTo>
                      <a:pt x="7909560" y="390613"/>
                    </a:moveTo>
                    <a:lnTo>
                      <a:pt x="0" y="390613"/>
                    </a:lnTo>
                    <a:lnTo>
                      <a:pt x="0" y="479513"/>
                    </a:lnTo>
                    <a:lnTo>
                      <a:pt x="7909560" y="479513"/>
                    </a:lnTo>
                    <a:lnTo>
                      <a:pt x="7909560" y="390613"/>
                    </a:lnTo>
                    <a:close/>
                  </a:path>
                </a:pathLst>
              </a:custGeom>
              <a:solidFill>
                <a:srgbClr val="FFBE2D"/>
              </a:solidFill>
            </p:spPr>
            <p:txBody>
              <a:bodyPr wrap="square" lIns="0" tIns="0" rIns="0" bIns="0" rtlCol="0"/>
              <a:lstStyle/>
              <a:p>
                <a:endParaRPr/>
              </a:p>
            </p:txBody>
          </p:sp>
        </p:grpSp>
      </p:grpSp>
      <p:pic>
        <p:nvPicPr>
          <p:cNvPr id="10" name="Graphic 9" descr="Airplane with solid fill">
            <a:extLst>
              <a:ext uri="{FF2B5EF4-FFF2-40B4-BE49-F238E27FC236}">
                <a16:creationId xmlns:a16="http://schemas.microsoft.com/office/drawing/2014/main" id="{25DD785F-CCF4-70C6-3489-9F20DF3836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4033978"/>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347654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WELCOM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5" name="object 6">
            <a:extLst>
              <a:ext uri="{FF2B5EF4-FFF2-40B4-BE49-F238E27FC236}">
                <a16:creationId xmlns:a16="http://schemas.microsoft.com/office/drawing/2014/main" id="{20C88ED8-EF4B-40AF-CA20-E138BCD3E0DC}"/>
              </a:ext>
            </a:extLst>
          </p:cNvPr>
          <p:cNvSpPr txBox="1"/>
          <p:nvPr userDrawn="1"/>
        </p:nvSpPr>
        <p:spPr>
          <a:xfrm>
            <a:off x="1855470" y="2407810"/>
            <a:ext cx="4997059" cy="1392689"/>
          </a:xfrm>
          <a:prstGeom prst="rect">
            <a:avLst/>
          </a:prstGeom>
        </p:spPr>
        <p:txBody>
          <a:bodyPr vert="horz" wrap="square" lIns="0" tIns="274320" rIns="0" bIns="0" rtlCol="0">
            <a:spAutoFit/>
          </a:bodyPr>
          <a:lstStyle/>
          <a:p>
            <a:pPr marL="12700" marR="5080">
              <a:lnSpc>
                <a:spcPts val="2900"/>
              </a:lnSpc>
              <a:spcBef>
                <a:spcPts val="580"/>
              </a:spcBef>
            </a:pPr>
            <a:r>
              <a:rPr sz="2800" b="1">
                <a:solidFill>
                  <a:srgbClr val="FF711C"/>
                </a:solidFill>
                <a:effectLst>
                  <a:outerShdw blurRad="76200" dist="38100" dir="3600000" algn="tl" rotWithShape="0">
                    <a:prstClr val="black">
                      <a:alpha val="19605"/>
                    </a:prstClr>
                  </a:outerShdw>
                </a:effectLst>
                <a:latin typeface="Arial"/>
                <a:cs typeface="Arial"/>
              </a:rPr>
              <a:t>TO</a:t>
            </a:r>
            <a:r>
              <a:rPr sz="2800" b="1" spc="100">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THE</a:t>
            </a:r>
            <a:r>
              <a:rPr sz="2800" b="1" spc="100">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RUNWAY</a:t>
            </a:r>
            <a:r>
              <a:rPr sz="2800" b="1" spc="55">
                <a:solidFill>
                  <a:srgbClr val="FF711C"/>
                </a:solidFill>
                <a:effectLst>
                  <a:outerShdw blurRad="76200" dist="38100" dir="3600000" algn="tl" rotWithShape="0">
                    <a:prstClr val="black">
                      <a:alpha val="19605"/>
                    </a:prstClr>
                  </a:outerShdw>
                </a:effectLst>
                <a:latin typeface="Arial"/>
                <a:cs typeface="Arial"/>
              </a:rPr>
              <a:t> </a:t>
            </a:r>
            <a:r>
              <a:rPr sz="2800" b="1" spc="45">
                <a:solidFill>
                  <a:srgbClr val="FF711C"/>
                </a:solidFill>
                <a:effectLst>
                  <a:outerShdw blurRad="76200" dist="38100" dir="3600000" algn="tl" rotWithShape="0">
                    <a:prstClr val="black">
                      <a:alpha val="19605"/>
                    </a:prstClr>
                  </a:outerShdw>
                </a:effectLst>
                <a:latin typeface="Arial"/>
                <a:cs typeface="Arial"/>
              </a:rPr>
              <a:t>SAFETY ACTION</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TEAM</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spc="-10">
                <a:solidFill>
                  <a:srgbClr val="FF711C"/>
                </a:solidFill>
                <a:effectLst>
                  <a:outerShdw blurRad="76200" dist="38100" dir="3600000" algn="tl" rotWithShape="0">
                    <a:prstClr val="black">
                      <a:alpha val="19605"/>
                    </a:prstClr>
                  </a:outerShdw>
                </a:effectLst>
                <a:latin typeface="Arial"/>
                <a:cs typeface="Arial"/>
              </a:rPr>
              <a:t>(RSAT)</a:t>
            </a:r>
            <a:endParaRPr sz="2800">
              <a:effectLst>
                <a:outerShdw blurRad="76200" dist="38100" dir="3600000" algn="tl" rotWithShape="0">
                  <a:prstClr val="black">
                    <a:alpha val="19605"/>
                  </a:prstClr>
                </a:outerShdw>
              </a:effectLst>
              <a:latin typeface="Arial"/>
              <a:cs typeface="Arial"/>
            </a:endParaRPr>
          </a:p>
          <a:p>
            <a:pPr marL="12700">
              <a:lnSpc>
                <a:spcPts val="2880"/>
              </a:lnSpc>
            </a:pPr>
            <a:r>
              <a:rPr sz="2800" b="1" spc="45">
                <a:solidFill>
                  <a:srgbClr val="FF711C"/>
                </a:solidFill>
                <a:effectLst>
                  <a:outerShdw blurRad="76200" dist="38100" dir="3600000" algn="tl" rotWithShape="0">
                    <a:prstClr val="black">
                      <a:alpha val="19605"/>
                    </a:prstClr>
                  </a:outerShdw>
                </a:effectLst>
                <a:latin typeface="Arial"/>
                <a:cs typeface="Arial"/>
              </a:rPr>
              <a:t>MEETING</a:t>
            </a:r>
            <a:endParaRPr sz="2800">
              <a:effectLst>
                <a:outerShdw blurRad="76200" dist="38100" dir="3600000" algn="tl" rotWithShape="0">
                  <a:prstClr val="black">
                    <a:alpha val="19605"/>
                  </a:prstClr>
                </a:outerShdw>
              </a:effectLst>
              <a:latin typeface="Arial"/>
              <a:cs typeface="Arial"/>
            </a:endParaRPr>
          </a:p>
        </p:txBody>
      </p:sp>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1" name="object 2">
            <a:extLst>
              <a:ext uri="{FF2B5EF4-FFF2-40B4-BE49-F238E27FC236}">
                <a16:creationId xmlns:a16="http://schemas.microsoft.com/office/drawing/2014/main" id="{20C24B5C-11F3-F4E2-79E8-6FFF7A99F474}"/>
              </a:ext>
            </a:extLst>
          </p:cNvPr>
          <p:cNvSpPr txBox="1"/>
          <p:nvPr userDrawn="1"/>
        </p:nvSpPr>
        <p:spPr>
          <a:xfrm>
            <a:off x="1855470" y="1315938"/>
            <a:ext cx="9400039" cy="1363450"/>
          </a:xfrm>
          <a:prstGeom prst="rect">
            <a:avLst/>
          </a:prstGeom>
        </p:spPr>
        <p:txBody>
          <a:bodyPr vert="horz" wrap="square" lIns="0" tIns="9144" rIns="0" bIns="0" rtlCol="0" anchor="b" anchorCtr="0">
            <a:spAutoFit/>
          </a:bodyPr>
          <a:lstStyle/>
          <a:p>
            <a:pPr marL="12700">
              <a:lnSpc>
                <a:spcPct val="100000"/>
              </a:lnSpc>
              <a:spcBef>
                <a:spcPts val="100"/>
              </a:spcBef>
            </a:pPr>
            <a:r>
              <a:rPr sz="8500" kern="1400" spc="300">
                <a:solidFill>
                  <a:srgbClr val="FFFFFF"/>
                </a:solidFill>
                <a:effectLst>
                  <a:outerShdw blurRad="76200" dist="76200" dir="3600000" algn="tl" rotWithShape="0">
                    <a:prstClr val="black">
                      <a:alpha val="40000"/>
                    </a:prstClr>
                  </a:outerShdw>
                </a:effectLst>
                <a:latin typeface="Arial Black"/>
                <a:cs typeface="Arial Black"/>
              </a:rPr>
              <a:t>WELCOME</a:t>
            </a:r>
            <a:endParaRPr sz="8500" kern="1400" spc="300">
              <a:effectLst>
                <a:outerShdw blurRad="76200" dist="76200" dir="3600000" algn="tl" rotWithShape="0">
                  <a:prstClr val="black">
                    <a:alpha val="40000"/>
                  </a:prstClr>
                </a:outerShdw>
              </a:effectLst>
              <a:latin typeface="Arial Black"/>
              <a:cs typeface="Arial Black"/>
            </a:endParaRPr>
          </a:p>
        </p:txBody>
      </p:sp>
      <p:pic>
        <p:nvPicPr>
          <p:cNvPr id="12" name="object 3">
            <a:extLst>
              <a:ext uri="{FF2B5EF4-FFF2-40B4-BE49-F238E27FC236}">
                <a16:creationId xmlns:a16="http://schemas.microsoft.com/office/drawing/2014/main" id="{BE2E5656-2A08-8936-65C8-A6F008282B53}"/>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9" name="Picture Placeholder 7">
            <a:extLst>
              <a:ext uri="{FF2B5EF4-FFF2-40B4-BE49-F238E27FC236}">
                <a16:creationId xmlns:a16="http://schemas.microsoft.com/office/drawing/2014/main" id="{2EA05F5E-4357-2979-1F6C-AD0DB8490729}"/>
              </a:ext>
            </a:extLst>
          </p:cNvPr>
          <p:cNvSpPr>
            <a:spLocks noGrp="1"/>
          </p:cNvSpPr>
          <p:nvPr>
            <p:ph type="pic" sz="quarter" idx="18"/>
          </p:nvPr>
        </p:nvSpPr>
        <p:spPr>
          <a:xfrm>
            <a:off x="7204964" y="2428183"/>
            <a:ext cx="4491736" cy="2985010"/>
          </a:xfrm>
          <a:prstGeom prst="rect">
            <a:avLst/>
          </a:prstGeom>
          <a:solidFill>
            <a:schemeClr val="bg1"/>
          </a:solidFill>
        </p:spPr>
        <p:txBody>
          <a:bodyPr/>
          <a:lstStyle/>
          <a:p>
            <a:endParaRPr lang="en-US"/>
          </a:p>
        </p:txBody>
      </p:sp>
      <p:sp>
        <p:nvSpPr>
          <p:cNvPr id="13" name="TextBox 12">
            <a:extLst>
              <a:ext uri="{FF2B5EF4-FFF2-40B4-BE49-F238E27FC236}">
                <a16:creationId xmlns:a16="http://schemas.microsoft.com/office/drawing/2014/main" id="{74857021-B120-66D0-0A95-2B12723912D8}"/>
              </a:ext>
            </a:extLst>
          </p:cNvPr>
          <p:cNvSpPr txBox="1"/>
          <p:nvPr userDrawn="1"/>
        </p:nvSpPr>
        <p:spPr>
          <a:xfrm>
            <a:off x="8391877" y="3020298"/>
            <a:ext cx="2418693" cy="63683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 name="TextBox 1">
            <a:extLst>
              <a:ext uri="{FF2B5EF4-FFF2-40B4-BE49-F238E27FC236}">
                <a16:creationId xmlns:a16="http://schemas.microsoft.com/office/drawing/2014/main" id="{5AE31846-F698-24A1-4ECF-162B419006CA}"/>
              </a:ext>
            </a:extLst>
          </p:cNvPr>
          <p:cNvSpPr txBox="1"/>
          <p:nvPr userDrawn="1"/>
        </p:nvSpPr>
        <p:spPr>
          <a:xfrm>
            <a:off x="7204963" y="449988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dirty="0">
                <a:solidFill>
                  <a:srgbClr val="FF711C"/>
                </a:solidFill>
                <a:latin typeface="Arial" panose="020B0604020202020204" pitchFamily="34" charset="0"/>
                <a:cs typeface="Arial" panose="020B0604020202020204" pitchFamily="34" charset="0"/>
              </a:rPr>
              <a:t>Click icon below to insert your local image</a:t>
            </a:r>
          </a:p>
        </p:txBody>
      </p:sp>
    </p:spTree>
    <p:extLst>
      <p:ext uri="{BB962C8B-B14F-4D97-AF65-F5344CB8AC3E}">
        <p14:creationId xmlns:p14="http://schemas.microsoft.com/office/powerpoint/2010/main" val="14287635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VEMENT-NON-MOVEMENT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Rectangle 11">
            <a:extLst>
              <a:ext uri="{FF2B5EF4-FFF2-40B4-BE49-F238E27FC236}">
                <a16:creationId xmlns:a16="http://schemas.microsoft.com/office/drawing/2014/main" id="{FA3FF10E-8357-270D-6DC5-0AD5B42BACB1}"/>
              </a:ext>
            </a:extLst>
          </p:cNvPr>
          <p:cNvSpPr/>
          <p:nvPr/>
        </p:nvSpPr>
        <p:spPr>
          <a:xfrm>
            <a:off x="1870582" y="4307512"/>
            <a:ext cx="8349488" cy="94633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object 11">
            <a:extLst>
              <a:ext uri="{FF2B5EF4-FFF2-40B4-BE49-F238E27FC236}">
                <a16:creationId xmlns:a16="http://schemas.microsoft.com/office/drawing/2014/main" id="{0FFF0DC1-48E2-198E-467F-74408590FC81}"/>
              </a:ext>
            </a:extLst>
          </p:cNvPr>
          <p:cNvGrpSpPr/>
          <p:nvPr/>
        </p:nvGrpSpPr>
        <p:grpSpPr>
          <a:xfrm>
            <a:off x="1870583" y="4307512"/>
            <a:ext cx="8349488" cy="946330"/>
            <a:chOff x="2286000" y="4599940"/>
            <a:chExt cx="7909559" cy="866140"/>
          </a:xfrm>
        </p:grpSpPr>
        <p:sp>
          <p:nvSpPr>
            <p:cNvPr id="19" name="object 12">
              <a:extLst>
                <a:ext uri="{FF2B5EF4-FFF2-40B4-BE49-F238E27FC236}">
                  <a16:creationId xmlns:a16="http://schemas.microsoft.com/office/drawing/2014/main" id="{6C7A8835-1DFF-A1AD-EB13-2DDC83B6A693}"/>
                </a:ext>
              </a:extLst>
            </p:cNvPr>
            <p:cNvSpPr/>
            <p:nvPr/>
          </p:nvSpPr>
          <p:spPr>
            <a:xfrm>
              <a:off x="2286000" y="4599940"/>
              <a:ext cx="7909559" cy="866140"/>
            </a:xfrm>
            <a:custGeom>
              <a:avLst/>
              <a:gdLst/>
              <a:ahLst/>
              <a:cxnLst/>
              <a:rect l="l" t="t" r="r" b="b"/>
              <a:pathLst>
                <a:path w="7909559" h="866139">
                  <a:moveTo>
                    <a:pt x="7909560" y="577850"/>
                  </a:moveTo>
                  <a:lnTo>
                    <a:pt x="0" y="577850"/>
                  </a:lnTo>
                  <a:lnTo>
                    <a:pt x="0" y="866140"/>
                  </a:lnTo>
                  <a:lnTo>
                    <a:pt x="7909560" y="866140"/>
                  </a:lnTo>
                  <a:lnTo>
                    <a:pt x="7909560" y="577850"/>
                  </a:lnTo>
                  <a:close/>
                </a:path>
                <a:path w="7909559" h="866139">
                  <a:moveTo>
                    <a:pt x="7909560" y="0"/>
                  </a:moveTo>
                  <a:lnTo>
                    <a:pt x="0" y="0"/>
                  </a:lnTo>
                  <a:lnTo>
                    <a:pt x="0" y="488950"/>
                  </a:lnTo>
                  <a:lnTo>
                    <a:pt x="7909560" y="488950"/>
                  </a:lnTo>
                  <a:lnTo>
                    <a:pt x="7909560" y="0"/>
                  </a:lnTo>
                  <a:close/>
                </a:path>
              </a:pathLst>
            </a:custGeom>
            <a:solidFill>
              <a:srgbClr val="2C3440"/>
            </a:solidFill>
          </p:spPr>
          <p:txBody>
            <a:bodyPr wrap="square" lIns="0" tIns="0" rIns="0" bIns="0" rtlCol="0"/>
            <a:lstStyle/>
            <a:p>
              <a:endParaRPr/>
            </a:p>
          </p:txBody>
        </p:sp>
        <p:sp>
          <p:nvSpPr>
            <p:cNvPr id="20" name="object 13">
              <a:extLst>
                <a:ext uri="{FF2B5EF4-FFF2-40B4-BE49-F238E27FC236}">
                  <a16:creationId xmlns:a16="http://schemas.microsoft.com/office/drawing/2014/main" id="{59A91E26-E478-12E8-B9D2-1A2F91EA0D95}"/>
                </a:ext>
              </a:extLst>
            </p:cNvPr>
            <p:cNvSpPr/>
            <p:nvPr/>
          </p:nvSpPr>
          <p:spPr>
            <a:xfrm>
              <a:off x="2286000" y="4888776"/>
              <a:ext cx="7909559" cy="289560"/>
            </a:xfrm>
            <a:custGeom>
              <a:avLst/>
              <a:gdLst/>
              <a:ahLst/>
              <a:cxnLst/>
              <a:rect l="l" t="t" r="r" b="b"/>
              <a:pathLst>
                <a:path w="7909559" h="289560">
                  <a:moveTo>
                    <a:pt x="1491132" y="9613"/>
                  </a:moveTo>
                  <a:lnTo>
                    <a:pt x="349250" y="9613"/>
                  </a:lnTo>
                  <a:lnTo>
                    <a:pt x="349250" y="98513"/>
                  </a:lnTo>
                  <a:lnTo>
                    <a:pt x="1491132" y="98513"/>
                  </a:lnTo>
                  <a:lnTo>
                    <a:pt x="1491132" y="9613"/>
                  </a:lnTo>
                  <a:close/>
                </a:path>
                <a:path w="7909559" h="289560">
                  <a:moveTo>
                    <a:pt x="3521418" y="9613"/>
                  </a:moveTo>
                  <a:lnTo>
                    <a:pt x="2379535" y="9613"/>
                  </a:lnTo>
                  <a:lnTo>
                    <a:pt x="2379535" y="98513"/>
                  </a:lnTo>
                  <a:lnTo>
                    <a:pt x="3521418" y="98513"/>
                  </a:lnTo>
                  <a:lnTo>
                    <a:pt x="3521418" y="9613"/>
                  </a:lnTo>
                  <a:close/>
                </a:path>
                <a:path w="7909559" h="289560">
                  <a:moveTo>
                    <a:pt x="5554878" y="9613"/>
                  </a:moveTo>
                  <a:lnTo>
                    <a:pt x="4412996" y="9613"/>
                  </a:lnTo>
                  <a:lnTo>
                    <a:pt x="4412996" y="98513"/>
                  </a:lnTo>
                  <a:lnTo>
                    <a:pt x="5554878" y="98513"/>
                  </a:lnTo>
                  <a:lnTo>
                    <a:pt x="5554878" y="9613"/>
                  </a:lnTo>
                  <a:close/>
                </a:path>
                <a:path w="7909559" h="289560">
                  <a:moveTo>
                    <a:pt x="7585151" y="0"/>
                  </a:moveTo>
                  <a:lnTo>
                    <a:pt x="6443269" y="0"/>
                  </a:lnTo>
                  <a:lnTo>
                    <a:pt x="6443269" y="88900"/>
                  </a:lnTo>
                  <a:lnTo>
                    <a:pt x="7585151" y="88900"/>
                  </a:lnTo>
                  <a:lnTo>
                    <a:pt x="7585151" y="0"/>
                  </a:lnTo>
                  <a:close/>
                </a:path>
                <a:path w="7909559" h="289560">
                  <a:moveTo>
                    <a:pt x="7909560" y="200113"/>
                  </a:moveTo>
                  <a:lnTo>
                    <a:pt x="0" y="200113"/>
                  </a:lnTo>
                  <a:lnTo>
                    <a:pt x="0" y="289013"/>
                  </a:lnTo>
                  <a:lnTo>
                    <a:pt x="7909560" y="289013"/>
                  </a:lnTo>
                  <a:lnTo>
                    <a:pt x="7909560" y="200113"/>
                  </a:lnTo>
                  <a:close/>
                </a:path>
              </a:pathLst>
            </a:custGeom>
            <a:solidFill>
              <a:srgbClr val="FFBE2D"/>
            </a:solidFill>
          </p:spPr>
          <p:txBody>
            <a:bodyPr wrap="square" lIns="0" tIns="0" rIns="0" bIns="0" rtlCol="0"/>
            <a:lstStyle/>
            <a:p>
              <a:endParaRPr/>
            </a:p>
          </p:txBody>
        </p:sp>
      </p:grpSp>
      <p:pic>
        <p:nvPicPr>
          <p:cNvPr id="9" name="Graphic 8" descr="Airplane with solid fill">
            <a:extLst>
              <a:ext uri="{FF2B5EF4-FFF2-40B4-BE49-F238E27FC236}">
                <a16:creationId xmlns:a16="http://schemas.microsoft.com/office/drawing/2014/main" id="{563B483C-774B-967E-8937-23066914FB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30878" y="5274430"/>
            <a:ext cx="1730243" cy="14173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435648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INING - DRIV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42" name="object 6">
            <a:extLst>
              <a:ext uri="{FF2B5EF4-FFF2-40B4-BE49-F238E27FC236}">
                <a16:creationId xmlns:a16="http://schemas.microsoft.com/office/drawing/2014/main" id="{466F8B12-2B07-C74D-F432-6AD9CA5E1F11}"/>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446567"/>
            <a:ext cx="10744200" cy="1582476"/>
          </a:xfrm>
          <a:prstGeom prst="rect">
            <a:avLst/>
          </a:prstGeom>
          <a:solidFill>
            <a:schemeClr val="tx2"/>
          </a:solidFill>
        </p:spPr>
      </p:pic>
      <p:sp>
        <p:nvSpPr>
          <p:cNvPr id="43" name="object 7">
            <a:extLst>
              <a:ext uri="{FF2B5EF4-FFF2-40B4-BE49-F238E27FC236}">
                <a16:creationId xmlns:a16="http://schemas.microsoft.com/office/drawing/2014/main" id="{54BEA9F9-67AB-3E1F-36BC-88954A08C266}"/>
              </a:ext>
            </a:extLst>
          </p:cNvPr>
          <p:cNvSpPr/>
          <p:nvPr userDrawn="1"/>
        </p:nvSpPr>
        <p:spPr>
          <a:xfrm>
            <a:off x="1447800" y="441320"/>
            <a:ext cx="1074420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B6092">
              <a:alpha val="34999"/>
            </a:srgbClr>
          </a:solidFill>
        </p:spPr>
        <p:txBody>
          <a:bodyPr wrap="square" lIns="0" tIns="0" rIns="0" bIns="0" rtlCol="0"/>
          <a:lstStyle/>
          <a:p>
            <a:endParaRPr/>
          </a:p>
        </p:txBody>
      </p:sp>
      <p:sp>
        <p:nvSpPr>
          <p:cNvPr id="10" name="Rectangle 9">
            <a:extLst>
              <a:ext uri="{FF2B5EF4-FFF2-40B4-BE49-F238E27FC236}">
                <a16:creationId xmlns:a16="http://schemas.microsoft.com/office/drawing/2014/main" id="{1681A152-244D-9454-D2BC-007464504844}"/>
              </a:ext>
            </a:extLst>
          </p:cNvPr>
          <p:cNvSpPr/>
          <p:nvPr/>
        </p:nvSpPr>
        <p:spPr>
          <a:xfrm>
            <a:off x="7426713" y="441321"/>
            <a:ext cx="4483830" cy="6454780"/>
          </a:xfrm>
          <a:prstGeom prst="rect">
            <a:avLst/>
          </a:prstGeom>
          <a:solidFill>
            <a:schemeClr val="accent2">
              <a:alpha val="2440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monitor, electronics, indoor&#10;&#10;Description automatically generated">
            <a:extLst>
              <a:ext uri="{FF2B5EF4-FFF2-40B4-BE49-F238E27FC236}">
                <a16:creationId xmlns:a16="http://schemas.microsoft.com/office/drawing/2014/main" id="{2033AAA2-AFBD-4272-3F20-2717982AD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6765" y="452600"/>
            <a:ext cx="4090095" cy="2987679"/>
          </a:xfrm>
          <a:prstGeom prst="rect">
            <a:avLst/>
          </a:prstGeom>
          <a:effectLst>
            <a:outerShdw blurRad="50800" dist="38100" dir="2700000" algn="tl" rotWithShape="0">
              <a:prstClr val="black">
                <a:alpha val="40000"/>
              </a:prstClr>
            </a:outerShdw>
          </a:effectLst>
        </p:spPr>
      </p:pic>
      <p:pic>
        <p:nvPicPr>
          <p:cNvPr id="13" name="Picture 12" descr="A picture containing text, person, control panel&#10;&#10;Description automatically generated">
            <a:extLst>
              <a:ext uri="{FF2B5EF4-FFF2-40B4-BE49-F238E27FC236}">
                <a16:creationId xmlns:a16="http://schemas.microsoft.com/office/drawing/2014/main" id="{A3626AF8-B3B6-3F1D-4F29-76E772355F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5411" y="2141235"/>
            <a:ext cx="1280728" cy="1497641"/>
          </a:xfrm>
          <a:prstGeom prst="rect">
            <a:avLst/>
          </a:prstGeom>
          <a:ln w="41275">
            <a:noFill/>
            <a:miter lim="800000"/>
          </a:ln>
          <a:effectLst>
            <a:outerShdw blurRad="50800" dist="38100" dir="2700000" algn="tl" rotWithShape="0">
              <a:prstClr val="black">
                <a:alpha val="40000"/>
              </a:prstClr>
            </a:outerShdw>
          </a:effectLst>
        </p:spPr>
      </p:pic>
      <p:sp>
        <p:nvSpPr>
          <p:cNvPr id="15" name="object 33">
            <a:extLst>
              <a:ext uri="{FF2B5EF4-FFF2-40B4-BE49-F238E27FC236}">
                <a16:creationId xmlns:a16="http://schemas.microsoft.com/office/drawing/2014/main" id="{79C0A8B9-6D50-5E75-17CD-186B14D53DE0}"/>
              </a:ext>
            </a:extLst>
          </p:cNvPr>
          <p:cNvSpPr txBox="1"/>
          <p:nvPr/>
        </p:nvSpPr>
        <p:spPr>
          <a:xfrm>
            <a:off x="7546787" y="5873286"/>
            <a:ext cx="1414789" cy="580928"/>
          </a:xfrm>
          <a:prstGeom prst="rect">
            <a:avLst/>
          </a:prstGeom>
        </p:spPr>
        <p:txBody>
          <a:bodyPr vert="horz" wrap="square" lIns="0" tIns="13970" rIns="0" bIns="0" rtlCol="0" anchor="t" anchorCtr="0">
            <a:spAutoFit/>
          </a:bodyPr>
          <a:lstStyle/>
          <a:p>
            <a:pPr marL="12700">
              <a:spcBef>
                <a:spcPts val="110"/>
              </a:spcBef>
            </a:pPr>
            <a:r>
              <a:rPr spc="40">
                <a:solidFill>
                  <a:schemeClr val="accent2"/>
                </a:solidFill>
                <a:uFill>
                  <a:solidFill>
                    <a:srgbClr val="568E9F"/>
                  </a:solidFill>
                </a:uFill>
                <a:latin typeface="Arial"/>
                <a:cs typeface="Arial"/>
              </a:rPr>
              <a:t>Situational</a:t>
            </a:r>
            <a:r>
              <a:rPr lang="en-US" spc="40">
                <a:solidFill>
                  <a:schemeClr val="accent2"/>
                </a:solidFill>
                <a:uFill>
                  <a:solidFill>
                    <a:srgbClr val="568E9F"/>
                  </a:solidFill>
                </a:uFill>
                <a:latin typeface="Arial"/>
                <a:cs typeface="Arial"/>
              </a:rPr>
              <a:t> </a:t>
            </a:r>
            <a:endParaRPr lang="en-US">
              <a:solidFill>
                <a:schemeClr val="accent2"/>
              </a:solidFill>
              <a:latin typeface="Arial"/>
              <a:cs typeface="Arial"/>
            </a:endParaRPr>
          </a:p>
          <a:p>
            <a:pPr marL="12700">
              <a:spcBef>
                <a:spcPts val="110"/>
              </a:spcBef>
            </a:pPr>
            <a:r>
              <a:rPr spc="45">
                <a:solidFill>
                  <a:schemeClr val="accent2"/>
                </a:solidFill>
                <a:uFill>
                  <a:solidFill>
                    <a:srgbClr val="568E9F"/>
                  </a:solidFill>
                </a:uFill>
                <a:latin typeface="Arial"/>
                <a:cs typeface="Arial"/>
              </a:rPr>
              <a:t>Awareness</a:t>
            </a:r>
            <a:r>
              <a:rPr lang="en-US" spc="45">
                <a:solidFill>
                  <a:schemeClr val="accent2"/>
                </a:solidFill>
                <a:uFill>
                  <a:solidFill>
                    <a:srgbClr val="568E9F"/>
                  </a:solidFill>
                </a:uFill>
                <a:latin typeface="Arial"/>
                <a:cs typeface="Arial"/>
              </a:rPr>
              <a:t> </a:t>
            </a:r>
            <a:endParaRPr lang="en-US">
              <a:solidFill>
                <a:schemeClr val="accent2"/>
              </a:solidFill>
              <a:latin typeface="Arial"/>
              <a:cs typeface="Arial"/>
            </a:endParaRPr>
          </a:p>
        </p:txBody>
      </p:sp>
      <p:sp>
        <p:nvSpPr>
          <p:cNvPr id="16" name="TextBox 15">
            <a:extLst>
              <a:ext uri="{FF2B5EF4-FFF2-40B4-BE49-F238E27FC236}">
                <a16:creationId xmlns:a16="http://schemas.microsoft.com/office/drawing/2014/main" id="{506270C3-700A-595F-5810-B2457BE16743}"/>
              </a:ext>
            </a:extLst>
          </p:cNvPr>
          <p:cNvSpPr txBox="1"/>
          <p:nvPr/>
        </p:nvSpPr>
        <p:spPr>
          <a:xfrm>
            <a:off x="9025543"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Phraseology</a:t>
            </a:r>
            <a:endParaRPr lang="en-US"/>
          </a:p>
        </p:txBody>
      </p:sp>
      <p:pic>
        <p:nvPicPr>
          <p:cNvPr id="17" name="Picture 16" descr="Qr code&#10;&#10;Description automatically generated">
            <a:extLst>
              <a:ext uri="{FF2B5EF4-FFF2-40B4-BE49-F238E27FC236}">
                <a16:creationId xmlns:a16="http://schemas.microsoft.com/office/drawing/2014/main" id="{821B6158-26D0-29DA-BC26-67C5EDD28750}"/>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521552" y="4547973"/>
            <a:ext cx="1335095" cy="1280825"/>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EA8CA16-49AC-5EBF-6CD8-6B49065CB396}"/>
              </a:ext>
            </a:extLst>
          </p:cNvPr>
          <p:cNvPicPr>
            <a:picLocks noChangeAspect="1"/>
          </p:cNvPicPr>
          <p:nvPr/>
        </p:nvPicPr>
        <p:blipFill>
          <a:blip r:embed="rId7"/>
          <a:srcRect/>
          <a:stretch/>
        </p:blipFill>
        <p:spPr>
          <a:xfrm>
            <a:off x="9023946" y="4538355"/>
            <a:ext cx="1307396" cy="130739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8BDCCBB-6260-293B-DBDD-A83FF85C24B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497894" y="4558826"/>
            <a:ext cx="1307102" cy="1294338"/>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9DB900B0-FC08-5DF1-46C4-D6734EE54EAC}"/>
              </a:ext>
            </a:extLst>
          </p:cNvPr>
          <p:cNvGrpSpPr/>
          <p:nvPr/>
        </p:nvGrpSpPr>
        <p:grpSpPr>
          <a:xfrm>
            <a:off x="7931619" y="3899208"/>
            <a:ext cx="559986" cy="516854"/>
            <a:chOff x="1997534" y="3851088"/>
            <a:chExt cx="675005" cy="675005"/>
          </a:xfrm>
        </p:grpSpPr>
        <p:sp>
          <p:nvSpPr>
            <p:cNvPr id="34" name="object 17">
              <a:extLst>
                <a:ext uri="{FF2B5EF4-FFF2-40B4-BE49-F238E27FC236}">
                  <a16:creationId xmlns:a16="http://schemas.microsoft.com/office/drawing/2014/main" id="{32D8C543-BF14-EA58-8028-1ABFF737C793}"/>
                </a:ext>
              </a:extLst>
            </p:cNvPr>
            <p:cNvSpPr/>
            <p:nvPr/>
          </p:nvSpPr>
          <p:spPr>
            <a:xfrm>
              <a:off x="1997534" y="3851088"/>
              <a:ext cx="675005" cy="675005"/>
            </a:xfrm>
            <a:custGeom>
              <a:avLst/>
              <a:gdLst/>
              <a:ahLst/>
              <a:cxnLst/>
              <a:rect l="l" t="t" r="r" b="b"/>
              <a:pathLst>
                <a:path w="675005"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5" name="object 18">
              <a:extLst>
                <a:ext uri="{FF2B5EF4-FFF2-40B4-BE49-F238E27FC236}">
                  <a16:creationId xmlns:a16="http://schemas.microsoft.com/office/drawing/2014/main" id="{BE581BAC-3B17-C8F7-B744-230442E317AF}"/>
                </a:ext>
              </a:extLst>
            </p:cNvPr>
            <p:cNvSpPr/>
            <p:nvPr/>
          </p:nvSpPr>
          <p:spPr>
            <a:xfrm>
              <a:off x="2165077" y="4001524"/>
              <a:ext cx="340360" cy="268605"/>
            </a:xfrm>
            <a:custGeom>
              <a:avLst/>
              <a:gdLst/>
              <a:ahLst/>
              <a:cxnLst/>
              <a:rect l="l" t="t" r="r" b="b"/>
              <a:pathLst>
                <a:path w="340360" h="268604">
                  <a:moveTo>
                    <a:pt x="308356" y="268198"/>
                  </a:moveTo>
                  <a:lnTo>
                    <a:pt x="321638" y="246259"/>
                  </a:lnTo>
                  <a:lnTo>
                    <a:pt x="331531" y="222321"/>
                  </a:lnTo>
                  <a:lnTo>
                    <a:pt x="337707" y="196709"/>
                  </a:lnTo>
                  <a:lnTo>
                    <a:pt x="339839" y="169748"/>
                  </a:lnTo>
                  <a:lnTo>
                    <a:pt x="333769" y="124621"/>
                  </a:lnTo>
                  <a:lnTo>
                    <a:pt x="316640" y="84072"/>
                  </a:lnTo>
                  <a:lnTo>
                    <a:pt x="290071" y="49717"/>
                  </a:lnTo>
                  <a:lnTo>
                    <a:pt x="255680" y="23175"/>
                  </a:lnTo>
                  <a:lnTo>
                    <a:pt x="215088" y="6063"/>
                  </a:lnTo>
                  <a:lnTo>
                    <a:pt x="169913" y="0"/>
                  </a:lnTo>
                  <a:lnTo>
                    <a:pt x="124743" y="6063"/>
                  </a:lnTo>
                  <a:lnTo>
                    <a:pt x="84154" y="23175"/>
                  </a:lnTo>
                  <a:lnTo>
                    <a:pt x="49766" y="49717"/>
                  </a:lnTo>
                  <a:lnTo>
                    <a:pt x="23198" y="84072"/>
                  </a:lnTo>
                  <a:lnTo>
                    <a:pt x="6069" y="124621"/>
                  </a:lnTo>
                  <a:lnTo>
                    <a:pt x="0" y="169748"/>
                  </a:lnTo>
                  <a:lnTo>
                    <a:pt x="2007" y="195925"/>
                  </a:lnTo>
                  <a:lnTo>
                    <a:pt x="7831" y="220843"/>
                  </a:lnTo>
                  <a:lnTo>
                    <a:pt x="17171" y="244203"/>
                  </a:lnTo>
                  <a:lnTo>
                    <a:pt x="29730" y="265709"/>
                  </a:lnTo>
                </a:path>
              </a:pathLst>
            </a:custGeom>
            <a:ln w="25387">
              <a:solidFill>
                <a:srgbClr val="FF711C"/>
              </a:solidFill>
            </a:ln>
          </p:spPr>
          <p:txBody>
            <a:bodyPr wrap="square" lIns="0" tIns="0" rIns="0" bIns="0" rtlCol="0"/>
            <a:lstStyle/>
            <a:p>
              <a:endParaRPr/>
            </a:p>
          </p:txBody>
        </p:sp>
        <p:sp>
          <p:nvSpPr>
            <p:cNvPr id="36" name="object 19">
              <a:extLst>
                <a:ext uri="{FF2B5EF4-FFF2-40B4-BE49-F238E27FC236}">
                  <a16:creationId xmlns:a16="http://schemas.microsoft.com/office/drawing/2014/main" id="{C68967E6-9156-8417-4A62-6B0433A7CC58}"/>
                </a:ext>
              </a:extLst>
            </p:cNvPr>
            <p:cNvSpPr/>
            <p:nvPr/>
          </p:nvSpPr>
          <p:spPr>
            <a:xfrm>
              <a:off x="2103745" y="3940216"/>
              <a:ext cx="462915" cy="384810"/>
            </a:xfrm>
            <a:custGeom>
              <a:avLst/>
              <a:gdLst/>
              <a:ahLst/>
              <a:cxnLst/>
              <a:rect l="l" t="t" r="r" b="b"/>
              <a:pathLst>
                <a:path w="462914" h="384810">
                  <a:moveTo>
                    <a:pt x="404494" y="384200"/>
                  </a:moveTo>
                  <a:lnTo>
                    <a:pt x="428784" y="351331"/>
                  </a:lnTo>
                  <a:lnTo>
                    <a:pt x="447030" y="314375"/>
                  </a:lnTo>
                  <a:lnTo>
                    <a:pt x="458508" y="274058"/>
                  </a:lnTo>
                  <a:lnTo>
                    <a:pt x="462495" y="231101"/>
                  </a:lnTo>
                  <a:lnTo>
                    <a:pt x="457797" y="184526"/>
                  </a:lnTo>
                  <a:lnTo>
                    <a:pt x="444323" y="141146"/>
                  </a:lnTo>
                  <a:lnTo>
                    <a:pt x="423003" y="101890"/>
                  </a:lnTo>
                  <a:lnTo>
                    <a:pt x="394766" y="67687"/>
                  </a:lnTo>
                  <a:lnTo>
                    <a:pt x="360543" y="39468"/>
                  </a:lnTo>
                  <a:lnTo>
                    <a:pt x="321263" y="18160"/>
                  </a:lnTo>
                  <a:lnTo>
                    <a:pt x="277857" y="4695"/>
                  </a:lnTo>
                  <a:lnTo>
                    <a:pt x="231254" y="0"/>
                  </a:lnTo>
                  <a:lnTo>
                    <a:pt x="184646" y="4695"/>
                  </a:lnTo>
                  <a:lnTo>
                    <a:pt x="141237" y="18160"/>
                  </a:lnTo>
                  <a:lnTo>
                    <a:pt x="101955" y="39468"/>
                  </a:lnTo>
                  <a:lnTo>
                    <a:pt x="67730" y="67687"/>
                  </a:lnTo>
                  <a:lnTo>
                    <a:pt x="39493" y="101890"/>
                  </a:lnTo>
                  <a:lnTo>
                    <a:pt x="18172" y="141146"/>
                  </a:lnTo>
                  <a:lnTo>
                    <a:pt x="4698" y="184526"/>
                  </a:lnTo>
                  <a:lnTo>
                    <a:pt x="0" y="231101"/>
                  </a:lnTo>
                  <a:lnTo>
                    <a:pt x="3770" y="272891"/>
                  </a:lnTo>
                  <a:lnTo>
                    <a:pt x="14638" y="312204"/>
                  </a:lnTo>
                  <a:lnTo>
                    <a:pt x="31937" y="348373"/>
                  </a:lnTo>
                  <a:lnTo>
                    <a:pt x="55003" y="380733"/>
                  </a:lnTo>
                </a:path>
              </a:pathLst>
            </a:custGeom>
            <a:ln w="25387">
              <a:solidFill>
                <a:srgbClr val="FF711C"/>
              </a:solidFill>
            </a:ln>
          </p:spPr>
          <p:txBody>
            <a:bodyPr wrap="square" lIns="0" tIns="0" rIns="0" bIns="0" rtlCol="0"/>
            <a:lstStyle/>
            <a:p>
              <a:endParaRPr/>
            </a:p>
          </p:txBody>
        </p:sp>
        <p:sp>
          <p:nvSpPr>
            <p:cNvPr id="37" name="object 20">
              <a:extLst>
                <a:ext uri="{FF2B5EF4-FFF2-40B4-BE49-F238E27FC236}">
                  <a16:creationId xmlns:a16="http://schemas.microsoft.com/office/drawing/2014/main" id="{A1205FDC-B6AF-2E8D-92B9-52BDE9074E6B}"/>
                </a:ext>
              </a:extLst>
            </p:cNvPr>
            <p:cNvSpPr/>
            <p:nvPr/>
          </p:nvSpPr>
          <p:spPr>
            <a:xfrm>
              <a:off x="2119568" y="4036343"/>
              <a:ext cx="431165" cy="464184"/>
            </a:xfrm>
            <a:custGeom>
              <a:avLst/>
              <a:gdLst/>
              <a:ahLst/>
              <a:cxnLst/>
              <a:rect l="l" t="t" r="r" b="b"/>
              <a:pathLst>
                <a:path w="431164" h="464185">
                  <a:moveTo>
                    <a:pt x="430847" y="464058"/>
                  </a:moveTo>
                  <a:lnTo>
                    <a:pt x="426466" y="417525"/>
                  </a:lnTo>
                  <a:lnTo>
                    <a:pt x="413918" y="374180"/>
                  </a:lnTo>
                  <a:lnTo>
                    <a:pt x="394055" y="334962"/>
                  </a:lnTo>
                  <a:lnTo>
                    <a:pt x="367753" y="300786"/>
                  </a:lnTo>
                  <a:lnTo>
                    <a:pt x="335864" y="272592"/>
                  </a:lnTo>
                  <a:lnTo>
                    <a:pt x="299275" y="251307"/>
                  </a:lnTo>
                  <a:lnTo>
                    <a:pt x="288378" y="247688"/>
                  </a:lnTo>
                  <a:lnTo>
                    <a:pt x="295211" y="244144"/>
                  </a:lnTo>
                  <a:lnTo>
                    <a:pt x="324459" y="214896"/>
                  </a:lnTo>
                  <a:lnTo>
                    <a:pt x="343636" y="177812"/>
                  </a:lnTo>
                  <a:lnTo>
                    <a:pt x="350520" y="135102"/>
                  </a:lnTo>
                  <a:lnTo>
                    <a:pt x="343636" y="92405"/>
                  </a:lnTo>
                  <a:lnTo>
                    <a:pt x="324459" y="55321"/>
                  </a:lnTo>
                  <a:lnTo>
                    <a:pt x="295211" y="26073"/>
                  </a:lnTo>
                  <a:lnTo>
                    <a:pt x="258127" y="6896"/>
                  </a:lnTo>
                  <a:lnTo>
                    <a:pt x="215417" y="0"/>
                  </a:lnTo>
                  <a:lnTo>
                    <a:pt x="172720" y="6896"/>
                  </a:lnTo>
                  <a:lnTo>
                    <a:pt x="135636" y="26073"/>
                  </a:lnTo>
                  <a:lnTo>
                    <a:pt x="106387" y="55321"/>
                  </a:lnTo>
                  <a:lnTo>
                    <a:pt x="87210" y="92405"/>
                  </a:lnTo>
                  <a:lnTo>
                    <a:pt x="80314" y="135102"/>
                  </a:lnTo>
                  <a:lnTo>
                    <a:pt x="87210" y="177812"/>
                  </a:lnTo>
                  <a:lnTo>
                    <a:pt x="106387" y="214896"/>
                  </a:lnTo>
                  <a:lnTo>
                    <a:pt x="135636" y="244144"/>
                  </a:lnTo>
                  <a:lnTo>
                    <a:pt x="142455" y="247688"/>
                  </a:lnTo>
                  <a:lnTo>
                    <a:pt x="131559" y="251307"/>
                  </a:lnTo>
                  <a:lnTo>
                    <a:pt x="94970" y="272592"/>
                  </a:lnTo>
                  <a:lnTo>
                    <a:pt x="63093" y="300786"/>
                  </a:lnTo>
                  <a:lnTo>
                    <a:pt x="36791" y="334962"/>
                  </a:lnTo>
                  <a:lnTo>
                    <a:pt x="16929" y="374180"/>
                  </a:lnTo>
                  <a:lnTo>
                    <a:pt x="4368" y="417525"/>
                  </a:lnTo>
                  <a:lnTo>
                    <a:pt x="0" y="464058"/>
                  </a:lnTo>
                  <a:lnTo>
                    <a:pt x="430847" y="464058"/>
                  </a:lnTo>
                  <a:close/>
                </a:path>
              </a:pathLst>
            </a:custGeom>
            <a:solidFill>
              <a:srgbClr val="FF711C"/>
            </a:solidFill>
          </p:spPr>
          <p:txBody>
            <a:bodyPr wrap="square" lIns="0" tIns="0" rIns="0" bIns="0" rtlCol="0"/>
            <a:lstStyle/>
            <a:p>
              <a:endParaRPr/>
            </a:p>
          </p:txBody>
        </p:sp>
        <p:sp>
          <p:nvSpPr>
            <p:cNvPr id="38" name="object 21">
              <a:extLst>
                <a:ext uri="{FF2B5EF4-FFF2-40B4-BE49-F238E27FC236}">
                  <a16:creationId xmlns:a16="http://schemas.microsoft.com/office/drawing/2014/main" id="{29E51DA1-67B0-6CA0-7B2E-3F709E06F35E}"/>
                </a:ext>
              </a:extLst>
            </p:cNvPr>
            <p:cNvSpPr/>
            <p:nvPr/>
          </p:nvSpPr>
          <p:spPr>
            <a:xfrm>
              <a:off x="2199892" y="4036340"/>
              <a:ext cx="270510" cy="270510"/>
            </a:xfrm>
            <a:custGeom>
              <a:avLst/>
              <a:gdLst/>
              <a:ahLst/>
              <a:cxnLst/>
              <a:rect l="l" t="t" r="r" b="b"/>
              <a:pathLst>
                <a:path w="270510" h="270510">
                  <a:moveTo>
                    <a:pt x="135102" y="270217"/>
                  </a:moveTo>
                  <a:lnTo>
                    <a:pt x="177804" y="263328"/>
                  </a:lnTo>
                  <a:lnTo>
                    <a:pt x="214891" y="244145"/>
                  </a:lnTo>
                  <a:lnTo>
                    <a:pt x="244137" y="214895"/>
                  </a:lnTo>
                  <a:lnTo>
                    <a:pt x="263317" y="177805"/>
                  </a:lnTo>
                  <a:lnTo>
                    <a:pt x="270205" y="135102"/>
                  </a:lnTo>
                  <a:lnTo>
                    <a:pt x="263317" y="92400"/>
                  </a:lnTo>
                  <a:lnTo>
                    <a:pt x="244137" y="55313"/>
                  </a:lnTo>
                  <a:lnTo>
                    <a:pt x="214891" y="26067"/>
                  </a:lnTo>
                  <a:lnTo>
                    <a:pt x="177804" y="6887"/>
                  </a:lnTo>
                  <a:lnTo>
                    <a:pt x="135102" y="0"/>
                  </a:lnTo>
                  <a:lnTo>
                    <a:pt x="92400" y="6887"/>
                  </a:lnTo>
                  <a:lnTo>
                    <a:pt x="55313" y="26067"/>
                  </a:lnTo>
                  <a:lnTo>
                    <a:pt x="26067" y="55313"/>
                  </a:lnTo>
                  <a:lnTo>
                    <a:pt x="6887" y="92400"/>
                  </a:lnTo>
                  <a:lnTo>
                    <a:pt x="0" y="135102"/>
                  </a:lnTo>
                  <a:lnTo>
                    <a:pt x="6887" y="177805"/>
                  </a:lnTo>
                  <a:lnTo>
                    <a:pt x="26067" y="214895"/>
                  </a:lnTo>
                  <a:lnTo>
                    <a:pt x="55313" y="244145"/>
                  </a:lnTo>
                  <a:lnTo>
                    <a:pt x="92400" y="263328"/>
                  </a:lnTo>
                  <a:lnTo>
                    <a:pt x="135102" y="270217"/>
                  </a:lnTo>
                  <a:close/>
                </a:path>
              </a:pathLst>
            </a:custGeom>
            <a:ln w="39992">
              <a:solidFill>
                <a:srgbClr val="FFFFFF"/>
              </a:solidFill>
            </a:ln>
          </p:spPr>
          <p:txBody>
            <a:bodyPr wrap="square" lIns="0" tIns="0" rIns="0" bIns="0" rtlCol="0"/>
            <a:lstStyle/>
            <a:p>
              <a:endParaRPr/>
            </a:p>
          </p:txBody>
        </p:sp>
        <p:sp>
          <p:nvSpPr>
            <p:cNvPr id="39" name="object 22">
              <a:extLst>
                <a:ext uri="{FF2B5EF4-FFF2-40B4-BE49-F238E27FC236}">
                  <a16:creationId xmlns:a16="http://schemas.microsoft.com/office/drawing/2014/main" id="{AC9F357A-CA7F-E56D-8FDE-757C17EEF0EF}"/>
                </a:ext>
              </a:extLst>
            </p:cNvPr>
            <p:cNvSpPr/>
            <p:nvPr/>
          </p:nvSpPr>
          <p:spPr>
            <a:xfrm>
              <a:off x="1997534" y="3851088"/>
              <a:ext cx="675005" cy="675005"/>
            </a:xfrm>
            <a:custGeom>
              <a:avLst/>
              <a:gdLst/>
              <a:ahLst/>
              <a:cxnLst/>
              <a:rect l="l" t="t" r="r" b="b"/>
              <a:pathLst>
                <a:path w="675005" h="675004">
                  <a:moveTo>
                    <a:pt x="0" y="674916"/>
                  </a:moveTo>
                  <a:lnTo>
                    <a:pt x="674916" y="674916"/>
                  </a:lnTo>
                  <a:lnTo>
                    <a:pt x="674916" y="0"/>
                  </a:lnTo>
                  <a:lnTo>
                    <a:pt x="0" y="0"/>
                  </a:lnTo>
                  <a:lnTo>
                    <a:pt x="0" y="674916"/>
                  </a:lnTo>
                  <a:close/>
                </a:path>
              </a:pathLst>
            </a:custGeom>
            <a:ln w="76200">
              <a:solidFill>
                <a:srgbClr val="568E9F"/>
              </a:solidFill>
            </a:ln>
          </p:spPr>
          <p:txBody>
            <a:bodyPr wrap="square" lIns="0" tIns="0" rIns="0" bIns="0" rtlCol="0"/>
            <a:lstStyle/>
            <a:p>
              <a:endParaRPr/>
            </a:p>
          </p:txBody>
        </p:sp>
      </p:grpSp>
      <p:grpSp>
        <p:nvGrpSpPr>
          <p:cNvPr id="21" name="Group 20">
            <a:extLst>
              <a:ext uri="{FF2B5EF4-FFF2-40B4-BE49-F238E27FC236}">
                <a16:creationId xmlns:a16="http://schemas.microsoft.com/office/drawing/2014/main" id="{8D836FE0-AE00-FFB5-E8FD-C5DF678B223D}"/>
              </a:ext>
            </a:extLst>
          </p:cNvPr>
          <p:cNvGrpSpPr/>
          <p:nvPr/>
        </p:nvGrpSpPr>
        <p:grpSpPr>
          <a:xfrm>
            <a:off x="10863457" y="3899208"/>
            <a:ext cx="488100" cy="516856"/>
            <a:chOff x="8476350" y="3851088"/>
            <a:chExt cx="675005" cy="675005"/>
          </a:xfrm>
        </p:grpSpPr>
        <p:sp>
          <p:nvSpPr>
            <p:cNvPr id="31" name="object 23">
              <a:extLst>
                <a:ext uri="{FF2B5EF4-FFF2-40B4-BE49-F238E27FC236}">
                  <a16:creationId xmlns:a16="http://schemas.microsoft.com/office/drawing/2014/main" id="{9776D8F5-3895-9392-CB68-CC5FFF00C955}"/>
                </a:ext>
              </a:extLst>
            </p:cNvPr>
            <p:cNvSpPr/>
            <p:nvPr/>
          </p:nvSpPr>
          <p:spPr>
            <a:xfrm>
              <a:off x="8476350"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32" name="object 24">
              <a:extLst>
                <a:ext uri="{FF2B5EF4-FFF2-40B4-BE49-F238E27FC236}">
                  <a16:creationId xmlns:a16="http://schemas.microsoft.com/office/drawing/2014/main" id="{13530C5D-4D1E-0CC3-D2FC-B8D94E6D72CC}"/>
                </a:ext>
              </a:extLst>
            </p:cNvPr>
            <p:cNvSpPr/>
            <p:nvPr/>
          </p:nvSpPr>
          <p:spPr>
            <a:xfrm>
              <a:off x="8577684" y="3918938"/>
              <a:ext cx="472440" cy="539750"/>
            </a:xfrm>
            <a:custGeom>
              <a:avLst/>
              <a:gdLst/>
              <a:ahLst/>
              <a:cxnLst/>
              <a:rect l="l" t="t" r="r" b="b"/>
              <a:pathLst>
                <a:path w="472440" h="539750">
                  <a:moveTo>
                    <a:pt x="242709" y="538480"/>
                  </a:moveTo>
                  <a:lnTo>
                    <a:pt x="229539" y="538480"/>
                  </a:lnTo>
                  <a:lnTo>
                    <a:pt x="230454" y="539750"/>
                  </a:lnTo>
                  <a:lnTo>
                    <a:pt x="241719" y="539750"/>
                  </a:lnTo>
                  <a:lnTo>
                    <a:pt x="242709" y="538480"/>
                  </a:lnTo>
                  <a:close/>
                </a:path>
                <a:path w="472440" h="539750">
                  <a:moveTo>
                    <a:pt x="252590" y="504190"/>
                  </a:moveTo>
                  <a:lnTo>
                    <a:pt x="219671" y="504190"/>
                  </a:lnTo>
                  <a:lnTo>
                    <a:pt x="219671" y="528319"/>
                  </a:lnTo>
                  <a:lnTo>
                    <a:pt x="221132" y="532130"/>
                  </a:lnTo>
                  <a:lnTo>
                    <a:pt x="224167" y="534669"/>
                  </a:lnTo>
                  <a:lnTo>
                    <a:pt x="224739" y="535940"/>
                  </a:lnTo>
                  <a:lnTo>
                    <a:pt x="226377" y="537210"/>
                  </a:lnTo>
                  <a:lnTo>
                    <a:pt x="226961" y="537210"/>
                  </a:lnTo>
                  <a:lnTo>
                    <a:pt x="227850" y="538480"/>
                  </a:lnTo>
                  <a:lnTo>
                    <a:pt x="244411" y="538480"/>
                  </a:lnTo>
                  <a:lnTo>
                    <a:pt x="249275" y="534669"/>
                  </a:lnTo>
                  <a:lnTo>
                    <a:pt x="252590" y="529590"/>
                  </a:lnTo>
                  <a:lnTo>
                    <a:pt x="252590" y="504190"/>
                  </a:lnTo>
                  <a:close/>
                </a:path>
                <a:path w="472440" h="539750">
                  <a:moveTo>
                    <a:pt x="252590" y="407669"/>
                  </a:moveTo>
                  <a:lnTo>
                    <a:pt x="219671" y="407669"/>
                  </a:lnTo>
                  <a:lnTo>
                    <a:pt x="219671" y="463550"/>
                  </a:lnTo>
                  <a:lnTo>
                    <a:pt x="186677" y="486409"/>
                  </a:lnTo>
                  <a:lnTo>
                    <a:pt x="182186" y="491489"/>
                  </a:lnTo>
                  <a:lnTo>
                    <a:pt x="179927" y="497840"/>
                  </a:lnTo>
                  <a:lnTo>
                    <a:pt x="180030" y="502919"/>
                  </a:lnTo>
                  <a:lnTo>
                    <a:pt x="182626" y="509269"/>
                  </a:lnTo>
                  <a:lnTo>
                    <a:pt x="187327" y="514350"/>
                  </a:lnTo>
                  <a:lnTo>
                    <a:pt x="193187" y="516889"/>
                  </a:lnTo>
                  <a:lnTo>
                    <a:pt x="199469" y="515619"/>
                  </a:lnTo>
                  <a:lnTo>
                    <a:pt x="205435" y="513080"/>
                  </a:lnTo>
                  <a:lnTo>
                    <a:pt x="219671" y="504190"/>
                  </a:lnTo>
                  <a:lnTo>
                    <a:pt x="292210" y="504190"/>
                  </a:lnTo>
                  <a:lnTo>
                    <a:pt x="292358" y="497840"/>
                  </a:lnTo>
                  <a:lnTo>
                    <a:pt x="290142" y="491489"/>
                  </a:lnTo>
                  <a:lnTo>
                    <a:pt x="285686" y="487680"/>
                  </a:lnTo>
                  <a:lnTo>
                    <a:pt x="252590" y="463550"/>
                  </a:lnTo>
                  <a:lnTo>
                    <a:pt x="252590" y="407669"/>
                  </a:lnTo>
                  <a:close/>
                </a:path>
                <a:path w="472440" h="539750">
                  <a:moveTo>
                    <a:pt x="292210" y="504190"/>
                  </a:moveTo>
                  <a:lnTo>
                    <a:pt x="252590" y="504190"/>
                  </a:lnTo>
                  <a:lnTo>
                    <a:pt x="269608" y="515619"/>
                  </a:lnTo>
                  <a:lnTo>
                    <a:pt x="272910" y="516889"/>
                  </a:lnTo>
                  <a:lnTo>
                    <a:pt x="281317" y="516889"/>
                  </a:lnTo>
                  <a:lnTo>
                    <a:pt x="286372" y="514350"/>
                  </a:lnTo>
                  <a:lnTo>
                    <a:pt x="289572" y="510540"/>
                  </a:lnTo>
                  <a:lnTo>
                    <a:pt x="292210" y="504190"/>
                  </a:lnTo>
                  <a:close/>
                </a:path>
                <a:path w="472440" h="539750">
                  <a:moveTo>
                    <a:pt x="128930" y="71120"/>
                  </a:moveTo>
                  <a:lnTo>
                    <a:pt x="117690" y="77470"/>
                  </a:lnTo>
                  <a:lnTo>
                    <a:pt x="114515" y="83820"/>
                  </a:lnTo>
                  <a:lnTo>
                    <a:pt x="125730" y="187959"/>
                  </a:lnTo>
                  <a:lnTo>
                    <a:pt x="60401" y="187959"/>
                  </a:lnTo>
                  <a:lnTo>
                    <a:pt x="109270" y="215900"/>
                  </a:lnTo>
                  <a:lnTo>
                    <a:pt x="14325" y="257809"/>
                  </a:lnTo>
                  <a:lnTo>
                    <a:pt x="10490" y="264159"/>
                  </a:lnTo>
                  <a:lnTo>
                    <a:pt x="10490" y="276859"/>
                  </a:lnTo>
                  <a:lnTo>
                    <a:pt x="14325" y="283209"/>
                  </a:lnTo>
                  <a:lnTo>
                    <a:pt x="109270" y="323850"/>
                  </a:lnTo>
                  <a:lnTo>
                    <a:pt x="60375" y="353059"/>
                  </a:lnTo>
                  <a:lnTo>
                    <a:pt x="125730" y="353059"/>
                  </a:lnTo>
                  <a:lnTo>
                    <a:pt x="114515" y="455930"/>
                  </a:lnTo>
                  <a:lnTo>
                    <a:pt x="117690" y="462280"/>
                  </a:lnTo>
                  <a:lnTo>
                    <a:pt x="128930" y="468630"/>
                  </a:lnTo>
                  <a:lnTo>
                    <a:pt x="135940" y="468630"/>
                  </a:lnTo>
                  <a:lnTo>
                    <a:pt x="207461" y="416559"/>
                  </a:lnTo>
                  <a:lnTo>
                    <a:pt x="151815" y="416559"/>
                  </a:lnTo>
                  <a:lnTo>
                    <a:pt x="160896" y="332739"/>
                  </a:lnTo>
                  <a:lnTo>
                    <a:pt x="210964" y="303530"/>
                  </a:lnTo>
                  <a:lnTo>
                    <a:pt x="144437" y="303530"/>
                  </a:lnTo>
                  <a:lnTo>
                    <a:pt x="67487" y="270509"/>
                  </a:lnTo>
                  <a:lnTo>
                    <a:pt x="144437" y="236220"/>
                  </a:lnTo>
                  <a:lnTo>
                    <a:pt x="210629" y="236220"/>
                  </a:lnTo>
                  <a:lnTo>
                    <a:pt x="160896" y="208279"/>
                  </a:lnTo>
                  <a:lnTo>
                    <a:pt x="151815" y="124459"/>
                  </a:lnTo>
                  <a:lnTo>
                    <a:pt x="207461" y="124459"/>
                  </a:lnTo>
                  <a:lnTo>
                    <a:pt x="135940" y="72390"/>
                  </a:lnTo>
                  <a:lnTo>
                    <a:pt x="128930" y="71120"/>
                  </a:lnTo>
                  <a:close/>
                </a:path>
                <a:path w="472440" h="539750">
                  <a:moveTo>
                    <a:pt x="308267" y="407669"/>
                  </a:moveTo>
                  <a:lnTo>
                    <a:pt x="252590" y="407669"/>
                  </a:lnTo>
                  <a:lnTo>
                    <a:pt x="333946" y="467359"/>
                  </a:lnTo>
                  <a:lnTo>
                    <a:pt x="346405" y="467359"/>
                  </a:lnTo>
                  <a:lnTo>
                    <a:pt x="354571" y="462280"/>
                  </a:lnTo>
                  <a:lnTo>
                    <a:pt x="357746" y="455930"/>
                  </a:lnTo>
                  <a:lnTo>
                    <a:pt x="353454" y="416559"/>
                  </a:lnTo>
                  <a:lnTo>
                    <a:pt x="320446" y="416559"/>
                  </a:lnTo>
                  <a:lnTo>
                    <a:pt x="308267" y="407669"/>
                  </a:lnTo>
                  <a:close/>
                </a:path>
                <a:path w="472440" h="539750">
                  <a:moveTo>
                    <a:pt x="74992" y="401320"/>
                  </a:moveTo>
                  <a:lnTo>
                    <a:pt x="42075" y="401320"/>
                  </a:lnTo>
                  <a:lnTo>
                    <a:pt x="39611" y="427989"/>
                  </a:lnTo>
                  <a:lnTo>
                    <a:pt x="46228" y="435609"/>
                  </a:lnTo>
                  <a:lnTo>
                    <a:pt x="55765" y="436880"/>
                  </a:lnTo>
                  <a:lnTo>
                    <a:pt x="65151" y="436880"/>
                  </a:lnTo>
                  <a:lnTo>
                    <a:pt x="72288" y="430530"/>
                  </a:lnTo>
                  <a:lnTo>
                    <a:pt x="74992" y="401320"/>
                  </a:lnTo>
                  <a:close/>
                </a:path>
                <a:path w="472440" h="539750">
                  <a:moveTo>
                    <a:pt x="455055" y="334009"/>
                  </a:moveTo>
                  <a:lnTo>
                    <a:pt x="448729" y="335280"/>
                  </a:lnTo>
                  <a:lnTo>
                    <a:pt x="411861" y="353059"/>
                  </a:lnTo>
                  <a:lnTo>
                    <a:pt x="346532" y="353059"/>
                  </a:lnTo>
                  <a:lnTo>
                    <a:pt x="395414" y="381000"/>
                  </a:lnTo>
                  <a:lnTo>
                    <a:pt x="399592" y="429259"/>
                  </a:lnTo>
                  <a:lnTo>
                    <a:pt x="406755" y="436880"/>
                  </a:lnTo>
                  <a:lnTo>
                    <a:pt x="416115" y="436880"/>
                  </a:lnTo>
                  <a:lnTo>
                    <a:pt x="425602" y="435609"/>
                  </a:lnTo>
                  <a:lnTo>
                    <a:pt x="432282" y="427989"/>
                  </a:lnTo>
                  <a:lnTo>
                    <a:pt x="430022" y="401320"/>
                  </a:lnTo>
                  <a:lnTo>
                    <a:pt x="471754" y="401320"/>
                  </a:lnTo>
                  <a:lnTo>
                    <a:pt x="471957" y="400050"/>
                  </a:lnTo>
                  <a:lnTo>
                    <a:pt x="472198" y="398780"/>
                  </a:lnTo>
                  <a:lnTo>
                    <a:pt x="472274" y="397509"/>
                  </a:lnTo>
                  <a:lnTo>
                    <a:pt x="472249" y="396239"/>
                  </a:lnTo>
                  <a:lnTo>
                    <a:pt x="471957" y="393700"/>
                  </a:lnTo>
                  <a:lnTo>
                    <a:pt x="471805" y="393700"/>
                  </a:lnTo>
                  <a:lnTo>
                    <a:pt x="471589" y="392430"/>
                  </a:lnTo>
                  <a:lnTo>
                    <a:pt x="469950" y="387350"/>
                  </a:lnTo>
                  <a:lnTo>
                    <a:pt x="467575" y="384809"/>
                  </a:lnTo>
                  <a:lnTo>
                    <a:pt x="446646" y="373380"/>
                  </a:lnTo>
                  <a:lnTo>
                    <a:pt x="462394" y="365759"/>
                  </a:lnTo>
                  <a:lnTo>
                    <a:pt x="467656" y="361950"/>
                  </a:lnTo>
                  <a:lnTo>
                    <a:pt x="470927" y="356870"/>
                  </a:lnTo>
                  <a:lnTo>
                    <a:pt x="471947" y="350520"/>
                  </a:lnTo>
                  <a:lnTo>
                    <a:pt x="470458" y="344170"/>
                  </a:lnTo>
                  <a:lnTo>
                    <a:pt x="466625" y="339089"/>
                  </a:lnTo>
                  <a:lnTo>
                    <a:pt x="461256" y="335280"/>
                  </a:lnTo>
                  <a:lnTo>
                    <a:pt x="455055" y="334009"/>
                  </a:lnTo>
                  <a:close/>
                </a:path>
                <a:path w="472440" h="539750">
                  <a:moveTo>
                    <a:pt x="252590" y="298450"/>
                  </a:moveTo>
                  <a:lnTo>
                    <a:pt x="219671" y="298450"/>
                  </a:lnTo>
                  <a:lnTo>
                    <a:pt x="219671" y="367030"/>
                  </a:lnTo>
                  <a:lnTo>
                    <a:pt x="151815" y="416559"/>
                  </a:lnTo>
                  <a:lnTo>
                    <a:pt x="207461" y="416559"/>
                  </a:lnTo>
                  <a:lnTo>
                    <a:pt x="219671" y="407669"/>
                  </a:lnTo>
                  <a:lnTo>
                    <a:pt x="308267" y="407669"/>
                  </a:lnTo>
                  <a:lnTo>
                    <a:pt x="252590" y="367030"/>
                  </a:lnTo>
                  <a:lnTo>
                    <a:pt x="252590" y="298450"/>
                  </a:lnTo>
                  <a:close/>
                </a:path>
                <a:path w="472440" h="539750">
                  <a:moveTo>
                    <a:pt x="318784" y="298450"/>
                  </a:moveTo>
                  <a:lnTo>
                    <a:pt x="252590" y="298450"/>
                  </a:lnTo>
                  <a:lnTo>
                    <a:pt x="311353" y="332739"/>
                  </a:lnTo>
                  <a:lnTo>
                    <a:pt x="320446" y="416559"/>
                  </a:lnTo>
                  <a:lnTo>
                    <a:pt x="353454" y="416559"/>
                  </a:lnTo>
                  <a:lnTo>
                    <a:pt x="346532" y="353059"/>
                  </a:lnTo>
                  <a:lnTo>
                    <a:pt x="411861" y="353059"/>
                  </a:lnTo>
                  <a:lnTo>
                    <a:pt x="362991" y="323850"/>
                  </a:lnTo>
                  <a:lnTo>
                    <a:pt x="410457" y="303530"/>
                  </a:lnTo>
                  <a:lnTo>
                    <a:pt x="327825" y="303530"/>
                  </a:lnTo>
                  <a:lnTo>
                    <a:pt x="318784" y="298450"/>
                  </a:lnTo>
                  <a:close/>
                </a:path>
                <a:path w="472440" h="539750">
                  <a:moveTo>
                    <a:pt x="17619" y="334009"/>
                  </a:moveTo>
                  <a:lnTo>
                    <a:pt x="11415" y="335280"/>
                  </a:lnTo>
                  <a:lnTo>
                    <a:pt x="6028" y="337820"/>
                  </a:lnTo>
                  <a:lnTo>
                    <a:pt x="2159" y="342900"/>
                  </a:lnTo>
                  <a:lnTo>
                    <a:pt x="621" y="349250"/>
                  </a:lnTo>
                  <a:lnTo>
                    <a:pt x="1593" y="355600"/>
                  </a:lnTo>
                  <a:lnTo>
                    <a:pt x="4823" y="361950"/>
                  </a:lnTo>
                  <a:lnTo>
                    <a:pt x="10058" y="365759"/>
                  </a:lnTo>
                  <a:lnTo>
                    <a:pt x="25768" y="372109"/>
                  </a:lnTo>
                  <a:lnTo>
                    <a:pt x="2895" y="386080"/>
                  </a:lnTo>
                  <a:lnTo>
                    <a:pt x="25" y="391159"/>
                  </a:lnTo>
                  <a:lnTo>
                    <a:pt x="0" y="397509"/>
                  </a:lnTo>
                  <a:lnTo>
                    <a:pt x="76" y="398780"/>
                  </a:lnTo>
                  <a:lnTo>
                    <a:pt x="254" y="400050"/>
                  </a:lnTo>
                  <a:lnTo>
                    <a:pt x="736" y="402589"/>
                  </a:lnTo>
                  <a:lnTo>
                    <a:pt x="1016" y="402589"/>
                  </a:lnTo>
                  <a:lnTo>
                    <a:pt x="1270" y="403859"/>
                  </a:lnTo>
                  <a:lnTo>
                    <a:pt x="1943" y="405130"/>
                  </a:lnTo>
                  <a:lnTo>
                    <a:pt x="5245" y="410209"/>
                  </a:lnTo>
                  <a:lnTo>
                    <a:pt x="10756" y="414019"/>
                  </a:lnTo>
                  <a:lnTo>
                    <a:pt x="19189" y="414019"/>
                  </a:lnTo>
                  <a:lnTo>
                    <a:pt x="22009" y="412750"/>
                  </a:lnTo>
                  <a:lnTo>
                    <a:pt x="42075" y="401320"/>
                  </a:lnTo>
                  <a:lnTo>
                    <a:pt x="74992" y="401320"/>
                  </a:lnTo>
                  <a:lnTo>
                    <a:pt x="76873" y="381000"/>
                  </a:lnTo>
                  <a:lnTo>
                    <a:pt x="125730" y="353059"/>
                  </a:lnTo>
                  <a:lnTo>
                    <a:pt x="60375" y="353059"/>
                  </a:lnTo>
                  <a:lnTo>
                    <a:pt x="23939" y="335280"/>
                  </a:lnTo>
                  <a:lnTo>
                    <a:pt x="17619" y="334009"/>
                  </a:lnTo>
                  <a:close/>
                </a:path>
                <a:path w="472440" h="539750">
                  <a:moveTo>
                    <a:pt x="471754" y="401320"/>
                  </a:moveTo>
                  <a:lnTo>
                    <a:pt x="430022" y="401320"/>
                  </a:lnTo>
                  <a:lnTo>
                    <a:pt x="450240" y="412750"/>
                  </a:lnTo>
                  <a:lnTo>
                    <a:pt x="453059" y="414019"/>
                  </a:lnTo>
                  <a:lnTo>
                    <a:pt x="461505" y="414019"/>
                  </a:lnTo>
                  <a:lnTo>
                    <a:pt x="467017" y="410209"/>
                  </a:lnTo>
                  <a:lnTo>
                    <a:pt x="470230" y="405130"/>
                  </a:lnTo>
                  <a:lnTo>
                    <a:pt x="471004" y="403859"/>
                  </a:lnTo>
                  <a:lnTo>
                    <a:pt x="471335" y="402589"/>
                  </a:lnTo>
                  <a:lnTo>
                    <a:pt x="471551" y="402589"/>
                  </a:lnTo>
                  <a:lnTo>
                    <a:pt x="471754" y="401320"/>
                  </a:lnTo>
                  <a:close/>
                </a:path>
                <a:path w="472440" h="539750">
                  <a:moveTo>
                    <a:pt x="210629" y="236220"/>
                  </a:moveTo>
                  <a:lnTo>
                    <a:pt x="144437" y="236220"/>
                  </a:lnTo>
                  <a:lnTo>
                    <a:pt x="203200" y="270509"/>
                  </a:lnTo>
                  <a:lnTo>
                    <a:pt x="144437" y="303530"/>
                  </a:lnTo>
                  <a:lnTo>
                    <a:pt x="210964" y="303530"/>
                  </a:lnTo>
                  <a:lnTo>
                    <a:pt x="219671" y="298450"/>
                  </a:lnTo>
                  <a:lnTo>
                    <a:pt x="318784" y="298450"/>
                  </a:lnTo>
                  <a:lnTo>
                    <a:pt x="269062" y="270509"/>
                  </a:lnTo>
                  <a:lnTo>
                    <a:pt x="319119" y="241300"/>
                  </a:lnTo>
                  <a:lnTo>
                    <a:pt x="219671" y="241300"/>
                  </a:lnTo>
                  <a:lnTo>
                    <a:pt x="210629" y="236220"/>
                  </a:lnTo>
                  <a:close/>
                </a:path>
                <a:path w="472440" h="539750">
                  <a:moveTo>
                    <a:pt x="409019" y="236220"/>
                  </a:moveTo>
                  <a:lnTo>
                    <a:pt x="327825" y="236220"/>
                  </a:lnTo>
                  <a:lnTo>
                    <a:pt x="404774" y="270509"/>
                  </a:lnTo>
                  <a:lnTo>
                    <a:pt x="327825" y="303530"/>
                  </a:lnTo>
                  <a:lnTo>
                    <a:pt x="410457" y="303530"/>
                  </a:lnTo>
                  <a:lnTo>
                    <a:pt x="457923" y="283209"/>
                  </a:lnTo>
                  <a:lnTo>
                    <a:pt x="461759" y="276859"/>
                  </a:lnTo>
                  <a:lnTo>
                    <a:pt x="461759" y="264159"/>
                  </a:lnTo>
                  <a:lnTo>
                    <a:pt x="457923" y="257809"/>
                  </a:lnTo>
                  <a:lnTo>
                    <a:pt x="409019" y="236220"/>
                  </a:lnTo>
                  <a:close/>
                </a:path>
                <a:path w="472440" h="539750">
                  <a:moveTo>
                    <a:pt x="207461" y="124459"/>
                  </a:moveTo>
                  <a:lnTo>
                    <a:pt x="151815" y="124459"/>
                  </a:lnTo>
                  <a:lnTo>
                    <a:pt x="219671" y="173989"/>
                  </a:lnTo>
                  <a:lnTo>
                    <a:pt x="219671" y="241300"/>
                  </a:lnTo>
                  <a:lnTo>
                    <a:pt x="252590" y="241300"/>
                  </a:lnTo>
                  <a:lnTo>
                    <a:pt x="252590" y="173989"/>
                  </a:lnTo>
                  <a:lnTo>
                    <a:pt x="308267" y="133350"/>
                  </a:lnTo>
                  <a:lnTo>
                    <a:pt x="219671" y="133350"/>
                  </a:lnTo>
                  <a:lnTo>
                    <a:pt x="207461" y="124459"/>
                  </a:lnTo>
                  <a:close/>
                </a:path>
                <a:path w="472440" h="539750">
                  <a:moveTo>
                    <a:pt x="353370" y="124459"/>
                  </a:moveTo>
                  <a:lnTo>
                    <a:pt x="320446" y="124459"/>
                  </a:lnTo>
                  <a:lnTo>
                    <a:pt x="311353" y="208279"/>
                  </a:lnTo>
                  <a:lnTo>
                    <a:pt x="252590" y="241300"/>
                  </a:lnTo>
                  <a:lnTo>
                    <a:pt x="319119" y="241300"/>
                  </a:lnTo>
                  <a:lnTo>
                    <a:pt x="327825" y="236220"/>
                  </a:lnTo>
                  <a:lnTo>
                    <a:pt x="409019" y="236220"/>
                  </a:lnTo>
                  <a:lnTo>
                    <a:pt x="362991" y="215900"/>
                  </a:lnTo>
                  <a:lnTo>
                    <a:pt x="411873" y="187959"/>
                  </a:lnTo>
                  <a:lnTo>
                    <a:pt x="346532" y="187959"/>
                  </a:lnTo>
                  <a:lnTo>
                    <a:pt x="353370" y="124459"/>
                  </a:lnTo>
                  <a:close/>
                </a:path>
                <a:path w="472440" h="539750">
                  <a:moveTo>
                    <a:pt x="408025" y="102870"/>
                  </a:moveTo>
                  <a:lnTo>
                    <a:pt x="400024" y="110490"/>
                  </a:lnTo>
                  <a:lnTo>
                    <a:pt x="395389" y="158750"/>
                  </a:lnTo>
                  <a:lnTo>
                    <a:pt x="346532" y="187959"/>
                  </a:lnTo>
                  <a:lnTo>
                    <a:pt x="411873" y="187959"/>
                  </a:lnTo>
                  <a:lnTo>
                    <a:pt x="450557" y="205739"/>
                  </a:lnTo>
                  <a:lnTo>
                    <a:pt x="452920" y="207009"/>
                  </a:lnTo>
                  <a:lnTo>
                    <a:pt x="461416" y="207009"/>
                  </a:lnTo>
                  <a:lnTo>
                    <a:pt x="467321" y="203199"/>
                  </a:lnTo>
                  <a:lnTo>
                    <a:pt x="470103" y="196849"/>
                  </a:lnTo>
                  <a:lnTo>
                    <a:pt x="471640" y="190499"/>
                  </a:lnTo>
                  <a:lnTo>
                    <a:pt x="470668" y="184150"/>
                  </a:lnTo>
                  <a:lnTo>
                    <a:pt x="467438" y="179070"/>
                  </a:lnTo>
                  <a:lnTo>
                    <a:pt x="462203" y="175259"/>
                  </a:lnTo>
                  <a:lnTo>
                    <a:pt x="446493" y="167639"/>
                  </a:lnTo>
                  <a:lnTo>
                    <a:pt x="467563" y="156209"/>
                  </a:lnTo>
                  <a:lnTo>
                    <a:pt x="469950" y="152400"/>
                  </a:lnTo>
                  <a:lnTo>
                    <a:pt x="471589" y="148589"/>
                  </a:lnTo>
                  <a:lnTo>
                    <a:pt x="471805" y="147320"/>
                  </a:lnTo>
                  <a:lnTo>
                    <a:pt x="472160" y="144779"/>
                  </a:lnTo>
                  <a:lnTo>
                    <a:pt x="472198" y="140970"/>
                  </a:lnTo>
                  <a:lnTo>
                    <a:pt x="472046" y="140970"/>
                  </a:lnTo>
                  <a:lnTo>
                    <a:pt x="471849" y="139700"/>
                  </a:lnTo>
                  <a:lnTo>
                    <a:pt x="430187" y="139700"/>
                  </a:lnTo>
                  <a:lnTo>
                    <a:pt x="432650" y="113029"/>
                  </a:lnTo>
                  <a:lnTo>
                    <a:pt x="426021" y="105409"/>
                  </a:lnTo>
                  <a:lnTo>
                    <a:pt x="408025" y="102870"/>
                  </a:lnTo>
                  <a:close/>
                </a:path>
                <a:path w="472440" h="539750">
                  <a:moveTo>
                    <a:pt x="21158" y="127000"/>
                  </a:moveTo>
                  <a:lnTo>
                    <a:pt x="11849" y="127000"/>
                  </a:lnTo>
                  <a:lnTo>
                    <a:pt x="9855" y="128270"/>
                  </a:lnTo>
                  <a:lnTo>
                    <a:pt x="9182" y="128270"/>
                  </a:lnTo>
                  <a:lnTo>
                    <a:pt x="8267" y="129540"/>
                  </a:lnTo>
                  <a:lnTo>
                    <a:pt x="6667" y="129540"/>
                  </a:lnTo>
                  <a:lnTo>
                    <a:pt x="5892" y="130809"/>
                  </a:lnTo>
                  <a:lnTo>
                    <a:pt x="5321" y="130809"/>
                  </a:lnTo>
                  <a:lnTo>
                    <a:pt x="4749" y="132079"/>
                  </a:lnTo>
                  <a:lnTo>
                    <a:pt x="4343" y="132079"/>
                  </a:lnTo>
                  <a:lnTo>
                    <a:pt x="3886" y="133350"/>
                  </a:lnTo>
                  <a:lnTo>
                    <a:pt x="3365" y="133350"/>
                  </a:lnTo>
                  <a:lnTo>
                    <a:pt x="2565" y="134620"/>
                  </a:lnTo>
                  <a:lnTo>
                    <a:pt x="2311" y="134620"/>
                  </a:lnTo>
                  <a:lnTo>
                    <a:pt x="2044" y="135889"/>
                  </a:lnTo>
                  <a:lnTo>
                    <a:pt x="1841" y="135889"/>
                  </a:lnTo>
                  <a:lnTo>
                    <a:pt x="1485" y="137159"/>
                  </a:lnTo>
                  <a:lnTo>
                    <a:pt x="1244" y="137159"/>
                  </a:lnTo>
                  <a:lnTo>
                    <a:pt x="698" y="138429"/>
                  </a:lnTo>
                  <a:lnTo>
                    <a:pt x="215" y="140970"/>
                  </a:lnTo>
                  <a:lnTo>
                    <a:pt x="63" y="140970"/>
                  </a:lnTo>
                  <a:lnTo>
                    <a:pt x="12" y="143509"/>
                  </a:lnTo>
                  <a:lnTo>
                    <a:pt x="12" y="144779"/>
                  </a:lnTo>
                  <a:lnTo>
                    <a:pt x="457" y="147320"/>
                  </a:lnTo>
                  <a:lnTo>
                    <a:pt x="673" y="148589"/>
                  </a:lnTo>
                  <a:lnTo>
                    <a:pt x="2324" y="152400"/>
                  </a:lnTo>
                  <a:lnTo>
                    <a:pt x="4699" y="156209"/>
                  </a:lnTo>
                  <a:lnTo>
                    <a:pt x="25603" y="167639"/>
                  </a:lnTo>
                  <a:lnTo>
                    <a:pt x="9867" y="175259"/>
                  </a:lnTo>
                  <a:lnTo>
                    <a:pt x="4605" y="179070"/>
                  </a:lnTo>
                  <a:lnTo>
                    <a:pt x="1335" y="184150"/>
                  </a:lnTo>
                  <a:lnTo>
                    <a:pt x="314" y="190499"/>
                  </a:lnTo>
                  <a:lnTo>
                    <a:pt x="1803" y="196849"/>
                  </a:lnTo>
                  <a:lnTo>
                    <a:pt x="4559" y="203199"/>
                  </a:lnTo>
                  <a:lnTo>
                    <a:pt x="10502" y="205739"/>
                  </a:lnTo>
                  <a:lnTo>
                    <a:pt x="21310" y="205739"/>
                  </a:lnTo>
                  <a:lnTo>
                    <a:pt x="60401" y="187959"/>
                  </a:lnTo>
                  <a:lnTo>
                    <a:pt x="125730" y="187959"/>
                  </a:lnTo>
                  <a:lnTo>
                    <a:pt x="76847" y="158750"/>
                  </a:lnTo>
                  <a:lnTo>
                    <a:pt x="75178" y="139700"/>
                  </a:lnTo>
                  <a:lnTo>
                    <a:pt x="42240" y="139700"/>
                  </a:lnTo>
                  <a:lnTo>
                    <a:pt x="21158" y="127000"/>
                  </a:lnTo>
                  <a:close/>
                </a:path>
                <a:path w="472440" h="539750">
                  <a:moveTo>
                    <a:pt x="64668" y="102870"/>
                  </a:moveTo>
                  <a:lnTo>
                    <a:pt x="46647" y="105409"/>
                  </a:lnTo>
                  <a:lnTo>
                    <a:pt x="39966" y="113029"/>
                  </a:lnTo>
                  <a:lnTo>
                    <a:pt x="42240" y="139700"/>
                  </a:lnTo>
                  <a:lnTo>
                    <a:pt x="75178" y="139700"/>
                  </a:lnTo>
                  <a:lnTo>
                    <a:pt x="72618" y="110490"/>
                  </a:lnTo>
                  <a:lnTo>
                    <a:pt x="64668" y="102870"/>
                  </a:lnTo>
                  <a:close/>
                </a:path>
                <a:path w="472440" h="539750">
                  <a:moveTo>
                    <a:pt x="460400" y="127000"/>
                  </a:moveTo>
                  <a:lnTo>
                    <a:pt x="451104" y="127000"/>
                  </a:lnTo>
                  <a:lnTo>
                    <a:pt x="430187" y="139700"/>
                  </a:lnTo>
                  <a:lnTo>
                    <a:pt x="471849" y="139700"/>
                  </a:lnTo>
                  <a:lnTo>
                    <a:pt x="471652" y="138429"/>
                  </a:lnTo>
                  <a:lnTo>
                    <a:pt x="471335" y="138429"/>
                  </a:lnTo>
                  <a:lnTo>
                    <a:pt x="471195" y="137159"/>
                  </a:lnTo>
                  <a:lnTo>
                    <a:pt x="471017" y="137159"/>
                  </a:lnTo>
                  <a:lnTo>
                    <a:pt x="470293" y="135889"/>
                  </a:lnTo>
                  <a:lnTo>
                    <a:pt x="469976" y="134620"/>
                  </a:lnTo>
                  <a:lnTo>
                    <a:pt x="468896" y="133350"/>
                  </a:lnTo>
                  <a:lnTo>
                    <a:pt x="468363" y="133350"/>
                  </a:lnTo>
                  <a:lnTo>
                    <a:pt x="467918" y="132079"/>
                  </a:lnTo>
                  <a:lnTo>
                    <a:pt x="467537" y="132079"/>
                  </a:lnTo>
                  <a:lnTo>
                    <a:pt x="466940" y="130809"/>
                  </a:lnTo>
                  <a:lnTo>
                    <a:pt x="466356" y="130809"/>
                  </a:lnTo>
                  <a:lnTo>
                    <a:pt x="465594" y="129540"/>
                  </a:lnTo>
                  <a:lnTo>
                    <a:pt x="463994" y="129540"/>
                  </a:lnTo>
                  <a:lnTo>
                    <a:pt x="463080" y="128270"/>
                  </a:lnTo>
                  <a:lnTo>
                    <a:pt x="461175" y="128270"/>
                  </a:lnTo>
                  <a:lnTo>
                    <a:pt x="460400" y="127000"/>
                  </a:lnTo>
                  <a:close/>
                </a:path>
                <a:path w="472440" h="539750">
                  <a:moveTo>
                    <a:pt x="199591" y="24129"/>
                  </a:moveTo>
                  <a:lnTo>
                    <a:pt x="193313" y="24129"/>
                  </a:lnTo>
                  <a:lnTo>
                    <a:pt x="187434" y="26670"/>
                  </a:lnTo>
                  <a:lnTo>
                    <a:pt x="182689" y="30479"/>
                  </a:lnTo>
                  <a:lnTo>
                    <a:pt x="180051" y="36829"/>
                  </a:lnTo>
                  <a:lnTo>
                    <a:pt x="179903" y="43179"/>
                  </a:lnTo>
                  <a:lnTo>
                    <a:pt x="182119" y="48259"/>
                  </a:lnTo>
                  <a:lnTo>
                    <a:pt x="186575" y="53340"/>
                  </a:lnTo>
                  <a:lnTo>
                    <a:pt x="219671" y="76200"/>
                  </a:lnTo>
                  <a:lnTo>
                    <a:pt x="219671" y="133350"/>
                  </a:lnTo>
                  <a:lnTo>
                    <a:pt x="252590" y="133350"/>
                  </a:lnTo>
                  <a:lnTo>
                    <a:pt x="252590" y="76200"/>
                  </a:lnTo>
                  <a:lnTo>
                    <a:pt x="285584" y="53340"/>
                  </a:lnTo>
                  <a:lnTo>
                    <a:pt x="290075" y="49529"/>
                  </a:lnTo>
                  <a:lnTo>
                    <a:pt x="292334" y="43179"/>
                  </a:lnTo>
                  <a:lnTo>
                    <a:pt x="292232" y="36829"/>
                  </a:lnTo>
                  <a:lnTo>
                    <a:pt x="219671" y="36829"/>
                  </a:lnTo>
                  <a:lnTo>
                    <a:pt x="205536" y="26670"/>
                  </a:lnTo>
                  <a:lnTo>
                    <a:pt x="199591" y="24129"/>
                  </a:lnTo>
                  <a:close/>
                </a:path>
                <a:path w="472440" h="539750">
                  <a:moveTo>
                    <a:pt x="343319" y="71120"/>
                  </a:moveTo>
                  <a:lnTo>
                    <a:pt x="336308" y="72390"/>
                  </a:lnTo>
                  <a:lnTo>
                    <a:pt x="252590" y="133350"/>
                  </a:lnTo>
                  <a:lnTo>
                    <a:pt x="308267" y="133350"/>
                  </a:lnTo>
                  <a:lnTo>
                    <a:pt x="320446" y="124459"/>
                  </a:lnTo>
                  <a:lnTo>
                    <a:pt x="353370" y="124459"/>
                  </a:lnTo>
                  <a:lnTo>
                    <a:pt x="357746" y="83820"/>
                  </a:lnTo>
                  <a:lnTo>
                    <a:pt x="354571" y="77470"/>
                  </a:lnTo>
                  <a:lnTo>
                    <a:pt x="343319" y="71120"/>
                  </a:lnTo>
                  <a:close/>
                </a:path>
                <a:path w="472440" h="539750">
                  <a:moveTo>
                    <a:pt x="243446" y="1270"/>
                  </a:moveTo>
                  <a:lnTo>
                    <a:pt x="229539" y="1270"/>
                  </a:lnTo>
                  <a:lnTo>
                    <a:pt x="227584" y="2540"/>
                  </a:lnTo>
                  <a:lnTo>
                    <a:pt x="226961" y="2540"/>
                  </a:lnTo>
                  <a:lnTo>
                    <a:pt x="226377" y="3809"/>
                  </a:lnTo>
                  <a:lnTo>
                    <a:pt x="224739" y="5079"/>
                  </a:lnTo>
                  <a:lnTo>
                    <a:pt x="224167" y="5079"/>
                  </a:lnTo>
                  <a:lnTo>
                    <a:pt x="223481" y="6350"/>
                  </a:lnTo>
                  <a:lnTo>
                    <a:pt x="221132" y="8890"/>
                  </a:lnTo>
                  <a:lnTo>
                    <a:pt x="219671" y="12700"/>
                  </a:lnTo>
                  <a:lnTo>
                    <a:pt x="219671" y="36829"/>
                  </a:lnTo>
                  <a:lnTo>
                    <a:pt x="252590" y="36829"/>
                  </a:lnTo>
                  <a:lnTo>
                    <a:pt x="252590" y="10159"/>
                  </a:lnTo>
                  <a:lnTo>
                    <a:pt x="249288" y="5079"/>
                  </a:lnTo>
                  <a:lnTo>
                    <a:pt x="244157" y="2540"/>
                  </a:lnTo>
                  <a:lnTo>
                    <a:pt x="243446" y="1270"/>
                  </a:lnTo>
                  <a:close/>
                </a:path>
                <a:path w="472440" h="539750">
                  <a:moveTo>
                    <a:pt x="279074" y="24129"/>
                  </a:moveTo>
                  <a:lnTo>
                    <a:pt x="272793" y="24129"/>
                  </a:lnTo>
                  <a:lnTo>
                    <a:pt x="266827" y="26670"/>
                  </a:lnTo>
                  <a:lnTo>
                    <a:pt x="252590" y="36829"/>
                  </a:lnTo>
                  <a:lnTo>
                    <a:pt x="292232" y="36829"/>
                  </a:lnTo>
                  <a:lnTo>
                    <a:pt x="289636" y="30479"/>
                  </a:lnTo>
                  <a:lnTo>
                    <a:pt x="284934" y="26670"/>
                  </a:lnTo>
                  <a:lnTo>
                    <a:pt x="279074" y="24129"/>
                  </a:lnTo>
                  <a:close/>
                </a:path>
                <a:path w="472440" h="539750">
                  <a:moveTo>
                    <a:pt x="239699" y="0"/>
                  </a:moveTo>
                  <a:lnTo>
                    <a:pt x="232486" y="0"/>
                  </a:lnTo>
                  <a:lnTo>
                    <a:pt x="231355" y="1270"/>
                  </a:lnTo>
                  <a:lnTo>
                    <a:pt x="241719" y="1270"/>
                  </a:lnTo>
                  <a:lnTo>
                    <a:pt x="239699" y="0"/>
                  </a:lnTo>
                  <a:close/>
                </a:path>
              </a:pathLst>
            </a:custGeom>
            <a:solidFill>
              <a:srgbClr val="FF711C"/>
            </a:solidFill>
          </p:spPr>
          <p:txBody>
            <a:bodyPr wrap="square" lIns="0" tIns="0" rIns="0" bIns="0" rtlCol="0"/>
            <a:lstStyle/>
            <a:p>
              <a:endParaRPr/>
            </a:p>
          </p:txBody>
        </p:sp>
        <p:sp>
          <p:nvSpPr>
            <p:cNvPr id="33" name="object 25">
              <a:extLst>
                <a:ext uri="{FF2B5EF4-FFF2-40B4-BE49-F238E27FC236}">
                  <a16:creationId xmlns:a16="http://schemas.microsoft.com/office/drawing/2014/main" id="{EEFC4F13-E149-0CCA-53C8-DD60846936E2}"/>
                </a:ext>
              </a:extLst>
            </p:cNvPr>
            <p:cNvSpPr/>
            <p:nvPr/>
          </p:nvSpPr>
          <p:spPr>
            <a:xfrm>
              <a:off x="8476350"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grpSp>
      <p:grpSp>
        <p:nvGrpSpPr>
          <p:cNvPr id="22" name="Group 21">
            <a:extLst>
              <a:ext uri="{FF2B5EF4-FFF2-40B4-BE49-F238E27FC236}">
                <a16:creationId xmlns:a16="http://schemas.microsoft.com/office/drawing/2014/main" id="{D343B041-5FF6-8F95-71CE-64C354B3CBC0}"/>
              </a:ext>
            </a:extLst>
          </p:cNvPr>
          <p:cNvGrpSpPr/>
          <p:nvPr/>
        </p:nvGrpSpPr>
        <p:grpSpPr>
          <a:xfrm>
            <a:off x="9426292" y="3899208"/>
            <a:ext cx="502477" cy="516855"/>
            <a:chOff x="5194314" y="3851088"/>
            <a:chExt cx="675005" cy="675005"/>
          </a:xfrm>
        </p:grpSpPr>
        <p:sp>
          <p:nvSpPr>
            <p:cNvPr id="25" name="object 26">
              <a:extLst>
                <a:ext uri="{FF2B5EF4-FFF2-40B4-BE49-F238E27FC236}">
                  <a16:creationId xmlns:a16="http://schemas.microsoft.com/office/drawing/2014/main" id="{4CDA72AD-81EA-7312-A7C5-3C290112C004}"/>
                </a:ext>
              </a:extLst>
            </p:cNvPr>
            <p:cNvSpPr/>
            <p:nvPr/>
          </p:nvSpPr>
          <p:spPr>
            <a:xfrm>
              <a:off x="5194314" y="3851088"/>
              <a:ext cx="675005" cy="675005"/>
            </a:xfrm>
            <a:custGeom>
              <a:avLst/>
              <a:gdLst/>
              <a:ahLst/>
              <a:cxnLst/>
              <a:rect l="l" t="t" r="r" b="b"/>
              <a:pathLst>
                <a:path w="675004" h="675004">
                  <a:moveTo>
                    <a:pt x="674916" y="0"/>
                  </a:moveTo>
                  <a:lnTo>
                    <a:pt x="0" y="0"/>
                  </a:lnTo>
                  <a:lnTo>
                    <a:pt x="0" y="674916"/>
                  </a:lnTo>
                  <a:lnTo>
                    <a:pt x="674916" y="674916"/>
                  </a:lnTo>
                  <a:lnTo>
                    <a:pt x="674916" y="0"/>
                  </a:lnTo>
                  <a:close/>
                </a:path>
              </a:pathLst>
            </a:custGeom>
            <a:solidFill>
              <a:srgbClr val="FFFFFF"/>
            </a:solidFill>
          </p:spPr>
          <p:txBody>
            <a:bodyPr wrap="square" lIns="0" tIns="0" rIns="0" bIns="0" rtlCol="0"/>
            <a:lstStyle/>
            <a:p>
              <a:endParaRPr/>
            </a:p>
          </p:txBody>
        </p:sp>
        <p:sp>
          <p:nvSpPr>
            <p:cNvPr id="26" name="object 27">
              <a:extLst>
                <a:ext uri="{FF2B5EF4-FFF2-40B4-BE49-F238E27FC236}">
                  <a16:creationId xmlns:a16="http://schemas.microsoft.com/office/drawing/2014/main" id="{2789B1C3-3B77-1E8B-B0DA-08528E4265BA}"/>
                </a:ext>
              </a:extLst>
            </p:cNvPr>
            <p:cNvSpPr/>
            <p:nvPr/>
          </p:nvSpPr>
          <p:spPr>
            <a:xfrm>
              <a:off x="5194314" y="3851088"/>
              <a:ext cx="675005" cy="675005"/>
            </a:xfrm>
            <a:custGeom>
              <a:avLst/>
              <a:gdLst/>
              <a:ahLst/>
              <a:cxnLst/>
              <a:rect l="l" t="t" r="r" b="b"/>
              <a:pathLst>
                <a:path w="675004" h="675004">
                  <a:moveTo>
                    <a:pt x="0" y="674916"/>
                  </a:moveTo>
                  <a:lnTo>
                    <a:pt x="674916" y="674916"/>
                  </a:lnTo>
                  <a:lnTo>
                    <a:pt x="674916" y="0"/>
                  </a:lnTo>
                  <a:lnTo>
                    <a:pt x="0" y="0"/>
                  </a:lnTo>
                  <a:lnTo>
                    <a:pt x="0" y="674916"/>
                  </a:lnTo>
                  <a:close/>
                </a:path>
              </a:pathLst>
            </a:custGeom>
            <a:ln w="76199">
              <a:solidFill>
                <a:srgbClr val="568E9F"/>
              </a:solidFill>
            </a:ln>
          </p:spPr>
          <p:txBody>
            <a:bodyPr wrap="square" lIns="0" tIns="0" rIns="0" bIns="0" rtlCol="0"/>
            <a:lstStyle/>
            <a:p>
              <a:endParaRPr/>
            </a:p>
          </p:txBody>
        </p:sp>
        <p:sp>
          <p:nvSpPr>
            <p:cNvPr id="27" name="object 28">
              <a:extLst>
                <a:ext uri="{FF2B5EF4-FFF2-40B4-BE49-F238E27FC236}">
                  <a16:creationId xmlns:a16="http://schemas.microsoft.com/office/drawing/2014/main" id="{76355D41-78D7-247B-EA1D-EB0F09F8BDBC}"/>
                </a:ext>
              </a:extLst>
            </p:cNvPr>
            <p:cNvSpPr/>
            <p:nvPr/>
          </p:nvSpPr>
          <p:spPr>
            <a:xfrm>
              <a:off x="5249030" y="3946765"/>
              <a:ext cx="554355" cy="517525"/>
            </a:xfrm>
            <a:custGeom>
              <a:avLst/>
              <a:gdLst/>
              <a:ahLst/>
              <a:cxnLst/>
              <a:rect l="l" t="t" r="r" b="b"/>
              <a:pathLst>
                <a:path w="554354" h="517525">
                  <a:moveTo>
                    <a:pt x="276872" y="0"/>
                  </a:moveTo>
                  <a:lnTo>
                    <a:pt x="221074" y="4435"/>
                  </a:lnTo>
                  <a:lnTo>
                    <a:pt x="169103" y="17157"/>
                  </a:lnTo>
                  <a:lnTo>
                    <a:pt x="122072" y="37287"/>
                  </a:lnTo>
                  <a:lnTo>
                    <a:pt x="81095" y="63947"/>
                  </a:lnTo>
                  <a:lnTo>
                    <a:pt x="47286" y="96259"/>
                  </a:lnTo>
                  <a:lnTo>
                    <a:pt x="21758" y="133345"/>
                  </a:lnTo>
                  <a:lnTo>
                    <a:pt x="5625" y="174326"/>
                  </a:lnTo>
                  <a:lnTo>
                    <a:pt x="0" y="218325"/>
                  </a:lnTo>
                  <a:lnTo>
                    <a:pt x="6386" y="265164"/>
                  </a:lnTo>
                  <a:lnTo>
                    <a:pt x="24643" y="308502"/>
                  </a:lnTo>
                  <a:lnTo>
                    <a:pt x="53420" y="347273"/>
                  </a:lnTo>
                  <a:lnTo>
                    <a:pt x="91366" y="380413"/>
                  </a:lnTo>
                  <a:lnTo>
                    <a:pt x="137129" y="406856"/>
                  </a:lnTo>
                  <a:lnTo>
                    <a:pt x="189357" y="425538"/>
                  </a:lnTo>
                  <a:lnTo>
                    <a:pt x="196380" y="516978"/>
                  </a:lnTo>
                  <a:lnTo>
                    <a:pt x="312966" y="434822"/>
                  </a:lnTo>
                  <a:lnTo>
                    <a:pt x="362315" y="426070"/>
                  </a:lnTo>
                  <a:lnTo>
                    <a:pt x="407898" y="410719"/>
                  </a:lnTo>
                  <a:lnTo>
                    <a:pt x="448846" y="389452"/>
                  </a:lnTo>
                  <a:lnTo>
                    <a:pt x="484293" y="362954"/>
                  </a:lnTo>
                  <a:lnTo>
                    <a:pt x="513372" y="331909"/>
                  </a:lnTo>
                  <a:lnTo>
                    <a:pt x="535217" y="297000"/>
                  </a:lnTo>
                  <a:lnTo>
                    <a:pt x="548959" y="258910"/>
                  </a:lnTo>
                  <a:lnTo>
                    <a:pt x="553732" y="218325"/>
                  </a:lnTo>
                  <a:lnTo>
                    <a:pt x="548107" y="174326"/>
                  </a:lnTo>
                  <a:lnTo>
                    <a:pt x="531976" y="133345"/>
                  </a:lnTo>
                  <a:lnTo>
                    <a:pt x="506450" y="96259"/>
                  </a:lnTo>
                  <a:lnTo>
                    <a:pt x="472643" y="63947"/>
                  </a:lnTo>
                  <a:lnTo>
                    <a:pt x="431668" y="37287"/>
                  </a:lnTo>
                  <a:lnTo>
                    <a:pt x="384640" y="17157"/>
                  </a:lnTo>
                  <a:lnTo>
                    <a:pt x="332670" y="4435"/>
                  </a:lnTo>
                  <a:lnTo>
                    <a:pt x="276872" y="0"/>
                  </a:lnTo>
                  <a:close/>
                </a:path>
              </a:pathLst>
            </a:custGeom>
            <a:solidFill>
              <a:srgbClr val="FF711C"/>
            </a:solidFill>
          </p:spPr>
          <p:txBody>
            <a:bodyPr wrap="square" lIns="0" tIns="0" rIns="0" bIns="0" rtlCol="0"/>
            <a:lstStyle/>
            <a:p>
              <a:endParaRPr/>
            </a:p>
          </p:txBody>
        </p:sp>
        <p:pic>
          <p:nvPicPr>
            <p:cNvPr id="28" name="object 29">
              <a:extLst>
                <a:ext uri="{FF2B5EF4-FFF2-40B4-BE49-F238E27FC236}">
                  <a16:creationId xmlns:a16="http://schemas.microsoft.com/office/drawing/2014/main" id="{50D8E989-7E42-8F14-2C27-420B8BF3036F}"/>
                </a:ext>
              </a:extLst>
            </p:cNvPr>
            <p:cNvPicPr/>
            <p:nvPr/>
          </p:nvPicPr>
          <p:blipFill>
            <a:blip r:embed="rId9" cstate="screen">
              <a:extLst>
                <a:ext uri="{28A0092B-C50C-407E-A947-70E740481C1C}">
                  <a14:useLocalDpi xmlns:a14="http://schemas.microsoft.com/office/drawing/2010/main"/>
                </a:ext>
              </a:extLst>
            </a:blip>
            <a:stretch>
              <a:fillRect/>
            </a:stretch>
          </p:blipFill>
          <p:spPr>
            <a:xfrm>
              <a:off x="5377550" y="4131511"/>
              <a:ext cx="86753" cy="86741"/>
            </a:xfrm>
            <a:prstGeom prst="rect">
              <a:avLst/>
            </a:prstGeom>
          </p:spPr>
        </p:pic>
        <p:pic>
          <p:nvPicPr>
            <p:cNvPr id="29" name="object 30">
              <a:extLst>
                <a:ext uri="{FF2B5EF4-FFF2-40B4-BE49-F238E27FC236}">
                  <a16:creationId xmlns:a16="http://schemas.microsoft.com/office/drawing/2014/main" id="{B1C1F495-3DF7-1385-7275-C94FEAA93D15}"/>
                </a:ext>
              </a:extLst>
            </p:cNvPr>
            <p:cNvPicPr/>
            <p:nvPr/>
          </p:nvPicPr>
          <p:blipFill>
            <a:blip r:embed="rId9" cstate="screen">
              <a:extLst>
                <a:ext uri="{28A0092B-C50C-407E-A947-70E740481C1C}">
                  <a14:useLocalDpi xmlns:a14="http://schemas.microsoft.com/office/drawing/2010/main"/>
                </a:ext>
              </a:extLst>
            </a:blip>
            <a:stretch>
              <a:fillRect/>
            </a:stretch>
          </p:blipFill>
          <p:spPr>
            <a:xfrm>
              <a:off x="5491118" y="4131511"/>
              <a:ext cx="86753" cy="86741"/>
            </a:xfrm>
            <a:prstGeom prst="rect">
              <a:avLst/>
            </a:prstGeom>
          </p:spPr>
        </p:pic>
        <p:pic>
          <p:nvPicPr>
            <p:cNvPr id="30" name="object 31">
              <a:extLst>
                <a:ext uri="{FF2B5EF4-FFF2-40B4-BE49-F238E27FC236}">
                  <a16:creationId xmlns:a16="http://schemas.microsoft.com/office/drawing/2014/main" id="{44C15C25-C0A6-4E0F-FFBE-C20171A65F7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5604687" y="4131511"/>
              <a:ext cx="86753" cy="86741"/>
            </a:xfrm>
            <a:prstGeom prst="rect">
              <a:avLst/>
            </a:prstGeom>
          </p:spPr>
        </p:pic>
      </p:grpSp>
      <p:sp>
        <p:nvSpPr>
          <p:cNvPr id="24" name="TextBox 23">
            <a:extLst>
              <a:ext uri="{FF2B5EF4-FFF2-40B4-BE49-F238E27FC236}">
                <a16:creationId xmlns:a16="http://schemas.microsoft.com/office/drawing/2014/main" id="{B98315AE-553F-10E7-91AB-704527C4E4DE}"/>
              </a:ext>
            </a:extLst>
          </p:cNvPr>
          <p:cNvSpPr txBox="1"/>
          <p:nvPr/>
        </p:nvSpPr>
        <p:spPr>
          <a:xfrm>
            <a:off x="10495755" y="5900181"/>
            <a:ext cx="1414788" cy="276999"/>
          </a:xfrm>
          <a:prstGeom prst="rect">
            <a:avLst/>
          </a:prstGeom>
          <a:noFill/>
        </p:spPr>
        <p:txBody>
          <a:bodyPr wrap="square" lIns="0" tIns="0" rIns="0" bIns="0" rtlCol="0" anchor="t" anchorCtr="0">
            <a:spAutoFit/>
          </a:bodyPr>
          <a:lstStyle/>
          <a:p>
            <a:r>
              <a:rPr kumimoji="0" lang="en-US" b="0" i="0" u="none" strike="noStrike" kern="1200" cap="none" spc="50" normalizeH="0" baseline="0" noProof="0">
                <a:ln>
                  <a:noFill/>
                </a:ln>
                <a:solidFill>
                  <a:srgbClr val="303744"/>
                </a:solidFill>
                <a:effectLst/>
                <a:uLnTx/>
                <a:uFill>
                  <a:solidFill>
                    <a:srgbClr val="568E9F"/>
                  </a:solidFill>
                </a:uFill>
                <a:latin typeface="Arial"/>
                <a:ea typeface="+mn-ea"/>
                <a:cs typeface="Arial"/>
              </a:rPr>
              <a:t>Winter Ops</a:t>
            </a:r>
            <a:endParaRPr lang="en-US"/>
          </a:p>
        </p:txBody>
      </p:sp>
      <p:sp>
        <p:nvSpPr>
          <p:cNvPr id="23" name="object 5">
            <a:extLst>
              <a:ext uri="{FF2B5EF4-FFF2-40B4-BE49-F238E27FC236}">
                <a16:creationId xmlns:a16="http://schemas.microsoft.com/office/drawing/2014/main" id="{D685674E-8E6C-E212-8E0F-6C3AD6D0B42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8" name="Rectangle 7">
            <a:hlinkClick r:id="rId11"/>
            <a:extLst>
              <a:ext uri="{FF2B5EF4-FFF2-40B4-BE49-F238E27FC236}">
                <a16:creationId xmlns:a16="http://schemas.microsoft.com/office/drawing/2014/main" id="{DB5ACED3-F125-7B1F-4FA2-7E6FA4DAE004}"/>
              </a:ext>
            </a:extLst>
          </p:cNvPr>
          <p:cNvSpPr/>
          <p:nvPr userDrawn="1"/>
        </p:nvSpPr>
        <p:spPr>
          <a:xfrm>
            <a:off x="7482821" y="3881862"/>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12"/>
            <a:extLst>
              <a:ext uri="{FF2B5EF4-FFF2-40B4-BE49-F238E27FC236}">
                <a16:creationId xmlns:a16="http://schemas.microsoft.com/office/drawing/2014/main" id="{A8D50382-8814-2137-3CCF-29B5B7099D1D}"/>
              </a:ext>
            </a:extLst>
          </p:cNvPr>
          <p:cNvSpPr/>
          <p:nvPr userDrawn="1"/>
        </p:nvSpPr>
        <p:spPr>
          <a:xfrm>
            <a:off x="9012857" y="3881861"/>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13"/>
            <a:extLst>
              <a:ext uri="{FF2B5EF4-FFF2-40B4-BE49-F238E27FC236}">
                <a16:creationId xmlns:a16="http://schemas.microsoft.com/office/drawing/2014/main" id="{624411C9-9271-F668-C86B-06116283D41E}"/>
              </a:ext>
            </a:extLst>
          </p:cNvPr>
          <p:cNvSpPr/>
          <p:nvPr userDrawn="1"/>
        </p:nvSpPr>
        <p:spPr>
          <a:xfrm>
            <a:off x="10488572" y="3881860"/>
            <a:ext cx="1362416" cy="25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DD7EABA-76CD-4248-6E06-927C53B45641}"/>
              </a:ext>
            </a:extLst>
          </p:cNvPr>
          <p:cNvSpPr txBox="1"/>
          <p:nvPr userDrawn="1"/>
        </p:nvSpPr>
        <p:spPr>
          <a:xfrm>
            <a:off x="1870584" y="3967454"/>
            <a:ext cx="4987416" cy="266194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3502675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SO KNOW B4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9"/>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22" name="Group 21">
            <a:extLst>
              <a:ext uri="{FF2B5EF4-FFF2-40B4-BE49-F238E27FC236}">
                <a16:creationId xmlns:a16="http://schemas.microsoft.com/office/drawing/2014/main" id="{DD2B2E1A-12BF-39B9-D729-9A3CE7F1F504}"/>
              </a:ext>
            </a:extLst>
          </p:cNvPr>
          <p:cNvGrpSpPr/>
          <p:nvPr userDrawn="1"/>
        </p:nvGrpSpPr>
        <p:grpSpPr>
          <a:xfrm>
            <a:off x="1854198" y="4498478"/>
            <a:ext cx="10527272" cy="1963073"/>
            <a:chOff x="1854198" y="4498478"/>
            <a:chExt cx="10527272" cy="1963073"/>
          </a:xfrm>
        </p:grpSpPr>
        <p:pic>
          <p:nvPicPr>
            <p:cNvPr id="23" name="Picture 4" descr="A picture containing text&#10;&#10;Description automatically generated">
              <a:extLst>
                <a:ext uri="{FF2B5EF4-FFF2-40B4-BE49-F238E27FC236}">
                  <a16:creationId xmlns:a16="http://schemas.microsoft.com/office/drawing/2014/main" id="{2E1D1D0C-BB70-7A91-0C56-E7B1F14D56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4200"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5" name="Picture 4" descr="A picture containing text&#10;&#10;Description automatically generated">
              <a:extLst>
                <a:ext uri="{FF2B5EF4-FFF2-40B4-BE49-F238E27FC236}">
                  <a16:creationId xmlns:a16="http://schemas.microsoft.com/office/drawing/2014/main" id="{FAD485DD-5DBF-6772-6447-6D47CB772A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4889"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pic>
          <p:nvPicPr>
            <p:cNvPr id="26" name="Picture 4" descr="A picture containing text&#10;&#10;Description automatically generated">
              <a:extLst>
                <a:ext uri="{FF2B5EF4-FFF2-40B4-BE49-F238E27FC236}">
                  <a16:creationId xmlns:a16="http://schemas.microsoft.com/office/drawing/2014/main" id="{819FDF1D-49A9-24A3-4E15-2592AFE68B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0814" y="4498478"/>
              <a:ext cx="3135727" cy="1704495"/>
            </a:xfrm>
            <a:prstGeom prst="rect">
              <a:avLst/>
            </a:prstGeom>
            <a:ln w="9525">
              <a:solidFill>
                <a:schemeClr val="tx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001E720-CBC2-2DA6-4929-8620AB59A02A}"/>
                </a:ext>
              </a:extLst>
            </p:cNvPr>
            <p:cNvSpPr txBox="1"/>
            <p:nvPr/>
          </p:nvSpPr>
          <p:spPr>
            <a:xfrm>
              <a:off x="18541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Surface Landings</a:t>
              </a:r>
            </a:p>
          </p:txBody>
        </p:sp>
        <p:sp>
          <p:nvSpPr>
            <p:cNvPr id="28" name="TextBox 27">
              <a:extLst>
                <a:ext uri="{FF2B5EF4-FFF2-40B4-BE49-F238E27FC236}">
                  <a16:creationId xmlns:a16="http://schemas.microsoft.com/office/drawing/2014/main" id="{026EACDB-F4CC-BEB2-1A9E-790D1D15AB29}"/>
                </a:ext>
              </a:extLst>
            </p:cNvPr>
            <p:cNvSpPr txBox="1"/>
            <p:nvPr/>
          </p:nvSpPr>
          <p:spPr>
            <a:xfrm>
              <a:off x="5168898" y="6215330"/>
              <a:ext cx="283210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Airport Landings</a:t>
              </a:r>
            </a:p>
          </p:txBody>
        </p:sp>
        <p:sp>
          <p:nvSpPr>
            <p:cNvPr id="29" name="TextBox 28">
              <a:extLst>
                <a:ext uri="{FF2B5EF4-FFF2-40B4-BE49-F238E27FC236}">
                  <a16:creationId xmlns:a16="http://schemas.microsoft.com/office/drawing/2014/main" id="{97F43838-7AB5-6039-C198-3186DAF94F2C}"/>
                </a:ext>
              </a:extLst>
            </p:cNvPr>
            <p:cNvSpPr txBox="1"/>
            <p:nvPr/>
          </p:nvSpPr>
          <p:spPr>
            <a:xfrm>
              <a:off x="8520814" y="6215330"/>
              <a:ext cx="3860656"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cs typeface="Calibri"/>
                </a:rPr>
                <a:t>Wrong Direction Intersection Takeoffs</a:t>
              </a:r>
            </a:p>
          </p:txBody>
        </p:sp>
      </p:grpSp>
    </p:spTree>
    <p:extLst>
      <p:ext uri="{BB962C8B-B14F-4D97-AF65-F5344CB8AC3E}">
        <p14:creationId xmlns:p14="http://schemas.microsoft.com/office/powerpoint/2010/main" val="208690237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LOT SI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8B90A4-641D-EDF5-CE44-245532FD44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921"/>
            <a:ext cx="12192000" cy="6857079"/>
          </a:xfrm>
          <a:prstGeom prst="rect">
            <a:avLst/>
          </a:prstGeom>
        </p:spPr>
      </p:pic>
      <p:sp>
        <p:nvSpPr>
          <p:cNvPr id="15" name="Rectangle 14">
            <a:extLst>
              <a:ext uri="{FF2B5EF4-FFF2-40B4-BE49-F238E27FC236}">
                <a16:creationId xmlns:a16="http://schemas.microsoft.com/office/drawing/2014/main" id="{F6EB38D7-BA0F-8317-57B6-C5055668AE42}"/>
              </a:ext>
            </a:extLst>
          </p:cNvPr>
          <p:cNvSpPr/>
          <p:nvPr userDrawn="1"/>
        </p:nvSpPr>
        <p:spPr>
          <a:xfrm>
            <a:off x="1" y="922"/>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187ECF-958E-07A0-29A6-287BDABD166F}"/>
              </a:ext>
            </a:extLst>
          </p:cNvPr>
          <p:cNvSpPr/>
          <p:nvPr userDrawn="1"/>
        </p:nvSpPr>
        <p:spPr>
          <a:xfrm>
            <a:off x="1435101" y="457200"/>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6">
            <a:extLst>
              <a:ext uri="{FF2B5EF4-FFF2-40B4-BE49-F238E27FC236}">
                <a16:creationId xmlns:a16="http://schemas.microsoft.com/office/drawing/2014/main" id="{F3E47E2C-2C45-CB05-28D6-7AA1988C7BBB}"/>
              </a:ext>
            </a:extLst>
          </p:cNvPr>
          <p:cNvSpPr/>
          <p:nvPr userDrawn="1"/>
        </p:nvSpPr>
        <p:spPr>
          <a:xfrm>
            <a:off x="457201" y="1842"/>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20" name="object 5">
            <a:extLst>
              <a:ext uri="{FF2B5EF4-FFF2-40B4-BE49-F238E27FC236}">
                <a16:creationId xmlns:a16="http://schemas.microsoft.com/office/drawing/2014/main" id="{D5A2FDE4-1B0A-5D35-FA3F-B1B23208159B}"/>
              </a:ext>
            </a:extLst>
          </p:cNvPr>
          <p:cNvSpPr/>
          <p:nvPr userDrawn="1"/>
        </p:nvSpPr>
        <p:spPr>
          <a:xfrm>
            <a:off x="456957" y="922"/>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33130772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ns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mall airplane on the runway&#10;&#10;Description automatically generated with low confidence">
            <a:extLst>
              <a:ext uri="{FF2B5EF4-FFF2-40B4-BE49-F238E27FC236}">
                <a16:creationId xmlns:a16="http://schemas.microsoft.com/office/drawing/2014/main" id="{23CBD74E-9FD1-1A2E-C887-69EE5FB60DCB}"/>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pic>
        <p:nvPicPr>
          <p:cNvPr id="7" name="Picture 6" descr="A small airplane on the runway&#10;&#10;Description automatically generated with low confidence">
            <a:extLst>
              <a:ext uri="{FF2B5EF4-FFF2-40B4-BE49-F238E27FC236}">
                <a16:creationId xmlns:a16="http://schemas.microsoft.com/office/drawing/2014/main" id="{2CE15803-0DED-D2F1-7561-458229C1233C}"/>
              </a:ext>
            </a:extLst>
          </p:cNvPr>
          <p:cNvPicPr>
            <a:picLocks noChangeAspect="1"/>
          </p:cNvPicPr>
          <p:nvPr userDrawn="1"/>
        </p:nvPicPr>
        <p:blipFill rotWithShape="1">
          <a:blip r:embed="rId4" cstate="screen">
            <a:alphaModFix amt="16000"/>
            <a:extLst>
              <a:ext uri="{28A0092B-C50C-407E-A947-70E740481C1C}">
                <a14:useLocalDpi xmlns:a14="http://schemas.microsoft.com/office/drawing/2010/main"/>
              </a:ext>
            </a:extLst>
          </a:blip>
          <a:srcRect l="-426"/>
          <a:stretch/>
        </p:blipFill>
        <p:spPr>
          <a:xfrm>
            <a:off x="1393444" y="-44064"/>
            <a:ext cx="10795508" cy="6406764"/>
          </a:xfrm>
          <a:prstGeom prst="rect">
            <a:avLst/>
          </a:prstGeom>
        </p:spPr>
      </p:pic>
      <p:sp>
        <p:nvSpPr>
          <p:cNvPr id="8" name="object 3">
            <a:extLst>
              <a:ext uri="{FF2B5EF4-FFF2-40B4-BE49-F238E27FC236}">
                <a16:creationId xmlns:a16="http://schemas.microsoft.com/office/drawing/2014/main" id="{3EE39A42-EA8B-1E1E-ADEF-4E564AEBA67A}"/>
              </a:ext>
            </a:extLst>
          </p:cNvPr>
          <p:cNvSpPr/>
          <p:nvPr userDrawn="1"/>
        </p:nvSpPr>
        <p:spPr>
          <a:xfrm>
            <a:off x="45720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833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79030"/>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3" y="2213061"/>
            <a:ext cx="10337800" cy="4149639"/>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pic>
        <p:nvPicPr>
          <p:cNvPr id="25" name="object 4">
            <a:extLst>
              <a:ext uri="{FF2B5EF4-FFF2-40B4-BE49-F238E27FC236}">
                <a16:creationId xmlns:a16="http://schemas.microsoft.com/office/drawing/2014/main" id="{181D434A-9E2D-F44B-80E8-5AEDC407F877}"/>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5" name="object 5">
            <a:extLst>
              <a:ext uri="{FF2B5EF4-FFF2-40B4-BE49-F238E27FC236}">
                <a16:creationId xmlns:a16="http://schemas.microsoft.com/office/drawing/2014/main" id="{43CEA404-DBE9-F634-8E33-6713BC37138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29837989"/>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P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PROPOSED NEW </a:t>
            </a:r>
          </a:p>
        </p:txBody>
      </p:sp>
    </p:spTree>
    <p:extLst>
      <p:ext uri="{BB962C8B-B14F-4D97-AF65-F5344CB8AC3E}">
        <p14:creationId xmlns:p14="http://schemas.microsoft.com/office/powerpoint/2010/main" val="51871341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PEN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719721" y="1095061"/>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717181" y="759576"/>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OPEN</a:t>
            </a:r>
          </a:p>
        </p:txBody>
      </p:sp>
    </p:spTree>
    <p:extLst>
      <p:ext uri="{BB962C8B-B14F-4D97-AF65-F5344CB8AC3E}">
        <p14:creationId xmlns:p14="http://schemas.microsoft.com/office/powerpoint/2010/main" val="109171820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ED AC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522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6" name="Picture 5">
            <a:extLst>
              <a:ext uri="{FF2B5EF4-FFF2-40B4-BE49-F238E27FC236}">
                <a16:creationId xmlns:a16="http://schemas.microsoft.com/office/drawing/2014/main" id="{E530B2FE-20BD-2DA2-5FE6-11297EE30EB9}"/>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l="-2"/>
          <a:stretch/>
        </p:blipFill>
        <p:spPr>
          <a:xfrm>
            <a:off x="1447800" y="1"/>
            <a:ext cx="6245860" cy="6857999"/>
          </a:xfrm>
          <a:prstGeom prst="rect">
            <a:avLst/>
          </a:prstGeom>
        </p:spPr>
      </p:pic>
      <p:pic>
        <p:nvPicPr>
          <p:cNvPr id="12" name="Picture 11">
            <a:extLst>
              <a:ext uri="{FF2B5EF4-FFF2-40B4-BE49-F238E27FC236}">
                <a16:creationId xmlns:a16="http://schemas.microsoft.com/office/drawing/2014/main" id="{793EA71B-A09E-2EC0-0984-4080D5C17C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96199" y="1293950"/>
            <a:ext cx="4493261" cy="5131547"/>
          </a:xfrm>
          <a:prstGeom prst="rect">
            <a:avLst/>
          </a:prstGeom>
        </p:spPr>
      </p:pic>
      <p:sp>
        <p:nvSpPr>
          <p:cNvPr id="7" name="Rectangle 6">
            <a:extLst>
              <a:ext uri="{FF2B5EF4-FFF2-40B4-BE49-F238E27FC236}">
                <a16:creationId xmlns:a16="http://schemas.microsoft.com/office/drawing/2014/main" id="{4066AA36-3F23-2E56-90C1-E062D9BF5C3B}"/>
              </a:ext>
            </a:extLst>
          </p:cNvPr>
          <p:cNvSpPr/>
          <p:nvPr userDrawn="1"/>
        </p:nvSpPr>
        <p:spPr>
          <a:xfrm>
            <a:off x="1445260" y="457200"/>
            <a:ext cx="10746739" cy="1146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ject 4">
            <a:extLst>
              <a:ext uri="{FF2B5EF4-FFF2-40B4-BE49-F238E27FC236}">
                <a16:creationId xmlns:a16="http://schemas.microsoft.com/office/drawing/2014/main" id="{DC8CAEE4-DE11-E09F-8788-C0D82B18663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048F994E-AB7B-7B1B-7C8F-560F50D26AE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1129A800-CC71-D250-C5FB-2F02E7D2EA7B}"/>
              </a:ext>
            </a:extLst>
          </p:cNvPr>
          <p:cNvSpPr txBox="1"/>
          <p:nvPr userDrawn="1"/>
        </p:nvSpPr>
        <p:spPr>
          <a:xfrm>
            <a:off x="1875730"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ACTION ITEMS</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3" name="TextBox 12">
            <a:extLst>
              <a:ext uri="{FF2B5EF4-FFF2-40B4-BE49-F238E27FC236}">
                <a16:creationId xmlns:a16="http://schemas.microsoft.com/office/drawing/2014/main" id="{11AF3C99-59CF-F123-4018-70CD8830DAE9}"/>
              </a:ext>
            </a:extLst>
          </p:cNvPr>
          <p:cNvSpPr txBox="1"/>
          <p:nvPr userDrawn="1"/>
        </p:nvSpPr>
        <p:spPr>
          <a:xfrm>
            <a:off x="1866900"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RECENTLY CLOSED</a:t>
            </a:r>
          </a:p>
        </p:txBody>
      </p:sp>
    </p:spTree>
    <p:extLst>
      <p:ext uri="{BB962C8B-B14F-4D97-AF65-F5344CB8AC3E}">
        <p14:creationId xmlns:p14="http://schemas.microsoft.com/office/powerpoint/2010/main" val="234724170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C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833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79030"/>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4" y="2213061"/>
            <a:ext cx="10323766" cy="4351338"/>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50686371"/>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 CLA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itle 2">
            <a:extLst>
              <a:ext uri="{FF2B5EF4-FFF2-40B4-BE49-F238E27FC236}">
                <a16:creationId xmlns:a16="http://schemas.microsoft.com/office/drawing/2014/main" id="{BC5E64B3-0736-1C3E-2D77-256A5919FA6D}"/>
              </a:ext>
            </a:extLst>
          </p:cNvPr>
          <p:cNvSpPr txBox="1">
            <a:spLocks/>
          </p:cNvSpPr>
          <p:nvPr userDrawn="1"/>
        </p:nvSpPr>
        <p:spPr>
          <a:xfrm>
            <a:off x="1854200" y="1169814"/>
            <a:ext cx="8483600" cy="701040"/>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latin typeface="Arial" panose="020B0604020202020204" pitchFamily="34" charset="0"/>
                <a:cs typeface="Arial" panose="020B0604020202020204" pitchFamily="34" charset="0"/>
              </a:rPr>
              <a:t>CLASSIFICATIONS OF </a:t>
            </a:r>
          </a:p>
        </p:txBody>
      </p:sp>
      <p:sp>
        <p:nvSpPr>
          <p:cNvPr id="16" name="TextBox 15">
            <a:extLst>
              <a:ext uri="{FF2B5EF4-FFF2-40B4-BE49-F238E27FC236}">
                <a16:creationId xmlns:a16="http://schemas.microsoft.com/office/drawing/2014/main" id="{E348886A-0311-C905-73A3-0B0EECD705A8}"/>
              </a:ext>
            </a:extLst>
          </p:cNvPr>
          <p:cNvSpPr txBox="1"/>
          <p:nvPr userDrawn="1"/>
        </p:nvSpPr>
        <p:spPr>
          <a:xfrm>
            <a:off x="1848907" y="2755696"/>
            <a:ext cx="9936905" cy="3675680"/>
          </a:xfrm>
          <a:prstGeom prst="rect">
            <a:avLst/>
          </a:prstGeom>
          <a:noFill/>
        </p:spPr>
        <p:txBody>
          <a:bodyPr wrap="square" lIns="0" tIns="274320" rIns="0" bIns="0" numCol="2" spcCol="91440" anchor="t">
            <a:noAutofit/>
          </a:bodyPr>
          <a:lstStyle/>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Operational Incidents (OI) </a:t>
            </a:r>
            <a:r>
              <a:rPr lang="en-US" sz="2400" b="0">
                <a:solidFill>
                  <a:schemeClr val="accent2"/>
                </a:solidFill>
                <a:latin typeface="Arial"/>
                <a:cs typeface="Arial"/>
              </a:rPr>
              <a:t>are attributed to Air Traffic Control action or inaction</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Pilot Deviations (PD) </a:t>
            </a:r>
            <a:r>
              <a:rPr lang="en-US" sz="2400" b="0">
                <a:solidFill>
                  <a:schemeClr val="accent2"/>
                </a:solidFill>
                <a:latin typeface="Arial"/>
                <a:cs typeface="Arial"/>
              </a:rPr>
              <a:t>are attributed to pilots operating an aircraft under its own power</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Vehicle or Pedestrian Deviations (V/PD) </a:t>
            </a:r>
            <a:r>
              <a:rPr lang="en-US" sz="2400" b="0">
                <a:solidFill>
                  <a:schemeClr val="accent2"/>
                </a:solidFill>
                <a:latin typeface="Arial"/>
                <a:cs typeface="Arial"/>
              </a:rPr>
              <a:t>are attributed to a vehicle driver or </a:t>
            </a:r>
            <a:r>
              <a:rPr lang="en-US" sz="2400" b="0">
                <a:solidFill>
                  <a:schemeClr val="accent2"/>
                </a:solidFill>
                <a:highlight>
                  <a:srgbClr val="FFFF00"/>
                </a:highlight>
                <a:latin typeface="Arial"/>
                <a:cs typeface="Arial"/>
              </a:rPr>
              <a:t>mechanic </a:t>
            </a:r>
            <a:r>
              <a:rPr lang="en-US" sz="2400" b="0">
                <a:solidFill>
                  <a:schemeClr val="accent2"/>
                </a:solidFill>
                <a:latin typeface="Arial"/>
                <a:cs typeface="Arial"/>
              </a:rPr>
              <a:t> operating an aircraft under its own power</a:t>
            </a:r>
            <a:r>
              <a:rPr lang="en-US" sz="2400">
                <a:solidFill>
                  <a:schemeClr val="accent2"/>
                </a:solidFill>
                <a:latin typeface="Arial"/>
                <a:cs typeface="Arial"/>
              </a:rPr>
              <a:t>, </a:t>
            </a:r>
            <a:r>
              <a:rPr lang="en-US" sz="2400" b="0">
                <a:solidFill>
                  <a:schemeClr val="accent2"/>
                </a:solidFill>
                <a:latin typeface="Arial"/>
                <a:cs typeface="Arial"/>
              </a:rPr>
              <a:t>a vehicle driver towing an aircraft, or a pedestrian</a:t>
            </a:r>
          </a:p>
          <a:p>
            <a:pPr marL="237744" indent="-237744">
              <a:lnSpc>
                <a:spcPts val="2700"/>
              </a:lnSpc>
              <a:spcBef>
                <a:spcPts val="1100"/>
              </a:spcBef>
              <a:buFont typeface="Arial" panose="020B0604020202020204" pitchFamily="34" charset="0"/>
              <a:buChar char="•"/>
            </a:pPr>
            <a:r>
              <a:rPr lang="en-US" sz="2400" b="1">
                <a:solidFill>
                  <a:schemeClr val="accent2"/>
                </a:solidFill>
                <a:latin typeface="Arial"/>
                <a:cs typeface="Arial"/>
              </a:rPr>
              <a:t>Others (OTH) </a:t>
            </a:r>
            <a:r>
              <a:rPr lang="en-US" sz="2400">
                <a:solidFill>
                  <a:schemeClr val="accent2"/>
                </a:solidFill>
                <a:latin typeface="Arial"/>
                <a:cs typeface="Arial"/>
              </a:rPr>
              <a:t>are</a:t>
            </a:r>
            <a:r>
              <a:rPr lang="en-US" sz="2400" b="1">
                <a:solidFill>
                  <a:schemeClr val="accent2"/>
                </a:solidFill>
                <a:latin typeface="Arial"/>
                <a:cs typeface="Arial"/>
              </a:rPr>
              <a:t> </a:t>
            </a:r>
            <a:r>
              <a:rPr lang="en-US" sz="2400">
                <a:solidFill>
                  <a:schemeClr val="accent2"/>
                </a:solidFill>
                <a:latin typeface="Arial"/>
                <a:cs typeface="Arial"/>
              </a:rPr>
              <a:t>events </a:t>
            </a:r>
            <a:br>
              <a:rPr lang="en-US" sz="2400">
                <a:solidFill>
                  <a:schemeClr val="accent2"/>
                </a:solidFill>
                <a:latin typeface="Arial"/>
                <a:cs typeface="Arial"/>
              </a:rPr>
            </a:br>
            <a:r>
              <a:rPr lang="en-US" sz="2400" b="0">
                <a:solidFill>
                  <a:schemeClr val="accent2"/>
                </a:solidFill>
                <a:latin typeface="Arial"/>
                <a:cs typeface="Arial"/>
              </a:rPr>
              <a:t>not clearly attributed as determined above. This can include events caused by equipment failure or </a:t>
            </a:r>
            <a:br>
              <a:rPr lang="en-US" sz="2400" b="0">
                <a:solidFill>
                  <a:schemeClr val="accent2"/>
                </a:solidFill>
                <a:latin typeface="Arial"/>
                <a:cs typeface="Arial"/>
              </a:rPr>
            </a:br>
            <a:r>
              <a:rPr lang="en-US" sz="2400" b="0">
                <a:solidFill>
                  <a:schemeClr val="accent2"/>
                </a:solidFill>
                <a:latin typeface="Arial"/>
                <a:cs typeface="Arial"/>
              </a:rPr>
              <a:t>other factors</a:t>
            </a:r>
          </a:p>
        </p:txBody>
      </p:sp>
      <p:sp>
        <p:nvSpPr>
          <p:cNvPr id="17" name="TextBox 16">
            <a:extLst>
              <a:ext uri="{FF2B5EF4-FFF2-40B4-BE49-F238E27FC236}">
                <a16:creationId xmlns:a16="http://schemas.microsoft.com/office/drawing/2014/main" id="{D2F1894D-65AC-F962-4AB9-C0229400F393}"/>
              </a:ext>
            </a:extLst>
          </p:cNvPr>
          <p:cNvSpPr txBox="1"/>
          <p:nvPr userDrawn="1"/>
        </p:nvSpPr>
        <p:spPr>
          <a:xfrm>
            <a:off x="1866900" y="2032604"/>
            <a:ext cx="8229600" cy="893834"/>
          </a:xfrm>
          <a:prstGeom prst="rect">
            <a:avLst/>
          </a:prstGeom>
          <a:noFill/>
        </p:spPr>
        <p:txBody>
          <a:bodyPr wrap="square" lIns="0" tIns="18288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6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Incursions are classified into various types, based on attributed actions:</a:t>
            </a:r>
          </a:p>
        </p:txBody>
      </p:sp>
      <p:sp>
        <p:nvSpPr>
          <p:cNvPr id="18" name="TextBox 17">
            <a:extLst>
              <a:ext uri="{FF2B5EF4-FFF2-40B4-BE49-F238E27FC236}">
                <a16:creationId xmlns:a16="http://schemas.microsoft.com/office/drawing/2014/main" id="{9136DAE2-3B7C-D8FA-DDE2-0491FDDECEDE}"/>
              </a:ext>
            </a:extLst>
          </p:cNvPr>
          <p:cNvSpPr txBox="1"/>
          <p:nvPr userDrawn="1"/>
        </p:nvSpPr>
        <p:spPr>
          <a:xfrm>
            <a:off x="1851659" y="1520867"/>
            <a:ext cx="728118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a:t>
            </a:r>
          </a:p>
        </p:txBody>
      </p:sp>
    </p:spTree>
    <p:extLst>
      <p:ext uri="{BB962C8B-B14F-4D97-AF65-F5344CB8AC3E}">
        <p14:creationId xmlns:p14="http://schemas.microsoft.com/office/powerpoint/2010/main" val="394748972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_Backgrou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16C79C-9D44-7142-8585-14915D4F25FC}"/>
              </a:ext>
            </a:extLst>
          </p:cNvPr>
          <p:cNvSpPr/>
          <p:nvPr userDrawn="1"/>
        </p:nvSpPr>
        <p:spPr>
          <a:xfrm>
            <a:off x="1435100" y="456280"/>
            <a:ext cx="10756900" cy="1036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 name="Picture Placeholder 7">
            <a:extLst>
              <a:ext uri="{FF2B5EF4-FFF2-40B4-BE49-F238E27FC236}">
                <a16:creationId xmlns:a16="http://schemas.microsoft.com/office/drawing/2014/main" id="{5CEA1178-8A3B-AFA2-C129-3523535B2446}"/>
              </a:ext>
            </a:extLst>
          </p:cNvPr>
          <p:cNvSpPr>
            <a:spLocks noGrp="1"/>
          </p:cNvSpPr>
          <p:nvPr>
            <p:ph type="pic" sz="quarter" idx="18"/>
          </p:nvPr>
        </p:nvSpPr>
        <p:spPr>
          <a:xfrm>
            <a:off x="1810003" y="1629727"/>
            <a:ext cx="6411284" cy="4663008"/>
          </a:xfrm>
          <a:prstGeom prst="rect">
            <a:avLst/>
          </a:prstGeom>
          <a:solidFill>
            <a:schemeClr val="bg1"/>
          </a:solidFill>
        </p:spPr>
        <p:txBody>
          <a:bodyPr/>
          <a:lstStyle/>
          <a:p>
            <a:endParaRPr lang="en-US"/>
          </a:p>
        </p:txBody>
      </p:sp>
    </p:spTree>
    <p:extLst>
      <p:ext uri="{BB962C8B-B14F-4D97-AF65-F5344CB8AC3E}">
        <p14:creationId xmlns:p14="http://schemas.microsoft.com/office/powerpoint/2010/main" val="135641944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A CLA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077"/>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0" y="2033527"/>
            <a:ext cx="10764689" cy="4824473"/>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45261" y="2033527"/>
            <a:ext cx="10764688" cy="4831153"/>
          </a:xfrm>
          <a:prstGeom prst="rect">
            <a:avLst/>
          </a:prstGeom>
          <a:gradFill>
            <a:gsLst>
              <a:gs pos="27000">
                <a:schemeClr val="bg1"/>
              </a:gs>
              <a:gs pos="78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6B7B3F53-1A2F-6764-EB75-0B95158F3548}"/>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94748972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NCID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050960"/>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8" name="object 5">
            <a:extLst>
              <a:ext uri="{FF2B5EF4-FFF2-40B4-BE49-F238E27FC236}">
                <a16:creationId xmlns:a16="http://schemas.microsoft.com/office/drawing/2014/main" id="{4EAE590F-94BF-9B57-1296-10B4FCC292FD}"/>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Tree>
    <p:extLst>
      <p:ext uri="{BB962C8B-B14F-4D97-AF65-F5344CB8AC3E}">
        <p14:creationId xmlns:p14="http://schemas.microsoft.com/office/powerpoint/2010/main" val="316351260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CIDENT - R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RUNWAY INCURSIONS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RI events on the following slides to review and discuss:</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244420023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CIDENT - 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strike="noStrike">
                <a:solidFill>
                  <a:srgbClr val="FF711C"/>
                </a:solidFill>
                <a:latin typeface="Arial"/>
                <a:cs typeface="Arial"/>
              </a:rPr>
              <a:t>Discuss local WSO events</a:t>
            </a:r>
            <a:endParaRPr lang="en-US" strike="noStrike">
              <a:solidFill>
                <a:schemeClr val="accent2"/>
              </a:solidFill>
              <a:latin typeface="Arial"/>
              <a:cs typeface="Arial"/>
            </a:endParaRPr>
          </a:p>
        </p:txBody>
      </p:sp>
      <p:sp>
        <p:nvSpPr>
          <p:cNvPr id="13" name="TextBox 12">
            <a:extLst>
              <a:ext uri="{FF2B5EF4-FFF2-40B4-BE49-F238E27FC236}">
                <a16:creationId xmlns:a16="http://schemas.microsoft.com/office/drawing/2014/main" id="{3CCB6492-407D-F08E-1C7D-F4A4200432FD}"/>
              </a:ext>
            </a:extLst>
          </p:cNvPr>
          <p:cNvSpPr txBox="1"/>
          <p:nvPr userDrawn="1"/>
        </p:nvSpPr>
        <p:spPr>
          <a:xfrm>
            <a:off x="1838522" y="1081977"/>
            <a:ext cx="9829799" cy="677108"/>
          </a:xfrm>
          <a:prstGeom prst="rect">
            <a:avLst/>
          </a:prstGeom>
          <a:noFill/>
        </p:spPr>
        <p:txBody>
          <a:bodyPr wrap="square" lIns="0" tIns="0" rIns="0" bIns="0" rtlCol="0">
            <a:sp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WRONG SURFACE OPERATIONS</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9440539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CIDENT - R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44420023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NCIDENT - R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91177"/>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RUNWAY INCURSIONS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RI events on the following slides to review and discuss:</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114423767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CIDENT - S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91177"/>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SURFACE INCIDENTS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(SI)</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SI events on the following slides for discussion</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408139739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CIDENT - 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077"/>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7199"/>
            <a:ext cx="10756900" cy="1152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ky, outdoor, mirror&#10;&#10;Description automatically generated">
            <a:extLst>
              <a:ext uri="{FF2B5EF4-FFF2-40B4-BE49-F238E27FC236}">
                <a16:creationId xmlns:a16="http://schemas.microsoft.com/office/drawing/2014/main" id="{242E121E-8EF4-4622-F0AE-79A9E40E2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45261" y="1600201"/>
            <a:ext cx="10746740" cy="5257800"/>
          </a:xfrm>
          <a:prstGeom prst="rect">
            <a:avLst/>
          </a:prstGeom>
        </p:spPr>
      </p:pic>
      <p:sp>
        <p:nvSpPr>
          <p:cNvPr id="7" name="Rectangle 6">
            <a:extLst>
              <a:ext uri="{FF2B5EF4-FFF2-40B4-BE49-F238E27FC236}">
                <a16:creationId xmlns:a16="http://schemas.microsoft.com/office/drawing/2014/main" id="{811C8152-3898-859D-8770-842A0D092A63}"/>
              </a:ext>
            </a:extLst>
          </p:cNvPr>
          <p:cNvSpPr/>
          <p:nvPr userDrawn="1"/>
        </p:nvSpPr>
        <p:spPr>
          <a:xfrm>
            <a:off x="1427311" y="1609760"/>
            <a:ext cx="10764689" cy="4602504"/>
          </a:xfrm>
          <a:prstGeom prst="rect">
            <a:avLst/>
          </a:prstGeom>
          <a:gradFill>
            <a:gsLst>
              <a:gs pos="0">
                <a:schemeClr val="bg1">
                  <a:lumMod val="0"/>
                  <a:lumOff val="100000"/>
                </a:schemeClr>
              </a:gs>
              <a:gs pos="77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ject 4">
            <a:extLst>
              <a:ext uri="{FF2B5EF4-FFF2-40B4-BE49-F238E27FC236}">
                <a16:creationId xmlns:a16="http://schemas.microsoft.com/office/drawing/2014/main" id="{5C0E2B75-6BAA-6265-9A69-686D5ACF283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5">
            <a:extLst>
              <a:ext uri="{FF2B5EF4-FFF2-40B4-BE49-F238E27FC236}">
                <a16:creationId xmlns:a16="http://schemas.microsoft.com/office/drawing/2014/main" id="{4EAE590F-94BF-9B57-1296-10B4FCC292FD}"/>
              </a:ext>
            </a:extLst>
          </p:cNvPr>
          <p:cNvSpPr/>
          <p:nvPr userDrawn="1"/>
        </p:nvSpPr>
        <p:spPr>
          <a:xfrm>
            <a:off x="456956" y="-924"/>
            <a:ext cx="990844" cy="6363625"/>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24">
            <a:extLst>
              <a:ext uri="{FF2B5EF4-FFF2-40B4-BE49-F238E27FC236}">
                <a16:creationId xmlns:a16="http://schemas.microsoft.com/office/drawing/2014/main" id="{48B3FD4B-F9F9-E203-7310-8774C8490C12}"/>
              </a:ext>
            </a:extLst>
          </p:cNvPr>
          <p:cNvSpPr txBox="1"/>
          <p:nvPr userDrawn="1"/>
        </p:nvSpPr>
        <p:spPr>
          <a:xfrm>
            <a:off x="1838522" y="2237460"/>
            <a:ext cx="10345639" cy="1914627"/>
          </a:xfrm>
          <a:prstGeom prst="rect">
            <a:avLst/>
          </a:prstGeom>
        </p:spPr>
        <p:txBody>
          <a:bodyPr vert="horz" wrap="square" lIns="0" tIns="13970" rIns="0" bIns="0" rtlCol="0" anchor="t">
            <a:spAutoFit/>
          </a:bodyPr>
          <a:lstStyle/>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went wrong?</a:t>
            </a:r>
            <a:endParaRPr lang="en-US" sz="2400">
              <a:solidFill>
                <a:schemeClr val="accent2"/>
              </a:solidFill>
              <a:cs typeface="Calibri"/>
            </a:endParaRPr>
          </a:p>
          <a:p>
            <a:pPr marL="237490" indent="-237490">
              <a:spcBef>
                <a:spcPts val="1100"/>
              </a:spcBef>
              <a:buFont typeface="Arial" panose="020B0604020202020204" pitchFamily="34" charset="0"/>
              <a:buChar char="•"/>
            </a:pPr>
            <a:r>
              <a:rPr lang="en-US" sz="2400" spc="50">
                <a:solidFill>
                  <a:schemeClr val="accent2"/>
                </a:solidFill>
                <a:latin typeface="Arial"/>
                <a:cs typeface="Arial"/>
              </a:rPr>
              <a:t>Is this a recurring trend?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are lessons learned?</a:t>
            </a:r>
          </a:p>
          <a:p>
            <a:pPr marL="237490" indent="-237490">
              <a:spcBef>
                <a:spcPts val="1100"/>
              </a:spcBef>
              <a:buFont typeface="Arial" panose="020B0604020202020204" pitchFamily="34" charset="0"/>
              <a:buChar char="•"/>
            </a:pPr>
            <a:r>
              <a:rPr lang="en-US" sz="2400" spc="50">
                <a:solidFill>
                  <a:schemeClr val="accent2"/>
                </a:solidFill>
                <a:latin typeface="Arial"/>
                <a:cs typeface="Arial"/>
              </a:rPr>
              <a:t>What local mitigations have been or could be implemented?</a:t>
            </a:r>
          </a:p>
        </p:txBody>
      </p:sp>
      <p:sp>
        <p:nvSpPr>
          <p:cNvPr id="17" name="TextBox 16">
            <a:extLst>
              <a:ext uri="{FF2B5EF4-FFF2-40B4-BE49-F238E27FC236}">
                <a16:creationId xmlns:a16="http://schemas.microsoft.com/office/drawing/2014/main" id="{7198155D-88AE-BA41-26E6-2D1A0A84EDA1}"/>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SURFACE EVENT REVIEW</a:t>
            </a:r>
          </a:p>
        </p:txBody>
      </p:sp>
      <p:sp>
        <p:nvSpPr>
          <p:cNvPr id="2" name="TextBox 1">
            <a:extLst>
              <a:ext uri="{FF2B5EF4-FFF2-40B4-BE49-F238E27FC236}">
                <a16:creationId xmlns:a16="http://schemas.microsoft.com/office/drawing/2014/main" id="{4B8A0A99-18CD-6B72-104B-BBEE4F963E8C}"/>
              </a:ext>
            </a:extLst>
          </p:cNvPr>
          <p:cNvSpPr txBox="1"/>
          <p:nvPr userDrawn="1"/>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RUNWAY EXCURSIONS </a:t>
            </a:r>
            <a:r>
              <a:rPr kumimoji="0" lang="en-US" sz="4400" b="0" i="0" u="none" strike="noStrike" kern="1200" cap="none" spc="104" normalizeH="0" baseline="30000"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(RE)</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1" name="Content Placeholder 15">
            <a:extLst>
              <a:ext uri="{FF2B5EF4-FFF2-40B4-BE49-F238E27FC236}">
                <a16:creationId xmlns:a16="http://schemas.microsoft.com/office/drawing/2014/main" id="{5F872159-833D-A734-F6F7-D3E32C5F5375}"/>
              </a:ext>
            </a:extLst>
          </p:cNvPr>
          <p:cNvSpPr txBox="1">
            <a:spLocks/>
          </p:cNvSpPr>
          <p:nvPr userDrawn="1"/>
        </p:nvSpPr>
        <p:spPr>
          <a:xfrm>
            <a:off x="1866899" y="1629595"/>
            <a:ext cx="9575801" cy="542868"/>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490" lvl="3" indent="-237490">
              <a:spcBef>
                <a:spcPts val="1100"/>
              </a:spcBef>
              <a:buNone/>
            </a:pPr>
            <a:r>
              <a:rPr lang="en-US" b="1">
                <a:solidFill>
                  <a:srgbClr val="FF711C"/>
                </a:solidFill>
                <a:latin typeface="Arial"/>
                <a:cs typeface="Arial"/>
              </a:rPr>
              <a:t>Add local RE events on the following slides for discussion</a:t>
            </a:r>
            <a:endParaRPr lang="en-US" strike="sngStrike">
              <a:solidFill>
                <a:schemeClr val="accent2"/>
              </a:solidFill>
              <a:latin typeface="Arial"/>
              <a:cs typeface="Arial"/>
            </a:endParaRPr>
          </a:p>
        </p:txBody>
      </p:sp>
    </p:spTree>
    <p:extLst>
      <p:ext uri="{BB962C8B-B14F-4D97-AF65-F5344CB8AC3E}">
        <p14:creationId xmlns:p14="http://schemas.microsoft.com/office/powerpoint/2010/main" val="193284547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CAL HORIZONTAL">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7B51B75-4496-52A8-FFFE-C41F45C70F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24" name="Rectangle 23">
            <a:extLst>
              <a:ext uri="{FF2B5EF4-FFF2-40B4-BE49-F238E27FC236}">
                <a16:creationId xmlns:a16="http://schemas.microsoft.com/office/drawing/2014/main" id="{C4651544-991C-DDA7-03CE-649E83982BFD}"/>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erson writing on a piece of paper&#10;&#10;Description automatically generated with low confidence">
            <a:extLst>
              <a:ext uri="{FF2B5EF4-FFF2-40B4-BE49-F238E27FC236}">
                <a16:creationId xmlns:a16="http://schemas.microsoft.com/office/drawing/2014/main" id="{C6009DDE-A12C-0594-1C24-82181D050EE5}"/>
              </a:ext>
            </a:extLst>
          </p:cNvPr>
          <p:cNvPicPr>
            <a:picLocks noChangeAspect="1"/>
          </p:cNvPicPr>
          <p:nvPr userDrawn="1"/>
        </p:nvPicPr>
        <p:blipFill rotWithShape="1">
          <a:blip r:embed="rId3" cstate="screen">
            <a:alphaModFix amt="19000"/>
            <a:extLst>
              <a:ext uri="{28A0092B-C50C-407E-A947-70E740481C1C}">
                <a14:useLocalDpi xmlns:a14="http://schemas.microsoft.com/office/drawing/2010/main"/>
              </a:ext>
            </a:extLst>
          </a:blip>
          <a:srcRect/>
          <a:stretch/>
        </p:blipFill>
        <p:spPr>
          <a:xfrm>
            <a:off x="1450428" y="1600201"/>
            <a:ext cx="10741572" cy="4762500"/>
          </a:xfrm>
          <a:prstGeom prst="rect">
            <a:avLst/>
          </a:prstGeom>
          <a:solidFill>
            <a:schemeClr val="bg1"/>
          </a:solidFill>
        </p:spPr>
      </p:pic>
      <p:sp>
        <p:nvSpPr>
          <p:cNvPr id="26" name="Rectangle 25">
            <a:extLst>
              <a:ext uri="{FF2B5EF4-FFF2-40B4-BE49-F238E27FC236}">
                <a16:creationId xmlns:a16="http://schemas.microsoft.com/office/drawing/2014/main" id="{15B482A0-36D4-BEDA-8A98-E43FE9E7FCF9}"/>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6">
            <a:extLst>
              <a:ext uri="{FF2B5EF4-FFF2-40B4-BE49-F238E27FC236}">
                <a16:creationId xmlns:a16="http://schemas.microsoft.com/office/drawing/2014/main" id="{64E774D2-8A23-4976-6E94-C822DA7B0CFC}"/>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28" name="object 4">
            <a:extLst>
              <a:ext uri="{FF2B5EF4-FFF2-40B4-BE49-F238E27FC236}">
                <a16:creationId xmlns:a16="http://schemas.microsoft.com/office/drawing/2014/main" id="{241BAF1C-D548-658E-6CF2-C6A28CAF53CD}"/>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9" name="object 5">
            <a:extLst>
              <a:ext uri="{FF2B5EF4-FFF2-40B4-BE49-F238E27FC236}">
                <a16:creationId xmlns:a16="http://schemas.microsoft.com/office/drawing/2014/main" id="{36F885C1-5DFA-D963-6930-0DB21F71626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0" name="object 24">
            <a:extLst>
              <a:ext uri="{FF2B5EF4-FFF2-40B4-BE49-F238E27FC236}">
                <a16:creationId xmlns:a16="http://schemas.microsoft.com/office/drawing/2014/main" id="{9BC1EB19-6A77-865B-D717-7E93F6DFA0B5}"/>
              </a:ext>
            </a:extLst>
          </p:cNvPr>
          <p:cNvSpPr txBox="1"/>
          <p:nvPr userDrawn="1"/>
        </p:nvSpPr>
        <p:spPr>
          <a:xfrm>
            <a:off x="1866900" y="1600200"/>
            <a:ext cx="8874672" cy="1046440"/>
          </a:xfrm>
          <a:prstGeom prst="rect">
            <a:avLst/>
          </a:prstGeom>
        </p:spPr>
        <p:txBody>
          <a:bodyPr vert="horz" wrap="square" lIns="0" tIns="182880" rIns="0" bIns="0" rtlCol="0" anchor="t">
            <a:spAutoFit/>
          </a:bodyPr>
          <a:lstStyle/>
          <a:p>
            <a:pPr marL="12700">
              <a:spcBef>
                <a:spcPts val="110"/>
              </a:spcBef>
            </a:pPr>
            <a:r>
              <a:rPr lang="en-US" sz="2800" b="1" spc="50">
                <a:solidFill>
                  <a:srgbClr val="FF711C"/>
                </a:solidFill>
                <a:latin typeface="Arial"/>
                <a:cs typeface="Arial"/>
              </a:rPr>
              <a:t>A brief overview of any construction projects planned for the upcoming year.</a:t>
            </a:r>
          </a:p>
        </p:txBody>
      </p:sp>
      <p:sp>
        <p:nvSpPr>
          <p:cNvPr id="35" name="TextBox 34">
            <a:extLst>
              <a:ext uri="{FF2B5EF4-FFF2-40B4-BE49-F238E27FC236}">
                <a16:creationId xmlns:a16="http://schemas.microsoft.com/office/drawing/2014/main" id="{DE76743E-264C-A310-44DA-C5F462242E69}"/>
              </a:ext>
            </a:extLst>
          </p:cNvPr>
          <p:cNvSpPr txBox="1"/>
          <p:nvPr userDrawn="1"/>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PLANNED</a:t>
            </a:r>
          </a:p>
        </p:txBody>
      </p:sp>
      <p:sp>
        <p:nvSpPr>
          <p:cNvPr id="36" name="TextBox 35">
            <a:extLst>
              <a:ext uri="{FF2B5EF4-FFF2-40B4-BE49-F238E27FC236}">
                <a16:creationId xmlns:a16="http://schemas.microsoft.com/office/drawing/2014/main" id="{6CB8EBCA-7E70-8E2A-D442-B8EEFB26A9CE}"/>
              </a:ext>
            </a:extLst>
          </p:cNvPr>
          <p:cNvSpPr txBox="1"/>
          <p:nvPr userDrawn="1"/>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CONSTRUCTION</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736019462"/>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7B51B75-4496-52A8-FFFE-C41F45C70F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24" name="Rectangle 23">
            <a:extLst>
              <a:ext uri="{FF2B5EF4-FFF2-40B4-BE49-F238E27FC236}">
                <a16:creationId xmlns:a16="http://schemas.microsoft.com/office/drawing/2014/main" id="{C4651544-991C-DDA7-03CE-649E83982BFD}"/>
              </a:ext>
            </a:extLst>
          </p:cNvPr>
          <p:cNvSpPr/>
          <p:nvPr userDrawn="1"/>
        </p:nvSpPr>
        <p:spPr>
          <a:xfrm>
            <a:off x="0" y="268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B482A0-36D4-BEDA-8A98-E43FE9E7FCF9}"/>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6">
            <a:extLst>
              <a:ext uri="{FF2B5EF4-FFF2-40B4-BE49-F238E27FC236}">
                <a16:creationId xmlns:a16="http://schemas.microsoft.com/office/drawing/2014/main" id="{64E774D2-8A23-4976-6E94-C822DA7B0CFC}"/>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28" name="object 4">
            <a:extLst>
              <a:ext uri="{FF2B5EF4-FFF2-40B4-BE49-F238E27FC236}">
                <a16:creationId xmlns:a16="http://schemas.microsoft.com/office/drawing/2014/main" id="{241BAF1C-D548-658E-6CF2-C6A28CAF53CD}"/>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9" name="object 5">
            <a:extLst>
              <a:ext uri="{FF2B5EF4-FFF2-40B4-BE49-F238E27FC236}">
                <a16:creationId xmlns:a16="http://schemas.microsoft.com/office/drawing/2014/main" id="{36F885C1-5DFA-D963-6930-0DB21F71626F}"/>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2" name="Picture 1">
            <a:extLst>
              <a:ext uri="{FF2B5EF4-FFF2-40B4-BE49-F238E27FC236}">
                <a16:creationId xmlns:a16="http://schemas.microsoft.com/office/drawing/2014/main" id="{D5AFC958-D117-EDA8-B73B-2039CA92012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9080"/>
          <a:stretch/>
        </p:blipFill>
        <p:spPr>
          <a:xfrm>
            <a:off x="457200" y="1600200"/>
            <a:ext cx="11734800" cy="2311400"/>
          </a:xfrm>
          <a:prstGeom prst="rect">
            <a:avLst/>
          </a:prstGeom>
        </p:spPr>
      </p:pic>
      <p:sp>
        <p:nvSpPr>
          <p:cNvPr id="5" name="TextBox 4">
            <a:extLst>
              <a:ext uri="{FF2B5EF4-FFF2-40B4-BE49-F238E27FC236}">
                <a16:creationId xmlns:a16="http://schemas.microsoft.com/office/drawing/2014/main" id="{47707375-6058-5D82-B93F-ACF0F4F29CEE}"/>
              </a:ext>
            </a:extLst>
          </p:cNvPr>
          <p:cNvSpPr txBox="1"/>
          <p:nvPr userDrawn="1"/>
        </p:nvSpPr>
        <p:spPr>
          <a:xfrm>
            <a:off x="1838522" y="1082710"/>
            <a:ext cx="10982424"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LETTERS OF AGREEMENT</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3" name="Content Placeholder 17">
            <a:extLst>
              <a:ext uri="{FF2B5EF4-FFF2-40B4-BE49-F238E27FC236}">
                <a16:creationId xmlns:a16="http://schemas.microsoft.com/office/drawing/2014/main" id="{8EB92A57-6431-3FF6-D0A8-BFA9E244915A}"/>
              </a:ext>
            </a:extLst>
          </p:cNvPr>
          <p:cNvSpPr txBox="1">
            <a:spLocks/>
          </p:cNvSpPr>
          <p:nvPr userDrawn="1"/>
        </p:nvSpPr>
        <p:spPr>
          <a:xfrm>
            <a:off x="1758166" y="1530183"/>
            <a:ext cx="4435729" cy="696448"/>
          </a:xfrm>
          <a:prstGeom prst="rect">
            <a:avLst/>
          </a:prstGeom>
          <a:effectLst/>
        </p:spPr>
        <p:txBody>
          <a:bodyPr tIns="182880"/>
          <a:lstStyle>
            <a:lvl1pPr marL="0" indent="0" algn="l" defTabSz="914400" rtl="0" eaLnBrk="1" latinLnBrk="0" hangingPunct="1">
              <a:lnSpc>
                <a:spcPct val="90000"/>
              </a:lnSpc>
              <a:spcBef>
                <a:spcPts val="1000"/>
              </a:spcBef>
              <a:buFont typeface="Arial" panose="020B0604020202020204" pitchFamily="34" charset="0"/>
              <a:buNone/>
              <a:defRPr sz="256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effectLst>
                  <a:outerShdw blurRad="50800" dist="38100" dir="2700000" algn="tl" rotWithShape="0">
                    <a:prstClr val="black">
                      <a:alpha val="40000"/>
                    </a:prstClr>
                  </a:outerShdw>
                </a:effectLst>
              </a:rPr>
              <a:t>SURFACE OPERATIONS</a:t>
            </a:r>
          </a:p>
        </p:txBody>
      </p:sp>
    </p:spTree>
    <p:extLst>
      <p:ext uri="{BB962C8B-B14F-4D97-AF65-F5344CB8AC3E}">
        <p14:creationId xmlns:p14="http://schemas.microsoft.com/office/powerpoint/2010/main" val="4281818672"/>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7EBDC-C453-E250-24E7-332D6B238F15}"/>
              </a:ext>
            </a:extLst>
          </p:cNvPr>
          <p:cNvSpPr/>
          <p:nvPr userDrawn="1"/>
        </p:nvSpPr>
        <p:spPr>
          <a:xfrm>
            <a:off x="1" y="-106220"/>
            <a:ext cx="12191999" cy="68570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85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7200" y="921"/>
            <a:ext cx="990600" cy="6361779"/>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object 5">
            <a:extLst>
              <a:ext uri="{FF2B5EF4-FFF2-40B4-BE49-F238E27FC236}">
                <a16:creationId xmlns:a16="http://schemas.microsoft.com/office/drawing/2014/main" id="{148A60B1-8D00-604F-2590-31E01E0ADEE5}"/>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012989998"/>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OCAL BEST PRACT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1"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8295F2EF-2168-06C4-CC52-D44FAA9BDE3A}"/>
              </a:ext>
            </a:extLst>
          </p:cNvPr>
          <p:cNvSpPr txBox="1"/>
          <p:nvPr userDrawn="1"/>
        </p:nvSpPr>
        <p:spPr>
          <a:xfrm>
            <a:off x="1868233" y="733650"/>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a:t>
            </a:r>
          </a:p>
        </p:txBody>
      </p:sp>
      <p:sp>
        <p:nvSpPr>
          <p:cNvPr id="12" name="TextBox 11">
            <a:extLst>
              <a:ext uri="{FF2B5EF4-FFF2-40B4-BE49-F238E27FC236}">
                <a16:creationId xmlns:a16="http://schemas.microsoft.com/office/drawing/2014/main" id="{478B9F87-6EAD-4331-293D-ADF3BF4C18D9}"/>
              </a:ext>
            </a:extLst>
          </p:cNvPr>
          <p:cNvSpPr txBox="1"/>
          <p:nvPr userDrawn="1"/>
        </p:nvSpPr>
        <p:spPr>
          <a:xfrm>
            <a:off x="1851660" y="1076503"/>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
        <p:nvSpPr>
          <p:cNvPr id="17" name="Content Placeholder 15">
            <a:extLst>
              <a:ext uri="{FF2B5EF4-FFF2-40B4-BE49-F238E27FC236}">
                <a16:creationId xmlns:a16="http://schemas.microsoft.com/office/drawing/2014/main" id="{2E4742C7-9633-E5F4-7EE8-D5AEC05DDDF3}"/>
              </a:ext>
            </a:extLst>
          </p:cNvPr>
          <p:cNvSpPr txBox="1">
            <a:spLocks/>
          </p:cNvSpPr>
          <p:nvPr userDrawn="1"/>
        </p:nvSpPr>
        <p:spPr>
          <a:xfrm>
            <a:off x="1867667" y="1629656"/>
            <a:ext cx="9673845" cy="589456"/>
          </a:xfrm>
          <a:prstGeom prst="rect">
            <a:avLst/>
          </a:prstGeom>
        </p:spPr>
        <p:txBody>
          <a:bodyPr wrap="none" lIns="0" tIns="182880" rIns="0" bIns="0" numCol="1" spcCol="18288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spcBef>
                <a:spcPts val="1100"/>
              </a:spcBef>
              <a:buNone/>
            </a:pPr>
            <a:r>
              <a:rPr lang="en-US" sz="2800" b="1">
                <a:solidFill>
                  <a:srgbClr val="FF711C"/>
                </a:solidFill>
                <a:latin typeface="Arial"/>
                <a:cs typeface="Arial"/>
              </a:rPr>
              <a:t>Enter best practices at </a:t>
            </a:r>
            <a:r>
              <a:rPr lang="en-US" sz="2800" b="1" i="1">
                <a:solidFill>
                  <a:srgbClr val="FF711C"/>
                </a:solidFill>
                <a:latin typeface="Arial"/>
                <a:cs typeface="Arial"/>
              </a:rPr>
              <a:t>your</a:t>
            </a:r>
            <a:r>
              <a:rPr lang="en-US" sz="2800" b="1">
                <a:solidFill>
                  <a:srgbClr val="FF711C"/>
                </a:solidFill>
                <a:latin typeface="Arial"/>
                <a:cs typeface="Arial"/>
              </a:rPr>
              <a:t> facility for discussion</a:t>
            </a:r>
            <a:endParaRPr lang="en-US">
              <a:solidFill>
                <a:schemeClr val="accent2"/>
              </a:solidFill>
            </a:endParaRPr>
          </a:p>
        </p:txBody>
      </p:sp>
    </p:spTree>
    <p:extLst>
      <p:ext uri="{BB962C8B-B14F-4D97-AF65-F5344CB8AC3E}">
        <p14:creationId xmlns:p14="http://schemas.microsoft.com/office/powerpoint/2010/main" val="111656849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 engineering drawing&#10;&#10;Description automatically generated">
            <a:extLst>
              <a:ext uri="{FF2B5EF4-FFF2-40B4-BE49-F238E27FC236}">
                <a16:creationId xmlns:a16="http://schemas.microsoft.com/office/drawing/2014/main" id="{6F64E083-55EA-ED9A-D536-B11AC6484F03}"/>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7" y="2808951"/>
            <a:ext cx="10744203" cy="4082036"/>
          </a:xfrm>
          <a:prstGeom prst="rect">
            <a:avLst/>
          </a:prstGeom>
        </p:spPr>
      </p:pic>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C4339B01-C814-73D6-993E-8C7EF8F21A1D}"/>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2" name="TextBox 21">
            <a:extLst>
              <a:ext uri="{FF2B5EF4-FFF2-40B4-BE49-F238E27FC236}">
                <a16:creationId xmlns:a16="http://schemas.microsoft.com/office/drawing/2014/main" id="{CE657115-FF61-0C43-A81C-BF2CA00E4825}"/>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 name="object 5">
            <a:extLst>
              <a:ext uri="{FF2B5EF4-FFF2-40B4-BE49-F238E27FC236}">
                <a16:creationId xmlns:a16="http://schemas.microsoft.com/office/drawing/2014/main" id="{DB2F2B86-CAFD-5B98-8FC8-5190BF4D094D}"/>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5" name="TextBox 4">
            <a:extLst>
              <a:ext uri="{FF2B5EF4-FFF2-40B4-BE49-F238E27FC236}">
                <a16:creationId xmlns:a16="http://schemas.microsoft.com/office/drawing/2014/main" id="{F1661CC2-090F-BE23-9790-125E7A2AA09C}"/>
              </a:ext>
            </a:extLst>
          </p:cNvPr>
          <p:cNvSpPr txBox="1"/>
          <p:nvPr userDrawn="1"/>
        </p:nvSpPr>
        <p:spPr>
          <a:xfrm>
            <a:off x="1860060" y="928516"/>
            <a:ext cx="547695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RSA / PROTECTED AREA</a:t>
            </a:r>
          </a:p>
        </p:txBody>
      </p:sp>
      <p:grpSp>
        <p:nvGrpSpPr>
          <p:cNvPr id="12" name="Group 11">
            <a:extLst>
              <a:ext uri="{FF2B5EF4-FFF2-40B4-BE49-F238E27FC236}">
                <a16:creationId xmlns:a16="http://schemas.microsoft.com/office/drawing/2014/main" id="{43D08CF7-D819-5ED5-D805-F86770611CAD}"/>
              </a:ext>
            </a:extLst>
          </p:cNvPr>
          <p:cNvGrpSpPr/>
          <p:nvPr userDrawn="1"/>
        </p:nvGrpSpPr>
        <p:grpSpPr>
          <a:xfrm>
            <a:off x="1860062" y="1291829"/>
            <a:ext cx="10331937" cy="1433726"/>
            <a:chOff x="1860062" y="1291829"/>
            <a:chExt cx="10331937" cy="1433726"/>
          </a:xfrm>
        </p:grpSpPr>
        <p:sp>
          <p:nvSpPr>
            <p:cNvPr id="14" name="TextBox 13">
              <a:extLst>
                <a:ext uri="{FF2B5EF4-FFF2-40B4-BE49-F238E27FC236}">
                  <a16:creationId xmlns:a16="http://schemas.microsoft.com/office/drawing/2014/main" id="{93BAC499-BA80-9E29-41FC-399F7CD10F2F}"/>
                </a:ext>
              </a:extLst>
            </p:cNvPr>
            <p:cNvSpPr txBox="1"/>
            <p:nvPr/>
          </p:nvSpPr>
          <p:spPr>
            <a:xfrm>
              <a:off x="1860062" y="1291829"/>
              <a:ext cx="10331937" cy="1433726"/>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panose="020B0604020202020204" pitchFamily="34" charset="0"/>
                <a:buChar char="•"/>
              </a:pPr>
              <a:r>
                <a:rPr lang="en-US" sz="2400" b="1">
                  <a:solidFill>
                    <a:schemeClr val="accent2"/>
                  </a:solidFill>
                  <a:latin typeface="Arial"/>
                  <a:cs typeface="Arial"/>
                </a:rPr>
                <a:t>ATC authorization is required to enter the</a:t>
              </a:r>
            </a:p>
            <a:p>
              <a:pPr marL="237490" indent="-237490">
                <a:spcBef>
                  <a:spcPts val="1100"/>
                </a:spcBef>
                <a:buFont typeface="Arial" panose="020B0604020202020204" pitchFamily="34" charset="0"/>
                <a:buChar char="•"/>
              </a:pPr>
              <a:r>
                <a:rPr lang="en-US" sz="2400" b="1">
                  <a:solidFill>
                    <a:schemeClr val="accent2"/>
                  </a:solidFill>
                  <a:latin typeface="Arial"/>
                  <a:cs typeface="Arial"/>
                </a:rPr>
                <a:t>When on this surface without authorization, you have committed </a:t>
              </a:r>
              <a:br>
                <a:rPr lang="en-US" sz="2400" b="1">
                  <a:solidFill>
                    <a:schemeClr val="accent2"/>
                  </a:solidFill>
                  <a:latin typeface="Arial"/>
                  <a:cs typeface="Arial"/>
                </a:rPr>
              </a:br>
              <a:r>
                <a:rPr lang="en-US" sz="2400" b="1">
                  <a:solidFill>
                    <a:schemeClr val="accent2"/>
                  </a:solidFill>
                  <a:latin typeface="Arial"/>
                  <a:cs typeface="Arial"/>
                </a:rPr>
                <a:t>a Runway Incursion (RI)</a:t>
              </a:r>
            </a:p>
          </p:txBody>
        </p:sp>
        <p:sp>
          <p:nvSpPr>
            <p:cNvPr id="15" name="TextBox 14">
              <a:extLst>
                <a:ext uri="{FF2B5EF4-FFF2-40B4-BE49-F238E27FC236}">
                  <a16:creationId xmlns:a16="http://schemas.microsoft.com/office/drawing/2014/main" id="{C92BDE84-B727-90F1-DE92-5853F292C842}"/>
                </a:ext>
              </a:extLst>
            </p:cNvPr>
            <p:cNvSpPr txBox="1"/>
            <p:nvPr/>
          </p:nvSpPr>
          <p:spPr>
            <a:xfrm>
              <a:off x="8123464" y="1511903"/>
              <a:ext cx="2677885" cy="307777"/>
            </a:xfrm>
            <a:prstGeom prst="rect">
              <a:avLst/>
            </a:prstGeom>
            <a:solidFill>
              <a:srgbClr val="D879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a:t>
              </a:r>
              <a:endParaRPr lang="en-US" sz="2000" b="1">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243753171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 engineering drawing&#10;&#10;Description automatically generated">
            <a:extLst>
              <a:ext uri="{FF2B5EF4-FFF2-40B4-BE49-F238E27FC236}">
                <a16:creationId xmlns:a16="http://schemas.microsoft.com/office/drawing/2014/main" id="{BCCAAB31-F991-5AFD-4E71-6B9055F9108A}"/>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7" y="2808951"/>
            <a:ext cx="10744203" cy="4082036"/>
          </a:xfrm>
          <a:prstGeom prst="rect">
            <a:avLst/>
          </a:prstGeom>
        </p:spPr>
      </p:pic>
      <p:sp>
        <p:nvSpPr>
          <p:cNvPr id="13" name="TextBox 12">
            <a:extLst>
              <a:ext uri="{FF2B5EF4-FFF2-40B4-BE49-F238E27FC236}">
                <a16:creationId xmlns:a16="http://schemas.microsoft.com/office/drawing/2014/main" id="{DBF77214-2369-14DA-AD38-C60319B4D5E1}"/>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5" name="TextBox 4">
            <a:extLst>
              <a:ext uri="{FF2B5EF4-FFF2-40B4-BE49-F238E27FC236}">
                <a16:creationId xmlns:a16="http://schemas.microsoft.com/office/drawing/2014/main" id="{7C9F90BC-73A4-3099-E3B8-8061F00200A2}"/>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12" name="TextBox 11">
            <a:extLst>
              <a:ext uri="{FF2B5EF4-FFF2-40B4-BE49-F238E27FC236}">
                <a16:creationId xmlns:a16="http://schemas.microsoft.com/office/drawing/2014/main" id="{D4577B5C-4C0C-0385-852A-D43B3D04C28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2" name="object 5">
            <a:extLst>
              <a:ext uri="{FF2B5EF4-FFF2-40B4-BE49-F238E27FC236}">
                <a16:creationId xmlns:a16="http://schemas.microsoft.com/office/drawing/2014/main" id="{88BB7AF8-F0CF-ACF4-9D3C-6E70AE2BE1F7}"/>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TextBox 14">
            <a:extLst>
              <a:ext uri="{FF2B5EF4-FFF2-40B4-BE49-F238E27FC236}">
                <a16:creationId xmlns:a16="http://schemas.microsoft.com/office/drawing/2014/main" id="{B671BA89-4670-DBF9-7405-6C2DEC039057}"/>
              </a:ext>
            </a:extLst>
          </p:cNvPr>
          <p:cNvSpPr txBox="1"/>
          <p:nvPr userDrawn="1"/>
        </p:nvSpPr>
        <p:spPr>
          <a:xfrm>
            <a:off x="1860060" y="928516"/>
            <a:ext cx="547695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RSA / PROTECTED AREA</a:t>
            </a:r>
          </a:p>
        </p:txBody>
      </p:sp>
      <p:sp>
        <p:nvSpPr>
          <p:cNvPr id="16" name="TextBox 15">
            <a:extLst>
              <a:ext uri="{FF2B5EF4-FFF2-40B4-BE49-F238E27FC236}">
                <a16:creationId xmlns:a16="http://schemas.microsoft.com/office/drawing/2014/main" id="{CFCA4979-5FF6-DE0E-9F8C-F139DB248E4D}"/>
              </a:ext>
            </a:extLst>
          </p:cNvPr>
          <p:cNvSpPr txBox="1"/>
          <p:nvPr userDrawn="1"/>
        </p:nvSpPr>
        <p:spPr>
          <a:xfrm>
            <a:off x="1838242" y="1357610"/>
            <a:ext cx="10085010" cy="923330"/>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400" b="1">
                <a:solidFill>
                  <a:schemeClr val="accent2"/>
                </a:solidFill>
                <a:latin typeface="Arial"/>
                <a:cs typeface="Arial"/>
              </a:rPr>
              <a:t>Aircraft unintentionally leaving the designated or paved runway surface experience a Runway Excursion (RE)</a:t>
            </a:r>
          </a:p>
        </p:txBody>
      </p:sp>
    </p:spTree>
    <p:extLst>
      <p:ext uri="{BB962C8B-B14F-4D97-AF65-F5344CB8AC3E}">
        <p14:creationId xmlns:p14="http://schemas.microsoft.com/office/powerpoint/2010/main" val="229240183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IRFIELD MOVEMENT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634288"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pic>
        <p:nvPicPr>
          <p:cNvPr id="9" name="Picture 8">
            <a:extLst>
              <a:ext uri="{FF2B5EF4-FFF2-40B4-BE49-F238E27FC236}">
                <a16:creationId xmlns:a16="http://schemas.microsoft.com/office/drawing/2014/main" id="{121576CB-C096-F2B4-28D7-4BDDB49DFC84}"/>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a:stretch/>
        </p:blipFill>
        <p:spPr>
          <a:xfrm>
            <a:off x="1447795" y="2808948"/>
            <a:ext cx="10744201" cy="4087149"/>
          </a:xfrm>
          <a:prstGeom prst="rect">
            <a:avLst/>
          </a:prstGeom>
        </p:spPr>
      </p:pic>
      <p:sp>
        <p:nvSpPr>
          <p:cNvPr id="16" name="TextBox 15">
            <a:extLst>
              <a:ext uri="{FF2B5EF4-FFF2-40B4-BE49-F238E27FC236}">
                <a16:creationId xmlns:a16="http://schemas.microsoft.com/office/drawing/2014/main" id="{A4412FBC-6FA1-6FF7-8F39-1D61C3478B79}"/>
              </a:ext>
            </a:extLst>
          </p:cNvPr>
          <p:cNvSpPr txBox="1"/>
          <p:nvPr userDrawn="1"/>
        </p:nvSpPr>
        <p:spPr>
          <a:xfrm>
            <a:off x="4583158" y="3832003"/>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A6C65172-427C-8BFF-12D7-875BF2DA8846}"/>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6" name="object 5">
            <a:extLst>
              <a:ext uri="{FF2B5EF4-FFF2-40B4-BE49-F238E27FC236}">
                <a16:creationId xmlns:a16="http://schemas.microsoft.com/office/drawing/2014/main" id="{E535D85E-E79E-6D0D-B857-79622042A26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2" name="Group 1">
            <a:extLst>
              <a:ext uri="{FF2B5EF4-FFF2-40B4-BE49-F238E27FC236}">
                <a16:creationId xmlns:a16="http://schemas.microsoft.com/office/drawing/2014/main" id="{3BD0024A-74FE-5028-C749-99A5F8E1EE5D}"/>
              </a:ext>
            </a:extLst>
          </p:cNvPr>
          <p:cNvGrpSpPr/>
          <p:nvPr userDrawn="1"/>
        </p:nvGrpSpPr>
        <p:grpSpPr>
          <a:xfrm>
            <a:off x="1860063" y="1278523"/>
            <a:ext cx="9874981" cy="1292662"/>
            <a:chOff x="1860063" y="1278523"/>
            <a:chExt cx="9874981" cy="1292662"/>
          </a:xfrm>
        </p:grpSpPr>
        <p:sp>
          <p:nvSpPr>
            <p:cNvPr id="7" name="TextBox 6">
              <a:extLst>
                <a:ext uri="{FF2B5EF4-FFF2-40B4-BE49-F238E27FC236}">
                  <a16:creationId xmlns:a16="http://schemas.microsoft.com/office/drawing/2014/main" id="{6F8103DA-BD0D-DDC9-A4FA-4B083912611B}"/>
                </a:ext>
              </a:extLst>
            </p:cNvPr>
            <p:cNvSpPr txBox="1"/>
            <p:nvPr/>
          </p:nvSpPr>
          <p:spPr>
            <a:xfrm>
              <a:off x="1860063" y="1278523"/>
              <a:ext cx="9874981" cy="1292662"/>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1">
                  <a:solidFill>
                    <a:schemeClr val="accent2"/>
                  </a:solidFill>
                  <a:latin typeface="Arial"/>
                  <a:cs typeface="Arial"/>
                </a:rPr>
                <a:t>ATC authorization is required to enter the Movement Area</a:t>
              </a:r>
            </a:p>
            <a:p>
              <a:pPr marL="342900" indent="-342900">
                <a:buFont typeface="Arial" panose="020B0604020202020204" pitchFamily="34" charset="0"/>
                <a:buChar char="•"/>
              </a:pPr>
              <a:r>
                <a:rPr lang="en-US" sz="2400" b="1">
                  <a:solidFill>
                    <a:schemeClr val="accent2"/>
                  </a:solidFill>
                  <a:latin typeface="Arial"/>
                  <a:cs typeface="Arial"/>
                </a:rPr>
                <a:t>When on this surface, but outside the RSA/Protected Area, without authorization, you have committed a Surface Incident (SI)</a:t>
              </a:r>
            </a:p>
          </p:txBody>
        </p:sp>
        <p:sp>
          <p:nvSpPr>
            <p:cNvPr id="8" name="TextBox 7">
              <a:extLst>
                <a:ext uri="{FF2B5EF4-FFF2-40B4-BE49-F238E27FC236}">
                  <a16:creationId xmlns:a16="http://schemas.microsoft.com/office/drawing/2014/main" id="{8D270E51-E597-AB9B-FD51-D8E54FD86391}"/>
                </a:ext>
              </a:extLst>
            </p:cNvPr>
            <p:cNvSpPr txBox="1"/>
            <p:nvPr/>
          </p:nvSpPr>
          <p:spPr>
            <a:xfrm>
              <a:off x="8218084" y="1490826"/>
              <a:ext cx="2325893" cy="307777"/>
            </a:xfrm>
            <a:prstGeom prst="rect">
              <a:avLst/>
            </a:prstGeom>
            <a:solidFill>
              <a:srgbClr val="00CE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grpSp>
      <p:sp>
        <p:nvSpPr>
          <p:cNvPr id="10" name="TextBox 9">
            <a:extLst>
              <a:ext uri="{FF2B5EF4-FFF2-40B4-BE49-F238E27FC236}">
                <a16:creationId xmlns:a16="http://schemas.microsoft.com/office/drawing/2014/main" id="{FC326FE3-B8F5-D938-85D1-3DFDD73F8037}"/>
              </a:ext>
            </a:extLst>
          </p:cNvPr>
          <p:cNvSpPr txBox="1"/>
          <p:nvPr userDrawn="1"/>
        </p:nvSpPr>
        <p:spPr>
          <a:xfrm>
            <a:off x="1856135" y="918870"/>
            <a:ext cx="540676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THE MOVEMENT AREA</a:t>
            </a:r>
          </a:p>
        </p:txBody>
      </p:sp>
    </p:spTree>
    <p:extLst>
      <p:ext uri="{BB962C8B-B14F-4D97-AF65-F5344CB8AC3E}">
        <p14:creationId xmlns:p14="http://schemas.microsoft.com/office/powerpoint/2010/main" val="303267573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tected Areas Taxi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8" name="Group 7">
            <a:extLst>
              <a:ext uri="{FF2B5EF4-FFF2-40B4-BE49-F238E27FC236}">
                <a16:creationId xmlns:a16="http://schemas.microsoft.com/office/drawing/2014/main" id="{9FA480BE-E52C-0EE2-0F72-E69D5FDD9859}"/>
              </a:ext>
            </a:extLst>
          </p:cNvPr>
          <p:cNvGrpSpPr/>
          <p:nvPr userDrawn="1"/>
        </p:nvGrpSpPr>
        <p:grpSpPr>
          <a:xfrm>
            <a:off x="9629220" y="1973677"/>
            <a:ext cx="2192429" cy="1455323"/>
            <a:chOff x="10011223" y="1736966"/>
            <a:chExt cx="2192429" cy="1455323"/>
          </a:xfrm>
        </p:grpSpPr>
        <p:sp>
          <p:nvSpPr>
            <p:cNvPr id="10" name="Rectangle 9">
              <a:extLst>
                <a:ext uri="{FF2B5EF4-FFF2-40B4-BE49-F238E27FC236}">
                  <a16:creationId xmlns:a16="http://schemas.microsoft.com/office/drawing/2014/main" id="{E1531232-54A0-C2ED-06A5-57BD0DC53304}"/>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7">
              <a:extLst>
                <a:ext uri="{FF2B5EF4-FFF2-40B4-BE49-F238E27FC236}">
                  <a16:creationId xmlns:a16="http://schemas.microsoft.com/office/drawing/2014/main" id="{6C3D9FF2-E556-9347-7789-5379191BC580}"/>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13" name="Rectangle 12">
              <a:extLst>
                <a:ext uri="{FF2B5EF4-FFF2-40B4-BE49-F238E27FC236}">
                  <a16:creationId xmlns:a16="http://schemas.microsoft.com/office/drawing/2014/main" id="{DB241B5E-A5F5-F6BC-E07B-8F43D82C9847}"/>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7A3837-6232-3969-AC5C-0CCBD76BB702}"/>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EC3B8CA-018F-26D1-F6C6-3D8A1E0870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7" name="Rectangle 16">
            <a:extLst>
              <a:ext uri="{FF2B5EF4-FFF2-40B4-BE49-F238E27FC236}">
                <a16:creationId xmlns:a16="http://schemas.microsoft.com/office/drawing/2014/main" id="{AC739292-CDCE-B36F-4DA6-029D4862632B}"/>
              </a:ext>
            </a:extLst>
          </p:cNvPr>
          <p:cNvSpPr/>
          <p:nvPr userDrawn="1"/>
        </p:nvSpPr>
        <p:spPr>
          <a:xfrm>
            <a:off x="0" y="0"/>
            <a:ext cx="12191999" cy="69039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Diagram&#10;&#10;Description automatically generated">
            <a:extLst>
              <a:ext uri="{FF2B5EF4-FFF2-40B4-BE49-F238E27FC236}">
                <a16:creationId xmlns:a16="http://schemas.microsoft.com/office/drawing/2014/main" id="{BB6D9ACC-DF1E-9F23-7368-8915CBF6CF36}"/>
              </a:ext>
            </a:extLst>
          </p:cNvPr>
          <p:cNvPicPr>
            <a:picLocks noChangeAspect="1"/>
          </p:cNvPicPr>
          <p:nvPr userDrawn="1"/>
        </p:nvPicPr>
        <p:blipFill rotWithShape="1">
          <a:blip r:embed="rId4" cstate="hqprint">
            <a:alphaModFix/>
            <a:extLst>
              <a:ext uri="{28A0092B-C50C-407E-A947-70E740481C1C}">
                <a14:useLocalDpi xmlns:a14="http://schemas.microsoft.com/office/drawing/2010/main"/>
              </a:ext>
            </a:extLst>
          </a:blip>
          <a:srcRect/>
          <a:stretch/>
        </p:blipFill>
        <p:spPr>
          <a:xfrm>
            <a:off x="1432560" y="2808948"/>
            <a:ext cx="10756900" cy="4095030"/>
          </a:xfrm>
          <a:prstGeom prst="rect">
            <a:avLst/>
          </a:prstGeom>
        </p:spPr>
      </p:pic>
      <p:sp>
        <p:nvSpPr>
          <p:cNvPr id="27" name="TextBox 26">
            <a:extLst>
              <a:ext uri="{FF2B5EF4-FFF2-40B4-BE49-F238E27FC236}">
                <a16:creationId xmlns:a16="http://schemas.microsoft.com/office/drawing/2014/main" id="{EC01310F-ACE2-D135-4433-AF3239129C16}"/>
              </a:ext>
            </a:extLst>
          </p:cNvPr>
          <p:cNvSpPr txBox="1"/>
          <p:nvPr userDrawn="1"/>
        </p:nvSpPr>
        <p:spPr>
          <a:xfrm>
            <a:off x="4476679" y="3560576"/>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34" name="TextBox 33">
            <a:extLst>
              <a:ext uri="{FF2B5EF4-FFF2-40B4-BE49-F238E27FC236}">
                <a16:creationId xmlns:a16="http://schemas.microsoft.com/office/drawing/2014/main" id="{3F32AC85-EC3F-4748-69D3-44C1799FCEBF}"/>
              </a:ext>
            </a:extLst>
          </p:cNvPr>
          <p:cNvSpPr txBox="1"/>
          <p:nvPr userDrawn="1"/>
        </p:nvSpPr>
        <p:spPr>
          <a:xfrm>
            <a:off x="4476679" y="4010525"/>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0" name="TextBox 19">
            <a:extLst>
              <a:ext uri="{FF2B5EF4-FFF2-40B4-BE49-F238E27FC236}">
                <a16:creationId xmlns:a16="http://schemas.microsoft.com/office/drawing/2014/main" id="{F47334CB-1501-DBC7-C3A1-F84AF535CC9C}"/>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6" name="object 5">
            <a:extLst>
              <a:ext uri="{FF2B5EF4-FFF2-40B4-BE49-F238E27FC236}">
                <a16:creationId xmlns:a16="http://schemas.microsoft.com/office/drawing/2014/main" id="{38788F77-A248-7208-D5EC-DEFA85B59781}"/>
              </a:ext>
            </a:extLst>
          </p:cNvPr>
          <p:cNvSpPr/>
          <p:nvPr userDrawn="1"/>
        </p:nvSpPr>
        <p:spPr>
          <a:xfrm>
            <a:off x="441716" y="-25129"/>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9" name="TextBox 8">
            <a:extLst>
              <a:ext uri="{FF2B5EF4-FFF2-40B4-BE49-F238E27FC236}">
                <a16:creationId xmlns:a16="http://schemas.microsoft.com/office/drawing/2014/main" id="{BCBDB2B6-7A67-C6DB-7D68-77E6257DFF2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6BF52032-D4D5-7D99-8A25-B6AF6B5D29B6}"/>
              </a:ext>
            </a:extLst>
          </p:cNvPr>
          <p:cNvSpPr txBox="1"/>
          <p:nvPr userDrawn="1"/>
        </p:nvSpPr>
        <p:spPr>
          <a:xfrm>
            <a:off x="1860059" y="928516"/>
            <a:ext cx="6916471" cy="430887"/>
          </a:xfrm>
          <a:prstGeom prst="rect">
            <a:avLst/>
          </a:prstGeom>
          <a:noFill/>
        </p:spPr>
        <p:txBody>
          <a:bodyPr wrap="square" lIns="0" tIns="0" rIns="0" bIns="0" rtlCol="0" anchor="t">
            <a:spAutoFit/>
          </a:bodyPr>
          <a:lstStyle/>
          <a:p>
            <a:pPr>
              <a:defRPr/>
            </a:pPr>
            <a:r>
              <a:rPr lang="en-US" sz="2800" b="1">
                <a:solidFill>
                  <a:srgbClr val="FF711C"/>
                </a:solidFill>
                <a:latin typeface="Arial"/>
                <a:cs typeface="Arial"/>
              </a:rPr>
              <a:t>COMBINED AIRFIELD SURFACES</a:t>
            </a:r>
            <a:endParaRPr kumimoji="0" lang="en-US" sz="2800" b="1" i="0" u="none" strike="noStrike" kern="1200" cap="none" spc="0" normalizeH="0" baseline="0" noProof="0">
              <a:ln>
                <a:noFill/>
              </a:ln>
              <a:solidFill>
                <a:srgbClr val="FF711C"/>
              </a:solidFill>
              <a:effectLst/>
              <a:uLnTx/>
              <a:uFillTx/>
              <a:latin typeface="Arial"/>
              <a:cs typeface="Arial"/>
            </a:endParaRPr>
          </a:p>
        </p:txBody>
      </p:sp>
      <p:sp>
        <p:nvSpPr>
          <p:cNvPr id="19" name="TextBox 18">
            <a:extLst>
              <a:ext uri="{FF2B5EF4-FFF2-40B4-BE49-F238E27FC236}">
                <a16:creationId xmlns:a16="http://schemas.microsoft.com/office/drawing/2014/main" id="{64F73912-8BC3-D6A6-2DE1-77DC6CC21912}"/>
              </a:ext>
            </a:extLst>
          </p:cNvPr>
          <p:cNvSpPr txBox="1"/>
          <p:nvPr userDrawn="1"/>
        </p:nvSpPr>
        <p:spPr>
          <a:xfrm>
            <a:off x="1852619" y="1271346"/>
            <a:ext cx="9998822" cy="1292662"/>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342900" indent="-342900">
              <a:buFont typeface="Arial"/>
              <a:buChar char="•"/>
            </a:pPr>
            <a:r>
              <a:rPr lang="en-US" sz="2400" b="1">
                <a:solidFill>
                  <a:schemeClr val="accent2"/>
                </a:solidFill>
                <a:latin typeface="Arial"/>
                <a:cs typeface="Arial"/>
              </a:rPr>
              <a:t>ATC authorization is required to enter </a:t>
            </a:r>
            <a:endParaRPr lang="en-US">
              <a:solidFill>
                <a:schemeClr val="accent2"/>
              </a:solidFill>
            </a:endParaRPr>
          </a:p>
          <a:p>
            <a:pPr marL="342900" indent="-342900">
              <a:buFont typeface="Arial"/>
              <a:buChar char="•"/>
            </a:pPr>
            <a:r>
              <a:rPr lang="en-US" sz="2400" b="1">
                <a:solidFill>
                  <a:schemeClr val="accent2"/>
                </a:solidFill>
                <a:latin typeface="Arial"/>
                <a:cs typeface="Arial"/>
              </a:rPr>
              <a:t>and </a:t>
            </a:r>
          </a:p>
          <a:p>
            <a:pPr marL="342900" indent="-342900">
              <a:buFont typeface="Arial"/>
              <a:buChar char="•"/>
            </a:pPr>
            <a:r>
              <a:rPr lang="en-US" sz="2400" b="1">
                <a:solidFill>
                  <a:schemeClr val="accent2"/>
                </a:solidFill>
                <a:latin typeface="Arial"/>
                <a:cs typeface="Arial"/>
              </a:rPr>
              <a:t>Without proper authorization, a surface event has occurred. </a:t>
            </a:r>
          </a:p>
        </p:txBody>
      </p:sp>
      <p:sp>
        <p:nvSpPr>
          <p:cNvPr id="21" name="TextBox 20">
            <a:extLst>
              <a:ext uri="{FF2B5EF4-FFF2-40B4-BE49-F238E27FC236}">
                <a16:creationId xmlns:a16="http://schemas.microsoft.com/office/drawing/2014/main" id="{2999F6A2-35C7-3D0C-A265-409717273EFC}"/>
              </a:ext>
            </a:extLst>
          </p:cNvPr>
          <p:cNvSpPr txBox="1"/>
          <p:nvPr userDrawn="1"/>
        </p:nvSpPr>
        <p:spPr>
          <a:xfrm>
            <a:off x="7792786" y="1475960"/>
            <a:ext cx="2965431" cy="307777"/>
          </a:xfrm>
          <a:prstGeom prst="rect">
            <a:avLst/>
          </a:prstGeom>
          <a:solidFill>
            <a:srgbClr val="D879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2" name="TextBox 21">
            <a:extLst>
              <a:ext uri="{FF2B5EF4-FFF2-40B4-BE49-F238E27FC236}">
                <a16:creationId xmlns:a16="http://schemas.microsoft.com/office/drawing/2014/main" id="{5D160E6F-51A4-81D5-73AC-BD988059595F}"/>
              </a:ext>
            </a:extLst>
          </p:cNvPr>
          <p:cNvSpPr txBox="1"/>
          <p:nvPr userDrawn="1"/>
        </p:nvSpPr>
        <p:spPr>
          <a:xfrm>
            <a:off x="2855330" y="1828694"/>
            <a:ext cx="2469666" cy="307777"/>
          </a:xfrm>
          <a:prstGeom prst="rect">
            <a:avLst/>
          </a:prstGeom>
          <a:solidFill>
            <a:srgbClr val="00CE7C"/>
          </a:solidFill>
          <a:ln>
            <a:noFill/>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176325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guide id="14" orient="horz" pos="744"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CAL HORIZONT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riting on a piece of paper&#10;&#10;Description automatically generated with low confidence">
            <a:extLst>
              <a:ext uri="{FF2B5EF4-FFF2-40B4-BE49-F238E27FC236}">
                <a16:creationId xmlns:a16="http://schemas.microsoft.com/office/drawing/2014/main" id="{42B3ABE5-EF3E-B334-3B5F-09BF1CAE444A}"/>
              </a:ext>
            </a:extLst>
          </p:cNvPr>
          <p:cNvPicPr>
            <a:picLocks noChangeAspect="1"/>
          </p:cNvPicPr>
          <p:nvPr userDrawn="1"/>
        </p:nvPicPr>
        <p:blipFill rotWithShape="1">
          <a:blip r:embed="rId3" cstate="screen">
            <a:alphaModFix amt="19000"/>
            <a:extLst>
              <a:ext uri="{28A0092B-C50C-407E-A947-70E740481C1C}">
                <a14:useLocalDpi xmlns:a14="http://schemas.microsoft.com/office/drawing/2010/main"/>
              </a:ext>
            </a:extLst>
          </a:blip>
          <a:srcRect/>
          <a:stretch/>
        </p:blipFill>
        <p:spPr>
          <a:xfrm>
            <a:off x="1450428" y="1600201"/>
            <a:ext cx="10741572" cy="4762500"/>
          </a:xfrm>
          <a:prstGeom prst="rect">
            <a:avLst/>
          </a:prstGeom>
          <a:solidFill>
            <a:schemeClr val="bg1"/>
          </a:solidFill>
        </p:spPr>
      </p:pic>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6" name="Picture Placeholder 38">
            <a:extLst>
              <a:ext uri="{FF2B5EF4-FFF2-40B4-BE49-F238E27FC236}">
                <a16:creationId xmlns:a16="http://schemas.microsoft.com/office/drawing/2014/main" id="{9C799D1B-0163-2D80-F249-12FAC5D7AAE2}"/>
              </a:ext>
            </a:extLst>
          </p:cNvPr>
          <p:cNvSpPr>
            <a:spLocks noGrp="1"/>
          </p:cNvSpPr>
          <p:nvPr>
            <p:ph type="pic" sz="quarter" idx="19"/>
          </p:nvPr>
        </p:nvSpPr>
        <p:spPr>
          <a:xfrm>
            <a:off x="7473648" y="1814653"/>
            <a:ext cx="4491736" cy="3103245"/>
          </a:xfrm>
          <a:prstGeom prst="rect">
            <a:avLst/>
          </a:prstGeom>
        </p:spPr>
      </p:sp>
    </p:spTree>
    <p:extLst>
      <p:ext uri="{BB962C8B-B14F-4D97-AF65-F5344CB8AC3E}">
        <p14:creationId xmlns:p14="http://schemas.microsoft.com/office/powerpoint/2010/main" val="736019462"/>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LOCAL HORIZONT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1"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045719"/>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741389"/>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Content Placeholder 2">
            <a:extLst>
              <a:ext uri="{FF2B5EF4-FFF2-40B4-BE49-F238E27FC236}">
                <a16:creationId xmlns:a16="http://schemas.microsoft.com/office/drawing/2014/main" id="{965C097F-28DC-9258-3EFC-3E49874DEE12}"/>
              </a:ext>
            </a:extLst>
          </p:cNvPr>
          <p:cNvSpPr>
            <a:spLocks noGrp="1"/>
          </p:cNvSpPr>
          <p:nvPr>
            <p:ph idx="1" hasCustomPrompt="1"/>
          </p:nvPr>
        </p:nvSpPr>
        <p:spPr>
          <a:xfrm>
            <a:off x="1868233" y="1600200"/>
            <a:ext cx="4435729" cy="4964199"/>
          </a:xfrm>
          <a:prstGeom prst="rect">
            <a:avLst/>
          </a:prstGeom>
        </p:spPr>
        <p:txBody>
          <a:bodyPr lIns="0" tIns="18288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0" indent="0">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1"/>
            <a:r>
              <a:rPr lang="en-US"/>
              <a:t>Deck head – Blue or orange</a:t>
            </a:r>
          </a:p>
          <a:p>
            <a:pPr lvl="2"/>
            <a:r>
              <a:rPr lang="en-US"/>
              <a:t>Body</a:t>
            </a:r>
          </a:p>
          <a:p>
            <a:pPr lvl="3"/>
            <a:r>
              <a:rPr lang="en-US"/>
              <a:t>Body Bullet</a:t>
            </a:r>
          </a:p>
          <a:p>
            <a:pPr lvl="4"/>
            <a:r>
              <a:rPr lang="en-US"/>
              <a:t>Fifth level</a:t>
            </a:r>
          </a:p>
        </p:txBody>
      </p:sp>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485450583"/>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0248A-D2F5-E5B9-B438-0B48CBEADD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0" name="Rectangle 9">
            <a:extLst>
              <a:ext uri="{FF2B5EF4-FFF2-40B4-BE49-F238E27FC236}">
                <a16:creationId xmlns:a16="http://schemas.microsoft.com/office/drawing/2014/main" id="{5348C7D5-FD19-CA9B-7821-872DAD5384B0}"/>
              </a:ext>
            </a:extLst>
          </p:cNvPr>
          <p:cNvSpPr/>
          <p:nvPr userDrawn="1"/>
        </p:nvSpPr>
        <p:spPr>
          <a:xfrm>
            <a:off x="0" y="268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2E0483-68B1-2753-FCD3-8C603FB3A473}"/>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6">
            <a:extLst>
              <a:ext uri="{FF2B5EF4-FFF2-40B4-BE49-F238E27FC236}">
                <a16:creationId xmlns:a16="http://schemas.microsoft.com/office/drawing/2014/main" id="{1E650D53-A3DD-F391-829A-AAB691C6EE25}"/>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15" name="object 4">
            <a:extLst>
              <a:ext uri="{FF2B5EF4-FFF2-40B4-BE49-F238E27FC236}">
                <a16:creationId xmlns:a16="http://schemas.microsoft.com/office/drawing/2014/main" id="{C085E951-49A4-C395-EF9D-F74B0B9E6E26}"/>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6" name="object 5">
            <a:extLst>
              <a:ext uri="{FF2B5EF4-FFF2-40B4-BE49-F238E27FC236}">
                <a16:creationId xmlns:a16="http://schemas.microsoft.com/office/drawing/2014/main" id="{8FE670B7-3A05-8C61-4859-62EC4E0B927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7" name="Picture 16">
            <a:extLst>
              <a:ext uri="{FF2B5EF4-FFF2-40B4-BE49-F238E27FC236}">
                <a16:creationId xmlns:a16="http://schemas.microsoft.com/office/drawing/2014/main" id="{178006B6-468A-AABB-F8F8-4781ADD46F9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9080" t="14733"/>
          <a:stretch/>
        </p:blipFill>
        <p:spPr>
          <a:xfrm>
            <a:off x="457200" y="1600200"/>
            <a:ext cx="11734800" cy="2311400"/>
          </a:xfrm>
          <a:prstGeom prst="rect">
            <a:avLst/>
          </a:prstGeom>
        </p:spPr>
      </p:pic>
    </p:spTree>
    <p:extLst>
      <p:ext uri="{BB962C8B-B14F-4D97-AF65-F5344CB8AC3E}">
        <p14:creationId xmlns:p14="http://schemas.microsoft.com/office/powerpoint/2010/main" val="255134750"/>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LOCAL BEST PRACT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8" name="object 4">
            <a:extLst>
              <a:ext uri="{FF2B5EF4-FFF2-40B4-BE49-F238E27FC236}">
                <a16:creationId xmlns:a16="http://schemas.microsoft.com/office/drawing/2014/main" id="{E0A3186F-2D94-6422-8A9B-D6137EDDC4B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2" name="object 5">
            <a:extLst>
              <a:ext uri="{FF2B5EF4-FFF2-40B4-BE49-F238E27FC236}">
                <a16:creationId xmlns:a16="http://schemas.microsoft.com/office/drawing/2014/main" id="{5C45B6F5-DD7A-352D-D17D-F2CAB3C7081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0" name="TextBox 9">
            <a:extLst>
              <a:ext uri="{FF2B5EF4-FFF2-40B4-BE49-F238E27FC236}">
                <a16:creationId xmlns:a16="http://schemas.microsoft.com/office/drawing/2014/main" id="{8295F2EF-2168-06C4-CC52-D44FAA9BDE3A}"/>
              </a:ext>
            </a:extLst>
          </p:cNvPr>
          <p:cNvSpPr txBox="1"/>
          <p:nvPr userDrawn="1"/>
        </p:nvSpPr>
        <p:spPr>
          <a:xfrm>
            <a:off x="1868233" y="733650"/>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a:t>
            </a:r>
          </a:p>
        </p:txBody>
      </p:sp>
      <p:sp>
        <p:nvSpPr>
          <p:cNvPr id="12" name="TextBox 11">
            <a:extLst>
              <a:ext uri="{FF2B5EF4-FFF2-40B4-BE49-F238E27FC236}">
                <a16:creationId xmlns:a16="http://schemas.microsoft.com/office/drawing/2014/main" id="{478B9F87-6EAD-4331-293D-ADF3BF4C18D9}"/>
              </a:ext>
            </a:extLst>
          </p:cNvPr>
          <p:cNvSpPr txBox="1"/>
          <p:nvPr userDrawn="1"/>
        </p:nvSpPr>
        <p:spPr>
          <a:xfrm>
            <a:off x="1851660" y="1076503"/>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Tree>
    <p:extLst>
      <p:ext uri="{BB962C8B-B14F-4D97-AF65-F5344CB8AC3E}">
        <p14:creationId xmlns:p14="http://schemas.microsoft.com/office/powerpoint/2010/main" val="111656849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 engineering drawing&#10;&#10;Description automatically generated">
            <a:extLst>
              <a:ext uri="{FF2B5EF4-FFF2-40B4-BE49-F238E27FC236}">
                <a16:creationId xmlns:a16="http://schemas.microsoft.com/office/drawing/2014/main" id="{6F64E083-55EA-ED9A-D536-B11AC6484F03}"/>
              </a:ext>
            </a:extLst>
          </p:cNvPr>
          <p:cNvPicPr>
            <a:picLocks noChangeAspect="1"/>
          </p:cNvPicPr>
          <p:nvPr userDrawn="1"/>
        </p:nvPicPr>
        <p:blipFill rotWithShape="1">
          <a:blip r:embed="rId3">
            <a:alphaModFix/>
          </a:blip>
          <a:srcRect l="8673" t="13093" r="5143" b="22654"/>
          <a:stretch/>
        </p:blipFill>
        <p:spPr>
          <a:xfrm>
            <a:off x="1447797" y="2808951"/>
            <a:ext cx="10744203" cy="4082036"/>
          </a:xfrm>
          <a:prstGeom prst="rect">
            <a:avLst/>
          </a:prstGeom>
        </p:spPr>
      </p:pic>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
        <p:nvSpPr>
          <p:cNvPr id="11" name="TextBox 10">
            <a:extLst>
              <a:ext uri="{FF2B5EF4-FFF2-40B4-BE49-F238E27FC236}">
                <a16:creationId xmlns:a16="http://schemas.microsoft.com/office/drawing/2014/main" id="{C4339B01-C814-73D6-993E-8C7EF8F21A1D}"/>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0" name="object 5">
            <a:extLst>
              <a:ext uri="{FF2B5EF4-FFF2-40B4-BE49-F238E27FC236}">
                <a16:creationId xmlns:a16="http://schemas.microsoft.com/office/drawing/2014/main" id="{209D9642-D1AA-111E-E3B9-8B98FAF5C66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2" name="TextBox 21">
            <a:extLst>
              <a:ext uri="{FF2B5EF4-FFF2-40B4-BE49-F238E27FC236}">
                <a16:creationId xmlns:a16="http://schemas.microsoft.com/office/drawing/2014/main" id="{CE657115-FF61-0C43-A81C-BF2CA00E4825}"/>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437531714"/>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ELCOM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0" y="1"/>
            <a:ext cx="12191999"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g object 17"/>
          <p:cNvSpPr/>
          <p:nvPr/>
        </p:nvSpPr>
        <p:spPr>
          <a:xfrm>
            <a:off x="1447800" y="457200"/>
            <a:ext cx="10741660" cy="193421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9" name="bg object 19"/>
          <p:cNvSpPr/>
          <p:nvPr/>
        </p:nvSpPr>
        <p:spPr>
          <a:xfrm>
            <a:off x="457200" y="0"/>
            <a:ext cx="990600"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chemeClr val="accent1"/>
          </a:solidFill>
        </p:spPr>
        <p:txBody>
          <a:bodyPr wrap="square" lIns="0" tIns="0" rIns="0" bIns="0" rtlCol="0"/>
          <a:lstStyle/>
          <a:p>
            <a:endParaRPr/>
          </a:p>
        </p:txBody>
      </p:sp>
      <p:sp>
        <p:nvSpPr>
          <p:cNvPr id="6" name="bg object 17">
            <a:extLst>
              <a:ext uri="{FF2B5EF4-FFF2-40B4-BE49-F238E27FC236}">
                <a16:creationId xmlns:a16="http://schemas.microsoft.com/office/drawing/2014/main" id="{55FD4F76-1961-5C4F-FFFF-8031CDE8EAEA}"/>
              </a:ext>
            </a:extLst>
          </p:cNvPr>
          <p:cNvSpPr/>
          <p:nvPr userDrawn="1"/>
        </p:nvSpPr>
        <p:spPr>
          <a:xfrm>
            <a:off x="1435608" y="457200"/>
            <a:ext cx="10753852" cy="1932878"/>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3" name="object 5">
            <a:extLst>
              <a:ext uri="{FF2B5EF4-FFF2-40B4-BE49-F238E27FC236}">
                <a16:creationId xmlns:a16="http://schemas.microsoft.com/office/drawing/2014/main" id="{047627F0-BDF5-2048-666A-84C359A44FA3}"/>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0" name="object 4">
            <a:extLst>
              <a:ext uri="{FF2B5EF4-FFF2-40B4-BE49-F238E27FC236}">
                <a16:creationId xmlns:a16="http://schemas.microsoft.com/office/drawing/2014/main" id="{B69D3E6F-A702-1884-6095-10FFB338D75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5" name="Picture 4" descr="A small airplane on the runway&#10;&#10;Description automatically generated with low confidence">
            <a:extLst>
              <a:ext uri="{FF2B5EF4-FFF2-40B4-BE49-F238E27FC236}">
                <a16:creationId xmlns:a16="http://schemas.microsoft.com/office/drawing/2014/main" id="{4BE834CF-1FAD-F9BD-ECA9-4CF9982B4709}"/>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6698512" y="0"/>
            <a:ext cx="4998188" cy="6900532"/>
          </a:xfrm>
          <a:prstGeom prst="rect">
            <a:avLst/>
          </a:prstGeom>
        </p:spPr>
      </p:pic>
      <p:sp>
        <p:nvSpPr>
          <p:cNvPr id="2" name="object 2">
            <a:extLst>
              <a:ext uri="{FF2B5EF4-FFF2-40B4-BE49-F238E27FC236}">
                <a16:creationId xmlns:a16="http://schemas.microsoft.com/office/drawing/2014/main" id="{241DC9F7-D4D5-1508-A174-9C96E69A8D6F}"/>
              </a:ext>
            </a:extLst>
          </p:cNvPr>
          <p:cNvSpPr txBox="1"/>
          <p:nvPr userDrawn="1"/>
        </p:nvSpPr>
        <p:spPr>
          <a:xfrm>
            <a:off x="1841201" y="1274278"/>
            <a:ext cx="9400039" cy="1363450"/>
          </a:xfrm>
          <a:prstGeom prst="rect">
            <a:avLst/>
          </a:prstGeom>
        </p:spPr>
        <p:txBody>
          <a:bodyPr vert="horz" wrap="square" lIns="0" tIns="9144" rIns="0" bIns="0" rtlCol="0" anchor="b" anchorCtr="0">
            <a:spAutoFit/>
          </a:bodyPr>
          <a:lstStyle/>
          <a:p>
            <a:pPr marL="12700">
              <a:lnSpc>
                <a:spcPct val="100000"/>
              </a:lnSpc>
              <a:spcBef>
                <a:spcPts val="100"/>
              </a:spcBef>
            </a:pPr>
            <a:r>
              <a:rPr sz="8500" kern="1400" spc="300">
                <a:solidFill>
                  <a:srgbClr val="FFFFFF"/>
                </a:solidFill>
                <a:effectLst>
                  <a:outerShdw blurRad="76200" dist="76200" dir="3600000" algn="tl" rotWithShape="0">
                    <a:prstClr val="black">
                      <a:alpha val="40000"/>
                    </a:prstClr>
                  </a:outerShdw>
                </a:effectLst>
                <a:latin typeface="Arial Black"/>
                <a:cs typeface="Arial Black"/>
              </a:rPr>
              <a:t>WELCOME</a:t>
            </a:r>
            <a:endParaRPr sz="8500" kern="1400" spc="300">
              <a:effectLst>
                <a:outerShdw blurRad="76200" dist="76200" dir="3600000" algn="tl" rotWithShape="0">
                  <a:prstClr val="black">
                    <a:alpha val="40000"/>
                  </a:prstClr>
                </a:outerShdw>
              </a:effectLst>
              <a:latin typeface="Arial Black"/>
              <a:cs typeface="Arial Black"/>
            </a:endParaRPr>
          </a:p>
        </p:txBody>
      </p:sp>
      <p:sp>
        <p:nvSpPr>
          <p:cNvPr id="4" name="object 6">
            <a:extLst>
              <a:ext uri="{FF2B5EF4-FFF2-40B4-BE49-F238E27FC236}">
                <a16:creationId xmlns:a16="http://schemas.microsoft.com/office/drawing/2014/main" id="{CE74C750-32DD-38CF-A48D-6CB363E9787C}"/>
              </a:ext>
            </a:extLst>
          </p:cNvPr>
          <p:cNvSpPr txBox="1">
            <a:spLocks/>
          </p:cNvSpPr>
          <p:nvPr userDrawn="1"/>
        </p:nvSpPr>
        <p:spPr>
          <a:xfrm>
            <a:off x="1855470" y="2292791"/>
            <a:ext cx="4997059" cy="1392689"/>
          </a:xfrm>
          <a:prstGeom prst="rect">
            <a:avLst/>
          </a:prstGeom>
        </p:spPr>
        <p:txBody>
          <a:bodyPr vert="horz" wrap="square" lIns="0" tIns="274320" rIns="0" bIns="0" rtlCol="0">
            <a:spAutoFit/>
          </a:bodyPr>
          <a:lstStyle/>
          <a:p>
            <a:pPr marL="12700" marR="5080">
              <a:lnSpc>
                <a:spcPts val="2900"/>
              </a:lnSpc>
              <a:spcBef>
                <a:spcPts val="580"/>
              </a:spcBef>
            </a:pPr>
            <a:r>
              <a:rPr sz="2800" b="1">
                <a:solidFill>
                  <a:srgbClr val="FF711C"/>
                </a:solidFill>
                <a:effectLst>
                  <a:outerShdw blurRad="76200" dist="38100" dir="3600000" algn="tl" rotWithShape="0">
                    <a:prstClr val="black">
                      <a:alpha val="19605"/>
                    </a:prstClr>
                  </a:outerShdw>
                </a:effectLst>
                <a:latin typeface="Arial"/>
                <a:cs typeface="Arial"/>
              </a:rPr>
              <a:t>TO</a:t>
            </a:r>
            <a:r>
              <a:rPr sz="2800" b="1" spc="100">
                <a:solidFill>
                  <a:srgbClr val="FF711C"/>
                </a:solidFill>
                <a:effectLst>
                  <a:outerShdw blurRad="76200" dist="38100" dir="3600000" algn="tl" rotWithShape="0">
                    <a:prstClr val="black">
                      <a:alpha val="19605"/>
                    </a:prstClr>
                  </a:outerShdw>
                </a:effectLst>
                <a:latin typeface="Arial"/>
                <a:cs typeface="Arial"/>
              </a:rPr>
              <a:t> </a:t>
            </a:r>
            <a:r>
              <a:rPr lang="en-US" sz="2800" b="1" spc="100">
                <a:solidFill>
                  <a:srgbClr val="FF711C"/>
                </a:solidFill>
                <a:effectLst>
                  <a:outerShdw blurRad="76200" dist="38100" dir="3600000" algn="tl" rotWithShape="0">
                    <a:prstClr val="black">
                      <a:alpha val="19605"/>
                    </a:prstClr>
                  </a:outerShdw>
                </a:effectLst>
                <a:latin typeface="Arial"/>
                <a:cs typeface="Arial"/>
              </a:rPr>
              <a:t>THE </a:t>
            </a:r>
            <a:r>
              <a:rPr sz="2800" b="1">
                <a:solidFill>
                  <a:srgbClr val="FF711C"/>
                </a:solidFill>
                <a:effectLst>
                  <a:outerShdw blurRad="76200" dist="38100" dir="3600000" algn="tl" rotWithShape="0">
                    <a:prstClr val="black">
                      <a:alpha val="19605"/>
                    </a:prstClr>
                  </a:outerShdw>
                </a:effectLst>
                <a:latin typeface="Arial"/>
                <a:cs typeface="Arial"/>
              </a:rPr>
              <a:t>RUNWAY</a:t>
            </a:r>
            <a:r>
              <a:rPr sz="2800" b="1" spc="55">
                <a:solidFill>
                  <a:srgbClr val="FF711C"/>
                </a:solidFill>
                <a:effectLst>
                  <a:outerShdw blurRad="76200" dist="38100" dir="3600000" algn="tl" rotWithShape="0">
                    <a:prstClr val="black">
                      <a:alpha val="19605"/>
                    </a:prstClr>
                  </a:outerShdw>
                </a:effectLst>
                <a:latin typeface="Arial"/>
                <a:cs typeface="Arial"/>
              </a:rPr>
              <a:t> </a:t>
            </a:r>
            <a:r>
              <a:rPr sz="2800" b="1" spc="45">
                <a:solidFill>
                  <a:srgbClr val="FF711C"/>
                </a:solidFill>
                <a:effectLst>
                  <a:outerShdw blurRad="76200" dist="38100" dir="3600000" algn="tl" rotWithShape="0">
                    <a:prstClr val="black">
                      <a:alpha val="19605"/>
                    </a:prstClr>
                  </a:outerShdw>
                </a:effectLst>
                <a:latin typeface="Arial"/>
                <a:cs typeface="Arial"/>
              </a:rPr>
              <a:t>SAFETY ACTION</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a:solidFill>
                  <a:srgbClr val="FF711C"/>
                </a:solidFill>
                <a:effectLst>
                  <a:outerShdw blurRad="76200" dist="38100" dir="3600000" algn="tl" rotWithShape="0">
                    <a:prstClr val="black">
                      <a:alpha val="19605"/>
                    </a:prstClr>
                  </a:outerShdw>
                </a:effectLst>
                <a:latin typeface="Arial"/>
                <a:cs typeface="Arial"/>
              </a:rPr>
              <a:t>TEAM</a:t>
            </a:r>
            <a:r>
              <a:rPr sz="2800" b="1" spc="195">
                <a:solidFill>
                  <a:srgbClr val="FF711C"/>
                </a:solidFill>
                <a:effectLst>
                  <a:outerShdw blurRad="76200" dist="38100" dir="3600000" algn="tl" rotWithShape="0">
                    <a:prstClr val="black">
                      <a:alpha val="19605"/>
                    </a:prstClr>
                  </a:outerShdw>
                </a:effectLst>
                <a:latin typeface="Arial"/>
                <a:cs typeface="Arial"/>
              </a:rPr>
              <a:t> </a:t>
            </a:r>
            <a:r>
              <a:rPr sz="2800" b="1" spc="-10">
                <a:solidFill>
                  <a:srgbClr val="FF711C"/>
                </a:solidFill>
                <a:effectLst>
                  <a:outerShdw blurRad="76200" dist="38100" dir="3600000" algn="tl" rotWithShape="0">
                    <a:prstClr val="black">
                      <a:alpha val="19605"/>
                    </a:prstClr>
                  </a:outerShdw>
                </a:effectLst>
                <a:latin typeface="Arial"/>
                <a:cs typeface="Arial"/>
              </a:rPr>
              <a:t>(RSAT)</a:t>
            </a:r>
            <a:endParaRPr sz="2800">
              <a:effectLst>
                <a:outerShdw blurRad="76200" dist="38100" dir="3600000" algn="tl" rotWithShape="0">
                  <a:prstClr val="black">
                    <a:alpha val="19605"/>
                  </a:prstClr>
                </a:outerShdw>
              </a:effectLst>
              <a:latin typeface="Arial"/>
              <a:cs typeface="Arial"/>
            </a:endParaRPr>
          </a:p>
          <a:p>
            <a:pPr marL="12700">
              <a:lnSpc>
                <a:spcPts val="2880"/>
              </a:lnSpc>
            </a:pPr>
            <a:r>
              <a:rPr sz="2800" b="1" spc="45">
                <a:solidFill>
                  <a:srgbClr val="FF711C"/>
                </a:solidFill>
                <a:effectLst>
                  <a:outerShdw blurRad="76200" dist="38100" dir="3600000" algn="tl" rotWithShape="0">
                    <a:prstClr val="black">
                      <a:alpha val="19605"/>
                    </a:prstClr>
                  </a:outerShdw>
                </a:effectLst>
                <a:latin typeface="Arial"/>
                <a:cs typeface="Arial"/>
              </a:rPr>
              <a:t>MEETING</a:t>
            </a:r>
            <a:endParaRPr sz="2800">
              <a:effectLst>
                <a:outerShdw blurRad="76200" dist="38100" dir="3600000" algn="tl" rotWithShape="0">
                  <a:prstClr val="black">
                    <a:alpha val="19605"/>
                  </a:prstClr>
                </a:outerShdw>
              </a:effectLst>
              <a:latin typeface="Arial"/>
              <a:cs typeface="Arial"/>
            </a:endParaRPr>
          </a:p>
        </p:txBody>
      </p:sp>
    </p:spTree>
    <p:extLst>
      <p:ext uri="{BB962C8B-B14F-4D97-AF65-F5344CB8AC3E}">
        <p14:creationId xmlns:p14="http://schemas.microsoft.com/office/powerpoint/2010/main" val="14287635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AIRFIELD MOVEMENT AREA RS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F7962-968E-2777-400B-83FA3E81120B}"/>
              </a:ext>
            </a:extLst>
          </p:cNvPr>
          <p:cNvGrpSpPr/>
          <p:nvPr userDrawn="1"/>
        </p:nvGrpSpPr>
        <p:grpSpPr>
          <a:xfrm>
            <a:off x="9629220" y="1973677"/>
            <a:ext cx="2192429" cy="1455323"/>
            <a:chOff x="10011223" y="1736966"/>
            <a:chExt cx="2192429" cy="1455323"/>
          </a:xfrm>
        </p:grpSpPr>
        <p:sp>
          <p:nvSpPr>
            <p:cNvPr id="6" name="Rectangle 5">
              <a:extLst>
                <a:ext uri="{FF2B5EF4-FFF2-40B4-BE49-F238E27FC236}">
                  <a16:creationId xmlns:a16="http://schemas.microsoft.com/office/drawing/2014/main" id="{B5167178-1F8F-73FF-2104-857C972BE568}"/>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17">
              <a:extLst>
                <a:ext uri="{FF2B5EF4-FFF2-40B4-BE49-F238E27FC236}">
                  <a16:creationId xmlns:a16="http://schemas.microsoft.com/office/drawing/2014/main" id="{358DD81B-6955-405A-384E-D47B8C8BE2F5}"/>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8" name="Rectangle 7">
              <a:extLst>
                <a:ext uri="{FF2B5EF4-FFF2-40B4-BE49-F238E27FC236}">
                  <a16:creationId xmlns:a16="http://schemas.microsoft.com/office/drawing/2014/main" id="{4BE968EF-5FB2-615C-B578-DC6FDA015AA0}"/>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11E253-E575-DE36-4B50-96270D2EE6FD}"/>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2" y="1"/>
            <a:ext cx="12191999"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 engineering drawing&#10;&#10;Description automatically generated">
            <a:extLst>
              <a:ext uri="{FF2B5EF4-FFF2-40B4-BE49-F238E27FC236}">
                <a16:creationId xmlns:a16="http://schemas.microsoft.com/office/drawing/2014/main" id="{BCCAAB31-F991-5AFD-4E71-6B9055F9108A}"/>
              </a:ext>
            </a:extLst>
          </p:cNvPr>
          <p:cNvPicPr>
            <a:picLocks noChangeAspect="1"/>
          </p:cNvPicPr>
          <p:nvPr userDrawn="1"/>
        </p:nvPicPr>
        <p:blipFill rotWithShape="1">
          <a:blip r:embed="rId3">
            <a:alphaModFix/>
          </a:blip>
          <a:srcRect l="8673" t="13093" r="5143" b="22654"/>
          <a:stretch/>
        </p:blipFill>
        <p:spPr>
          <a:xfrm>
            <a:off x="1447797" y="2808951"/>
            <a:ext cx="10744203" cy="4082036"/>
          </a:xfrm>
          <a:prstGeom prst="rect">
            <a:avLst/>
          </a:prstGeom>
        </p:spPr>
      </p:pic>
      <p:sp>
        <p:nvSpPr>
          <p:cNvPr id="13" name="TextBox 12">
            <a:extLst>
              <a:ext uri="{FF2B5EF4-FFF2-40B4-BE49-F238E27FC236}">
                <a16:creationId xmlns:a16="http://schemas.microsoft.com/office/drawing/2014/main" id="{DBF77214-2369-14DA-AD38-C60319B4D5E1}"/>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5" name="TextBox 4">
            <a:extLst>
              <a:ext uri="{FF2B5EF4-FFF2-40B4-BE49-F238E27FC236}">
                <a16:creationId xmlns:a16="http://schemas.microsoft.com/office/drawing/2014/main" id="{7C9F90BC-73A4-3099-E3B8-8061F00200A2}"/>
              </a:ext>
            </a:extLst>
          </p:cNvPr>
          <p:cNvSpPr txBox="1"/>
          <p:nvPr userDrawn="1"/>
        </p:nvSpPr>
        <p:spPr>
          <a:xfrm>
            <a:off x="4036366" y="4064313"/>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5">
            <a:extLst>
              <a:ext uri="{FF2B5EF4-FFF2-40B4-BE49-F238E27FC236}">
                <a16:creationId xmlns:a16="http://schemas.microsoft.com/office/drawing/2014/main" id="{209D9642-D1AA-111E-E3B9-8B98FAF5C66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TextBox 11">
            <a:extLst>
              <a:ext uri="{FF2B5EF4-FFF2-40B4-BE49-F238E27FC236}">
                <a16:creationId xmlns:a16="http://schemas.microsoft.com/office/drawing/2014/main" id="{D4577B5C-4C0C-0385-852A-D43B3D04C28E}"/>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Tree>
    <p:extLst>
      <p:ext uri="{BB962C8B-B14F-4D97-AF65-F5344CB8AC3E}">
        <p14:creationId xmlns:p14="http://schemas.microsoft.com/office/powerpoint/2010/main" val="2292401837"/>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IRFIELD MOVEMENT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3"/>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FF2FED-A410-3220-1506-4A95081087B2}"/>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F10B2-51A3-5B1B-CDAB-F73D32A53147}"/>
              </a:ext>
            </a:extLst>
          </p:cNvPr>
          <p:cNvSpPr txBox="1"/>
          <p:nvPr userDrawn="1"/>
        </p:nvSpPr>
        <p:spPr>
          <a:xfrm>
            <a:off x="1838242" y="413658"/>
            <a:ext cx="9634288"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pic>
        <p:nvPicPr>
          <p:cNvPr id="9" name="Picture 8">
            <a:extLst>
              <a:ext uri="{FF2B5EF4-FFF2-40B4-BE49-F238E27FC236}">
                <a16:creationId xmlns:a16="http://schemas.microsoft.com/office/drawing/2014/main" id="{121576CB-C096-F2B4-28D7-4BDDB49DFC84}"/>
              </a:ext>
            </a:extLst>
          </p:cNvPr>
          <p:cNvPicPr>
            <a:picLocks noChangeAspect="1"/>
          </p:cNvPicPr>
          <p:nvPr userDrawn="1"/>
        </p:nvPicPr>
        <p:blipFill rotWithShape="1">
          <a:blip r:embed="rId3">
            <a:alphaModFix/>
          </a:blip>
          <a:srcRect l="8907" t="13229" r="5343" b="22761"/>
          <a:stretch/>
        </p:blipFill>
        <p:spPr>
          <a:xfrm>
            <a:off x="1447795" y="2808948"/>
            <a:ext cx="10744201" cy="4087149"/>
          </a:xfrm>
          <a:prstGeom prst="rect">
            <a:avLst/>
          </a:prstGeom>
        </p:spPr>
      </p:pic>
      <p:sp>
        <p:nvSpPr>
          <p:cNvPr id="2" name="object 5">
            <a:extLst>
              <a:ext uri="{FF2B5EF4-FFF2-40B4-BE49-F238E27FC236}">
                <a16:creationId xmlns:a16="http://schemas.microsoft.com/office/drawing/2014/main" id="{76D567E0-F24F-63F2-60EA-2443A987B16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6" name="TextBox 15">
            <a:extLst>
              <a:ext uri="{FF2B5EF4-FFF2-40B4-BE49-F238E27FC236}">
                <a16:creationId xmlns:a16="http://schemas.microsoft.com/office/drawing/2014/main" id="{A4412FBC-6FA1-6FF7-8F39-1D61C3478B79}"/>
              </a:ext>
            </a:extLst>
          </p:cNvPr>
          <p:cNvSpPr txBox="1"/>
          <p:nvPr userDrawn="1"/>
        </p:nvSpPr>
        <p:spPr>
          <a:xfrm>
            <a:off x="4583158" y="3832003"/>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5" name="TextBox 4">
            <a:extLst>
              <a:ext uri="{FF2B5EF4-FFF2-40B4-BE49-F238E27FC236}">
                <a16:creationId xmlns:a16="http://schemas.microsoft.com/office/drawing/2014/main" id="{A6C65172-427C-8BFF-12D7-875BF2DA8846}"/>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Tree>
    <p:extLst>
      <p:ext uri="{BB962C8B-B14F-4D97-AF65-F5344CB8AC3E}">
        <p14:creationId xmlns:p14="http://schemas.microsoft.com/office/powerpoint/2010/main" val="303267573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tected Areas Taxi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8" name="Group 7">
            <a:extLst>
              <a:ext uri="{FF2B5EF4-FFF2-40B4-BE49-F238E27FC236}">
                <a16:creationId xmlns:a16="http://schemas.microsoft.com/office/drawing/2014/main" id="{9FA480BE-E52C-0EE2-0F72-E69D5FDD9859}"/>
              </a:ext>
            </a:extLst>
          </p:cNvPr>
          <p:cNvGrpSpPr/>
          <p:nvPr userDrawn="1"/>
        </p:nvGrpSpPr>
        <p:grpSpPr>
          <a:xfrm>
            <a:off x="9629220" y="1973677"/>
            <a:ext cx="2192429" cy="1455323"/>
            <a:chOff x="10011223" y="1736966"/>
            <a:chExt cx="2192429" cy="1455323"/>
          </a:xfrm>
        </p:grpSpPr>
        <p:sp>
          <p:nvSpPr>
            <p:cNvPr id="10" name="Rectangle 9">
              <a:extLst>
                <a:ext uri="{FF2B5EF4-FFF2-40B4-BE49-F238E27FC236}">
                  <a16:creationId xmlns:a16="http://schemas.microsoft.com/office/drawing/2014/main" id="{E1531232-54A0-C2ED-06A5-57BD0DC53304}"/>
                </a:ext>
              </a:extLst>
            </p:cNvPr>
            <p:cNvSpPr/>
            <p:nvPr userDrawn="1"/>
          </p:nvSpPr>
          <p:spPr>
            <a:xfrm>
              <a:off x="10011223" y="1736966"/>
              <a:ext cx="1982206"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7">
              <a:extLst>
                <a:ext uri="{FF2B5EF4-FFF2-40B4-BE49-F238E27FC236}">
                  <a16:creationId xmlns:a16="http://schemas.microsoft.com/office/drawing/2014/main" id="{6C3D9FF2-E556-9347-7789-5379191BC580}"/>
                </a:ext>
              </a:extLst>
            </p:cNvPr>
            <p:cNvSpPr txBox="1"/>
            <p:nvPr userDrawn="1"/>
          </p:nvSpPr>
          <p:spPr>
            <a:xfrm>
              <a:off x="10123403" y="1807483"/>
              <a:ext cx="2080249" cy="1264449"/>
            </a:xfrm>
            <a:prstGeom prst="rect">
              <a:avLst/>
            </a:prstGeom>
          </p:spPr>
          <p:txBody>
            <a:bodyPr vert="horz" wrap="non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0">
                <a:spcBef>
                  <a:spcPts val="600"/>
                </a:spcBef>
              </a:pPr>
              <a:r>
                <a:rPr lang="en-US" sz="1600" spc="50">
                  <a:latin typeface="Arial"/>
                  <a:cs typeface="Arial"/>
                </a:rPr>
                <a:t>RSA/</a:t>
              </a:r>
              <a:br>
                <a:rPr lang="en-US" sz="1600" spc="50">
                  <a:latin typeface="Arial"/>
                  <a:cs typeface="Arial"/>
                </a:rPr>
              </a:br>
              <a:r>
                <a:rPr lang="en-US" sz="1600" spc="50">
                  <a:latin typeface="Arial"/>
                  <a:cs typeface="Arial"/>
                </a:rPr>
                <a:t>Protected Area</a:t>
              </a:r>
              <a:endParaRPr sz="1600">
                <a:latin typeface="Arial"/>
                <a:cs typeface="Arial"/>
              </a:endParaRPr>
            </a:p>
            <a:p>
              <a:pPr marL="237744" marR="5080" indent="0">
                <a:spcBef>
                  <a:spcPts val="600"/>
                </a:spcBef>
              </a:pPr>
              <a:r>
                <a:rPr lang="en-US" sz="1600" spc="50">
                  <a:latin typeface="Arial"/>
                  <a:cs typeface="Arial"/>
                </a:rPr>
                <a:t>Movement area</a:t>
              </a:r>
              <a:endParaRPr sz="1600">
                <a:latin typeface="Arial"/>
                <a:cs typeface="Arial"/>
              </a:endParaRPr>
            </a:p>
          </p:txBody>
        </p:sp>
        <p:sp>
          <p:nvSpPr>
            <p:cNvPr id="13" name="Rectangle 12">
              <a:extLst>
                <a:ext uri="{FF2B5EF4-FFF2-40B4-BE49-F238E27FC236}">
                  <a16:creationId xmlns:a16="http://schemas.microsoft.com/office/drawing/2014/main" id="{DB241B5E-A5F5-F6BC-E07B-8F43D82C9847}"/>
                </a:ext>
              </a:extLst>
            </p:cNvPr>
            <p:cNvSpPr/>
            <p:nvPr userDrawn="1"/>
          </p:nvSpPr>
          <p:spPr>
            <a:xfrm>
              <a:off x="10123401" y="2265252"/>
              <a:ext cx="186083" cy="1860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7A3837-6232-3969-AC5C-0CCBD76BB702}"/>
                </a:ext>
              </a:extLst>
            </p:cNvPr>
            <p:cNvSpPr/>
            <p:nvPr userDrawn="1"/>
          </p:nvSpPr>
          <p:spPr>
            <a:xfrm>
              <a:off x="10123401" y="2830423"/>
              <a:ext cx="186083" cy="186083"/>
            </a:xfrm>
            <a:prstGeom prst="rect">
              <a:avLst/>
            </a:prstGeom>
            <a:solidFill>
              <a:srgbClr val="428C4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EC3B8CA-018F-26D1-F6C6-3D8A1E0870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17" name="Rectangle 16">
            <a:extLst>
              <a:ext uri="{FF2B5EF4-FFF2-40B4-BE49-F238E27FC236}">
                <a16:creationId xmlns:a16="http://schemas.microsoft.com/office/drawing/2014/main" id="{AC739292-CDCE-B36F-4DA6-029D4862632B}"/>
              </a:ext>
            </a:extLst>
          </p:cNvPr>
          <p:cNvSpPr/>
          <p:nvPr userDrawn="1"/>
        </p:nvSpPr>
        <p:spPr>
          <a:xfrm>
            <a:off x="0" y="0"/>
            <a:ext cx="12191999" cy="6903978"/>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B9DE2BB6-6A11-119E-A357-B0EEA7848139}"/>
              </a:ext>
            </a:extLst>
          </p:cNvPr>
          <p:cNvPicPr>
            <a:picLocks noChangeAspect="1"/>
          </p:cNvPicPr>
          <p:nvPr userDrawn="1"/>
        </p:nvPicPr>
        <p:blipFill rotWithShape="1">
          <a:blip r:embed="rId4">
            <a:alphaModFix/>
          </a:blip>
          <a:srcRect l="8602" t="12943" r="5175" b="22696"/>
          <a:stretch/>
        </p:blipFill>
        <p:spPr>
          <a:xfrm>
            <a:off x="1435101" y="2808948"/>
            <a:ext cx="10756900" cy="4095030"/>
          </a:xfrm>
          <a:prstGeom prst="rect">
            <a:avLst/>
          </a:prstGeom>
        </p:spPr>
      </p:pic>
      <p:sp>
        <p:nvSpPr>
          <p:cNvPr id="18" name="Rectangle 17">
            <a:extLst>
              <a:ext uri="{FF2B5EF4-FFF2-40B4-BE49-F238E27FC236}">
                <a16:creationId xmlns:a16="http://schemas.microsoft.com/office/drawing/2014/main" id="{C1D60CB8-F672-2170-AA7C-1B8DA461053A}"/>
              </a:ext>
            </a:extLst>
          </p:cNvPr>
          <p:cNvSpPr/>
          <p:nvPr userDrawn="1"/>
        </p:nvSpPr>
        <p:spPr>
          <a:xfrm>
            <a:off x="443060" y="0"/>
            <a:ext cx="1008668" cy="635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ject 5">
            <a:extLst>
              <a:ext uri="{FF2B5EF4-FFF2-40B4-BE49-F238E27FC236}">
                <a16:creationId xmlns:a16="http://schemas.microsoft.com/office/drawing/2014/main" id="{A333CE89-914B-FBF4-5EA2-29B9E6873139}"/>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7" name="TextBox 26">
            <a:extLst>
              <a:ext uri="{FF2B5EF4-FFF2-40B4-BE49-F238E27FC236}">
                <a16:creationId xmlns:a16="http://schemas.microsoft.com/office/drawing/2014/main" id="{EC01310F-ACE2-D135-4433-AF3239129C16}"/>
              </a:ext>
            </a:extLst>
          </p:cNvPr>
          <p:cNvSpPr txBox="1"/>
          <p:nvPr userDrawn="1"/>
        </p:nvSpPr>
        <p:spPr>
          <a:xfrm>
            <a:off x="4476679" y="3560576"/>
            <a:ext cx="2236737" cy="307777"/>
          </a:xfrm>
          <a:prstGeom prst="rect">
            <a:avLst/>
          </a:prstGeom>
          <a:solidFill>
            <a:srgbClr val="00CE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Movement Areas</a:t>
            </a:r>
            <a:endParaRPr lang="en-US" sz="2000" b="1">
              <a:solidFill>
                <a:schemeClr val="bg1"/>
              </a:solidFill>
              <a:effectLst>
                <a:outerShdw blurRad="50800" dist="38100" dir="2700000" algn="tl" rotWithShape="0">
                  <a:prstClr val="black">
                    <a:alpha val="40000"/>
                  </a:prstClr>
                </a:outerShdw>
              </a:effectLst>
            </a:endParaRPr>
          </a:p>
        </p:txBody>
      </p:sp>
      <p:sp>
        <p:nvSpPr>
          <p:cNvPr id="34" name="TextBox 33">
            <a:extLst>
              <a:ext uri="{FF2B5EF4-FFF2-40B4-BE49-F238E27FC236}">
                <a16:creationId xmlns:a16="http://schemas.microsoft.com/office/drawing/2014/main" id="{3F32AC85-EC3F-4748-69D3-44C1799FCEBF}"/>
              </a:ext>
            </a:extLst>
          </p:cNvPr>
          <p:cNvSpPr txBox="1"/>
          <p:nvPr userDrawn="1"/>
        </p:nvSpPr>
        <p:spPr>
          <a:xfrm>
            <a:off x="4476679" y="4010525"/>
            <a:ext cx="2848144" cy="307777"/>
          </a:xfrm>
          <a:prstGeom prst="rect">
            <a:avLst/>
          </a:prstGeom>
          <a:solidFill>
            <a:srgbClr val="D8797C"/>
          </a:solidFill>
          <a:ln w="6350">
            <a:solidFill>
              <a:schemeClr val="tx1">
                <a:lumMod val="65000"/>
                <a:lumOff val="35000"/>
              </a:schemeClr>
            </a:solidFill>
            <a:prstDash val="dash"/>
          </a:ln>
          <a:effectLst>
            <a:outerShdw blurRad="50800" dist="38100" dir="2700000" algn="tl" rotWithShape="0">
              <a:prstClr val="black">
                <a:alpha val="40000"/>
              </a:prstClr>
            </a:outerShdw>
          </a:effectLst>
        </p:spPr>
        <p:txBody>
          <a:bodyPr wrap="square" lIns="0" tIns="0" rIns="0" bIns="0" rtlCol="0" anchor="ctr" anchorCtr="0">
            <a:spAutoFit/>
          </a:bodyPr>
          <a:lstStyle/>
          <a:p>
            <a:pPr algn="ctr"/>
            <a:r>
              <a:rPr lang="en-US" sz="2000" b="1" spc="50">
                <a:solidFill>
                  <a:schemeClr val="bg1"/>
                </a:solidFill>
                <a:effectLst>
                  <a:outerShdw blurRad="50800" dist="38100" dir="2700000" algn="tl" rotWithShape="0">
                    <a:prstClr val="black">
                      <a:alpha val="40000"/>
                    </a:prstClr>
                  </a:outerShdw>
                </a:effectLst>
                <a:latin typeface="Arial"/>
                <a:cs typeface="Arial"/>
              </a:rPr>
              <a:t>RSA/Protected Areas</a:t>
            </a:r>
            <a:endParaRPr lang="en-US" sz="2000" b="1">
              <a:solidFill>
                <a:schemeClr val="bg1"/>
              </a:solidFill>
              <a:effectLst>
                <a:outerShdw blurRad="50800" dist="38100" dir="2700000" algn="tl" rotWithShape="0">
                  <a:prstClr val="black">
                    <a:alpha val="40000"/>
                  </a:prstClr>
                </a:outerShdw>
              </a:effectLst>
            </a:endParaRPr>
          </a:p>
        </p:txBody>
      </p:sp>
      <p:sp>
        <p:nvSpPr>
          <p:cNvPr id="20" name="TextBox 19">
            <a:extLst>
              <a:ext uri="{FF2B5EF4-FFF2-40B4-BE49-F238E27FC236}">
                <a16:creationId xmlns:a16="http://schemas.microsoft.com/office/drawing/2014/main" id="{F47334CB-1501-DBC7-C3A1-F84AF535CC9C}"/>
              </a:ext>
            </a:extLst>
          </p:cNvPr>
          <p:cNvSpPr txBox="1"/>
          <p:nvPr userDrawn="1"/>
        </p:nvSpPr>
        <p:spPr>
          <a:xfrm>
            <a:off x="1532667" y="6541346"/>
            <a:ext cx="1865376" cy="246221"/>
          </a:xfrm>
          <a:prstGeom prst="rect">
            <a:avLst/>
          </a:prstGeom>
          <a:solidFill>
            <a:schemeClr val="bg1"/>
          </a:solidFill>
        </p:spPr>
        <p:txBody>
          <a:bodyPr wrap="square" rtlCol="0">
            <a:spAutoFit/>
          </a:bodyPr>
          <a:lstStyle/>
          <a:p>
            <a:r>
              <a:rPr lang="en-US" sz="1000">
                <a:latin typeface="Arial" panose="020B0604020202020204" pitchFamily="34" charset="0"/>
                <a:cs typeface="Arial" panose="020B0604020202020204" pitchFamily="34" charset="0"/>
              </a:rPr>
              <a:t>For illustration purposes only</a:t>
            </a:r>
          </a:p>
        </p:txBody>
      </p:sp>
      <p:sp>
        <p:nvSpPr>
          <p:cNvPr id="2" name="TextBox 1">
            <a:extLst>
              <a:ext uri="{FF2B5EF4-FFF2-40B4-BE49-F238E27FC236}">
                <a16:creationId xmlns:a16="http://schemas.microsoft.com/office/drawing/2014/main" id="{6CC25C52-8F0C-49BC-53BD-937019818313}"/>
              </a:ext>
            </a:extLst>
          </p:cNvPr>
          <p:cNvSpPr txBox="1"/>
          <p:nvPr userDrawn="1"/>
        </p:nvSpPr>
        <p:spPr>
          <a:xfrm>
            <a:off x="1838242" y="413658"/>
            <a:ext cx="9773184" cy="60939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accent2"/>
                </a:solidFill>
                <a:effectLst/>
                <a:uLnTx/>
                <a:uFillTx/>
                <a:latin typeface="Arial Black" panose="020B0604020202020204" pitchFamily="34" charset="0"/>
                <a:ea typeface="+mn-ea"/>
                <a:cs typeface="Arial Black" panose="020B0604020202020204" pitchFamily="34" charset="0"/>
              </a:rPr>
              <a:t>AIRFIELD MOVEMENT AREAS</a:t>
            </a:r>
          </a:p>
        </p:txBody>
      </p:sp>
    </p:spTree>
    <p:extLst>
      <p:ext uri="{BB962C8B-B14F-4D97-AF65-F5344CB8AC3E}">
        <p14:creationId xmlns:p14="http://schemas.microsoft.com/office/powerpoint/2010/main" val="301763255"/>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guide id="14" orient="horz" pos="744"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0878D00-DB82-1246-A33E-86D5611D0ACD}"/>
              </a:ext>
            </a:extLst>
          </p:cNvPr>
          <p:cNvSpPr>
            <a:spLocks noGrp="1"/>
          </p:cNvSpPr>
          <p:nvPr>
            <p:ph idx="1" hasCustomPrompt="1"/>
          </p:nvPr>
        </p:nvSpPr>
        <p:spPr>
          <a:xfrm>
            <a:off x="1875312" y="2035798"/>
            <a:ext cx="9990776" cy="3756076"/>
          </a:xfrm>
          <a:prstGeom prst="rect">
            <a:avLst/>
          </a:prstGeom>
        </p:spPr>
        <p:txBody>
          <a:bodyPr lIns="0" tIns="18288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sp>
        <p:nvSpPr>
          <p:cNvPr id="2" name="Title 1">
            <a:extLst>
              <a:ext uri="{FF2B5EF4-FFF2-40B4-BE49-F238E27FC236}">
                <a16:creationId xmlns:a16="http://schemas.microsoft.com/office/drawing/2014/main" id="{B9B6F9D6-34E2-C495-7D26-CB6B112842F2}"/>
              </a:ext>
            </a:extLst>
          </p:cNvPr>
          <p:cNvSpPr>
            <a:spLocks noGrp="1"/>
          </p:cNvSpPr>
          <p:nvPr>
            <p:ph type="title" hasCustomPrompt="1"/>
          </p:nvPr>
        </p:nvSpPr>
        <p:spPr>
          <a:xfrm>
            <a:off x="1866899" y="1481036"/>
            <a:ext cx="10228579" cy="701040"/>
          </a:xfrm>
          <a:prstGeom prst="rect">
            <a:avLst/>
          </a:prstGeom>
        </p:spPr>
        <p:txBody>
          <a:bodyPr lIns="0" tIns="0" rIns="0" bIns="0" anchor="b" anchorCtr="0"/>
          <a:lstStyle>
            <a:lvl1pPr>
              <a:defRPr b="1" i="0" spc="30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WORD TO DEFINE</a:t>
            </a:r>
          </a:p>
        </p:txBody>
      </p:sp>
      <p:sp>
        <p:nvSpPr>
          <p:cNvPr id="9" name="Content Placeholder 2">
            <a:extLst>
              <a:ext uri="{FF2B5EF4-FFF2-40B4-BE49-F238E27FC236}">
                <a16:creationId xmlns:a16="http://schemas.microsoft.com/office/drawing/2014/main" id="{376BF9A3-C894-B685-7698-5C59DDF9FE69}"/>
              </a:ext>
            </a:extLst>
          </p:cNvPr>
          <p:cNvSpPr>
            <a:spLocks noGrp="1"/>
          </p:cNvSpPr>
          <p:nvPr>
            <p:ph idx="10" hasCustomPrompt="1"/>
          </p:nvPr>
        </p:nvSpPr>
        <p:spPr>
          <a:xfrm>
            <a:off x="1866900" y="753650"/>
            <a:ext cx="9999188" cy="573716"/>
          </a:xfrm>
          <a:prstGeom prst="rect">
            <a:avLst/>
          </a:prstGeom>
        </p:spPr>
        <p:txBody>
          <a:bodyPr lIns="0" tIns="18288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3364668372"/>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IM LOCA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 name="Title 2">
            <a:extLst>
              <a:ext uri="{FF2B5EF4-FFF2-40B4-BE49-F238E27FC236}">
                <a16:creationId xmlns:a16="http://schemas.microsoft.com/office/drawing/2014/main" id="{22CD1720-C2AC-30E7-79DD-22066B7170F8}"/>
              </a:ext>
            </a:extLst>
          </p:cNvPr>
          <p:cNvSpPr txBox="1">
            <a:spLocks/>
          </p:cNvSpPr>
          <p:nvPr userDrawn="1"/>
        </p:nvSpPr>
        <p:spPr>
          <a:xfrm>
            <a:off x="9020608" y="3943727"/>
            <a:ext cx="1441170" cy="570575"/>
          </a:xfrm>
          <a:prstGeom prst="rect">
            <a:avLst/>
          </a:prstGeom>
        </p:spPr>
        <p:txBody>
          <a:bodyPr vert="horz" lIns="0" tIns="0" rIns="0" bIns="0" numCol="1" rtlCol="0" anchor="t">
            <a:noAutofit/>
          </a:bodyPr>
          <a:lstStyle>
            <a:lvl1pPr algn="l" defTabSz="914400" rtl="0" eaLnBrk="1" latinLnBrk="0" hangingPunct="1">
              <a:lnSpc>
                <a:spcPct val="90000"/>
              </a:lnSpc>
              <a:spcBef>
                <a:spcPct val="0"/>
              </a:spcBef>
              <a:buNone/>
              <a:defRPr sz="4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Arial"/>
                <a:ea typeface="Helvetica Neue Light" panose="02000403000000020004" pitchFamily="2" charset="0"/>
                <a:cs typeface="Arial"/>
              </a:rPr>
              <a:t>Active RIM locations</a:t>
            </a:r>
          </a:p>
        </p:txBody>
      </p:sp>
      <p:sp>
        <p:nvSpPr>
          <p:cNvPr id="8" name="Title 2">
            <a:extLst>
              <a:ext uri="{FF2B5EF4-FFF2-40B4-BE49-F238E27FC236}">
                <a16:creationId xmlns:a16="http://schemas.microsoft.com/office/drawing/2014/main" id="{E4B44709-BF97-2D23-DC63-D1A74171C059}"/>
              </a:ext>
            </a:extLst>
          </p:cNvPr>
          <p:cNvSpPr txBox="1">
            <a:spLocks/>
          </p:cNvSpPr>
          <p:nvPr userDrawn="1"/>
        </p:nvSpPr>
        <p:spPr>
          <a:xfrm>
            <a:off x="1866898" y="5101998"/>
            <a:ext cx="7061379" cy="1393077"/>
          </a:xfrm>
          <a:prstGeom prst="rect">
            <a:avLst/>
          </a:prstGeom>
        </p:spPr>
        <p:txBody>
          <a:bodyPr vert="horz" wrap="square" lIns="0" tIns="0" rIns="0" bIns="0" numCol="3" spcCol="365760" rtlCol="0" anchor="t">
            <a:noAutofit/>
          </a:bodyPr>
          <a:lstStyle>
            <a:lvl1pPr algn="l" defTabSz="914400" rtl="0" eaLnBrk="1" latinLnBrk="0" hangingPunct="1">
              <a:lnSpc>
                <a:spcPct val="90000"/>
              </a:lnSpc>
              <a:spcBef>
                <a:spcPct val="0"/>
              </a:spcBef>
              <a:buNone/>
              <a:defRPr sz="4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r>
              <a:rPr lang="en-US" sz="5400" b="1">
                <a:solidFill>
                  <a:srgbClr val="FF711C"/>
                </a:solidFill>
                <a:effectLst>
                  <a:outerShdw blurRad="50800" dist="38100" dir="2700000" algn="tl" rotWithShape="0">
                    <a:prstClr val="black">
                      <a:alpha val="40000"/>
                    </a:prstClr>
                  </a:outerShdw>
                </a:effectLst>
                <a:latin typeface="Arial Black"/>
                <a:ea typeface="Helvetica Neue Light" panose="02000403000000020004" pitchFamily="2" charset="0"/>
                <a:cs typeface="Arial Black" panose="020B0604020202020204" pitchFamily="34" charset="0"/>
              </a:rPr>
              <a:t>126</a:t>
            </a:r>
            <a:r>
              <a:rPr lang="en-US" sz="2000" b="1">
                <a:solidFill>
                  <a:schemeClr val="tx2"/>
                </a:solidFill>
                <a:latin typeface="Arial Black"/>
                <a:ea typeface="Helvetica Neue Light" panose="02000403000000020004" pitchFamily="2" charset="0"/>
                <a:cs typeface="Arial Black" panose="020B0604020202020204" pitchFamily="34" charset="0"/>
              </a:rPr>
              <a:t> </a:t>
            </a:r>
            <a:endParaRPr lang="en-US" sz="2000" b="1">
              <a:solidFill>
                <a:schemeClr val="tx2"/>
              </a:solidFill>
              <a:latin typeface="Arial Black" panose="020B0604020202020204" pitchFamily="34" charset="0"/>
              <a:ea typeface="Helvetica Neue Light" panose="02000403000000020004" pitchFamily="2" charset="0"/>
              <a:cs typeface="Arial Black" panose="020B0604020202020204" pitchFamily="34" charset="0"/>
            </a:endParaRPr>
          </a:p>
          <a:p>
            <a:pPr>
              <a:defRPr/>
            </a:pPr>
            <a:r>
              <a:rPr lang="en-US" sz="2000">
                <a:solidFill>
                  <a:schemeClr val="tx2"/>
                </a:solidFill>
                <a:latin typeface="Arial"/>
                <a:ea typeface="Helvetica Neue Light" panose="02000403000000020004" pitchFamily="2" charset="0"/>
                <a:cs typeface="Arial"/>
              </a:rPr>
              <a:t>identified for mitigation</a:t>
            </a:r>
          </a:p>
          <a:p>
            <a:pPr>
              <a:defRPr/>
            </a:pPr>
            <a:endParaRPr lang="en-US" sz="2000">
              <a:solidFill>
                <a:schemeClr val="tx2"/>
              </a:solidFill>
              <a:latin typeface="Arial"/>
              <a:ea typeface="Helvetica Neue Light" panose="02000403000000020004" pitchFamily="2" charset="0"/>
              <a:cs typeface="Arial"/>
            </a:endParaRPr>
          </a:p>
          <a:p>
            <a:pPr>
              <a:defRPr/>
            </a:pPr>
            <a:r>
              <a:rPr lang="en-US" sz="5400" b="1">
                <a:solidFill>
                  <a:srgbClr val="FF711C"/>
                </a:solidFill>
                <a:effectLst>
                  <a:outerShdw blurRad="50800" dist="38100" dir="2700000" algn="tl" rotWithShape="0">
                    <a:prstClr val="black">
                      <a:alpha val="40000"/>
                    </a:prstClr>
                  </a:outerShdw>
                </a:effectLst>
                <a:latin typeface="Arial Black"/>
                <a:ea typeface="Helvetica Neue Light" panose="02000403000000020004" pitchFamily="2" charset="0"/>
                <a:cs typeface="Arial Black" panose="020B0604020202020204" pitchFamily="34" charset="0"/>
              </a:rPr>
              <a:t>18</a:t>
            </a:r>
            <a:r>
              <a:rPr lang="en-US" sz="2000" b="1">
                <a:solidFill>
                  <a:schemeClr val="tx2"/>
                </a:solidFill>
                <a:latin typeface="Arial Black"/>
                <a:ea typeface="Helvetica Neue Light" panose="02000403000000020004" pitchFamily="2" charset="0"/>
                <a:cs typeface="Arial Black" panose="020B0604020202020204" pitchFamily="34" charset="0"/>
              </a:rPr>
              <a:t> </a:t>
            </a:r>
            <a:endParaRPr lang="en-US" sz="2000" b="1">
              <a:solidFill>
                <a:schemeClr val="tx2"/>
              </a:solidFill>
              <a:latin typeface="Arial Black" panose="020B0604020202020204" pitchFamily="34" charset="0"/>
              <a:ea typeface="Helvetica Neue Light" panose="02000403000000020004" pitchFamily="2" charset="0"/>
              <a:cs typeface="Arial Black" panose="020B0604020202020204" pitchFamily="34" charset="0"/>
            </a:endParaRPr>
          </a:p>
          <a:p>
            <a:pPr>
              <a:defRPr/>
            </a:pPr>
            <a:r>
              <a:rPr lang="en-US" sz="2000">
                <a:solidFill>
                  <a:schemeClr val="tx2"/>
                </a:solidFill>
                <a:latin typeface="Arial"/>
                <a:ea typeface="Helvetica Neue Light" panose="02000403000000020004" pitchFamily="2" charset="0"/>
                <a:cs typeface="Arial"/>
              </a:rPr>
              <a:t>work currently </a:t>
            </a:r>
            <a:br>
              <a:rPr lang="en-US" sz="2000">
                <a:latin typeface="Arial"/>
                <a:ea typeface="Helvetica Neue Light" panose="02000403000000020004" pitchFamily="2" charset="0"/>
                <a:cs typeface="Arial"/>
              </a:rPr>
            </a:br>
            <a:r>
              <a:rPr lang="en-US" sz="2000">
                <a:solidFill>
                  <a:schemeClr val="tx2"/>
                </a:solidFill>
                <a:latin typeface="Arial"/>
                <a:ea typeface="Helvetica Neue Light" panose="02000403000000020004" pitchFamily="2" charset="0"/>
                <a:cs typeface="Arial"/>
              </a:rPr>
              <a:t>in progress</a:t>
            </a:r>
          </a:p>
          <a:p>
            <a:pPr>
              <a:defRPr/>
            </a:pPr>
            <a:r>
              <a:rPr lang="en-US" sz="5400" b="1">
                <a:solidFill>
                  <a:srgbClr val="FF711C"/>
                </a:solidFill>
                <a:effectLst>
                  <a:outerShdw blurRad="50800" dist="38100" dir="2700000" algn="tl" rotWithShape="0">
                    <a:prstClr val="black">
                      <a:alpha val="40000"/>
                    </a:prstClr>
                  </a:outerShdw>
                </a:effectLst>
                <a:latin typeface="Arial Black"/>
                <a:ea typeface="Helvetica Neue Light" panose="02000403000000020004" pitchFamily="2" charset="0"/>
                <a:cs typeface="Arial Black" panose="020B0604020202020204" pitchFamily="34" charset="0"/>
              </a:rPr>
              <a:t>91</a:t>
            </a:r>
            <a:r>
              <a:rPr lang="en-US" sz="4800" b="1">
                <a:solidFill>
                  <a:schemeClr val="tx2"/>
                </a:solidFill>
                <a:latin typeface="Arial Black"/>
                <a:ea typeface="Helvetica Neue Light" panose="02000403000000020004" pitchFamily="2" charset="0"/>
                <a:cs typeface="Arial Black" panose="020B0604020202020204" pitchFamily="34" charset="0"/>
              </a:rPr>
              <a:t> </a:t>
            </a:r>
            <a:endParaRPr lang="en-US" sz="4800" b="1">
              <a:solidFill>
                <a:schemeClr val="tx2"/>
              </a:solidFill>
              <a:latin typeface="Arial Black" panose="020B0604020202020204" pitchFamily="34" charset="0"/>
              <a:ea typeface="Helvetica Neue Light" panose="02000403000000020004" pitchFamily="2" charset="0"/>
              <a:cs typeface="Arial Black" panose="020B0604020202020204" pitchFamily="34" charset="0"/>
            </a:endParaRPr>
          </a:p>
          <a:p>
            <a:pPr>
              <a:defRPr/>
            </a:pPr>
            <a:r>
              <a:rPr lang="en-US" sz="2000">
                <a:solidFill>
                  <a:schemeClr val="tx2"/>
                </a:solidFill>
                <a:latin typeface="Arial"/>
                <a:ea typeface="Helvetica Neue Light" panose="02000403000000020004" pitchFamily="2" charset="0"/>
                <a:cs typeface="Arial"/>
              </a:rPr>
              <a:t>corrected </a:t>
            </a:r>
            <a:br>
              <a:rPr lang="en-US" sz="2000">
                <a:latin typeface="Arial"/>
                <a:ea typeface="Helvetica Neue Light" panose="02000403000000020004" pitchFamily="2" charset="0"/>
                <a:cs typeface="Arial"/>
              </a:rPr>
            </a:br>
            <a:r>
              <a:rPr lang="en-US" sz="2000">
                <a:solidFill>
                  <a:schemeClr val="tx2"/>
                </a:solidFill>
                <a:latin typeface="Arial"/>
                <a:ea typeface="Helvetica Neue Light" panose="02000403000000020004" pitchFamily="2" charset="0"/>
                <a:cs typeface="Arial"/>
              </a:rPr>
              <a:t>to date</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Helvetica Neue Light" panose="02000403000000020004" pitchFamily="2" charset="0"/>
              <a:cs typeface="Arial"/>
            </a:endParaRPr>
          </a:p>
        </p:txBody>
      </p:sp>
      <p:sp>
        <p:nvSpPr>
          <p:cNvPr id="9" name="Title 1">
            <a:extLst>
              <a:ext uri="{FF2B5EF4-FFF2-40B4-BE49-F238E27FC236}">
                <a16:creationId xmlns:a16="http://schemas.microsoft.com/office/drawing/2014/main" id="{66EF66E9-7C97-4A1A-63C4-4A9343225148}"/>
              </a:ext>
            </a:extLst>
          </p:cNvPr>
          <p:cNvSpPr txBox="1">
            <a:spLocks/>
          </p:cNvSpPr>
          <p:nvPr userDrawn="1"/>
        </p:nvSpPr>
        <p:spPr>
          <a:xfrm>
            <a:off x="1866899" y="1499142"/>
            <a:ext cx="10228579"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30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a:t>RIM LOCATIONS</a:t>
            </a:r>
          </a:p>
        </p:txBody>
      </p:sp>
      <p:sp>
        <p:nvSpPr>
          <p:cNvPr id="13" name="Content Placeholder 2">
            <a:extLst>
              <a:ext uri="{FF2B5EF4-FFF2-40B4-BE49-F238E27FC236}">
                <a16:creationId xmlns:a16="http://schemas.microsoft.com/office/drawing/2014/main" id="{E661436B-63F1-0230-3574-DB8AA1268B25}"/>
              </a:ext>
            </a:extLst>
          </p:cNvPr>
          <p:cNvSpPr txBox="1">
            <a:spLocks/>
          </p:cNvSpPr>
          <p:nvPr userDrawn="1"/>
        </p:nvSpPr>
        <p:spPr>
          <a:xfrm>
            <a:off x="1866900" y="753650"/>
            <a:ext cx="9999188" cy="573716"/>
          </a:xfrm>
          <a:prstGeom prst="rect">
            <a:avLst/>
          </a:prstGeom>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RUNWAY INCURSION MITIGATION (RIM)</a:t>
            </a:r>
          </a:p>
        </p:txBody>
      </p:sp>
      <p:sp>
        <p:nvSpPr>
          <p:cNvPr id="14" name="Content Placeholder 4">
            <a:extLst>
              <a:ext uri="{FF2B5EF4-FFF2-40B4-BE49-F238E27FC236}">
                <a16:creationId xmlns:a16="http://schemas.microsoft.com/office/drawing/2014/main" id="{1D3FFA6F-52F5-CECB-0D97-F8B94BC50FE5}"/>
              </a:ext>
            </a:extLst>
          </p:cNvPr>
          <p:cNvSpPr txBox="1">
            <a:spLocks/>
          </p:cNvSpPr>
          <p:nvPr userDrawn="1"/>
        </p:nvSpPr>
        <p:spPr>
          <a:xfrm>
            <a:off x="1866899" y="2189348"/>
            <a:ext cx="7061379" cy="282691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rgbClr val="F7B843"/>
                </a:solidFill>
                <a:latin typeface="Helvetica Neue Thin" panose="020B0403020202020204" pitchFamily="34" charset="0"/>
                <a:ea typeface="Helvetica Neue Thin" panose="020B0403020202020204" pitchFamily="34" charset="0"/>
                <a:cs typeface="+mn-cs"/>
              </a:defRPr>
            </a:lvl1pPr>
            <a:lvl2pPr marL="11113" indent="0" algn="l" defTabSz="914400" rtl="0" eaLnBrk="1" latinLnBrk="0" hangingPunct="1">
              <a:lnSpc>
                <a:spcPct val="90000"/>
              </a:lnSpc>
              <a:spcBef>
                <a:spcPts val="500"/>
              </a:spcBef>
              <a:buFont typeface="Arial" panose="020B0604020202020204" pitchFamily="34" charset="0"/>
              <a:buNone/>
              <a:tabLst/>
              <a:defRPr sz="2000" b="0" i="0" kern="1200">
                <a:solidFill>
                  <a:schemeClr val="tx1"/>
                </a:solidFill>
                <a:latin typeface="Helvetica Neue Thin" panose="020B0403020202020204" pitchFamily="34" charset="0"/>
                <a:ea typeface="Helvetica Neue Thin" panose="020B0403020202020204" pitchFamily="34" charset="0"/>
                <a:cs typeface="+mn-cs"/>
              </a:defRPr>
            </a:lvl2pPr>
            <a:lvl3pPr marL="574675" indent="-2873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Helvetica Neue Thin" panose="020B0403020202020204" pitchFamily="34" charset="0"/>
                <a:ea typeface="Helvetica Neue Thin" panose="020B0403020202020204" pitchFamily="34" charset="0"/>
                <a:cs typeface="+mn-cs"/>
              </a:defRPr>
            </a:lvl3pPr>
            <a:lvl4pPr marL="11113" indent="0" algn="l" defTabSz="914400" rtl="0" eaLnBrk="1" latinLnBrk="0" hangingPunct="1">
              <a:lnSpc>
                <a:spcPct val="90000"/>
              </a:lnSpc>
              <a:spcBef>
                <a:spcPts val="500"/>
              </a:spcBef>
              <a:buFont typeface="Arial" panose="020B0604020202020204" pitchFamily="34" charset="0"/>
              <a:buNone/>
              <a:tabLst/>
              <a:defRPr sz="3200" b="0" i="0" kern="1200">
                <a:solidFill>
                  <a:schemeClr val="bg1"/>
                </a:solidFill>
                <a:latin typeface="Helvetica Neue Thin" panose="020B0403020202020204" pitchFamily="34" charset="0"/>
                <a:ea typeface="Helvetica Neue Thin" panose="020B0403020202020204" pitchFamily="34" charset="0"/>
                <a:cs typeface="+mn-cs"/>
              </a:defRPr>
            </a:lvl4pPr>
            <a:lvl5pPr marL="800100" indent="-788988" algn="l" defTabSz="914400" rtl="0" eaLnBrk="1" latinLnBrk="0" hangingPunct="1">
              <a:lnSpc>
                <a:spcPct val="90000"/>
              </a:lnSpc>
              <a:spcBef>
                <a:spcPts val="500"/>
              </a:spcBef>
              <a:buFont typeface="Arial" panose="020B0604020202020204" pitchFamily="34" charset="0"/>
              <a:buNone/>
              <a:tabLst/>
              <a:defRPr sz="1600" b="0" i="0" kern="1200">
                <a:solidFill>
                  <a:schemeClr val="tx1"/>
                </a:solidFill>
                <a:latin typeface="Helvetica Neue Thin" panose="020B0403020202020204" pitchFamily="34" charset="0"/>
                <a:ea typeface="Helvetica Neue Thin" panose="020B0403020202020204" pitchFamily="34" charset="0"/>
                <a:cs typeface="+mn-cs"/>
              </a:defRPr>
            </a:lvl5pPr>
            <a:lvl6pPr marL="11112" indent="0" algn="l" defTabSz="914400" rtl="0" eaLnBrk="1" latinLnBrk="0" hangingPunct="1">
              <a:lnSpc>
                <a:spcPct val="90000"/>
              </a:lnSpc>
              <a:spcBef>
                <a:spcPts val="500"/>
              </a:spcBef>
              <a:buFont typeface="Arial" panose="020B0604020202020204" pitchFamily="34" charset="0"/>
              <a:buNone/>
              <a:tabLst/>
              <a:defRPr sz="1600" b="0" i="0" kern="1200">
                <a:solidFill>
                  <a:schemeClr val="accent1"/>
                </a:solidFill>
                <a:latin typeface="Helvetica Neue Medium" panose="02000503000000020004" pitchFamily="2" charset="0"/>
                <a:ea typeface="Helvetica Neue Medium" panose="02000503000000020004" pitchFamily="2" charset="0"/>
                <a:cs typeface="Helvetica Neue Medium" panose="02000503000000020004"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95" lvl="1">
              <a:lnSpc>
                <a:spcPct val="100000"/>
              </a:lnSpc>
              <a:defRPr/>
            </a:pPr>
            <a:r>
              <a:rPr lang="en-US" sz="2800" b="1">
                <a:solidFill>
                  <a:schemeClr val="accent2"/>
                </a:solidFill>
                <a:latin typeface="Arial"/>
                <a:cs typeface="Arial"/>
              </a:rPr>
              <a:t>Airfield locations</a:t>
            </a:r>
            <a:r>
              <a:rPr kumimoji="0" lang="en-US" sz="2800" b="1" u="none" strike="noStrike" kern="1200" cap="none" spc="0" normalizeH="0" baseline="0" noProof="0">
                <a:ln>
                  <a:noFill/>
                </a:ln>
                <a:solidFill>
                  <a:schemeClr val="accent2"/>
                </a:solidFill>
                <a:effectLst/>
                <a:uLnTx/>
                <a:uFillTx/>
                <a:latin typeface="Arial"/>
                <a:cs typeface="Arial"/>
              </a:rPr>
              <a:t> where multiple</a:t>
            </a:r>
            <a:r>
              <a:rPr kumimoji="0" lang="en-US" sz="2800" b="1" u="none" strike="noStrike" kern="1200" cap="none" spc="0" normalizeH="0" noProof="0">
                <a:ln>
                  <a:noFill/>
                </a:ln>
                <a:solidFill>
                  <a:schemeClr val="accent2"/>
                </a:solidFill>
                <a:effectLst/>
                <a:uLnTx/>
                <a:uFillTx/>
                <a:latin typeface="Arial"/>
                <a:cs typeface="Arial"/>
              </a:rPr>
              <a:t> </a:t>
            </a:r>
            <a:br>
              <a:rPr lang="en-US" sz="2800" b="1" u="none" strike="noStrike" kern="1200" cap="none" spc="0" normalizeH="0" noProof="0">
                <a:ln>
                  <a:noFill/>
                </a:ln>
                <a:effectLst/>
                <a:uLnTx/>
                <a:uFillTx/>
                <a:latin typeface="Arial" panose="020B0604020202020204" pitchFamily="34" charset="0"/>
                <a:cs typeface="Arial" panose="020B0604020202020204" pitchFamily="34" charset="0"/>
              </a:rPr>
            </a:br>
            <a:r>
              <a:rPr kumimoji="0" lang="en-US" sz="2800" b="1" u="none" strike="noStrike" kern="1200" cap="none" spc="0" normalizeH="0" noProof="0">
                <a:ln>
                  <a:noFill/>
                </a:ln>
                <a:solidFill>
                  <a:schemeClr val="accent2"/>
                </a:solidFill>
                <a:effectLst/>
                <a:uLnTx/>
                <a:uFillTx/>
                <a:latin typeface="Arial"/>
                <a:cs typeface="Arial"/>
              </a:rPr>
              <a:t>Runway Incursions (RIs) </a:t>
            </a:r>
            <a:r>
              <a:rPr lang="en-US" sz="2800" b="1">
                <a:solidFill>
                  <a:schemeClr val="accent2"/>
                </a:solidFill>
                <a:latin typeface="Arial"/>
                <a:cs typeface="Arial"/>
              </a:rPr>
              <a:t>occur</a:t>
            </a:r>
            <a:r>
              <a:rPr kumimoji="0" lang="en-US" sz="2800" b="1" u="none" strike="noStrike" kern="1200" cap="none" spc="0" normalizeH="0" noProof="0">
                <a:ln>
                  <a:noFill/>
                </a:ln>
                <a:solidFill>
                  <a:schemeClr val="accent2"/>
                </a:solidFill>
                <a:effectLst/>
                <a:uLnTx/>
                <a:uFillTx/>
                <a:latin typeface="Arial"/>
                <a:cs typeface="Arial"/>
              </a:rPr>
              <a:t>.</a:t>
            </a:r>
            <a:r>
              <a:rPr lang="en-US" sz="2800" b="1">
                <a:solidFill>
                  <a:schemeClr val="accent2"/>
                </a:solidFill>
                <a:latin typeface="Arial"/>
                <a:cs typeface="Arial"/>
              </a:rPr>
              <a:t> </a:t>
            </a:r>
            <a:endParaRPr lang="en-US">
              <a:solidFill>
                <a:schemeClr val="accent2"/>
              </a:solidFill>
            </a:endParaRPr>
          </a:p>
          <a:p>
            <a:pPr marL="10795" lvl="1">
              <a:lnSpc>
                <a:spcPct val="100000"/>
              </a:lnSpc>
              <a:defRPr/>
            </a:pPr>
            <a:r>
              <a:rPr kumimoji="0" lang="en-US" sz="2400" u="none" strike="noStrike" kern="1200" cap="none" spc="0" normalizeH="0" noProof="0">
                <a:ln>
                  <a:noFill/>
                </a:ln>
                <a:solidFill>
                  <a:schemeClr val="accent2"/>
                </a:solidFill>
                <a:effectLst/>
                <a:uLnTx/>
                <a:uFillTx/>
                <a:latin typeface="Arial"/>
                <a:cs typeface="Arial"/>
              </a:rPr>
              <a:t>RI data </a:t>
            </a:r>
            <a:r>
              <a:rPr lang="en-US" sz="2400">
                <a:solidFill>
                  <a:schemeClr val="accent2"/>
                </a:solidFill>
                <a:latin typeface="Arial"/>
                <a:cs typeface="Arial"/>
              </a:rPr>
              <a:t>triggers examination of runway/ taxiway intersections where 3</a:t>
            </a:r>
            <a:r>
              <a:rPr kumimoji="0" lang="en-US" sz="2400" u="none" strike="noStrike" kern="1200" cap="none" spc="0" normalizeH="0" noProof="0">
                <a:ln>
                  <a:noFill/>
                </a:ln>
                <a:solidFill>
                  <a:schemeClr val="accent2"/>
                </a:solidFill>
                <a:effectLst/>
                <a:uLnTx/>
                <a:uFillTx/>
                <a:latin typeface="Arial"/>
                <a:cs typeface="Arial"/>
              </a:rPr>
              <a:t> or more RIs </a:t>
            </a:r>
            <a:r>
              <a:rPr lang="en-US" sz="2400">
                <a:solidFill>
                  <a:schemeClr val="accent2"/>
                </a:solidFill>
                <a:latin typeface="Arial"/>
                <a:cs typeface="Arial"/>
              </a:rPr>
              <a:t>occurred in 1 year or an average of 1 per year in the last 10 years.</a:t>
            </a:r>
            <a:r>
              <a:rPr kumimoji="0" lang="en-US" sz="2400" u="none" strike="noStrike" kern="1200" cap="none" spc="0" normalizeH="0" noProof="0">
                <a:ln>
                  <a:noFill/>
                </a:ln>
                <a:solidFill>
                  <a:schemeClr val="accent2"/>
                </a:solidFill>
                <a:effectLst/>
                <a:uLnTx/>
                <a:uFillTx/>
                <a:latin typeface="Arial"/>
                <a:cs typeface="Arial"/>
              </a:rPr>
              <a:t> The FAA, airports, and industry develop mitigation projects to address RIs at these locations.</a:t>
            </a:r>
            <a:endParaRPr lang="en-US" sz="2400" u="none" strike="noStrike" kern="1200" cap="none" spc="0" normalizeH="0" baseline="0" noProof="0">
              <a:ln>
                <a:noFill/>
              </a:ln>
              <a:solidFill>
                <a:schemeClr val="accent2"/>
              </a:solidFill>
              <a:effectLst/>
              <a:uLnTx/>
              <a:uFillTx/>
              <a:latin typeface="Arial"/>
              <a:cs typeface="Arial"/>
            </a:endParaRPr>
          </a:p>
        </p:txBody>
      </p:sp>
      <p:pic>
        <p:nvPicPr>
          <p:cNvPr id="15" name="Picture 14">
            <a:extLst>
              <a:ext uri="{FF2B5EF4-FFF2-40B4-BE49-F238E27FC236}">
                <a16:creationId xmlns:a16="http://schemas.microsoft.com/office/drawing/2014/main" id="{CE2CDBD7-B5BC-B981-FA0F-7E2664527A5F}"/>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020608" y="4565553"/>
            <a:ext cx="1441170" cy="1441170"/>
          </a:xfrm>
          <a:prstGeom prst="rect">
            <a:avLst/>
          </a:prstGeom>
          <a:effectLst>
            <a:outerShdw blurRad="50800" dist="38100" dir="2700000" algn="tl" rotWithShape="0">
              <a:prstClr val="black">
                <a:alpha val="40000"/>
              </a:prstClr>
            </a:outerShdw>
          </a:effectLst>
        </p:spPr>
      </p:pic>
      <p:sp>
        <p:nvSpPr>
          <p:cNvPr id="16" name="object 33">
            <a:extLst>
              <a:ext uri="{FF2B5EF4-FFF2-40B4-BE49-F238E27FC236}">
                <a16:creationId xmlns:a16="http://schemas.microsoft.com/office/drawing/2014/main" id="{8035C914-1575-E4A0-E972-8DABBA6F4E87}"/>
              </a:ext>
            </a:extLst>
          </p:cNvPr>
          <p:cNvSpPr txBox="1"/>
          <p:nvPr userDrawn="1"/>
        </p:nvSpPr>
        <p:spPr>
          <a:xfrm>
            <a:off x="9020608" y="6031103"/>
            <a:ext cx="1433311" cy="348942"/>
          </a:xfrm>
          <a:prstGeom prst="rect">
            <a:avLst/>
          </a:prstGeom>
        </p:spPr>
        <p:txBody>
          <a:bodyPr vert="horz" wrap="square" lIns="0" tIns="0" rIns="0" bIns="0" rtlCol="0" anchor="b" anchorCtr="0">
            <a:spAutoFit/>
          </a:bodyPr>
          <a:lstStyle/>
          <a:p>
            <a:pPr marL="12700" marR="5080" algn="ctr">
              <a:lnSpc>
                <a:spcPts val="2900"/>
              </a:lnSpc>
              <a:spcBef>
                <a:spcPts val="340"/>
              </a:spcBef>
            </a:pPr>
            <a:r>
              <a:rPr lang="en-US" sz="2000">
                <a:solidFill>
                  <a:schemeClr val="accent2"/>
                </a:solidFill>
                <a:uFill>
                  <a:solidFill>
                    <a:srgbClr val="568E9F"/>
                  </a:solidFill>
                </a:uFill>
                <a:latin typeface="Arial"/>
                <a:cs typeface="Arial"/>
              </a:rPr>
              <a:t>RIM Video</a:t>
            </a:r>
            <a:endParaRPr sz="2000">
              <a:solidFill>
                <a:schemeClr val="accent2"/>
              </a:solidFill>
              <a:latin typeface="Arial"/>
              <a:cs typeface="Arial"/>
            </a:endParaRPr>
          </a:p>
        </p:txBody>
      </p:sp>
      <p:pic>
        <p:nvPicPr>
          <p:cNvPr id="17" name="Picture 16">
            <a:extLst>
              <a:ext uri="{FF2B5EF4-FFF2-40B4-BE49-F238E27FC236}">
                <a16:creationId xmlns:a16="http://schemas.microsoft.com/office/drawing/2014/main" id="{7F785913-8A25-6433-52D9-6273889F0B5E}"/>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9020608" y="2416713"/>
            <a:ext cx="1441170" cy="1441170"/>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0E98AC8D-84F2-A896-2C94-AAC43457A512}"/>
              </a:ext>
            </a:extLst>
          </p:cNvPr>
          <p:cNvSpPr txBox="1"/>
          <p:nvPr userDrawn="1"/>
        </p:nvSpPr>
        <p:spPr>
          <a:xfrm>
            <a:off x="5999148" y="6361867"/>
            <a:ext cx="2929129" cy="230832"/>
          </a:xfrm>
          <a:prstGeom prst="rect">
            <a:avLst/>
          </a:prstGeom>
          <a:noFill/>
        </p:spPr>
        <p:txBody>
          <a:bodyPr wrap="square" lIns="91440" tIns="45720" rIns="91440" bIns="45720" rtlCol="0" anchor="t">
            <a:spAutoFit/>
          </a:bodyPr>
          <a:lstStyle/>
          <a:p>
            <a:pPr algn="r"/>
            <a:r>
              <a:rPr lang="en-US" sz="900">
                <a:latin typeface="Arial"/>
                <a:cs typeface="Arial"/>
              </a:rPr>
              <a:t>As of 2/2/2023</a:t>
            </a:r>
          </a:p>
        </p:txBody>
      </p:sp>
    </p:spTree>
    <p:extLst>
      <p:ext uri="{BB962C8B-B14F-4D97-AF65-F5344CB8AC3E}">
        <p14:creationId xmlns:p14="http://schemas.microsoft.com/office/powerpoint/2010/main" val="56978572"/>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grpSp>
        <p:nvGrpSpPr>
          <p:cNvPr id="14" name="Group 13">
            <a:extLst>
              <a:ext uri="{FF2B5EF4-FFF2-40B4-BE49-F238E27FC236}">
                <a16:creationId xmlns:a16="http://schemas.microsoft.com/office/drawing/2014/main" id="{48D6996A-424E-DE2D-583B-BF794830C6E7}"/>
              </a:ext>
            </a:extLst>
          </p:cNvPr>
          <p:cNvGrpSpPr/>
          <p:nvPr userDrawn="1"/>
        </p:nvGrpSpPr>
        <p:grpSpPr>
          <a:xfrm>
            <a:off x="1669433" y="2035797"/>
            <a:ext cx="10742023" cy="4932961"/>
            <a:chOff x="1669433" y="2035797"/>
            <a:chExt cx="10742023" cy="4932961"/>
          </a:xfrm>
        </p:grpSpPr>
        <p:pic>
          <p:nvPicPr>
            <p:cNvPr id="15" name="Picture 14">
              <a:extLst>
                <a:ext uri="{FF2B5EF4-FFF2-40B4-BE49-F238E27FC236}">
                  <a16:creationId xmlns:a16="http://schemas.microsoft.com/office/drawing/2014/main" id="{670DBE8F-A4A3-8FEE-F041-B3864AF87E0F}"/>
                </a:ext>
              </a:extLst>
            </p:cNvPr>
            <p:cNvPicPr/>
            <p:nvPr/>
          </p:nvPicPr>
          <p:blipFill rotWithShape="1">
            <a:blip r:embed="rId4" cstate="screen">
              <a:extLst>
                <a:ext uri="{28A0092B-C50C-407E-A947-70E740481C1C}">
                  <a14:useLocalDpi xmlns:a14="http://schemas.microsoft.com/office/drawing/2010/main"/>
                </a:ext>
              </a:extLst>
            </a:blip>
            <a:srcRect l="-37299" t="552" r="-16226" b="-6659"/>
            <a:stretch/>
          </p:blipFill>
          <p:spPr>
            <a:xfrm>
              <a:off x="1669433" y="2135501"/>
              <a:ext cx="10742023" cy="4833257"/>
            </a:xfrm>
            <a:prstGeom prst="rect">
              <a:avLst/>
            </a:prstGeom>
            <a:noFill/>
          </p:spPr>
        </p:pic>
        <p:sp>
          <p:nvSpPr>
            <p:cNvPr id="16" name="Rectangle 15">
              <a:extLst>
                <a:ext uri="{FF2B5EF4-FFF2-40B4-BE49-F238E27FC236}">
                  <a16:creationId xmlns:a16="http://schemas.microsoft.com/office/drawing/2014/main" id="{599BF93E-5A78-50B3-91B5-6146EDE92B56}"/>
                </a:ext>
              </a:extLst>
            </p:cNvPr>
            <p:cNvSpPr/>
            <p:nvPr/>
          </p:nvSpPr>
          <p:spPr>
            <a:xfrm>
              <a:off x="1866900" y="2035797"/>
              <a:ext cx="2876151" cy="1083438"/>
            </a:xfrm>
            <a:prstGeom prst="rect">
              <a:avLst/>
            </a:prstGeom>
          </p:spPr>
          <p:txBody>
            <a:bodyPr wrap="square" lIns="0" tIns="182880" rIns="0" bIns="0">
              <a:spAutoFit/>
            </a:bodyPr>
            <a:lstStyle/>
            <a:p>
              <a:pPr>
                <a:spcAft>
                  <a:spcPts val="800"/>
                </a:spcAft>
              </a:pPr>
              <a:r>
                <a:rPr lang="en-US" sz="2800" b="1">
                  <a:solidFill>
                    <a:schemeClr val="accent2"/>
                  </a:solidFill>
                  <a:latin typeface="Arial" panose="020B0604020202020204" pitchFamily="34" charset="0"/>
                  <a:ea typeface="Times New Roman" panose="02020603050405020304" pitchFamily="18" charset="0"/>
                  <a:cs typeface="Times New Roman" panose="02020603050405020304" pitchFamily="18" charset="0"/>
                </a:rPr>
                <a:t>AANs address Wrong Surface</a:t>
              </a:r>
              <a:endParaRPr lang="en-US" sz="24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E6062076-BB59-0023-B077-F34635BEB994}"/>
                </a:ext>
              </a:extLst>
            </p:cNvPr>
            <p:cNvPicPr/>
            <p:nvPr/>
          </p:nvPicPr>
          <p:blipFill>
            <a:blip r:embed="rId5" cstate="screen">
              <a:extLst>
                <a:ext uri="{28A0092B-C50C-407E-A947-70E740481C1C}">
                  <a14:useLocalDpi xmlns:a14="http://schemas.microsoft.com/office/drawing/2010/main"/>
                </a:ext>
              </a:extLst>
            </a:blip>
            <a:srcRect/>
            <a:stretch/>
          </p:blipFill>
          <p:spPr>
            <a:xfrm>
              <a:off x="10546080" y="5206583"/>
              <a:ext cx="1464046" cy="1464046"/>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8E67C75F-87C4-91F3-E367-B8E27EA849F4}"/>
                </a:ext>
              </a:extLst>
            </p:cNvPr>
            <p:cNvSpPr/>
            <p:nvPr/>
          </p:nvSpPr>
          <p:spPr>
            <a:xfrm>
              <a:off x="1866900" y="3110710"/>
              <a:ext cx="2485137" cy="2882840"/>
            </a:xfrm>
            <a:prstGeom prst="rect">
              <a:avLst/>
            </a:prstGeom>
          </p:spPr>
          <p:txBody>
            <a:bodyPr wrap="square" lIns="0" tIns="91440" rIns="0" bIns="0">
              <a:spAutoFit/>
            </a:bodyPr>
            <a:lstStyle/>
            <a:p>
              <a:pPr>
                <a:spcAft>
                  <a:spcPts val="800"/>
                </a:spcAft>
              </a:pPr>
              <a:r>
                <a:rPr lang="en-US" sz="2400">
                  <a:solidFill>
                    <a:srgbClr val="333333"/>
                  </a:solidFill>
                  <a:latin typeface="Arial" panose="020B0604020202020204" pitchFamily="34" charset="0"/>
                  <a:ea typeface="Times New Roman" panose="02020603050405020304" pitchFamily="18" charset="0"/>
                  <a:cs typeface="Times New Roman" panose="02020603050405020304" pitchFamily="18" charset="0"/>
                </a:rPr>
                <a:t>Where Aircraft lines up to or lands on a:</a:t>
              </a:r>
            </a:p>
            <a:p>
              <a:pPr marL="342900" indent="-342900">
                <a:spcAft>
                  <a:spcPts val="800"/>
                </a:spcAft>
                <a:buFont typeface="Arial" panose="020B0604020202020204" pitchFamily="34" charset="0"/>
                <a:buChar char="•"/>
              </a:pPr>
              <a:r>
                <a:rPr lang="en-US" sz="2400">
                  <a:solidFill>
                    <a:srgbClr val="333333"/>
                  </a:solidFill>
                  <a:latin typeface="Arial" panose="020B0604020202020204" pitchFamily="34" charset="0"/>
                  <a:ea typeface="Times New Roman" panose="02020603050405020304" pitchFamily="18" charset="0"/>
                  <a:cs typeface="Times New Roman" panose="02020603050405020304" pitchFamily="18" charset="0"/>
                </a:rPr>
                <a:t>Taxiway or</a:t>
              </a:r>
            </a:p>
            <a:p>
              <a:pPr marL="342900" indent="-342900">
                <a:spcAft>
                  <a:spcPts val="800"/>
                </a:spcAft>
                <a:buFont typeface="Arial" panose="020B0604020202020204" pitchFamily="34" charset="0"/>
                <a:buChar char="•"/>
              </a:pPr>
              <a:r>
                <a:rPr lang="en-US" sz="2400">
                  <a:solidFill>
                    <a:srgbClr val="333333"/>
                  </a:solidFill>
                  <a:latin typeface="Arial" panose="020B0604020202020204" pitchFamily="34" charset="0"/>
                  <a:ea typeface="Times New Roman" panose="02020603050405020304" pitchFamily="18" charset="0"/>
                  <a:cs typeface="Times New Roman" panose="02020603050405020304" pitchFamily="18" charset="0"/>
                </a:rPr>
                <a:t>Incorrect </a:t>
              </a:r>
              <a:br>
                <a:rPr lang="en-US" sz="2400">
                  <a:solidFill>
                    <a:srgbClr val="333333"/>
                  </a:solidFill>
                  <a:latin typeface="Arial" panose="020B0604020202020204" pitchFamily="34" charset="0"/>
                  <a:ea typeface="Times New Roman" panose="02020603050405020304" pitchFamily="18" charset="0"/>
                  <a:cs typeface="Times New Roman" panose="02020603050405020304" pitchFamily="18" charset="0"/>
                </a:rPr>
              </a:br>
              <a:r>
                <a:rPr lang="en-US" sz="2400">
                  <a:solidFill>
                    <a:srgbClr val="333333"/>
                  </a:solidFill>
                  <a:latin typeface="Arial" panose="020B0604020202020204" pitchFamily="34" charset="0"/>
                  <a:ea typeface="Times New Roman" panose="02020603050405020304" pitchFamily="18" charset="0"/>
                  <a:cs typeface="Times New Roman" panose="02020603050405020304" pitchFamily="18" charset="0"/>
                </a:rPr>
                <a:t>runway or airport</a:t>
              </a:r>
            </a:p>
          </p:txBody>
        </p:sp>
      </p:grpSp>
      <p:sp>
        <p:nvSpPr>
          <p:cNvPr id="19" name="TextBox 18">
            <a:extLst>
              <a:ext uri="{FF2B5EF4-FFF2-40B4-BE49-F238E27FC236}">
                <a16:creationId xmlns:a16="http://schemas.microsoft.com/office/drawing/2014/main" id="{346EF3FE-A44D-7D14-86BD-5C8D0FB3FA76}"/>
              </a:ext>
            </a:extLst>
          </p:cNvPr>
          <p:cNvSpPr txBox="1"/>
          <p:nvPr userDrawn="1"/>
        </p:nvSpPr>
        <p:spPr>
          <a:xfrm>
            <a:off x="2219093" y="-724829"/>
            <a:ext cx="8106007" cy="1220128"/>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DC7AE8BF-DFFF-29E8-2746-2AA78A01E58A}"/>
              </a:ext>
            </a:extLst>
          </p:cNvPr>
          <p:cNvSpPr txBox="1"/>
          <p:nvPr userDrawn="1"/>
        </p:nvSpPr>
        <p:spPr>
          <a:xfrm>
            <a:off x="1863975" y="1532175"/>
            <a:ext cx="8790878"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ea typeface="Times New Roman" panose="02020603050405020304" pitchFamily="18" charset="0"/>
                <a:cs typeface="Arial Black" panose="020B0604020202020204" pitchFamily="34" charset="0"/>
              </a:rPr>
              <a:t>ARRIVAL ALERT NOTICE</a:t>
            </a:r>
            <a:r>
              <a:rPr kumimoji="0" lang="en-US" sz="4400" b="0" i="0" u="none" strike="noStrike" kern="1200" cap="none" spc="104" normalizeH="0" baseline="30000" noProof="0">
                <a:ln>
                  <a:noFill/>
                </a:ln>
                <a:solidFill>
                  <a:schemeClr val="bg1"/>
                </a:solidFill>
                <a:effectLst>
                  <a:outerShdw blurRad="76200" dist="76200" dir="3600000" algn="tl" rotWithShape="0">
                    <a:prstClr val="black">
                      <a:alpha val="40000"/>
                    </a:prstClr>
                  </a:outerShdw>
                </a:effectLst>
                <a:uLnTx/>
                <a:uFillTx/>
                <a:latin typeface="Arial"/>
                <a:ea typeface="+mj-ea"/>
                <a:cs typeface="Arial"/>
              </a:rPr>
              <a:t> (AAN)</a:t>
            </a:r>
            <a:endParaRPr lang="en-US">
              <a:solidFill>
                <a:schemeClr val="bg1"/>
              </a:solidFill>
              <a:effectLst>
                <a:outerShdw blurRad="76200" dist="76200" dir="3600000" algn="tl" rotWithShape="0">
                  <a:prstClr val="black">
                    <a:alpha val="40000"/>
                  </a:prstClr>
                </a:outerShdw>
              </a:effectLst>
            </a:endParaRPr>
          </a:p>
        </p:txBody>
      </p:sp>
      <p:sp>
        <p:nvSpPr>
          <p:cNvPr id="2" name="Rectangle 1">
            <a:hlinkClick r:id="rId6"/>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897473"/>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FINE - S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Picture 4">
            <a:extLst>
              <a:ext uri="{FF2B5EF4-FFF2-40B4-BE49-F238E27FC236}">
                <a16:creationId xmlns:a16="http://schemas.microsoft.com/office/drawing/2014/main" id="{24B1EA74-0F3E-AA25-11A2-8F3299A3EA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37167" y="2031652"/>
            <a:ext cx="6096000" cy="4826348"/>
          </a:xfrm>
          <a:prstGeom prst="rect">
            <a:avLst/>
          </a:prstGeom>
        </p:spPr>
      </p:pic>
      <p:pic>
        <p:nvPicPr>
          <p:cNvPr id="10" name="object 4">
            <a:extLst>
              <a:ext uri="{FF2B5EF4-FFF2-40B4-BE49-F238E27FC236}">
                <a16:creationId xmlns:a16="http://schemas.microsoft.com/office/drawing/2014/main" id="{C88E4DD0-BF49-F0E2-C7BE-4C773E4212C0}"/>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object 10">
            <a:extLst>
              <a:ext uri="{FF2B5EF4-FFF2-40B4-BE49-F238E27FC236}">
                <a16:creationId xmlns:a16="http://schemas.microsoft.com/office/drawing/2014/main" id="{A4296802-757A-72DD-1CF3-65286EE9136C}"/>
              </a:ext>
            </a:extLst>
          </p:cNvPr>
          <p:cNvSpPr txBox="1"/>
          <p:nvPr userDrawn="1"/>
        </p:nvSpPr>
        <p:spPr>
          <a:xfrm>
            <a:off x="7713977" y="2031652"/>
            <a:ext cx="3731260" cy="3345312"/>
          </a:xfrm>
          <a:prstGeom prst="rect">
            <a:avLst/>
          </a:prstGeom>
        </p:spPr>
        <p:txBody>
          <a:bodyPr vert="horz" wrap="square" lIns="0" tIns="182880" rIns="0" bIns="0" rtlCol="0" anchor="t">
            <a:noAutofit/>
          </a:bodyPr>
          <a:lstStyle/>
          <a:p>
            <a:pPr marL="22225">
              <a:spcBef>
                <a:spcPts val="505"/>
              </a:spcBef>
              <a:tabLst>
                <a:tab pos="246379" algn="l"/>
              </a:tabLst>
              <a:defRPr/>
            </a:pPr>
            <a:r>
              <a:rPr kumimoji="0" lang="en-US" sz="2800" b="1" i="0" u="none" strike="noStrike" kern="1200" cap="none" spc="0" normalizeH="0" baseline="0" noProof="0">
                <a:ln>
                  <a:noFill/>
                </a:ln>
                <a:solidFill>
                  <a:schemeClr val="accent2"/>
                </a:solidFill>
                <a:effectLst/>
                <a:uLnTx/>
                <a:uFillTx/>
                <a:latin typeface="Arial"/>
                <a:ea typeface="+mn-ea"/>
                <a:cs typeface="Arial"/>
              </a:rPr>
              <a:t>An unauthorized</a:t>
            </a:r>
            <a:r>
              <a:rPr kumimoji="0" lang="en-US" sz="2800" b="1" i="0" u="none" strike="noStrike" kern="1200" cap="none" spc="430" normalizeH="0" baseline="0" noProof="0">
                <a:ln>
                  <a:noFill/>
                </a:ln>
                <a:solidFill>
                  <a:schemeClr val="accent2"/>
                </a:solidFill>
                <a:effectLst/>
                <a:uLnTx/>
                <a:uFillTx/>
                <a:latin typeface="Arial"/>
                <a:ea typeface="+mn-ea"/>
                <a:cs typeface="Arial"/>
              </a:rPr>
              <a:t> </a:t>
            </a:r>
            <a:br>
              <a:rPr lang="en-US" sz="2800" b="1" i="0" u="none" strike="noStrike" kern="1200" cap="none" spc="430" normalizeH="0" baseline="0" noProof="0">
                <a:ln>
                  <a:noFill/>
                </a:ln>
                <a:effectLst/>
                <a:uLnTx/>
                <a:uFillTx/>
                <a:latin typeface="Arial"/>
                <a:cs typeface="Arial"/>
              </a:rPr>
            </a:br>
            <a:r>
              <a:rPr kumimoji="0" lang="en-US" sz="2800" b="1" i="0" u="none" strike="noStrike" kern="1200" cap="none" spc="0" normalizeH="0" baseline="0" noProof="0">
                <a:ln>
                  <a:noFill/>
                </a:ln>
                <a:solidFill>
                  <a:schemeClr val="accent2"/>
                </a:solidFill>
                <a:effectLst/>
                <a:uLnTx/>
                <a:uFillTx/>
                <a:latin typeface="Arial"/>
                <a:ea typeface="+mn-ea"/>
                <a:cs typeface="Arial"/>
              </a:rPr>
              <a:t>movement</a:t>
            </a:r>
            <a:r>
              <a:rPr lang="en-US" sz="2800" b="1">
                <a:solidFill>
                  <a:schemeClr val="accent2"/>
                </a:solidFill>
                <a:latin typeface="Arial"/>
                <a:cs typeface="Arial"/>
              </a:rPr>
              <a:t> of an </a:t>
            </a:r>
            <a:br>
              <a:rPr lang="en-US" sz="2800" b="1">
                <a:latin typeface="Arial"/>
                <a:cs typeface="Arial"/>
              </a:rPr>
            </a:br>
            <a:r>
              <a:rPr lang="en-US" sz="2800" b="1">
                <a:solidFill>
                  <a:schemeClr val="accent2"/>
                </a:solidFill>
                <a:latin typeface="Arial"/>
                <a:cs typeface="Arial"/>
              </a:rPr>
              <a:t>aircraft, vehicle or </a:t>
            </a:r>
            <a:br>
              <a:rPr lang="en-US" sz="2800" b="1">
                <a:latin typeface="Arial"/>
                <a:cs typeface="Arial"/>
              </a:rPr>
            </a:br>
            <a:r>
              <a:rPr lang="en-US" sz="2800" b="1">
                <a:solidFill>
                  <a:schemeClr val="accent2"/>
                </a:solidFill>
                <a:latin typeface="Arial"/>
                <a:cs typeface="Arial"/>
              </a:rPr>
              <a:t>pedestrian</a:t>
            </a:r>
            <a:r>
              <a:rPr kumimoji="0" lang="en-US" sz="2800" b="1" i="0" u="none" strike="noStrike" kern="1200" cap="none" spc="430" normalizeH="0" baseline="0" noProof="0">
                <a:ln>
                  <a:noFill/>
                </a:ln>
                <a:solidFill>
                  <a:schemeClr val="accent2"/>
                </a:solidFill>
                <a:effectLst/>
                <a:uLnTx/>
                <a:uFillTx/>
                <a:latin typeface="Arial"/>
                <a:ea typeface="+mn-ea"/>
                <a:cs typeface="Arial"/>
              </a:rPr>
              <a:t> </a:t>
            </a:r>
            <a:r>
              <a:rPr kumimoji="0" lang="en-US" sz="2800" b="1" i="0" u="none" strike="noStrike" kern="1200" cap="none" spc="-10" normalizeH="0" baseline="0" noProof="0">
                <a:ln>
                  <a:noFill/>
                </a:ln>
                <a:solidFill>
                  <a:schemeClr val="accent2"/>
                </a:solidFill>
                <a:effectLst/>
                <a:uLnTx/>
                <a:uFillTx/>
                <a:latin typeface="Arial"/>
                <a:ea typeface="+mn-ea"/>
                <a:cs typeface="Arial"/>
              </a:rPr>
              <a:t>within </a:t>
            </a:r>
            <a:br>
              <a:rPr lang="en-US" sz="2800" b="1" i="0" u="none" strike="noStrike" kern="1200" cap="none" spc="-10" normalizeH="0" baseline="0" noProof="0">
                <a:ln>
                  <a:noFill/>
                </a:ln>
                <a:effectLst/>
                <a:uLnTx/>
                <a:uFillTx/>
                <a:latin typeface="Arial"/>
                <a:cs typeface="Arial"/>
              </a:rPr>
            </a:br>
            <a:r>
              <a:rPr kumimoji="0" lang="en-US" sz="2800" b="1" i="0" u="none" strike="noStrike" kern="1200" cap="none" spc="0" normalizeH="0" baseline="0" noProof="0">
                <a:ln>
                  <a:noFill/>
                </a:ln>
                <a:solidFill>
                  <a:schemeClr val="accent2"/>
                </a:solidFill>
                <a:effectLst/>
                <a:uLnTx/>
                <a:uFillTx/>
                <a:latin typeface="Arial"/>
                <a:ea typeface="+mn-ea"/>
                <a:cs typeface="Arial"/>
              </a:rPr>
              <a:t>the designated</a:t>
            </a:r>
            <a:r>
              <a:rPr kumimoji="0" lang="en-US" sz="2800" b="1" i="0" u="none" strike="noStrike" kern="1200" cap="none" spc="360" normalizeH="0" baseline="0" noProof="0">
                <a:ln>
                  <a:noFill/>
                </a:ln>
                <a:solidFill>
                  <a:schemeClr val="accent2"/>
                </a:solidFill>
                <a:effectLst/>
                <a:uLnTx/>
                <a:uFillTx/>
                <a:latin typeface="Arial"/>
                <a:ea typeface="+mn-ea"/>
                <a:cs typeface="Arial"/>
              </a:rPr>
              <a:t> </a:t>
            </a:r>
            <a:r>
              <a:rPr kumimoji="0" lang="en-US" sz="2800" b="1" i="0" u="none" strike="noStrike" kern="1200" cap="none" spc="0" normalizeH="0" baseline="0" noProof="0">
                <a:ln>
                  <a:noFill/>
                </a:ln>
                <a:solidFill>
                  <a:schemeClr val="accent2"/>
                </a:solidFill>
                <a:effectLst/>
                <a:uLnTx/>
                <a:uFillTx/>
                <a:latin typeface="Arial"/>
                <a:ea typeface="+mn-ea"/>
                <a:cs typeface="Arial"/>
              </a:rPr>
              <a:t>movement</a:t>
            </a:r>
            <a:r>
              <a:rPr kumimoji="0" lang="en-US" sz="2800" b="1" i="0" u="none" strike="noStrike" kern="1200" cap="none" spc="360" normalizeH="0" baseline="0" noProof="0">
                <a:ln>
                  <a:noFill/>
                </a:ln>
                <a:solidFill>
                  <a:schemeClr val="accent2"/>
                </a:solidFill>
                <a:effectLst/>
                <a:uLnTx/>
                <a:uFillTx/>
                <a:latin typeface="Arial"/>
                <a:ea typeface="+mn-ea"/>
                <a:cs typeface="Arial"/>
              </a:rPr>
              <a:t> </a:t>
            </a:r>
            <a:r>
              <a:rPr kumimoji="0" lang="en-US" sz="2800" b="1" i="0" u="none" strike="noStrike" kern="1200" cap="none" spc="0" normalizeH="0" baseline="0" noProof="0">
                <a:ln>
                  <a:noFill/>
                </a:ln>
                <a:solidFill>
                  <a:schemeClr val="accent2"/>
                </a:solidFill>
                <a:effectLst/>
                <a:uLnTx/>
                <a:uFillTx/>
                <a:latin typeface="Arial"/>
                <a:ea typeface="+mn-ea"/>
                <a:cs typeface="Arial"/>
              </a:rPr>
              <a:t>area</a:t>
            </a:r>
            <a:r>
              <a:rPr lang="en-US" sz="2800" b="1">
                <a:solidFill>
                  <a:schemeClr val="accent2"/>
                </a:solidFill>
                <a:latin typeface="Arial"/>
                <a:cs typeface="Arial"/>
              </a:rPr>
              <a:t>, but </a:t>
            </a:r>
            <a:r>
              <a:rPr lang="en-US" sz="2800" b="1" u="none">
                <a:solidFill>
                  <a:srgbClr val="FF711C"/>
                </a:solidFill>
                <a:latin typeface="Arial"/>
                <a:cs typeface="Arial"/>
              </a:rPr>
              <a:t>outside of the RSA</a:t>
            </a:r>
            <a:endParaRPr lang="en-US" sz="2800" b="1" u="none" strike="sngStrike" kern="1200" cap="none" spc="0" normalizeH="0" baseline="0" noProof="0">
              <a:ln>
                <a:noFill/>
              </a:ln>
              <a:solidFill>
                <a:srgbClr val="FF711C"/>
              </a:solidFill>
              <a:effectLst/>
              <a:uLnTx/>
              <a:uFillTx/>
              <a:latin typeface="Arial"/>
              <a:cs typeface="Arial"/>
            </a:endParaRPr>
          </a:p>
        </p:txBody>
      </p:sp>
      <p:sp>
        <p:nvSpPr>
          <p:cNvPr id="15" name="TextBox 14">
            <a:extLst>
              <a:ext uri="{FF2B5EF4-FFF2-40B4-BE49-F238E27FC236}">
                <a16:creationId xmlns:a16="http://schemas.microsoft.com/office/drawing/2014/main" id="{BCAA19BC-8A5B-C102-237B-CF3AF0AD16D8}"/>
              </a:ext>
            </a:extLst>
          </p:cNvPr>
          <p:cNvSpPr txBox="1"/>
          <p:nvPr userDrawn="1"/>
        </p:nvSpPr>
        <p:spPr>
          <a:xfrm>
            <a:off x="1863975" y="1508324"/>
            <a:ext cx="8790878" cy="677108"/>
          </a:xfrm>
          <a:prstGeom prst="rect">
            <a:avLst/>
          </a:prstGeom>
          <a:noFill/>
        </p:spPr>
        <p:txBody>
          <a:bodyPr wrap="square" lIns="0" tIns="0" rIns="0" bIns="0">
            <a:spAutoFit/>
          </a:bodyPr>
          <a:lstStyle/>
          <a:p>
            <a:r>
              <a:rPr kumimoji="0" lang="en-US" sz="4400" b="1" i="0" u="none" strike="noStrike" kern="1200" cap="none" spc="0" normalizeH="0" baseline="0" noProof="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cs typeface="Arial Black" panose="020B0604020202020204" pitchFamily="34" charset="0"/>
              </a:rPr>
              <a:t>SURFACE INCIDENT </a:t>
            </a:r>
            <a:r>
              <a:rPr kumimoji="0" lang="en-US" sz="4400" b="0" i="0" u="none" strike="noStrike" kern="1200" cap="none" spc="0" normalizeH="0" baseline="30000" noProof="0">
                <a:ln>
                  <a:noFill/>
                </a:ln>
                <a:solidFill>
                  <a:schemeClr val="bg1"/>
                </a:solidFill>
                <a:effectLst>
                  <a:outerShdw blurRad="76200" dist="76200" dir="3600000" algn="tl" rotWithShape="0">
                    <a:prstClr val="black">
                      <a:alpha val="40000"/>
                    </a:prstClr>
                  </a:outerShdw>
                </a:effectLst>
                <a:uLnTx/>
                <a:uFillTx/>
                <a:latin typeface="Arial" panose="020B0604020202020204" pitchFamily="34" charset="0"/>
                <a:cs typeface="Arial" panose="020B0604020202020204" pitchFamily="34" charset="0"/>
              </a:rPr>
              <a:t>(SI)</a:t>
            </a:r>
            <a:endParaRPr lang="en-US" b="0" i="0" baseline="30000">
              <a:solidFill>
                <a:schemeClr val="bg1"/>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249270"/>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FINE-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6210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55824"/>
            <a:ext cx="10248900" cy="676176"/>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object 11">
            <a:extLst>
              <a:ext uri="{FF2B5EF4-FFF2-40B4-BE49-F238E27FC236}">
                <a16:creationId xmlns:a16="http://schemas.microsoft.com/office/drawing/2014/main" id="{CB2C613F-2ACA-B1DA-E584-3C59286BC75F}"/>
              </a:ext>
            </a:extLst>
          </p:cNvPr>
          <p:cNvPicPr/>
          <p:nvPr userDrawn="1"/>
        </p:nvPicPr>
        <p:blipFill rotWithShape="1">
          <a:blip r:embed="rId3" cstate="hqprint">
            <a:alphaModFix/>
            <a:extLst>
              <a:ext uri="{28A0092B-C50C-407E-A947-70E740481C1C}">
                <a14:useLocalDpi xmlns:a14="http://schemas.microsoft.com/office/drawing/2010/main"/>
              </a:ext>
            </a:extLst>
          </a:blip>
          <a:srcRect t="-53"/>
          <a:stretch/>
        </p:blipFill>
        <p:spPr>
          <a:xfrm>
            <a:off x="457201" y="2033520"/>
            <a:ext cx="5904039" cy="4329181"/>
          </a:xfrm>
          <a:prstGeom prst="rect">
            <a:avLst/>
          </a:prstGeom>
        </p:spPr>
      </p:pic>
      <p:pic>
        <p:nvPicPr>
          <p:cNvPr id="10" name="object 4">
            <a:extLst>
              <a:ext uri="{FF2B5EF4-FFF2-40B4-BE49-F238E27FC236}">
                <a16:creationId xmlns:a16="http://schemas.microsoft.com/office/drawing/2014/main" id="{C88E4DD0-BF49-F0E2-C7BE-4C773E4212C0}"/>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0"/>
            <a:ext cx="990844" cy="6362701"/>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4" name="TextBox 13">
            <a:extLst>
              <a:ext uri="{FF2B5EF4-FFF2-40B4-BE49-F238E27FC236}">
                <a16:creationId xmlns:a16="http://schemas.microsoft.com/office/drawing/2014/main" id="{69B610AB-60F7-695D-7AC4-7CB9BBCCD948}"/>
              </a:ext>
            </a:extLst>
          </p:cNvPr>
          <p:cNvSpPr txBox="1"/>
          <p:nvPr userDrawn="1"/>
        </p:nvSpPr>
        <p:spPr>
          <a:xfrm>
            <a:off x="1866899" y="1513557"/>
            <a:ext cx="8238596" cy="677108"/>
          </a:xfrm>
          <a:prstGeom prst="rect">
            <a:avLst/>
          </a:prstGeom>
          <a:noFill/>
        </p:spPr>
        <p:txBody>
          <a:bodyPr wrap="square" lIns="0" tIns="0" rIns="0" bIns="0" rtlCol="0">
            <a:spAutoFit/>
          </a:bodyPr>
          <a:lstStyle/>
          <a:p>
            <a:r>
              <a:rPr kumimoji="0" lang="en-US" sz="4400" b="1" i="0" u="none" strike="noStrike" kern="1200" cap="none" spc="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RUNWAY</a:t>
            </a:r>
            <a:r>
              <a:rPr kumimoji="0" lang="en-US" sz="4400" b="1" i="0" u="none" strike="noStrike" kern="1200" cap="none" spc="42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EXCURSION</a:t>
            </a:r>
            <a:r>
              <a:rPr kumimoji="0" lang="en-US" sz="4400" b="1" i="0" u="none" strike="noStrike" kern="1200" cap="none" spc="44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(RE)</a:t>
            </a:r>
            <a:endParaRPr lang="en-US"/>
          </a:p>
        </p:txBody>
      </p:sp>
      <p:sp>
        <p:nvSpPr>
          <p:cNvPr id="15" name="object 10">
            <a:extLst>
              <a:ext uri="{FF2B5EF4-FFF2-40B4-BE49-F238E27FC236}">
                <a16:creationId xmlns:a16="http://schemas.microsoft.com/office/drawing/2014/main" id="{83D7CB0F-4964-3A65-123D-86C3EF939E6E}"/>
              </a:ext>
            </a:extLst>
          </p:cNvPr>
          <p:cNvSpPr txBox="1"/>
          <p:nvPr userDrawn="1"/>
        </p:nvSpPr>
        <p:spPr>
          <a:xfrm>
            <a:off x="6651116" y="2033521"/>
            <a:ext cx="5236084" cy="4462760"/>
          </a:xfrm>
          <a:prstGeom prst="rect">
            <a:avLst/>
          </a:prstGeom>
        </p:spPr>
        <p:txBody>
          <a:bodyPr vert="horz" wrap="square" lIns="0" tIns="182880" rIns="0" bIns="0" rtlCol="0" anchor="t">
            <a:spAutoFit/>
          </a:bodyPr>
          <a:lstStyle/>
          <a:p>
            <a:pPr marR="5080">
              <a:spcBef>
                <a:spcPts val="450"/>
              </a:spcBef>
            </a:pPr>
            <a:r>
              <a:rPr lang="en-US" sz="2800" b="1">
                <a:solidFill>
                  <a:schemeClr val="accent2"/>
                </a:solidFill>
                <a:latin typeface="Arial"/>
                <a:cs typeface="Arial"/>
              </a:rPr>
              <a:t>A veer off or overrun from </a:t>
            </a:r>
            <a:br>
              <a:rPr lang="en-US" sz="2800" b="1">
                <a:latin typeface="Arial"/>
                <a:cs typeface="Arial"/>
              </a:rPr>
            </a:br>
            <a:r>
              <a:rPr lang="en-US" sz="2800" b="1">
                <a:solidFill>
                  <a:schemeClr val="accent2"/>
                </a:solidFill>
                <a:latin typeface="Arial"/>
                <a:cs typeface="Arial"/>
              </a:rPr>
              <a:t>the runway surface during take-off or landing</a:t>
            </a:r>
          </a:p>
          <a:p>
            <a:pPr marL="35560" marR="5080" indent="-23495">
              <a:spcBef>
                <a:spcPts val="450"/>
              </a:spcBef>
            </a:pPr>
            <a:r>
              <a:rPr sz="2400">
                <a:latin typeface="Arial"/>
                <a:cs typeface="Arial"/>
              </a:rPr>
              <a:t>Contributing</a:t>
            </a:r>
            <a:r>
              <a:rPr sz="2400" spc="175">
                <a:latin typeface="Arial"/>
                <a:cs typeface="Arial"/>
              </a:rPr>
              <a:t> </a:t>
            </a:r>
            <a:r>
              <a:rPr sz="2400">
                <a:latin typeface="Arial"/>
                <a:cs typeface="Arial"/>
              </a:rPr>
              <a:t>factors</a:t>
            </a:r>
            <a:r>
              <a:rPr sz="2400" spc="175">
                <a:latin typeface="Arial"/>
                <a:cs typeface="Arial"/>
              </a:rPr>
              <a:t> </a:t>
            </a:r>
            <a:r>
              <a:rPr sz="2400">
                <a:latin typeface="Arial"/>
                <a:cs typeface="Arial"/>
              </a:rPr>
              <a:t>may</a:t>
            </a:r>
            <a:r>
              <a:rPr sz="2400" spc="175">
                <a:latin typeface="Arial"/>
                <a:cs typeface="Arial"/>
              </a:rPr>
              <a:t> </a:t>
            </a:r>
            <a:r>
              <a:rPr sz="2400" spc="-10">
                <a:latin typeface="Arial"/>
                <a:cs typeface="Arial"/>
              </a:rPr>
              <a:t>include:</a:t>
            </a:r>
            <a:endParaRPr lang="en-US" sz="2400" spc="-10">
              <a:latin typeface="Arial"/>
              <a:cs typeface="Arial"/>
            </a:endParaRPr>
          </a:p>
          <a:p>
            <a:pPr marL="237744" indent="-237744">
              <a:spcBef>
                <a:spcPts val="1100"/>
              </a:spcBef>
              <a:buChar char="•"/>
              <a:tabLst>
                <a:tab pos="284480" algn="l"/>
              </a:tabLst>
            </a:pPr>
            <a:r>
              <a:rPr sz="2400">
                <a:latin typeface="Arial"/>
                <a:cs typeface="Arial"/>
              </a:rPr>
              <a:t>Unstable</a:t>
            </a:r>
            <a:r>
              <a:rPr sz="2400" spc="280">
                <a:latin typeface="Arial"/>
                <a:cs typeface="Arial"/>
              </a:rPr>
              <a:t> </a:t>
            </a:r>
            <a:r>
              <a:rPr sz="2400" spc="-10">
                <a:latin typeface="Arial"/>
                <a:cs typeface="Arial"/>
              </a:rPr>
              <a:t>Approaches</a:t>
            </a:r>
            <a:endParaRPr sz="2400">
              <a:latin typeface="Arial"/>
              <a:cs typeface="Arial"/>
            </a:endParaRPr>
          </a:p>
          <a:p>
            <a:pPr marL="237744" indent="-237744">
              <a:spcBef>
                <a:spcPts val="1100"/>
              </a:spcBef>
              <a:buChar char="•"/>
              <a:tabLst>
                <a:tab pos="284480" algn="l"/>
              </a:tabLst>
            </a:pPr>
            <a:r>
              <a:rPr sz="2400">
                <a:latin typeface="Arial"/>
                <a:cs typeface="Arial"/>
              </a:rPr>
              <a:t>Cross</a:t>
            </a:r>
            <a:r>
              <a:rPr sz="2400" spc="245">
                <a:latin typeface="Arial"/>
                <a:cs typeface="Arial"/>
              </a:rPr>
              <a:t> </a:t>
            </a:r>
            <a:r>
              <a:rPr sz="2400">
                <a:latin typeface="Arial"/>
                <a:cs typeface="Arial"/>
              </a:rPr>
              <a:t>Wind</a:t>
            </a:r>
            <a:r>
              <a:rPr sz="2400" spc="250">
                <a:latin typeface="Arial"/>
                <a:cs typeface="Arial"/>
              </a:rPr>
              <a:t> </a:t>
            </a:r>
            <a:r>
              <a:rPr sz="2400" spc="-10">
                <a:latin typeface="Arial"/>
                <a:cs typeface="Arial"/>
              </a:rPr>
              <a:t>Component</a:t>
            </a:r>
            <a:endParaRPr sz="2400">
              <a:latin typeface="Arial"/>
              <a:cs typeface="Arial"/>
            </a:endParaRPr>
          </a:p>
          <a:p>
            <a:pPr marL="237744" indent="-237744">
              <a:spcBef>
                <a:spcPts val="1100"/>
              </a:spcBef>
              <a:buChar char="•"/>
              <a:tabLst>
                <a:tab pos="284480" algn="l"/>
              </a:tabLst>
            </a:pPr>
            <a:r>
              <a:rPr sz="2400" spc="-10">
                <a:latin typeface="Arial"/>
                <a:cs typeface="Arial"/>
              </a:rPr>
              <a:t>Tailwind</a:t>
            </a:r>
            <a:endParaRPr sz="2400">
              <a:latin typeface="Arial"/>
              <a:cs typeface="Arial"/>
            </a:endParaRPr>
          </a:p>
          <a:p>
            <a:pPr marL="237744" indent="-237744">
              <a:spcBef>
                <a:spcPts val="1100"/>
              </a:spcBef>
              <a:buChar char="•"/>
              <a:tabLst>
                <a:tab pos="284480" algn="l"/>
              </a:tabLst>
            </a:pPr>
            <a:r>
              <a:rPr sz="2400" spc="-10">
                <a:latin typeface="Arial"/>
                <a:cs typeface="Arial"/>
              </a:rPr>
              <a:t>Mechanical</a:t>
            </a:r>
            <a:endParaRPr sz="2400">
              <a:latin typeface="Arial"/>
              <a:cs typeface="Arial"/>
            </a:endParaRPr>
          </a:p>
          <a:p>
            <a:pPr marL="237744" indent="-237744">
              <a:spcBef>
                <a:spcPts val="1100"/>
              </a:spcBef>
              <a:buChar char="•"/>
              <a:tabLst>
                <a:tab pos="284480" algn="l"/>
              </a:tabLst>
            </a:pPr>
            <a:r>
              <a:rPr sz="2400">
                <a:latin typeface="Arial"/>
                <a:cs typeface="Arial"/>
              </a:rPr>
              <a:t>Runway</a:t>
            </a:r>
            <a:r>
              <a:rPr sz="2400" spc="305">
                <a:latin typeface="Arial"/>
                <a:cs typeface="Arial"/>
              </a:rPr>
              <a:t> </a:t>
            </a:r>
            <a:r>
              <a:rPr sz="2400" spc="-10">
                <a:latin typeface="Arial"/>
                <a:cs typeface="Arial"/>
              </a:rPr>
              <a:t>Conditions</a:t>
            </a:r>
            <a:endParaRPr sz="2400">
              <a:latin typeface="Arial"/>
              <a:cs typeface="Arial"/>
            </a:endParaRPr>
          </a:p>
        </p:txBody>
      </p:sp>
    </p:spTree>
    <p:extLst>
      <p:ext uri="{BB962C8B-B14F-4D97-AF65-F5344CB8AC3E}">
        <p14:creationId xmlns:p14="http://schemas.microsoft.com/office/powerpoint/2010/main" val="2498639447"/>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FINE - R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bg object 17">
            <a:extLst>
              <a:ext uri="{FF2B5EF4-FFF2-40B4-BE49-F238E27FC236}">
                <a16:creationId xmlns:a16="http://schemas.microsoft.com/office/drawing/2014/main" id="{2424A077-54F9-2B95-7198-159BA2CD5B3D}"/>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1" y="3653113"/>
            <a:ext cx="10744201" cy="3204887"/>
          </a:xfrm>
          <a:prstGeom prst="rect">
            <a:avLst/>
          </a:prstGeom>
        </p:spPr>
      </p:pic>
      <p:pic>
        <p:nvPicPr>
          <p:cNvPr id="10" name="object 4">
            <a:extLst>
              <a:ext uri="{FF2B5EF4-FFF2-40B4-BE49-F238E27FC236}">
                <a16:creationId xmlns:a16="http://schemas.microsoft.com/office/drawing/2014/main" id="{C88E4DD0-BF49-F0E2-C7BE-4C773E4212C0}"/>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TextBox 14">
            <a:extLst>
              <a:ext uri="{FF2B5EF4-FFF2-40B4-BE49-F238E27FC236}">
                <a16:creationId xmlns:a16="http://schemas.microsoft.com/office/drawing/2014/main" id="{BF3074E4-64A4-3978-724C-910193A44153}"/>
              </a:ext>
            </a:extLst>
          </p:cNvPr>
          <p:cNvSpPr txBox="1"/>
          <p:nvPr/>
        </p:nvSpPr>
        <p:spPr>
          <a:xfrm>
            <a:off x="1866899" y="2248930"/>
            <a:ext cx="9666074" cy="1292662"/>
          </a:xfrm>
          <a:prstGeom prst="rect">
            <a:avLst/>
          </a:prstGeom>
          <a:noFill/>
        </p:spPr>
        <p:txBody>
          <a:bodyPr wrap="square" lIns="0" tIns="0" rIns="0" bIns="0" rtlCol="0">
            <a:spAutoFit/>
          </a:bodyPr>
          <a:lstStyle/>
          <a:p>
            <a:pPr marL="22225" marR="0" lvl="0" indent="0" algn="l" defTabSz="914400" rtl="0" eaLnBrk="1" fontAlgn="auto" latinLnBrk="0" hangingPunct="1">
              <a:lnSpc>
                <a:spcPct val="100000"/>
              </a:lnSpc>
              <a:spcBef>
                <a:spcPts val="505"/>
              </a:spcBef>
              <a:spcAft>
                <a:spcPts val="0"/>
              </a:spcAft>
              <a:buClrTx/>
              <a:buSzTx/>
              <a:buFontTx/>
              <a:buNone/>
              <a:tabLst/>
              <a:defRPr/>
            </a:pPr>
            <a:r>
              <a:rPr kumimoji="0" lang="en-US" sz="2800" b="1" i="0" u="none" strike="noStrike" kern="1200" cap="none" spc="-10" normalizeH="0" baseline="0" noProof="0">
                <a:ln>
                  <a:noFill/>
                </a:ln>
                <a:solidFill>
                  <a:srgbClr val="303744"/>
                </a:solidFill>
                <a:effectLst/>
                <a:uLnTx/>
                <a:uFillTx/>
                <a:latin typeface="Arial"/>
                <a:ea typeface="+mn-ea"/>
                <a:cs typeface="Arial"/>
              </a:rPr>
              <a:t>Incorrect </a:t>
            </a:r>
            <a:r>
              <a:rPr kumimoji="0" lang="en-US" sz="2800" b="1" i="0" u="none" strike="noStrike" kern="1200" cap="none" spc="0" normalizeH="0" baseline="0" noProof="0">
                <a:ln>
                  <a:noFill/>
                </a:ln>
                <a:solidFill>
                  <a:srgbClr val="303744"/>
                </a:solidFill>
                <a:effectLst/>
                <a:uLnTx/>
                <a:uFillTx/>
                <a:latin typeface="Arial"/>
                <a:ea typeface="+mn-ea"/>
                <a:cs typeface="Arial"/>
              </a:rPr>
              <a:t>presence</a:t>
            </a:r>
            <a:r>
              <a:rPr kumimoji="0" lang="en-US" sz="2800" b="1" i="0" u="none" strike="noStrike" kern="1200" cap="none" spc="28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of</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an</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aircraft,</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vehicle</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or person</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on</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the</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protected</a:t>
            </a:r>
            <a:r>
              <a:rPr kumimoji="0" lang="en-US" sz="2800" b="1" i="0" u="none" strike="noStrike" kern="1200" cap="none" spc="295" normalizeH="0" baseline="0" noProof="0">
                <a:ln>
                  <a:noFill/>
                </a:ln>
                <a:solidFill>
                  <a:srgbClr val="303744"/>
                </a:solidFill>
                <a:effectLst/>
                <a:uLnTx/>
                <a:uFillTx/>
                <a:latin typeface="Arial"/>
                <a:ea typeface="+mn-ea"/>
                <a:cs typeface="Arial"/>
              </a:rPr>
              <a:t> </a:t>
            </a:r>
            <a:r>
              <a:rPr kumimoji="0" lang="en-US" sz="2800" b="1" i="0" u="none" strike="noStrike" kern="1200" cap="none" spc="-20" normalizeH="0" baseline="0" noProof="0">
                <a:ln>
                  <a:noFill/>
                </a:ln>
                <a:solidFill>
                  <a:srgbClr val="303744"/>
                </a:solidFill>
                <a:effectLst/>
                <a:uLnTx/>
                <a:uFillTx/>
                <a:latin typeface="Arial"/>
                <a:ea typeface="+mn-ea"/>
                <a:cs typeface="Arial"/>
              </a:rPr>
              <a:t>area</a:t>
            </a:r>
            <a:r>
              <a:rPr kumimoji="0" lang="en-US" sz="2800" b="0" i="0" u="none" strike="noStrike" kern="1200" cap="none" spc="-2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of</a:t>
            </a:r>
            <a:r>
              <a:rPr kumimoji="0" lang="en-US" sz="2800" b="0" i="0" u="none" strike="noStrike" kern="1200" cap="none" spc="26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a surface</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designated</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for</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the</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landing</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and</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take-off</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0" normalizeH="0" baseline="0" noProof="0">
                <a:ln>
                  <a:noFill/>
                </a:ln>
                <a:solidFill>
                  <a:srgbClr val="303744"/>
                </a:solidFill>
                <a:effectLst/>
                <a:uLnTx/>
                <a:uFillTx/>
                <a:latin typeface="Arial"/>
                <a:ea typeface="+mn-ea"/>
                <a:cs typeface="Arial"/>
              </a:rPr>
              <a:t>of</a:t>
            </a:r>
            <a:r>
              <a:rPr kumimoji="0" lang="en-US" sz="2800" b="0" i="0" u="none" strike="noStrike" kern="1200" cap="none" spc="270" normalizeH="0" baseline="0" noProof="0">
                <a:ln>
                  <a:noFill/>
                </a:ln>
                <a:solidFill>
                  <a:srgbClr val="303744"/>
                </a:solidFill>
                <a:effectLst/>
                <a:uLnTx/>
                <a:uFillTx/>
                <a:latin typeface="Arial"/>
                <a:ea typeface="+mn-ea"/>
                <a:cs typeface="Arial"/>
              </a:rPr>
              <a:t> </a:t>
            </a:r>
            <a:r>
              <a:rPr kumimoji="0" lang="en-US" sz="2800" b="0" i="0" u="none" strike="noStrike" kern="1200" cap="none" spc="-10" normalizeH="0" baseline="0" noProof="0">
                <a:ln>
                  <a:noFill/>
                </a:ln>
                <a:solidFill>
                  <a:srgbClr val="303744"/>
                </a:solidFill>
                <a:effectLst/>
                <a:uLnTx/>
                <a:uFillTx/>
                <a:latin typeface="Arial"/>
                <a:ea typeface="+mn-ea"/>
                <a:cs typeface="Arial"/>
              </a:rPr>
              <a:t>aircraft</a:t>
            </a:r>
            <a:endParaRPr kumimoji="0" lang="en-US" sz="2800" b="0" i="0" u="none" strike="noStrike" kern="1200" cap="none" spc="0" normalizeH="0" baseline="0" noProof="0">
              <a:ln>
                <a:noFill/>
              </a:ln>
              <a:solidFill>
                <a:srgbClr val="303744"/>
              </a:solidFill>
              <a:effectLst/>
              <a:uLnTx/>
              <a:uFillTx/>
              <a:latin typeface="Arial"/>
              <a:ea typeface="+mn-ea"/>
              <a:cs typeface="Arial"/>
            </a:endParaRPr>
          </a:p>
        </p:txBody>
      </p:sp>
      <p:sp>
        <p:nvSpPr>
          <p:cNvPr id="16" name="TextBox 15">
            <a:extLst>
              <a:ext uri="{FF2B5EF4-FFF2-40B4-BE49-F238E27FC236}">
                <a16:creationId xmlns:a16="http://schemas.microsoft.com/office/drawing/2014/main" id="{58F3580B-D2BB-0341-654B-881CFDE306F1}"/>
              </a:ext>
            </a:extLst>
          </p:cNvPr>
          <p:cNvSpPr txBox="1"/>
          <p:nvPr/>
        </p:nvSpPr>
        <p:spPr>
          <a:xfrm>
            <a:off x="1866899" y="1523159"/>
            <a:ext cx="8238596" cy="677108"/>
          </a:xfrm>
          <a:prstGeom prst="rect">
            <a:avLst/>
          </a:prstGeom>
          <a:noFill/>
        </p:spPr>
        <p:txBody>
          <a:bodyPr wrap="square" lIns="0" tIns="0" rIns="0" bIns="0" rtlCol="0">
            <a:spAutoFit/>
          </a:bodyPr>
          <a:lstStyle/>
          <a:p>
            <a:r>
              <a:rPr kumimoji="0" lang="en-US" sz="4400" b="1" i="0" u="none" strike="noStrike" kern="1200" cap="none" spc="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RUNWAY</a:t>
            </a:r>
            <a:r>
              <a:rPr kumimoji="0" lang="en-US" sz="4400" b="1" i="0" u="none" strike="noStrike" kern="1200" cap="none" spc="42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80"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INCURSION</a:t>
            </a:r>
            <a:r>
              <a:rPr kumimoji="0" lang="en-US" sz="4400" b="1" i="0" u="none" strike="noStrike" kern="1200" cap="none" spc="445" normalizeH="0" baseline="0" noProof="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50" normalizeH="0" baseline="16666" noProof="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a:p>
        </p:txBody>
      </p:sp>
    </p:spTree>
    <p:extLst>
      <p:ext uri="{BB962C8B-B14F-4D97-AF65-F5344CB8AC3E}">
        <p14:creationId xmlns:p14="http://schemas.microsoft.com/office/powerpoint/2010/main" val="3574377435"/>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FINE - MOVEMENT ARE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199"/>
            <a:ext cx="10741660" cy="1591807"/>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3" name="object 8">
            <a:extLst>
              <a:ext uri="{FF2B5EF4-FFF2-40B4-BE49-F238E27FC236}">
                <a16:creationId xmlns:a16="http://schemas.microsoft.com/office/drawing/2014/main" id="{31877775-A969-2BDE-0308-DC72BA087E73}"/>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0" y="2049066"/>
            <a:ext cx="10741152" cy="4327081"/>
          </a:xfrm>
          <a:prstGeom prst="rect">
            <a:avLst/>
          </a:prstGeom>
        </p:spPr>
      </p:pic>
      <p:pic>
        <p:nvPicPr>
          <p:cNvPr id="14" name="object 9">
            <a:extLst>
              <a:ext uri="{FF2B5EF4-FFF2-40B4-BE49-F238E27FC236}">
                <a16:creationId xmlns:a16="http://schemas.microsoft.com/office/drawing/2014/main" id="{9E69AC37-788B-7C9F-FA07-1343E929B6EE}"/>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1447800" y="2049065"/>
            <a:ext cx="8191500" cy="4822382"/>
          </a:xfrm>
          <a:prstGeom prst="rect">
            <a:avLst/>
          </a:prstGeom>
        </p:spPr>
      </p:pic>
      <p:sp>
        <p:nvSpPr>
          <p:cNvPr id="15" name="object 5">
            <a:extLst>
              <a:ext uri="{FF2B5EF4-FFF2-40B4-BE49-F238E27FC236}">
                <a16:creationId xmlns:a16="http://schemas.microsoft.com/office/drawing/2014/main" id="{A74E5303-5B1F-2CCA-A9E5-659B8F304E3D}"/>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grpSp>
        <p:nvGrpSpPr>
          <p:cNvPr id="2" name="Group 1">
            <a:extLst>
              <a:ext uri="{FF2B5EF4-FFF2-40B4-BE49-F238E27FC236}">
                <a16:creationId xmlns:a16="http://schemas.microsoft.com/office/drawing/2014/main" id="{734BD091-DBDD-F09D-2169-D4393F92C8E6}"/>
              </a:ext>
            </a:extLst>
          </p:cNvPr>
          <p:cNvGrpSpPr/>
          <p:nvPr userDrawn="1"/>
        </p:nvGrpSpPr>
        <p:grpSpPr>
          <a:xfrm>
            <a:off x="1866900" y="939568"/>
            <a:ext cx="7535691" cy="3298585"/>
            <a:chOff x="1866900" y="939568"/>
            <a:chExt cx="7535691" cy="3298585"/>
          </a:xfrm>
        </p:grpSpPr>
        <p:sp>
          <p:nvSpPr>
            <p:cNvPr id="3" name="object 10">
              <a:extLst>
                <a:ext uri="{FF2B5EF4-FFF2-40B4-BE49-F238E27FC236}">
                  <a16:creationId xmlns:a16="http://schemas.microsoft.com/office/drawing/2014/main" id="{C95FDC50-111A-6BD4-50CF-ABDECCC7564C}"/>
                </a:ext>
              </a:extLst>
            </p:cNvPr>
            <p:cNvSpPr txBox="1"/>
            <p:nvPr/>
          </p:nvSpPr>
          <p:spPr>
            <a:xfrm>
              <a:off x="1866900" y="2047810"/>
              <a:ext cx="7535691" cy="2190343"/>
            </a:xfrm>
            <a:prstGeom prst="rect">
              <a:avLst/>
            </a:prstGeom>
          </p:spPr>
          <p:txBody>
            <a:bodyPr vert="horz" wrap="square" lIns="0" tIns="182880" rIns="0" bIns="0" rtlCol="0" anchor="t">
              <a:spAutoFit/>
            </a:bodyPr>
            <a:lstStyle/>
            <a:p>
              <a:pPr marL="237744" indent="-237744">
                <a:spcBef>
                  <a:spcPts val="1100"/>
                </a:spcBef>
                <a:buFont typeface="Arial" panose="020B0604020202020204" pitchFamily="34" charset="0"/>
                <a:buChar char="•"/>
              </a:pPr>
              <a:r>
                <a:rPr lang="en-US" sz="2800" b="1">
                  <a:latin typeface="Arial" panose="020B0604020202020204" pitchFamily="34" charset="0"/>
                  <a:cs typeface="Arial" panose="020B0604020202020204" pitchFamily="34" charset="0"/>
                </a:rPr>
                <a:t>Runways</a:t>
              </a:r>
            </a:p>
            <a:p>
              <a:pPr marL="237744" indent="-237744">
                <a:spcBef>
                  <a:spcPts val="1100"/>
                </a:spcBef>
                <a:buFont typeface="Arial" panose="020B0604020202020204" pitchFamily="34" charset="0"/>
                <a:buChar char="•"/>
              </a:pPr>
              <a:r>
                <a:rPr lang="en-US" sz="2800" b="1">
                  <a:latin typeface="Arial" panose="020B0604020202020204" pitchFamily="34" charset="0"/>
                  <a:cs typeface="Arial" panose="020B0604020202020204" pitchFamily="34" charset="0"/>
                </a:rPr>
                <a:t>Taxiways</a:t>
              </a:r>
            </a:p>
            <a:p>
              <a:pPr marL="237744" marR="5080" indent="-237744">
                <a:spcBef>
                  <a:spcPts val="1100"/>
                </a:spcBef>
                <a:buFont typeface="Arial" panose="020B0604020202020204" pitchFamily="34" charset="0"/>
                <a:buChar char="•"/>
              </a:pPr>
              <a:r>
                <a:rPr lang="en-US" sz="2800" b="1">
                  <a:latin typeface="Arial" panose="020B0604020202020204" pitchFamily="34" charset="0"/>
                  <a:cs typeface="Arial" panose="020B0604020202020204" pitchFamily="34" charset="0"/>
                </a:rPr>
                <a:t>Any area on the airfield where operations require ATC permission</a:t>
              </a:r>
            </a:p>
          </p:txBody>
        </p:sp>
        <p:sp>
          <p:nvSpPr>
            <p:cNvPr id="6" name="TextBox 5">
              <a:extLst>
                <a:ext uri="{FF2B5EF4-FFF2-40B4-BE49-F238E27FC236}">
                  <a16:creationId xmlns:a16="http://schemas.microsoft.com/office/drawing/2014/main" id="{989E8686-6AA9-DC49-8174-211463F71B9C}"/>
                </a:ext>
              </a:extLst>
            </p:cNvPr>
            <p:cNvSpPr txBox="1"/>
            <p:nvPr/>
          </p:nvSpPr>
          <p:spPr>
            <a:xfrm>
              <a:off x="1866900" y="939568"/>
              <a:ext cx="7381102"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WHAT ARE WE DISCUSSING TODAY?</a:t>
              </a:r>
            </a:p>
          </p:txBody>
        </p:sp>
        <p:sp>
          <p:nvSpPr>
            <p:cNvPr id="8" name="TextBox 7">
              <a:extLst>
                <a:ext uri="{FF2B5EF4-FFF2-40B4-BE49-F238E27FC236}">
                  <a16:creationId xmlns:a16="http://schemas.microsoft.com/office/drawing/2014/main" id="{C622C9F7-D27A-CCB1-9989-7F04F9403E63}"/>
                </a:ext>
              </a:extLst>
            </p:cNvPr>
            <p:cNvSpPr txBox="1"/>
            <p:nvPr/>
          </p:nvSpPr>
          <p:spPr>
            <a:xfrm>
              <a:off x="1866900" y="1521444"/>
              <a:ext cx="7282248" cy="677108"/>
            </a:xfrm>
            <a:prstGeom prst="rect">
              <a:avLst/>
            </a:prstGeom>
            <a:noFill/>
          </p:spPr>
          <p:txBody>
            <a:bodyPr wrap="square" lIns="0" tIns="0" rIns="0" bIns="0" rtlCol="0">
              <a:spAutoFit/>
            </a:bodyPr>
            <a:lstStyle/>
            <a:p>
              <a:r>
                <a:rPr kumimoji="0" lang="en-US" sz="4400" b="1" i="0" u="none" strike="noStrike" kern="1200" cap="none" spc="30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cs typeface="Arial Black" panose="020B0604020202020204" pitchFamily="34" charset="0"/>
                </a:rPr>
                <a:t>MOVEMENT AREAS</a:t>
              </a:r>
              <a:endParaRPr lang="en-US"/>
            </a:p>
          </p:txBody>
        </p:sp>
      </p:grpSp>
    </p:spTree>
    <p:extLst>
      <p:ext uri="{BB962C8B-B14F-4D97-AF65-F5344CB8AC3E}">
        <p14:creationId xmlns:p14="http://schemas.microsoft.com/office/powerpoint/2010/main" val="2291303004"/>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Ins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B3FFC7D-3BC2-5346-B9CD-0785B9FBD990}"/>
              </a:ext>
            </a:extLst>
          </p:cNvPr>
          <p:cNvSpPr>
            <a:spLocks noGrp="1"/>
          </p:cNvSpPr>
          <p:nvPr>
            <p:ph type="title" hasCustomPrompt="1"/>
          </p:nvPr>
        </p:nvSpPr>
        <p:spPr>
          <a:xfrm>
            <a:off x="1854200" y="1463482"/>
            <a:ext cx="10337800" cy="701040"/>
          </a:xfrm>
          <a:prstGeom prst="rect">
            <a:avLst/>
          </a:prstGeom>
        </p:spPr>
        <p:txBody>
          <a:bodyPr lIns="0" tIns="0" rIns="0" bIns="0" anchor="b" anchorCtr="0"/>
          <a:lstStyle>
            <a:lvl1pPr>
              <a:defRPr b="1" i="0" spc="0" baseline="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defRPr>
            </a:lvl1pPr>
          </a:lstStyle>
          <a:p>
            <a:r>
              <a:rPr lang="en-US"/>
              <a:t>HEADER</a:t>
            </a:r>
          </a:p>
        </p:txBody>
      </p:sp>
      <p:sp>
        <p:nvSpPr>
          <p:cNvPr id="11" name="Content Placeholder 2">
            <a:extLst>
              <a:ext uri="{FF2B5EF4-FFF2-40B4-BE49-F238E27FC236}">
                <a16:creationId xmlns:a16="http://schemas.microsoft.com/office/drawing/2014/main" id="{250E8D8B-3915-0649-BB97-C993C603ED62}"/>
              </a:ext>
            </a:extLst>
          </p:cNvPr>
          <p:cNvSpPr>
            <a:spLocks noGrp="1"/>
          </p:cNvSpPr>
          <p:nvPr>
            <p:ph idx="14" hasCustomPrompt="1"/>
          </p:nvPr>
        </p:nvSpPr>
        <p:spPr>
          <a:xfrm>
            <a:off x="1854200" y="1159152"/>
            <a:ext cx="10337800" cy="377814"/>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a:t>
            </a:r>
          </a:p>
        </p:txBody>
      </p:sp>
      <p:sp>
        <p:nvSpPr>
          <p:cNvPr id="2" name="Content Placeholder 2">
            <a:extLst>
              <a:ext uri="{FF2B5EF4-FFF2-40B4-BE49-F238E27FC236}">
                <a16:creationId xmlns:a16="http://schemas.microsoft.com/office/drawing/2014/main" id="{473F85F7-7B98-1C11-F1AA-0B907D48E59A}"/>
              </a:ext>
            </a:extLst>
          </p:cNvPr>
          <p:cNvSpPr>
            <a:spLocks noGrp="1"/>
          </p:cNvSpPr>
          <p:nvPr>
            <p:ph idx="1" hasCustomPrompt="1"/>
          </p:nvPr>
        </p:nvSpPr>
        <p:spPr>
          <a:xfrm>
            <a:off x="1868233" y="2213061"/>
            <a:ext cx="10323766" cy="4351338"/>
          </a:xfrm>
          <a:prstGeom prst="rect">
            <a:avLst/>
          </a:prstGeom>
        </p:spPr>
        <p:txBody>
          <a:bodyPr lIns="0" tIns="0" rIns="0" bIns="0"/>
          <a:lstStyle>
            <a:lvl1pPr marL="0" indent="0">
              <a:buNone/>
              <a:defRPr sz="2800" b="1" i="0" spc="60" baseline="0">
                <a:solidFill>
                  <a:srgbClr val="FF711C"/>
                </a:solidFill>
                <a:latin typeface="Arial" panose="020B0604020202020204" pitchFamily="34" charset="0"/>
                <a:cs typeface="Arial" panose="020B0604020202020204" pitchFamily="34" charset="0"/>
              </a:defRPr>
            </a:lvl1pPr>
            <a:lvl2pPr marL="457200" indent="-447675">
              <a:buNone/>
              <a:tabLst/>
              <a:defRPr sz="2800" b="1" i="0">
                <a:solidFill>
                  <a:schemeClr val="accent2"/>
                </a:solidFill>
                <a:latin typeface="Arial" panose="020B0604020202020204" pitchFamily="34" charset="0"/>
                <a:cs typeface="Arial" panose="020B0604020202020204" pitchFamily="34" charset="0"/>
              </a:defRPr>
            </a:lvl2pPr>
            <a:lvl3pPr marL="914400" indent="-904875">
              <a:spcBef>
                <a:spcPts val="25"/>
              </a:spcBef>
              <a:buNone/>
              <a:tabLst/>
              <a:defRPr/>
            </a:lvl3pPr>
            <a:lvl4pPr marL="233363" indent="-223838">
              <a:buFont typeface="Arial" panose="020B0604020202020204" pitchFamily="34" charset="0"/>
              <a:buChar char="•"/>
              <a:tabLst/>
              <a:defRPr/>
            </a:lvl4pPr>
            <a:lvl5pPr marL="1828800" indent="-1819275">
              <a:buNone/>
              <a:tabLst/>
              <a:defRPr/>
            </a:lvl5pPr>
          </a:lstStyle>
          <a:p>
            <a:pPr lvl="0"/>
            <a:r>
              <a:rPr lang="en-US"/>
              <a:t>ACCENT WITH HEADER – ORANGE OR BLUE</a:t>
            </a:r>
          </a:p>
          <a:p>
            <a:pPr lvl="1"/>
            <a:r>
              <a:rPr lang="en-US"/>
              <a:t>Deck head – Blue or orange</a:t>
            </a:r>
          </a:p>
          <a:p>
            <a:pPr lvl="2"/>
            <a:r>
              <a:rPr lang="en-US"/>
              <a:t>Body</a:t>
            </a:r>
          </a:p>
          <a:p>
            <a:pPr lvl="3"/>
            <a:r>
              <a:rPr lang="en-US"/>
              <a:t>Body Bullet</a:t>
            </a:r>
          </a:p>
          <a:p>
            <a:pPr lvl="4"/>
            <a:r>
              <a:rPr lang="en-US"/>
              <a:t>Fifth level</a:t>
            </a:r>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695564191"/>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guide id="14" orient="horz" pos="74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CAL - WILDLIF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0" y="457200"/>
            <a:ext cx="121920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sitting on a light pole&#10;&#10;Description automatically generated with low confidence">
            <a:extLst>
              <a:ext uri="{FF2B5EF4-FFF2-40B4-BE49-F238E27FC236}">
                <a16:creationId xmlns:a16="http://schemas.microsoft.com/office/drawing/2014/main" id="{1EEF42BA-741D-9B3C-61EF-2A72938E9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448300" cy="6896168"/>
          </a:xfrm>
          <a:prstGeom prst="rect">
            <a:avLst/>
          </a:prstGeom>
        </p:spPr>
      </p:pic>
      <p:pic>
        <p:nvPicPr>
          <p:cNvPr id="5" name="Picture 4" descr="A dog running on a road&#10;&#10;Description automatically generated with medium confidence">
            <a:extLst>
              <a:ext uri="{FF2B5EF4-FFF2-40B4-BE49-F238E27FC236}">
                <a16:creationId xmlns:a16="http://schemas.microsoft.com/office/drawing/2014/main" id="{0F331C9C-B41E-ADB0-0E1D-C84380DB0CB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448300" cy="6917845"/>
          </a:xfrm>
          <a:prstGeom prst="rect">
            <a:avLst/>
          </a:prstGeom>
        </p:spPr>
      </p:pic>
      <p:sp>
        <p:nvSpPr>
          <p:cNvPr id="13" name="Picture Placeholder 12">
            <a:extLst>
              <a:ext uri="{FF2B5EF4-FFF2-40B4-BE49-F238E27FC236}">
                <a16:creationId xmlns:a16="http://schemas.microsoft.com/office/drawing/2014/main" id="{9D465EC7-4FF1-2FFD-2D32-2A112C67D0E3}"/>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
        <p:nvSpPr>
          <p:cNvPr id="9" name="TextBox 8">
            <a:extLst>
              <a:ext uri="{FF2B5EF4-FFF2-40B4-BE49-F238E27FC236}">
                <a16:creationId xmlns:a16="http://schemas.microsoft.com/office/drawing/2014/main" id="{EE12F980-673D-46D7-4123-3BE4167A6EA8}"/>
              </a:ext>
            </a:extLst>
          </p:cNvPr>
          <p:cNvSpPr txBox="1"/>
          <p:nvPr userDrawn="1"/>
        </p:nvSpPr>
        <p:spPr>
          <a:xfrm>
            <a:off x="5600700" y="1091177"/>
            <a:ext cx="6375710"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WILDLIFE HAZARDS</a:t>
            </a:r>
          </a:p>
        </p:txBody>
      </p:sp>
      <p:pic>
        <p:nvPicPr>
          <p:cNvPr id="2" name="object 4">
            <a:extLst>
              <a:ext uri="{FF2B5EF4-FFF2-40B4-BE49-F238E27FC236}">
                <a16:creationId xmlns:a16="http://schemas.microsoft.com/office/drawing/2014/main" id="{1BB4E208-EA3B-9DD2-8336-EF6D8EB0F5C8}"/>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8" name="object 10">
            <a:extLst>
              <a:ext uri="{FF2B5EF4-FFF2-40B4-BE49-F238E27FC236}">
                <a16:creationId xmlns:a16="http://schemas.microsoft.com/office/drawing/2014/main" id="{F6A285FA-6D43-4D08-3CFF-9C15A9659F8E}"/>
              </a:ext>
            </a:extLst>
          </p:cNvPr>
          <p:cNvSpPr txBox="1"/>
          <p:nvPr userDrawn="1"/>
        </p:nvSpPr>
        <p:spPr>
          <a:xfrm>
            <a:off x="5600700" y="1600200"/>
            <a:ext cx="6362974" cy="1143001"/>
          </a:xfrm>
          <a:prstGeom prst="rect">
            <a:avLst/>
          </a:prstGeom>
        </p:spPr>
        <p:txBody>
          <a:bodyPr vert="horz" wrap="square" lIns="0" tIns="182880" rIns="0" bIns="0" rtlCol="0" anchor="t">
            <a:noAutofit/>
          </a:bodyPr>
          <a:lstStyle/>
          <a:p>
            <a:pPr marL="12700" marR="592455">
              <a:spcBef>
                <a:spcPts val="320"/>
              </a:spcBef>
              <a:tabLst>
                <a:tab pos="236220" algn="l"/>
              </a:tabLst>
            </a:pPr>
            <a:r>
              <a:rPr lang="en-US" sz="2800" b="1">
                <a:solidFill>
                  <a:srgbClr val="FF711C"/>
                </a:solidFill>
                <a:latin typeface="Arial"/>
                <a:cs typeface="Arial"/>
              </a:rPr>
              <a:t>The following are wildlife hazards specific to this airport: </a:t>
            </a:r>
          </a:p>
        </p:txBody>
      </p:sp>
      <p:sp>
        <p:nvSpPr>
          <p:cNvPr id="10" name="TextBox 9">
            <a:extLst>
              <a:ext uri="{FF2B5EF4-FFF2-40B4-BE49-F238E27FC236}">
                <a16:creationId xmlns:a16="http://schemas.microsoft.com/office/drawing/2014/main" id="{FA704588-1D69-908B-6038-79B702856720}"/>
              </a:ext>
            </a:extLst>
          </p:cNvPr>
          <p:cNvSpPr txBox="1"/>
          <p:nvPr userDrawn="1"/>
        </p:nvSpPr>
        <p:spPr>
          <a:xfrm>
            <a:off x="5587132" y="789903"/>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AREA</a:t>
            </a:r>
          </a:p>
        </p:txBody>
      </p:sp>
    </p:spTree>
    <p:extLst>
      <p:ext uri="{BB962C8B-B14F-4D97-AF65-F5344CB8AC3E}">
        <p14:creationId xmlns:p14="http://schemas.microsoft.com/office/powerpoint/2010/main" val="3226845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CAL - WEATH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13568" y="457200"/>
            <a:ext cx="12178432" cy="114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4">
            <a:extLst>
              <a:ext uri="{FF2B5EF4-FFF2-40B4-BE49-F238E27FC236}">
                <a16:creationId xmlns:a16="http://schemas.microsoft.com/office/drawing/2014/main" id="{478010C7-C7C8-4F66-4198-1C135CAC418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Placeholder 13">
            <a:extLst>
              <a:ext uri="{FF2B5EF4-FFF2-40B4-BE49-F238E27FC236}">
                <a16:creationId xmlns:a16="http://schemas.microsoft.com/office/drawing/2014/main" id="{34DEDE0A-7F56-FC43-9509-BA8AF13FB5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568" y="0"/>
            <a:ext cx="5448300" cy="6896101"/>
          </a:xfrm>
          <a:prstGeom prst="rect">
            <a:avLst/>
          </a:prstGeom>
        </p:spPr>
      </p:pic>
      <p:sp>
        <p:nvSpPr>
          <p:cNvPr id="5" name="TextBox 4">
            <a:extLst>
              <a:ext uri="{FF2B5EF4-FFF2-40B4-BE49-F238E27FC236}">
                <a16:creationId xmlns:a16="http://schemas.microsoft.com/office/drawing/2014/main" id="{B2619FA1-3521-6A80-A89E-129B8873158C}"/>
              </a:ext>
            </a:extLst>
          </p:cNvPr>
          <p:cNvSpPr txBox="1"/>
          <p:nvPr userDrawn="1"/>
        </p:nvSpPr>
        <p:spPr>
          <a:xfrm>
            <a:off x="5600700" y="1080134"/>
            <a:ext cx="61095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WEATHER TRENDS</a:t>
            </a:r>
          </a:p>
        </p:txBody>
      </p:sp>
      <p:sp>
        <p:nvSpPr>
          <p:cNvPr id="7" name="object 10">
            <a:extLst>
              <a:ext uri="{FF2B5EF4-FFF2-40B4-BE49-F238E27FC236}">
                <a16:creationId xmlns:a16="http://schemas.microsoft.com/office/drawing/2014/main" id="{F7D7ADDD-955C-A07F-2BED-487FE5E4C9EA}"/>
              </a:ext>
            </a:extLst>
          </p:cNvPr>
          <p:cNvSpPr txBox="1"/>
          <p:nvPr userDrawn="1"/>
        </p:nvSpPr>
        <p:spPr>
          <a:xfrm>
            <a:off x="5600700" y="1600200"/>
            <a:ext cx="6362974" cy="1143001"/>
          </a:xfrm>
          <a:prstGeom prst="rect">
            <a:avLst/>
          </a:prstGeom>
        </p:spPr>
        <p:txBody>
          <a:bodyPr vert="horz" wrap="square" lIns="0" tIns="182880" rIns="0" bIns="0" rtlCol="0" anchor="t">
            <a:noAutofit/>
          </a:bodyPr>
          <a:lstStyle/>
          <a:p>
            <a:pPr marL="12700" marR="592455">
              <a:spcBef>
                <a:spcPts val="320"/>
              </a:spcBef>
              <a:tabLst>
                <a:tab pos="236220" algn="l"/>
              </a:tabLst>
            </a:pPr>
            <a:r>
              <a:rPr lang="en-US" sz="2800" b="1">
                <a:solidFill>
                  <a:srgbClr val="FF711C"/>
                </a:solidFill>
                <a:latin typeface="Arial"/>
                <a:cs typeface="Arial"/>
              </a:rPr>
              <a:t>The following are weather conditions specific to this airport: </a:t>
            </a:r>
          </a:p>
        </p:txBody>
      </p:sp>
      <p:sp>
        <p:nvSpPr>
          <p:cNvPr id="8" name="TextBox 7">
            <a:extLst>
              <a:ext uri="{FF2B5EF4-FFF2-40B4-BE49-F238E27FC236}">
                <a16:creationId xmlns:a16="http://schemas.microsoft.com/office/drawing/2014/main" id="{4BA404A4-E0FE-91C8-2577-99702D28E149}"/>
              </a:ext>
            </a:extLst>
          </p:cNvPr>
          <p:cNvSpPr txBox="1"/>
          <p:nvPr userDrawn="1"/>
        </p:nvSpPr>
        <p:spPr>
          <a:xfrm>
            <a:off x="5587132" y="789903"/>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AREA</a:t>
            </a:r>
          </a:p>
        </p:txBody>
      </p:sp>
      <p:sp>
        <p:nvSpPr>
          <p:cNvPr id="9" name="Picture Placeholder 12">
            <a:extLst>
              <a:ext uri="{FF2B5EF4-FFF2-40B4-BE49-F238E27FC236}">
                <a16:creationId xmlns:a16="http://schemas.microsoft.com/office/drawing/2014/main" id="{96BDAB85-4DF3-D458-9783-FF54BB2FEDA3}"/>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Tree>
    <p:extLst>
      <p:ext uri="{BB962C8B-B14F-4D97-AF65-F5344CB8AC3E}">
        <p14:creationId xmlns:p14="http://schemas.microsoft.com/office/powerpoint/2010/main" val="2673126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OCAL - SPECIAL EVENTS">
    <p:spTree>
      <p:nvGrpSpPr>
        <p:cNvPr id="1" name=""/>
        <p:cNvGrpSpPr/>
        <p:nvPr/>
      </p:nvGrpSpPr>
      <p:grpSpPr>
        <a:xfrm>
          <a:off x="0" y="0"/>
          <a:ext cx="0" cy="0"/>
          <a:chOff x="0" y="0"/>
          <a:chExt cx="0" cy="0"/>
        </a:xfrm>
      </p:grpSpPr>
      <p:pic>
        <p:nvPicPr>
          <p:cNvPr id="3" name="object 4">
            <a:extLst>
              <a:ext uri="{FF2B5EF4-FFF2-40B4-BE49-F238E27FC236}">
                <a16:creationId xmlns:a16="http://schemas.microsoft.com/office/drawing/2014/main" id="{478010C7-C7C8-4F66-4198-1C135CAC418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15" name="Picture 14">
            <a:extLst>
              <a:ext uri="{FF2B5EF4-FFF2-40B4-BE49-F238E27FC236}">
                <a16:creationId xmlns:a16="http://schemas.microsoft.com/office/drawing/2014/main" id="{31BF2DBD-1949-4AA2-EBA7-65E6BB39B0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221" y="-19051"/>
            <a:ext cx="12192000" cy="6938785"/>
          </a:xfrm>
          <a:prstGeom prst="rect">
            <a:avLst/>
          </a:prstGeom>
        </p:spPr>
      </p:pic>
      <p:sp>
        <p:nvSpPr>
          <p:cNvPr id="13" name="Picture Placeholder 12">
            <a:extLst>
              <a:ext uri="{FF2B5EF4-FFF2-40B4-BE49-F238E27FC236}">
                <a16:creationId xmlns:a16="http://schemas.microsoft.com/office/drawing/2014/main" id="{9D465EC7-4FF1-2FFD-2D32-2A112C67D0E3}"/>
              </a:ext>
            </a:extLst>
          </p:cNvPr>
          <p:cNvSpPr>
            <a:spLocks noGrp="1"/>
          </p:cNvSpPr>
          <p:nvPr>
            <p:ph type="pic" sz="quarter" idx="10"/>
          </p:nvPr>
        </p:nvSpPr>
        <p:spPr>
          <a:xfrm>
            <a:off x="-14221" y="23634"/>
            <a:ext cx="5448300" cy="6896101"/>
          </a:xfrm>
          <a:prstGeom prst="rect">
            <a:avLst/>
          </a:prstGeom>
        </p:spPr>
        <p:txBody>
          <a:bodyPr wrap="none" lIns="274320" tIns="457200" anchor="t" anchorCtr="0"/>
          <a:lstStyle>
            <a:lvl1pPr>
              <a:defRPr sz="1600">
                <a:solidFill>
                  <a:schemeClr val="bg1"/>
                </a:solidFill>
              </a:defRPr>
            </a:lvl1pPr>
          </a:lstStyle>
          <a:p>
            <a:endParaRPr lang="en-US"/>
          </a:p>
        </p:txBody>
      </p:sp>
      <p:sp>
        <p:nvSpPr>
          <p:cNvPr id="10" name="Rectangle 9">
            <a:extLst>
              <a:ext uri="{FF2B5EF4-FFF2-40B4-BE49-F238E27FC236}">
                <a16:creationId xmlns:a16="http://schemas.microsoft.com/office/drawing/2014/main" id="{CEDC69C4-6D4F-27AB-01E9-50F5B15D70D5}"/>
              </a:ext>
            </a:extLst>
          </p:cNvPr>
          <p:cNvSpPr/>
          <p:nvPr userDrawn="1"/>
        </p:nvSpPr>
        <p:spPr>
          <a:xfrm>
            <a:off x="-14221" y="-19051"/>
            <a:ext cx="12192000" cy="694664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BE9B52B-CFAE-7815-217E-B06DCF80F5F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1"/>
            <a:ext cx="5448300" cy="6946640"/>
          </a:xfrm>
          <a:prstGeom prst="rect">
            <a:avLst/>
          </a:prstGeom>
        </p:spPr>
      </p:pic>
      <p:sp>
        <p:nvSpPr>
          <p:cNvPr id="20" name="Rectangle 19">
            <a:extLst>
              <a:ext uri="{FF2B5EF4-FFF2-40B4-BE49-F238E27FC236}">
                <a16:creationId xmlns:a16="http://schemas.microsoft.com/office/drawing/2014/main" id="{85732F7E-C9BC-668A-D509-228C897F71DE}"/>
              </a:ext>
            </a:extLst>
          </p:cNvPr>
          <p:cNvSpPr/>
          <p:nvPr userDrawn="1"/>
        </p:nvSpPr>
        <p:spPr>
          <a:xfrm>
            <a:off x="5448300" y="457200"/>
            <a:ext cx="67437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CA101E-2D2F-D308-EADF-0F8A10602125}"/>
              </a:ext>
            </a:extLst>
          </p:cNvPr>
          <p:cNvSpPr txBox="1"/>
          <p:nvPr userDrawn="1"/>
        </p:nvSpPr>
        <p:spPr>
          <a:xfrm>
            <a:off x="5600700" y="1080134"/>
            <a:ext cx="62619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SPECIAL EVENTS</a:t>
            </a:r>
          </a:p>
        </p:txBody>
      </p:sp>
      <p:pic>
        <p:nvPicPr>
          <p:cNvPr id="2" name="object 4">
            <a:extLst>
              <a:ext uri="{FF2B5EF4-FFF2-40B4-BE49-F238E27FC236}">
                <a16:creationId xmlns:a16="http://schemas.microsoft.com/office/drawing/2014/main" id="{0B0379D4-8AFC-93F6-3AB3-B6AD1893C1F5}"/>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938180" y="5603698"/>
            <a:ext cx="910920" cy="911402"/>
          </a:xfrm>
          <a:prstGeom prst="rect">
            <a:avLst/>
          </a:prstGeom>
        </p:spPr>
      </p:pic>
      <p:sp>
        <p:nvSpPr>
          <p:cNvPr id="7" name="TextBox 6">
            <a:extLst>
              <a:ext uri="{FF2B5EF4-FFF2-40B4-BE49-F238E27FC236}">
                <a16:creationId xmlns:a16="http://schemas.microsoft.com/office/drawing/2014/main" id="{6D12D460-9A3A-B9ED-1F1B-B041914D2500}"/>
              </a:ext>
            </a:extLst>
          </p:cNvPr>
          <p:cNvSpPr txBox="1"/>
          <p:nvPr userDrawn="1"/>
        </p:nvSpPr>
        <p:spPr>
          <a:xfrm>
            <a:off x="5600700" y="789903"/>
            <a:ext cx="4786628"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UPCOMING</a:t>
            </a:r>
          </a:p>
        </p:txBody>
      </p:sp>
    </p:spTree>
    <p:extLst>
      <p:ext uri="{BB962C8B-B14F-4D97-AF65-F5344CB8AC3E}">
        <p14:creationId xmlns:p14="http://schemas.microsoft.com/office/powerpoint/2010/main" val="470153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CAL SURFACE EVENTS - S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1" y="0"/>
            <a:ext cx="12192000"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SURFACE</a:t>
            </a:r>
            <a:r>
              <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 INCIDENT</a:t>
            </a: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9" name="TextBox 8">
            <a:extLst>
              <a:ext uri="{FF2B5EF4-FFF2-40B4-BE49-F238E27FC236}">
                <a16:creationId xmlns:a16="http://schemas.microsoft.com/office/drawing/2014/main" id="{08817360-3E58-E914-F5D9-2649E9E67BB2}"/>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9EA1E9B8-A745-2474-6E8A-321E0B3B1466}"/>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46080"/>
            <a:ext cx="3715919" cy="5135377"/>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719D2B09-CB7A-EFFD-EF9D-E2782E71315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917551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OUTREACH">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3">
            <a:extLst>
              <a:ext uri="{FF2B5EF4-FFF2-40B4-BE49-F238E27FC236}">
                <a16:creationId xmlns:a16="http://schemas.microsoft.com/office/drawing/2014/main" id="{4685E189-8883-F719-A8F7-115D60A759EC}"/>
              </a:ext>
            </a:extLst>
          </p:cNvPr>
          <p:cNvPicPr/>
          <p:nvPr userDrawn="1"/>
        </p:nvPicPr>
        <p:blipFill rotWithShape="1">
          <a:blip r:embed="rId3" cstate="hqprint">
            <a:alphaModFix amt="55000"/>
            <a:extLst>
              <a:ext uri="{28A0092B-C50C-407E-A947-70E740481C1C}">
                <a14:useLocalDpi xmlns:a14="http://schemas.microsoft.com/office/drawing/2010/main"/>
              </a:ext>
            </a:extLst>
          </a:blip>
          <a:srcRect t="-8595"/>
          <a:stretch/>
        </p:blipFill>
        <p:spPr>
          <a:xfrm>
            <a:off x="1600200" y="2029348"/>
            <a:ext cx="10744200" cy="4333352"/>
          </a:xfrm>
          <a:prstGeom prst="rect">
            <a:avLst/>
          </a:prstGeom>
        </p:spPr>
      </p:pic>
      <p:pic>
        <p:nvPicPr>
          <p:cNvPr id="5" name="object 3">
            <a:extLst>
              <a:ext uri="{FF2B5EF4-FFF2-40B4-BE49-F238E27FC236}">
                <a16:creationId xmlns:a16="http://schemas.microsoft.com/office/drawing/2014/main" id="{807FDA29-63D3-8C37-8A76-6A31446F9CA7}"/>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1447801" y="2381212"/>
            <a:ext cx="8330452" cy="4476787"/>
          </a:xfrm>
          <a:prstGeom prst="rect">
            <a:avLst/>
          </a:prstGeom>
        </p:spPr>
      </p:pic>
      <p:pic>
        <p:nvPicPr>
          <p:cNvPr id="10" name="object 4">
            <a:extLst>
              <a:ext uri="{FF2B5EF4-FFF2-40B4-BE49-F238E27FC236}">
                <a16:creationId xmlns:a16="http://schemas.microsoft.com/office/drawing/2014/main" id="{B69D3E6F-A702-1884-6095-10FFB338D759}"/>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80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OUTRE</a:t>
            </a:r>
            <a:r>
              <a:rPr lang="en-US" sz="8500" b="1" i="0" spc="-1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AC</a:t>
            </a:r>
            <a:r>
              <a:rPr lang="en-US" sz="8500" b="1" i="0" spc="-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H</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998546655"/>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2"/>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4172455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OCAL SURFACE EVENTS - 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539263"/>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F4C305-DDB4-7C77-7B92-1638FF89A425}"/>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6" name="TextBox 5">
            <a:extLst>
              <a:ext uri="{FF2B5EF4-FFF2-40B4-BE49-F238E27FC236}">
                <a16:creationId xmlns:a16="http://schemas.microsoft.com/office/drawing/2014/main" id="{25474E9A-0A62-AE9D-FDC3-540C6325C905}"/>
              </a:ext>
            </a:extLst>
          </p:cNvPr>
          <p:cNvSpPr txBox="1"/>
          <p:nvPr userDrawn="1"/>
        </p:nvSpPr>
        <p:spPr>
          <a:xfrm>
            <a:off x="1851532" y="1081095"/>
            <a:ext cx="10926939"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EXCURSION</a:t>
            </a:r>
            <a:endParaRPr lang="en-US" sz="40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A11F7A70-FA74-947C-D4BE-FED047547DB2}"/>
              </a:ext>
            </a:extLst>
          </p:cNvPr>
          <p:cNvSpPr txBox="1"/>
          <p:nvPr userDrawn="1"/>
        </p:nvSpPr>
        <p:spPr>
          <a:xfrm>
            <a:off x="1842702" y="696403"/>
            <a:ext cx="10032537" cy="430887"/>
          </a:xfrm>
          <a:prstGeom prst="rect">
            <a:avLst/>
          </a:prstGeom>
          <a:noFill/>
        </p:spPr>
        <p:txBody>
          <a:bodyPr wrap="square" lIns="0" tIns="0" rIns="0" bIns="0" rtlCol="0">
            <a:spAutoFit/>
          </a:bodyPr>
          <a:lstStyle/>
          <a:p>
            <a:pPr lvl="0"/>
            <a:r>
              <a:rPr lang="en-US" sz="2800" b="1">
                <a:solidFill>
                  <a:srgbClr val="FF711C"/>
                </a:solidFill>
                <a:latin typeface="Arial" panose="020B0604020202020204" pitchFamily="34" charset="0"/>
                <a:cs typeface="Arial" panose="020B0604020202020204" pitchFamily="34" charset="0"/>
              </a:rPr>
              <a:t>LOCAL SURFACE EVENT REVIEW</a:t>
            </a:r>
          </a:p>
        </p:txBody>
      </p:sp>
      <p:sp>
        <p:nvSpPr>
          <p:cNvPr id="14" name="TextBox 13">
            <a:extLst>
              <a:ext uri="{FF2B5EF4-FFF2-40B4-BE49-F238E27FC236}">
                <a16:creationId xmlns:a16="http://schemas.microsoft.com/office/drawing/2014/main" id="{84B79029-1EA7-4B7F-82C4-3B8CF3E48491}"/>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3" name="Picture Placeholder 2">
            <a:extLst>
              <a:ext uri="{FF2B5EF4-FFF2-40B4-BE49-F238E27FC236}">
                <a16:creationId xmlns:a16="http://schemas.microsoft.com/office/drawing/2014/main" id="{C7B5CED5-9100-5832-AE36-CB18BBD5F1F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D6F77738-3FAE-B8A7-71A3-9921E8C6ADE5}"/>
              </a:ext>
            </a:extLst>
          </p:cNvPr>
          <p:cNvSpPr>
            <a:spLocks noGrp="1"/>
          </p:cNvSpPr>
          <p:nvPr>
            <p:ph type="pic" sz="quarter" idx="17"/>
          </p:nvPr>
        </p:nvSpPr>
        <p:spPr>
          <a:xfrm>
            <a:off x="1395335" y="1752106"/>
            <a:ext cx="3742660" cy="5105894"/>
          </a:xfrm>
          <a:prstGeom prst="rect">
            <a:avLst/>
          </a:prstGeom>
        </p:spPr>
        <p:txBody>
          <a:bodyPr tIns="91440" bIns="0"/>
          <a:lstStyle>
            <a:lvl1pPr>
              <a:defRPr sz="100"/>
            </a:lvl1pPr>
          </a:lstStyle>
          <a:p>
            <a:endParaRPr lang="en-US"/>
          </a:p>
        </p:txBody>
      </p:sp>
      <p:sp>
        <p:nvSpPr>
          <p:cNvPr id="7" name="object 5">
            <a:extLst>
              <a:ext uri="{FF2B5EF4-FFF2-40B4-BE49-F238E27FC236}">
                <a16:creationId xmlns:a16="http://schemas.microsoft.com/office/drawing/2014/main" id="{DC645A8B-65A2-205B-A82E-E826C6DC633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071972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IM LOCA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3261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56978572"/>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FINE - A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0842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083311"/>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5260" y="1153148"/>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7549EBE0-A7B9-2A09-F280-5742A207856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TextBox 18">
            <a:extLst>
              <a:ext uri="{FF2B5EF4-FFF2-40B4-BE49-F238E27FC236}">
                <a16:creationId xmlns:a16="http://schemas.microsoft.com/office/drawing/2014/main" id="{346EF3FE-A44D-7D14-86BD-5C8D0FB3FA76}"/>
              </a:ext>
            </a:extLst>
          </p:cNvPr>
          <p:cNvSpPr txBox="1"/>
          <p:nvPr userDrawn="1"/>
        </p:nvSpPr>
        <p:spPr>
          <a:xfrm>
            <a:off x="2219093" y="-724829"/>
            <a:ext cx="8106007" cy="1220128"/>
          </a:xfrm>
          <a:prstGeom prst="rect">
            <a:avLst/>
          </a:prstGeom>
          <a:noFill/>
        </p:spPr>
        <p:txBody>
          <a:bodyPr wrap="square" rtlCol="0">
            <a:spAutoFit/>
          </a:bodyPr>
          <a:lstStyle/>
          <a:p>
            <a:endParaRPr lang="en-US"/>
          </a:p>
        </p:txBody>
      </p:sp>
      <p:sp>
        <p:nvSpPr>
          <p:cNvPr id="2" name="Rectangle 1">
            <a:hlinkClick r:id="rId4"/>
            <a:extLst>
              <a:ext uri="{FF2B5EF4-FFF2-40B4-BE49-F238E27FC236}">
                <a16:creationId xmlns:a16="http://schemas.microsoft.com/office/drawing/2014/main" id="{305C6161-DB90-E76A-95D6-851DEB9BF5C6}"/>
              </a:ext>
            </a:extLst>
          </p:cNvPr>
          <p:cNvSpPr/>
          <p:nvPr userDrawn="1"/>
        </p:nvSpPr>
        <p:spPr>
          <a:xfrm>
            <a:off x="10556341" y="5214796"/>
            <a:ext cx="1457608" cy="14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49BAA5-A466-9B0C-3720-1A55392F99B3}"/>
              </a:ext>
            </a:extLst>
          </p:cNvPr>
          <p:cNvPicPr/>
          <p:nvPr userDrawn="1"/>
        </p:nvPicPr>
        <p:blipFill rotWithShape="1">
          <a:blip r:embed="rId5" cstate="screen">
            <a:extLst>
              <a:ext uri="{28A0092B-C50C-407E-A947-70E740481C1C}">
                <a14:useLocalDpi xmlns:a14="http://schemas.microsoft.com/office/drawing/2010/main"/>
              </a:ext>
            </a:extLst>
          </a:blip>
          <a:srcRect l="-37299" t="552" r="-16226" b="-6659"/>
          <a:stretch/>
        </p:blipFill>
        <p:spPr>
          <a:xfrm>
            <a:off x="-798653" y="1859268"/>
            <a:ext cx="9988952" cy="4363655"/>
          </a:xfrm>
          <a:prstGeom prst="rect">
            <a:avLst/>
          </a:prstGeom>
          <a:noFill/>
        </p:spPr>
      </p:pic>
    </p:spTree>
    <p:extLst>
      <p:ext uri="{BB962C8B-B14F-4D97-AF65-F5344CB8AC3E}">
        <p14:creationId xmlns:p14="http://schemas.microsoft.com/office/powerpoint/2010/main" val="2105897473"/>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FINE - S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4">
            <a:extLst>
              <a:ext uri="{FF2B5EF4-FFF2-40B4-BE49-F238E27FC236}">
                <a16:creationId xmlns:a16="http://schemas.microsoft.com/office/drawing/2014/main" id="{ACA02B2B-7FA0-FF91-BEEE-47ED07BEC3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37167" y="2031652"/>
            <a:ext cx="6096000" cy="4826348"/>
          </a:xfrm>
          <a:prstGeom prst="rect">
            <a:avLst/>
          </a:prstGeom>
        </p:spPr>
      </p:pic>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8" name="object 5">
            <a:extLst>
              <a:ext uri="{FF2B5EF4-FFF2-40B4-BE49-F238E27FC236}">
                <a16:creationId xmlns:a16="http://schemas.microsoft.com/office/drawing/2014/main" id="{32B0DEFA-0CFB-1F29-9A2C-C0CAFF9397B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886249270"/>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S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CDED-1E8D-A734-C115-CB50FF033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4" name="Rectangle 3">
            <a:extLst>
              <a:ext uri="{FF2B5EF4-FFF2-40B4-BE49-F238E27FC236}">
                <a16:creationId xmlns:a16="http://schemas.microsoft.com/office/drawing/2014/main" id="{D7F7EBDC-C453-E250-24E7-332D6B238F15}"/>
              </a:ext>
            </a:extLst>
          </p:cNvPr>
          <p:cNvSpPr/>
          <p:nvPr userDrawn="1"/>
        </p:nvSpPr>
        <p:spPr>
          <a:xfrm>
            <a:off x="0" y="1"/>
            <a:ext cx="12192000" cy="689610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6C79C-9D44-7142-8585-14915D4F25FC}"/>
              </a:ext>
            </a:extLst>
          </p:cNvPr>
          <p:cNvSpPr/>
          <p:nvPr userDrawn="1"/>
        </p:nvSpPr>
        <p:spPr>
          <a:xfrm>
            <a:off x="1435100" y="456279"/>
            <a:ext cx="10756900" cy="1563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6">
            <a:extLst>
              <a:ext uri="{FF2B5EF4-FFF2-40B4-BE49-F238E27FC236}">
                <a16:creationId xmlns:a16="http://schemas.microsoft.com/office/drawing/2014/main" id="{23D8B184-A11C-D92A-CF5F-B24E7F9E35F0}"/>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pic>
        <p:nvPicPr>
          <p:cNvPr id="7" name="object 4">
            <a:extLst>
              <a:ext uri="{FF2B5EF4-FFF2-40B4-BE49-F238E27FC236}">
                <a16:creationId xmlns:a16="http://schemas.microsoft.com/office/drawing/2014/main" id="{497FB064-1F2F-D98B-B8F8-0EABC16BD799}"/>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6" name="object 5">
            <a:extLst>
              <a:ext uri="{FF2B5EF4-FFF2-40B4-BE49-F238E27FC236}">
                <a16:creationId xmlns:a16="http://schemas.microsoft.com/office/drawing/2014/main" id="{39848268-804F-F767-7528-F6C30CBF6CD2}"/>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1" name="object 11">
            <a:extLst>
              <a:ext uri="{FF2B5EF4-FFF2-40B4-BE49-F238E27FC236}">
                <a16:creationId xmlns:a16="http://schemas.microsoft.com/office/drawing/2014/main" id="{55671C1B-BCA4-2DBD-BBD4-F160EA60BC69}"/>
              </a:ext>
            </a:extLst>
          </p:cNvPr>
          <p:cNvSpPr txBox="1"/>
          <p:nvPr userDrawn="1"/>
        </p:nvSpPr>
        <p:spPr>
          <a:xfrm>
            <a:off x="1883604" y="2019300"/>
            <a:ext cx="5812595" cy="1723549"/>
          </a:xfrm>
          <a:prstGeom prst="rect">
            <a:avLst/>
          </a:prstGeom>
        </p:spPr>
        <p:txBody>
          <a:bodyPr vert="horz" wrap="square" lIns="0" tIns="182880" rIns="0" bIns="0" rtlCol="0" anchor="t">
            <a:spAutoFit/>
          </a:bodyPr>
          <a:lstStyle/>
          <a:p>
            <a:pPr marL="12700">
              <a:lnSpc>
                <a:spcPts val="2980"/>
              </a:lnSpc>
              <a:spcBef>
                <a:spcPts val="110"/>
              </a:spcBef>
            </a:pPr>
            <a:r>
              <a:rPr lang="en-US" sz="2800" b="1" spc="50">
                <a:solidFill>
                  <a:srgbClr val="FF711C"/>
                </a:solidFill>
                <a:latin typeface="Arial"/>
                <a:cs typeface="Arial"/>
              </a:rPr>
              <a:t>WSOs involve landing on or taking off from a taxiway, wrong runway, or landing at a wrong airport. Risk factors include: </a:t>
            </a:r>
          </a:p>
        </p:txBody>
      </p:sp>
      <p:sp>
        <p:nvSpPr>
          <p:cNvPr id="17" name="Content Placeholder 7">
            <a:extLst>
              <a:ext uri="{FF2B5EF4-FFF2-40B4-BE49-F238E27FC236}">
                <a16:creationId xmlns:a16="http://schemas.microsoft.com/office/drawing/2014/main" id="{6F23F87C-CF3B-2E7A-2D15-88AE6A1F34A0}"/>
              </a:ext>
            </a:extLst>
          </p:cNvPr>
          <p:cNvSpPr txBox="1">
            <a:spLocks/>
          </p:cNvSpPr>
          <p:nvPr userDrawn="1"/>
        </p:nvSpPr>
        <p:spPr>
          <a:xfrm>
            <a:off x="1866900" y="1168397"/>
            <a:ext cx="5370241" cy="43788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WSO</a:t>
            </a:r>
          </a:p>
        </p:txBody>
      </p:sp>
      <p:grpSp>
        <p:nvGrpSpPr>
          <p:cNvPr id="19" name="Group 18">
            <a:extLst>
              <a:ext uri="{FF2B5EF4-FFF2-40B4-BE49-F238E27FC236}">
                <a16:creationId xmlns:a16="http://schemas.microsoft.com/office/drawing/2014/main" id="{76E5D118-0976-34D6-9182-A1A9FE6D67DF}"/>
              </a:ext>
            </a:extLst>
          </p:cNvPr>
          <p:cNvGrpSpPr/>
          <p:nvPr userDrawn="1"/>
        </p:nvGrpSpPr>
        <p:grpSpPr>
          <a:xfrm>
            <a:off x="7712858" y="2013857"/>
            <a:ext cx="4479142" cy="4885732"/>
            <a:chOff x="7712858" y="2036065"/>
            <a:chExt cx="4479142" cy="4885732"/>
          </a:xfrm>
        </p:grpSpPr>
        <p:pic>
          <p:nvPicPr>
            <p:cNvPr id="20" name="Picture 19">
              <a:extLst>
                <a:ext uri="{FF2B5EF4-FFF2-40B4-BE49-F238E27FC236}">
                  <a16:creationId xmlns:a16="http://schemas.microsoft.com/office/drawing/2014/main" id="{E4441DF2-4BB1-120A-9439-E542C586AE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12858" y="2036065"/>
              <a:ext cx="4479142" cy="4885732"/>
            </a:xfrm>
            <a:prstGeom prst="rect">
              <a:avLst/>
            </a:prstGeom>
          </p:spPr>
        </p:pic>
        <p:cxnSp>
          <p:nvCxnSpPr>
            <p:cNvPr id="21" name="Straight Connector 20">
              <a:extLst>
                <a:ext uri="{FF2B5EF4-FFF2-40B4-BE49-F238E27FC236}">
                  <a16:creationId xmlns:a16="http://schemas.microsoft.com/office/drawing/2014/main" id="{FCE93D33-5F17-E461-FD15-EF1157DA9216}"/>
                </a:ext>
              </a:extLst>
            </p:cNvPr>
            <p:cNvCxnSpPr>
              <a:cxnSpLocks/>
            </p:cNvCxnSpPr>
            <p:nvPr/>
          </p:nvCxnSpPr>
          <p:spPr>
            <a:xfrm>
              <a:off x="8315241" y="2557646"/>
              <a:ext cx="2088256" cy="3227983"/>
            </a:xfrm>
            <a:prstGeom prst="line">
              <a:avLst/>
            </a:prstGeom>
            <a:ln w="200025">
              <a:solidFill>
                <a:srgbClr val="92D050">
                  <a:alpha val="4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304129-09AD-4AF9-284D-0BD7725C0BFA}"/>
                </a:ext>
              </a:extLst>
            </p:cNvPr>
            <p:cNvCxnSpPr>
              <a:cxnSpLocks/>
            </p:cNvCxnSpPr>
            <p:nvPr/>
          </p:nvCxnSpPr>
          <p:spPr>
            <a:xfrm>
              <a:off x="8910801" y="2575747"/>
              <a:ext cx="2694785" cy="4145246"/>
            </a:xfrm>
            <a:prstGeom prst="line">
              <a:avLst/>
            </a:prstGeom>
            <a:ln w="200025">
              <a:solidFill>
                <a:srgbClr val="EC3F36">
                  <a:alpha val="40000"/>
                </a:srgbClr>
              </a:solidFill>
            </a:ln>
          </p:spPr>
          <p:style>
            <a:lnRef idx="1">
              <a:schemeClr val="accent1"/>
            </a:lnRef>
            <a:fillRef idx="0">
              <a:schemeClr val="accent1"/>
            </a:fillRef>
            <a:effectRef idx="0">
              <a:schemeClr val="accent1"/>
            </a:effectRef>
            <a:fontRef idx="minor">
              <a:schemeClr val="tx1"/>
            </a:fontRef>
          </p:style>
        </p:cxnSp>
      </p:grpSp>
      <p:sp>
        <p:nvSpPr>
          <p:cNvPr id="26" name="object 11">
            <a:extLst>
              <a:ext uri="{FF2B5EF4-FFF2-40B4-BE49-F238E27FC236}">
                <a16:creationId xmlns:a16="http://schemas.microsoft.com/office/drawing/2014/main" id="{C3DB53D3-F4EB-E116-FC0F-B977C40E4C41}"/>
              </a:ext>
            </a:extLst>
          </p:cNvPr>
          <p:cNvSpPr txBox="1"/>
          <p:nvPr userDrawn="1"/>
        </p:nvSpPr>
        <p:spPr>
          <a:xfrm>
            <a:off x="1860736" y="3765504"/>
            <a:ext cx="5676900" cy="2719462"/>
          </a:xfrm>
          <a:prstGeom prst="rect">
            <a:avLst/>
          </a:prstGeom>
        </p:spPr>
        <p:txBody>
          <a:bodyPr vert="horz" wrap="square" lIns="0" tIns="13970" rIns="0" bIns="0" rtlCol="0" anchor="t">
            <a:spAutoFit/>
          </a:bodyPr>
          <a:lstStyle/>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Parallel runways, particular offset thresholds, or irregular spacing</a:t>
            </a:r>
          </a:p>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Closely aligned runway ends</a:t>
            </a:r>
          </a:p>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Parallel taxiways </a:t>
            </a:r>
          </a:p>
          <a:p>
            <a:pPr marL="237744" indent="-237744">
              <a:lnSpc>
                <a:spcPts val="2980"/>
              </a:lnSpc>
              <a:spcBef>
                <a:spcPts val="1100"/>
              </a:spcBef>
              <a:buFont typeface="Arial" panose="020B0604020202020204" pitchFamily="34" charset="0"/>
              <a:buChar char="•"/>
            </a:pPr>
            <a:r>
              <a:rPr lang="en-US" sz="2400" spc="50">
                <a:solidFill>
                  <a:schemeClr val="accent2"/>
                </a:solidFill>
                <a:latin typeface="Arial"/>
                <a:cs typeface="Arial"/>
              </a:rPr>
              <a:t>Close airports with similar configurations</a:t>
            </a:r>
          </a:p>
        </p:txBody>
      </p:sp>
      <p:sp>
        <p:nvSpPr>
          <p:cNvPr id="13" name="TextBox 12">
            <a:extLst>
              <a:ext uri="{FF2B5EF4-FFF2-40B4-BE49-F238E27FC236}">
                <a16:creationId xmlns:a16="http://schemas.microsoft.com/office/drawing/2014/main" id="{6702EAA3-DBEA-A1D1-DB1E-E8C7BFEDF3FE}"/>
              </a:ext>
            </a:extLst>
          </p:cNvPr>
          <p:cNvSpPr txBox="1"/>
          <p:nvPr userDrawn="1"/>
        </p:nvSpPr>
        <p:spPr>
          <a:xfrm>
            <a:off x="1851660" y="1498565"/>
            <a:ext cx="98122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WRONG SURFACE OPERATIONS</a:t>
            </a:r>
          </a:p>
        </p:txBody>
      </p:sp>
    </p:spTree>
    <p:extLst>
      <p:ext uri="{BB962C8B-B14F-4D97-AF65-F5344CB8AC3E}">
        <p14:creationId xmlns:p14="http://schemas.microsoft.com/office/powerpoint/2010/main" val="1595914046"/>
      </p:ext>
    </p:extLst>
  </p:cSld>
  <p:clrMapOvr>
    <a:masterClrMapping/>
  </p:clrMapOvr>
  <p:extLst>
    <p:ext uri="{DCECCB84-F9BA-43D5-87BE-67443E8EF086}">
      <p15:sldGuideLst xmlns:p15="http://schemas.microsoft.com/office/powerpoint/2012/main">
        <p15:guide id="1" pos="2136" userDrawn="1">
          <p15:clr>
            <a:srgbClr val="FBAE40"/>
          </p15:clr>
        </p15:guide>
        <p15:guide id="2" pos="2232" userDrawn="1">
          <p15:clr>
            <a:srgbClr val="FBAE40"/>
          </p15:clr>
        </p15:guide>
        <p15:guide id="3" pos="3432" userDrawn="1">
          <p15:clr>
            <a:srgbClr val="FBAE40"/>
          </p15:clr>
        </p15:guide>
        <p15:guide id="4" pos="3528" userDrawn="1">
          <p15:clr>
            <a:srgbClr val="FBAE40"/>
          </p15:clr>
        </p15:guide>
        <p15:guide id="5" pos="4752" userDrawn="1">
          <p15:clr>
            <a:srgbClr val="FBAE40"/>
          </p15:clr>
        </p15:guide>
        <p15:guide id="6" pos="4848" userDrawn="1">
          <p15:clr>
            <a:srgbClr val="FBAE40"/>
          </p15:clr>
        </p15:guide>
        <p15:guide id="7" pos="6072" userDrawn="1">
          <p15:clr>
            <a:srgbClr val="FBAE40"/>
          </p15:clr>
        </p15:guide>
        <p15:guide id="8" pos="6168" userDrawn="1">
          <p15:clr>
            <a:srgbClr val="FBAE40"/>
          </p15:clr>
        </p15:guide>
        <p15:guide id="9" pos="7368" userDrawn="1">
          <p15:clr>
            <a:srgbClr val="FBAE40"/>
          </p15:clr>
        </p15:guide>
        <p15:guide id="10" pos="912" userDrawn="1">
          <p15:clr>
            <a:srgbClr val="FBAE40"/>
          </p15:clr>
        </p15:guide>
        <p15:guide id="11" orient="horz" pos="4032" userDrawn="1">
          <p15:clr>
            <a:srgbClr val="FBAE40"/>
          </p15:clr>
        </p15:guide>
        <p15:guide id="12" orient="horz" pos="288" userDrawn="1">
          <p15:clr>
            <a:srgbClr val="FBAE40"/>
          </p15:clr>
        </p15:guide>
        <p15:guide id="13" pos="1176"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FINE-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6210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66334"/>
            <a:ext cx="10248900" cy="676176"/>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10" name="object 4">
            <a:extLst>
              <a:ext uri="{FF2B5EF4-FFF2-40B4-BE49-F238E27FC236}">
                <a16:creationId xmlns:a16="http://schemas.microsoft.com/office/drawing/2014/main" id="{C88E4DD0-BF49-F0E2-C7BE-4C773E4212C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object 11">
            <a:extLst>
              <a:ext uri="{FF2B5EF4-FFF2-40B4-BE49-F238E27FC236}">
                <a16:creationId xmlns:a16="http://schemas.microsoft.com/office/drawing/2014/main" id="{72506321-F341-A5F1-4723-20CFFAE12E16}"/>
              </a:ext>
            </a:extLst>
          </p:cNvPr>
          <p:cNvPicPr/>
          <p:nvPr userDrawn="1"/>
        </p:nvPicPr>
        <p:blipFill rotWithShape="1">
          <a:blip r:embed="rId4" cstate="screen">
            <a:alphaModFix/>
            <a:extLst>
              <a:ext uri="{28A0092B-C50C-407E-A947-70E740481C1C}">
                <a14:useLocalDpi xmlns:a14="http://schemas.microsoft.com/office/drawing/2010/main"/>
              </a:ext>
            </a:extLst>
          </a:blip>
          <a:srcRect t="-52" b="119"/>
          <a:stretch/>
        </p:blipFill>
        <p:spPr>
          <a:xfrm>
            <a:off x="456956" y="2038710"/>
            <a:ext cx="5904039" cy="4323992"/>
          </a:xfrm>
          <a:prstGeom prst="rect">
            <a:avLst/>
          </a:prstGeom>
        </p:spPr>
      </p:pic>
      <p:sp>
        <p:nvSpPr>
          <p:cNvPr id="3" name="object 5">
            <a:extLst>
              <a:ext uri="{FF2B5EF4-FFF2-40B4-BE49-F238E27FC236}">
                <a16:creationId xmlns:a16="http://schemas.microsoft.com/office/drawing/2014/main" id="{213D16D3-13B8-E1F4-79B9-21E23E9C2086}"/>
              </a:ext>
            </a:extLst>
          </p:cNvPr>
          <p:cNvSpPr/>
          <p:nvPr userDrawn="1"/>
        </p:nvSpPr>
        <p:spPr>
          <a:xfrm>
            <a:off x="456956" y="0"/>
            <a:ext cx="990844" cy="6362701"/>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498639447"/>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FINE - R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D3ADA8AE-4A98-FC04-15E0-78D05325A064}"/>
              </a:ext>
            </a:extLst>
          </p:cNvPr>
          <p:cNvSpPr/>
          <p:nvPr userDrawn="1"/>
        </p:nvSpPr>
        <p:spPr>
          <a:xfrm>
            <a:off x="460125" y="-10886"/>
            <a:ext cx="990600" cy="6373586"/>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1" name="object 6">
            <a:extLst>
              <a:ext uri="{FF2B5EF4-FFF2-40B4-BE49-F238E27FC236}">
                <a16:creationId xmlns:a16="http://schemas.microsoft.com/office/drawing/2014/main" id="{3CC4DE47-8F9D-955C-52FC-DF021F5832BE}"/>
              </a:ext>
            </a:extLst>
          </p:cNvPr>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pic>
        <p:nvPicPr>
          <p:cNvPr id="2" name="bg object 17">
            <a:extLst>
              <a:ext uri="{FF2B5EF4-FFF2-40B4-BE49-F238E27FC236}">
                <a16:creationId xmlns:a16="http://schemas.microsoft.com/office/drawing/2014/main" id="{9677ECD9-2BF4-5B67-4F50-79EEA4EA1356}"/>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1447801" y="3653113"/>
            <a:ext cx="10744201" cy="3204887"/>
          </a:xfrm>
          <a:prstGeom prst="rect">
            <a:avLst/>
          </a:prstGeom>
        </p:spPr>
      </p:pic>
      <p:pic>
        <p:nvPicPr>
          <p:cNvPr id="8" name="object 4">
            <a:extLst>
              <a:ext uri="{FF2B5EF4-FFF2-40B4-BE49-F238E27FC236}">
                <a16:creationId xmlns:a16="http://schemas.microsoft.com/office/drawing/2014/main" id="{570E371D-FEEE-5E97-4FCB-5F3635062EAF}"/>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3574377435"/>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FINE - MOVEMENT ARE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3C136-492F-D36F-0EB7-2D04824B8D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38D1389-BF5E-D8EF-2122-62CF8CD1CC02}"/>
              </a:ext>
            </a:extLst>
          </p:cNvPr>
          <p:cNvSpPr/>
          <p:nvPr userDrawn="1"/>
        </p:nvSpPr>
        <p:spPr>
          <a:xfrm>
            <a:off x="0" y="0"/>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BA1A2F-26B6-964B-8FB1-CE599733B741}"/>
              </a:ext>
            </a:extLst>
          </p:cNvPr>
          <p:cNvSpPr/>
          <p:nvPr userDrawn="1"/>
        </p:nvSpPr>
        <p:spPr>
          <a:xfrm>
            <a:off x="884712" y="456279"/>
            <a:ext cx="11307288" cy="15818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5">
            <a:extLst>
              <a:ext uri="{FF2B5EF4-FFF2-40B4-BE49-F238E27FC236}">
                <a16:creationId xmlns:a16="http://schemas.microsoft.com/office/drawing/2014/main" id="{86265F1F-1CFF-DBF3-8433-C63F9C3B222B}"/>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pic>
        <p:nvPicPr>
          <p:cNvPr id="18" name="object 4">
            <a:extLst>
              <a:ext uri="{FF2B5EF4-FFF2-40B4-BE49-F238E27FC236}">
                <a16:creationId xmlns:a16="http://schemas.microsoft.com/office/drawing/2014/main" id="{14FAF3E2-2B6D-6044-77F9-E771ED821F1F}"/>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2" name="Picture 1" descr="A small airplane on the runway&#10;&#10;Description automatically generated with low confidence">
            <a:extLst>
              <a:ext uri="{FF2B5EF4-FFF2-40B4-BE49-F238E27FC236}">
                <a16:creationId xmlns:a16="http://schemas.microsoft.com/office/drawing/2014/main" id="{7392C4D8-7A10-FB50-D892-EB28007F4349}"/>
              </a:ext>
            </a:extLst>
          </p:cNvPr>
          <p:cNvPicPr>
            <a:picLocks noChangeAspect="1"/>
          </p:cNvPicPr>
          <p:nvPr userDrawn="1"/>
        </p:nvPicPr>
        <p:blipFill rotWithShape="1">
          <a:blip r:embed="rId4" cstate="screen">
            <a:alphaModFix/>
            <a:extLst>
              <a:ext uri="{28A0092B-C50C-407E-A947-70E740481C1C}">
                <a14:useLocalDpi xmlns:a14="http://schemas.microsoft.com/office/drawing/2010/main"/>
              </a:ext>
            </a:extLst>
          </a:blip>
          <a:srcRect/>
          <a:stretch/>
        </p:blipFill>
        <p:spPr>
          <a:xfrm>
            <a:off x="6696075" y="-3365"/>
            <a:ext cx="5000625" cy="6903897"/>
          </a:xfrm>
          <a:prstGeom prst="rect">
            <a:avLst/>
          </a:prstGeom>
        </p:spPr>
      </p:pic>
      <p:sp>
        <p:nvSpPr>
          <p:cNvPr id="11" name="object 6">
            <a:extLst>
              <a:ext uri="{FF2B5EF4-FFF2-40B4-BE49-F238E27FC236}">
                <a16:creationId xmlns:a16="http://schemas.microsoft.com/office/drawing/2014/main" id="{3CC4DE47-8F9D-955C-52FC-DF021F5832BE}"/>
              </a:ext>
            </a:extLst>
          </p:cNvPr>
          <p:cNvSpPr/>
          <p:nvPr/>
        </p:nvSpPr>
        <p:spPr>
          <a:xfrm>
            <a:off x="1447800" y="457199"/>
            <a:ext cx="10741660" cy="1591807"/>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endParaRPr/>
          </a:p>
        </p:txBody>
      </p:sp>
      <p:sp>
        <p:nvSpPr>
          <p:cNvPr id="12" name="object 7">
            <a:extLst>
              <a:ext uri="{FF2B5EF4-FFF2-40B4-BE49-F238E27FC236}">
                <a16:creationId xmlns:a16="http://schemas.microsoft.com/office/drawing/2014/main" id="{6DFE7B12-E4FC-F9FE-D59E-C56A73EE7C43}"/>
              </a:ext>
            </a:extLst>
          </p:cNvPr>
          <p:cNvSpPr/>
          <p:nvPr/>
        </p:nvSpPr>
        <p:spPr>
          <a:xfrm>
            <a:off x="1447800" y="1332000"/>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endParaRPr/>
          </a:p>
        </p:txBody>
      </p:sp>
    </p:spTree>
    <p:extLst>
      <p:ext uri="{BB962C8B-B14F-4D97-AF65-F5344CB8AC3E}">
        <p14:creationId xmlns:p14="http://schemas.microsoft.com/office/powerpoint/2010/main" val="2291303004"/>
      </p:ext>
    </p:extLst>
  </p:cSld>
  <p:clrMapOvr>
    <a:masterClrMapping/>
  </p:clrMapOvr>
  <p:extLst>
    <p:ext uri="{DCECCB84-F9BA-43D5-87BE-67443E8EF086}">
      <p15:sldGuideLst xmlns:p15="http://schemas.microsoft.com/office/powerpoint/2012/main">
        <p15:guide id="1" orient="horz" pos="2088" userDrawn="1">
          <p15:clr>
            <a:srgbClr val="FBAE40"/>
          </p15:clr>
        </p15:guide>
        <p15:guide id="2" pos="2136" userDrawn="1">
          <p15:clr>
            <a:srgbClr val="FBAE40"/>
          </p15:clr>
        </p15:guide>
        <p15:guide id="3" pos="394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CAL - WILDLIF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0" y="457200"/>
            <a:ext cx="12192000"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sitting on a light pole&#10;&#10;Description automatically generated with low confidence">
            <a:extLst>
              <a:ext uri="{FF2B5EF4-FFF2-40B4-BE49-F238E27FC236}">
                <a16:creationId xmlns:a16="http://schemas.microsoft.com/office/drawing/2014/main" id="{1EEF42BA-741D-9B3C-61EF-2A72938E92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448300" cy="6896168"/>
          </a:xfrm>
          <a:prstGeom prst="rect">
            <a:avLst/>
          </a:prstGeom>
        </p:spPr>
      </p:pic>
      <p:pic>
        <p:nvPicPr>
          <p:cNvPr id="5" name="Picture 4" descr="A dog running on a road&#10;&#10;Description automatically generated with medium confidence">
            <a:extLst>
              <a:ext uri="{FF2B5EF4-FFF2-40B4-BE49-F238E27FC236}">
                <a16:creationId xmlns:a16="http://schemas.microsoft.com/office/drawing/2014/main" id="{0F331C9C-B41E-ADB0-0E1D-C84380DB0CB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448300" cy="6917845"/>
          </a:xfrm>
          <a:prstGeom prst="rect">
            <a:avLst/>
          </a:prstGeom>
        </p:spPr>
      </p:pic>
      <p:sp>
        <p:nvSpPr>
          <p:cNvPr id="13" name="Picture Placeholder 12">
            <a:extLst>
              <a:ext uri="{FF2B5EF4-FFF2-40B4-BE49-F238E27FC236}">
                <a16:creationId xmlns:a16="http://schemas.microsoft.com/office/drawing/2014/main" id="{9D465EC7-4FF1-2FFD-2D32-2A112C67D0E3}"/>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pic>
        <p:nvPicPr>
          <p:cNvPr id="2" name="object 4">
            <a:extLst>
              <a:ext uri="{FF2B5EF4-FFF2-40B4-BE49-F238E27FC236}">
                <a16:creationId xmlns:a16="http://schemas.microsoft.com/office/drawing/2014/main" id="{1BB4E208-EA3B-9DD2-8336-EF6D8EB0F5C8}"/>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32268455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CAL - WEATH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6AF45C-C509-F652-B077-084FFA4B52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3568" y="0"/>
            <a:ext cx="12178432" cy="6896101"/>
          </a:xfrm>
          <a:prstGeom prst="rect">
            <a:avLst/>
          </a:prstGeom>
        </p:spPr>
      </p:pic>
      <p:sp>
        <p:nvSpPr>
          <p:cNvPr id="6" name="Rectangle 5">
            <a:extLst>
              <a:ext uri="{FF2B5EF4-FFF2-40B4-BE49-F238E27FC236}">
                <a16:creationId xmlns:a16="http://schemas.microsoft.com/office/drawing/2014/main" id="{7C82FB76-8DB7-9C58-C5B3-B4F9BB3A562D}"/>
              </a:ext>
            </a:extLst>
          </p:cNvPr>
          <p:cNvSpPr/>
          <p:nvPr userDrawn="1"/>
        </p:nvSpPr>
        <p:spPr>
          <a:xfrm>
            <a:off x="0" y="0"/>
            <a:ext cx="12192000" cy="6896101"/>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06D27A-226E-7AED-36C7-C344E6F65446}"/>
              </a:ext>
            </a:extLst>
          </p:cNvPr>
          <p:cNvSpPr/>
          <p:nvPr userDrawn="1"/>
        </p:nvSpPr>
        <p:spPr>
          <a:xfrm>
            <a:off x="13568" y="457200"/>
            <a:ext cx="12178432" cy="1143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3">
            <a:extLst>
              <a:ext uri="{FF2B5EF4-FFF2-40B4-BE49-F238E27FC236}">
                <a16:creationId xmlns:a16="http://schemas.microsoft.com/office/drawing/2014/main" id="{34DEDE0A-7F56-FC43-9509-BA8AF13FB5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568" y="0"/>
            <a:ext cx="5448300" cy="6896101"/>
          </a:xfrm>
          <a:prstGeom prst="rect">
            <a:avLst/>
          </a:prstGeom>
        </p:spPr>
      </p:pic>
      <p:sp>
        <p:nvSpPr>
          <p:cNvPr id="9" name="Picture Placeholder 12">
            <a:extLst>
              <a:ext uri="{FF2B5EF4-FFF2-40B4-BE49-F238E27FC236}">
                <a16:creationId xmlns:a16="http://schemas.microsoft.com/office/drawing/2014/main" id="{A8445034-928F-6F2C-F4B6-3036F4AE1A84}"/>
              </a:ext>
            </a:extLst>
          </p:cNvPr>
          <p:cNvSpPr>
            <a:spLocks noGrp="1"/>
          </p:cNvSpPr>
          <p:nvPr>
            <p:ph type="pic" sz="quarter" idx="10"/>
          </p:nvPr>
        </p:nvSpPr>
        <p:spPr>
          <a:xfrm>
            <a:off x="-705" y="0"/>
            <a:ext cx="5448300" cy="6896167"/>
          </a:xfrm>
          <a:prstGeom prst="rect">
            <a:avLst/>
          </a:prstGeom>
        </p:spPr>
        <p:txBody>
          <a:bodyPr wrap="none" lIns="274320" tIns="457200" anchor="t" anchorCtr="0"/>
          <a:lstStyle>
            <a:lvl1pPr>
              <a:defRPr sz="1600">
                <a:solidFill>
                  <a:schemeClr val="bg1"/>
                </a:solidFill>
              </a:defRPr>
            </a:lvl1pPr>
          </a:lstStyle>
          <a:p>
            <a:endParaRPr lang="en-US"/>
          </a:p>
        </p:txBody>
      </p:sp>
    </p:spTree>
    <p:extLst>
      <p:ext uri="{BB962C8B-B14F-4D97-AF65-F5344CB8AC3E}">
        <p14:creationId xmlns:p14="http://schemas.microsoft.com/office/powerpoint/2010/main" val="26731263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OCAL - SPECIAL EVENTS">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04C32DD2-8507-BC58-7C7F-3DA18EC47E8C}"/>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5" name="Picture 4">
            <a:extLst>
              <a:ext uri="{FF2B5EF4-FFF2-40B4-BE49-F238E27FC236}">
                <a16:creationId xmlns:a16="http://schemas.microsoft.com/office/drawing/2014/main" id="{3CD07F8C-F3D4-A56D-4E4D-53C42B18C5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4221" y="-19051"/>
            <a:ext cx="12192000" cy="6938785"/>
          </a:xfrm>
          <a:prstGeom prst="rect">
            <a:avLst/>
          </a:prstGeom>
        </p:spPr>
      </p:pic>
      <p:sp>
        <p:nvSpPr>
          <p:cNvPr id="7" name="Picture Placeholder 12">
            <a:extLst>
              <a:ext uri="{FF2B5EF4-FFF2-40B4-BE49-F238E27FC236}">
                <a16:creationId xmlns:a16="http://schemas.microsoft.com/office/drawing/2014/main" id="{969F7E5D-1551-BA42-5CE8-E24879B6F7A6}"/>
              </a:ext>
            </a:extLst>
          </p:cNvPr>
          <p:cNvSpPr>
            <a:spLocks noGrp="1"/>
          </p:cNvSpPr>
          <p:nvPr>
            <p:ph type="pic" sz="quarter" idx="10"/>
          </p:nvPr>
        </p:nvSpPr>
        <p:spPr>
          <a:xfrm>
            <a:off x="-14221" y="23634"/>
            <a:ext cx="5448300" cy="6896101"/>
          </a:xfrm>
          <a:prstGeom prst="rect">
            <a:avLst/>
          </a:prstGeom>
        </p:spPr>
        <p:txBody>
          <a:bodyPr wrap="none" lIns="274320" tIns="457200" anchor="t" anchorCtr="0"/>
          <a:lstStyle>
            <a:lvl1pPr>
              <a:defRPr sz="1600">
                <a:solidFill>
                  <a:schemeClr val="bg1"/>
                </a:solidFill>
              </a:defRPr>
            </a:lvl1pPr>
          </a:lstStyle>
          <a:p>
            <a:endParaRPr lang="en-US"/>
          </a:p>
        </p:txBody>
      </p:sp>
      <p:sp>
        <p:nvSpPr>
          <p:cNvPr id="9" name="Rectangle 8">
            <a:extLst>
              <a:ext uri="{FF2B5EF4-FFF2-40B4-BE49-F238E27FC236}">
                <a16:creationId xmlns:a16="http://schemas.microsoft.com/office/drawing/2014/main" id="{AD742829-2C1C-9CB0-5D37-67C31CC095D9}"/>
              </a:ext>
            </a:extLst>
          </p:cNvPr>
          <p:cNvSpPr/>
          <p:nvPr userDrawn="1"/>
        </p:nvSpPr>
        <p:spPr>
          <a:xfrm>
            <a:off x="-14221" y="-19051"/>
            <a:ext cx="12192000" cy="6946640"/>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5AA8D4-263C-3ADB-DF4F-B7669A2482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1"/>
            <a:ext cx="5448300" cy="6946640"/>
          </a:xfrm>
          <a:prstGeom prst="rect">
            <a:avLst/>
          </a:prstGeom>
        </p:spPr>
      </p:pic>
      <p:sp>
        <p:nvSpPr>
          <p:cNvPr id="12" name="Rectangle 11">
            <a:extLst>
              <a:ext uri="{FF2B5EF4-FFF2-40B4-BE49-F238E27FC236}">
                <a16:creationId xmlns:a16="http://schemas.microsoft.com/office/drawing/2014/main" id="{CE9657E9-F038-CAF6-AE06-3172940648EE}"/>
              </a:ext>
            </a:extLst>
          </p:cNvPr>
          <p:cNvSpPr/>
          <p:nvPr userDrawn="1"/>
        </p:nvSpPr>
        <p:spPr>
          <a:xfrm>
            <a:off x="5448300" y="457200"/>
            <a:ext cx="67437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AC1D0D-2F9D-9DF9-1ADA-ECDF7E364BC8}"/>
              </a:ext>
            </a:extLst>
          </p:cNvPr>
          <p:cNvSpPr txBox="1"/>
          <p:nvPr userDrawn="1"/>
        </p:nvSpPr>
        <p:spPr>
          <a:xfrm>
            <a:off x="5600700" y="1080134"/>
            <a:ext cx="62619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SPECIAL EVENTS</a:t>
            </a:r>
          </a:p>
        </p:txBody>
      </p:sp>
      <p:pic>
        <p:nvPicPr>
          <p:cNvPr id="15" name="object 4">
            <a:extLst>
              <a:ext uri="{FF2B5EF4-FFF2-40B4-BE49-F238E27FC236}">
                <a16:creationId xmlns:a16="http://schemas.microsoft.com/office/drawing/2014/main" id="{4C349C6D-8DD2-2B67-FCDF-FEC4D33B03CE}"/>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0938180" y="5603698"/>
            <a:ext cx="910920" cy="911402"/>
          </a:xfrm>
          <a:prstGeom prst="rect">
            <a:avLst/>
          </a:prstGeom>
        </p:spPr>
      </p:pic>
      <p:sp>
        <p:nvSpPr>
          <p:cNvPr id="16" name="TextBox 15">
            <a:extLst>
              <a:ext uri="{FF2B5EF4-FFF2-40B4-BE49-F238E27FC236}">
                <a16:creationId xmlns:a16="http://schemas.microsoft.com/office/drawing/2014/main" id="{7E131926-81D5-8637-10A3-348241461B97}"/>
              </a:ext>
            </a:extLst>
          </p:cNvPr>
          <p:cNvSpPr txBox="1"/>
          <p:nvPr userDrawn="1"/>
        </p:nvSpPr>
        <p:spPr>
          <a:xfrm>
            <a:off x="5600700" y="789903"/>
            <a:ext cx="4786628"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UPCOMING</a:t>
            </a:r>
          </a:p>
        </p:txBody>
      </p:sp>
    </p:spTree>
    <p:extLst>
      <p:ext uri="{BB962C8B-B14F-4D97-AF65-F5344CB8AC3E}">
        <p14:creationId xmlns:p14="http://schemas.microsoft.com/office/powerpoint/2010/main" val="470153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CAL SURFACE EVENTS - S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1" y="0"/>
            <a:ext cx="12192000"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1093842"/>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08817360-3E58-E914-F5D9-2649E9E67BB2}"/>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9EA1E9B8-A745-2474-6E8A-321E0B3B1466}"/>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46080"/>
            <a:ext cx="3715919" cy="5135377"/>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719D2B09-CB7A-EFFD-EF9D-E2782E71315E}"/>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91755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OUTREACH">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F724B-1A92-E753-78C1-0254A551D0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23305F44-899D-643D-3F4E-24A617CDD121}"/>
              </a:ext>
            </a:extLst>
          </p:cNvPr>
          <p:cNvSpPr/>
          <p:nvPr userDrawn="1"/>
        </p:nvSpPr>
        <p:spPr>
          <a:xfrm>
            <a:off x="1" y="1"/>
            <a:ext cx="12192000" cy="6857999"/>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3">
            <a:extLst>
              <a:ext uri="{FF2B5EF4-FFF2-40B4-BE49-F238E27FC236}">
                <a16:creationId xmlns:a16="http://schemas.microsoft.com/office/drawing/2014/main" id="{4685E189-8883-F719-A8F7-115D60A759EC}"/>
              </a:ext>
            </a:extLst>
          </p:cNvPr>
          <p:cNvPicPr/>
          <p:nvPr userDrawn="1"/>
        </p:nvPicPr>
        <p:blipFill rotWithShape="1">
          <a:blip r:embed="rId3" cstate="screen">
            <a:alphaModFix amt="38000"/>
            <a:extLst>
              <a:ext uri="{28A0092B-C50C-407E-A947-70E740481C1C}">
                <a14:useLocalDpi xmlns:a14="http://schemas.microsoft.com/office/drawing/2010/main"/>
              </a:ext>
            </a:extLst>
          </a:blip>
          <a:srcRect t="-8595"/>
          <a:stretch/>
        </p:blipFill>
        <p:spPr>
          <a:xfrm>
            <a:off x="1435607" y="2029348"/>
            <a:ext cx="10744200" cy="4333352"/>
          </a:xfrm>
          <a:prstGeom prst="rect">
            <a:avLst/>
          </a:prstGeom>
        </p:spPr>
      </p:pic>
      <p:pic>
        <p:nvPicPr>
          <p:cNvPr id="10" name="object 4">
            <a:extLst>
              <a:ext uri="{FF2B5EF4-FFF2-40B4-BE49-F238E27FC236}">
                <a16:creationId xmlns:a16="http://schemas.microsoft.com/office/drawing/2014/main" id="{B69D3E6F-A702-1884-6095-10FFB338D75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17" name="bg object 17"/>
          <p:cNvSpPr/>
          <p:nvPr/>
        </p:nvSpPr>
        <p:spPr>
          <a:xfrm>
            <a:off x="1447800" y="457200"/>
            <a:ext cx="10741660" cy="1943100"/>
          </a:xfrm>
          <a:custGeom>
            <a:avLst/>
            <a:gdLst/>
            <a:ahLst/>
            <a:cxnLst/>
            <a:rect l="l" t="t" r="r" b="b"/>
            <a:pathLst>
              <a:path w="10741660" h="1934210">
                <a:moveTo>
                  <a:pt x="10741152" y="0"/>
                </a:moveTo>
                <a:lnTo>
                  <a:pt x="0" y="0"/>
                </a:lnTo>
                <a:lnTo>
                  <a:pt x="0" y="1934019"/>
                </a:lnTo>
                <a:lnTo>
                  <a:pt x="10741152" y="1934019"/>
                </a:lnTo>
                <a:lnTo>
                  <a:pt x="10741152" y="0"/>
                </a:lnTo>
                <a:close/>
              </a:path>
            </a:pathLst>
          </a:custGeom>
          <a:solidFill>
            <a:schemeClr val="accent2"/>
          </a:solidFill>
        </p:spPr>
        <p:txBody>
          <a:bodyPr wrap="square" lIns="0" tIns="0" rIns="0" bIns="0" rtlCol="0"/>
          <a:lstStyle/>
          <a:p>
            <a:endParaRPr/>
          </a:p>
        </p:txBody>
      </p:sp>
      <p:pic>
        <p:nvPicPr>
          <p:cNvPr id="6" name="object 3">
            <a:extLst>
              <a:ext uri="{FF2B5EF4-FFF2-40B4-BE49-F238E27FC236}">
                <a16:creationId xmlns:a16="http://schemas.microsoft.com/office/drawing/2014/main" id="{B26EED9A-AE3B-E877-9CC8-F05919AEC202}"/>
              </a:ext>
            </a:extLst>
          </p:cNvPr>
          <p:cNvPicPr/>
          <p:nvPr userDrawn="1"/>
        </p:nvPicPr>
        <p:blipFill rotWithShape="1">
          <a:blip r:embed="rId3" cstate="screen">
            <a:alphaModFix/>
            <a:extLst>
              <a:ext uri="{28A0092B-C50C-407E-A947-70E740481C1C}">
                <a14:useLocalDpi xmlns:a14="http://schemas.microsoft.com/office/drawing/2010/main"/>
              </a:ext>
            </a:extLst>
          </a:blip>
          <a:srcRect l="-1" t="-8595" r="51494" b="-1"/>
          <a:stretch/>
        </p:blipFill>
        <p:spPr>
          <a:xfrm>
            <a:off x="1433067" y="2029347"/>
            <a:ext cx="5211625" cy="4333352"/>
          </a:xfrm>
          <a:prstGeom prst="rect">
            <a:avLst/>
          </a:prstGeom>
        </p:spPr>
      </p:pic>
      <p:sp>
        <p:nvSpPr>
          <p:cNvPr id="12" name="TextBox 11">
            <a:extLst>
              <a:ext uri="{FF2B5EF4-FFF2-40B4-BE49-F238E27FC236}">
                <a16:creationId xmlns:a16="http://schemas.microsoft.com/office/drawing/2014/main" id="{B87F04B6-1D52-7F9C-0100-00F8F15DE2E8}"/>
              </a:ext>
            </a:extLst>
          </p:cNvPr>
          <p:cNvSpPr txBox="1"/>
          <p:nvPr userDrawn="1"/>
        </p:nvSpPr>
        <p:spPr>
          <a:xfrm>
            <a:off x="1844598" y="138802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OUTRE</a:t>
            </a:r>
            <a:r>
              <a:rPr lang="en-US" sz="8500" b="1" i="0" spc="-1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AC</a:t>
            </a:r>
            <a:r>
              <a:rPr lang="en-US" sz="8500" b="1" i="0" spc="-5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H</a:t>
            </a:r>
            <a:endParaRPr lang="en-US" sz="8500" b="1" i="0">
              <a:solidFill>
                <a:schemeClr val="bg1"/>
              </a:solidFill>
              <a:latin typeface="Arial Black" panose="020B0604020202020204" pitchFamily="34" charset="0"/>
              <a:cs typeface="Arial Black" panose="020B0604020202020204" pitchFamily="34" charset="0"/>
            </a:endParaRPr>
          </a:p>
        </p:txBody>
      </p:sp>
      <p:sp>
        <p:nvSpPr>
          <p:cNvPr id="2" name="object 5">
            <a:extLst>
              <a:ext uri="{FF2B5EF4-FFF2-40B4-BE49-F238E27FC236}">
                <a16:creationId xmlns:a16="http://schemas.microsoft.com/office/drawing/2014/main" id="{05FC9119-C030-F946-FB35-F04C9ABE378A}"/>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2998546655"/>
      </p:ext>
    </p:extLst>
  </p:cSld>
  <p:clrMapOvr>
    <a:masterClrMapping/>
  </p:clrMapOvr>
  <p:extLst>
    <p:ext uri="{DCECCB84-F9BA-43D5-87BE-67443E8EF086}">
      <p15:sldGuideLst xmlns:p15="http://schemas.microsoft.com/office/powerpoint/2012/main">
        <p15:guide id="1" orient="horz" pos="1512"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CAL SURFACE EVENTS - RI">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grpSp>
        <p:nvGrpSpPr>
          <p:cNvPr id="25" name="Group 24">
            <a:extLst>
              <a:ext uri="{FF2B5EF4-FFF2-40B4-BE49-F238E27FC236}">
                <a16:creationId xmlns:a16="http://schemas.microsoft.com/office/drawing/2014/main" id="{C95EC750-2D25-F07F-39A7-5D61471EC577}"/>
              </a:ext>
            </a:extLst>
          </p:cNvPr>
          <p:cNvGrpSpPr/>
          <p:nvPr userDrawn="1"/>
        </p:nvGrpSpPr>
        <p:grpSpPr>
          <a:xfrm>
            <a:off x="5362728" y="1745638"/>
            <a:ext cx="6644478" cy="431781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9" name="TextBox 8">
            <a:extLst>
              <a:ext uri="{FF2B5EF4-FFF2-40B4-BE49-F238E27FC236}">
                <a16:creationId xmlns:a16="http://schemas.microsoft.com/office/drawing/2014/main" id="{A50FC8C5-3021-A266-DC79-12E418DF4CE3}"/>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12" name="TextBox 11">
            <a:extLst>
              <a:ext uri="{FF2B5EF4-FFF2-40B4-BE49-F238E27FC236}">
                <a16:creationId xmlns:a16="http://schemas.microsoft.com/office/drawing/2014/main" id="{207E4136-7F38-B7B0-8040-12F8DC578D9B}"/>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7" name="Picture Placeholder 2">
            <a:extLst>
              <a:ext uri="{FF2B5EF4-FFF2-40B4-BE49-F238E27FC236}">
                <a16:creationId xmlns:a16="http://schemas.microsoft.com/office/drawing/2014/main" id="{0B04EFA2-AF78-6E29-EFC9-B86BD265FE96}"/>
              </a:ext>
            </a:extLst>
          </p:cNvPr>
          <p:cNvSpPr>
            <a:spLocks noGrp="1"/>
          </p:cNvSpPr>
          <p:nvPr>
            <p:ph type="pic" sz="quarter" idx="17"/>
          </p:nvPr>
        </p:nvSpPr>
        <p:spPr>
          <a:xfrm>
            <a:off x="1459487" y="1752106"/>
            <a:ext cx="3715919" cy="5082545"/>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85B2A840-2A9A-A57E-590E-371E521AC008}"/>
              </a:ext>
            </a:extLst>
          </p:cNvPr>
          <p:cNvSpPr>
            <a:spLocks noGrp="1"/>
          </p:cNvSpPr>
          <p:nvPr>
            <p:ph type="pic" sz="quarter" idx="16"/>
          </p:nvPr>
        </p:nvSpPr>
        <p:spPr>
          <a:xfrm>
            <a:off x="5385367" y="1722623"/>
            <a:ext cx="6627649" cy="4311342"/>
          </a:xfrm>
          <a:prstGeom prst="rect">
            <a:avLst/>
          </a:prstGeom>
        </p:spPr>
        <p:txBody>
          <a:bodyPr tIns="91440" bIns="0"/>
          <a:lstStyle>
            <a:lvl1pPr>
              <a:defRPr sz="100"/>
            </a:lvl1pPr>
          </a:lstStyle>
          <a:p>
            <a:endParaRPr lang="en-US"/>
          </a:p>
        </p:txBody>
      </p:sp>
      <p:sp>
        <p:nvSpPr>
          <p:cNvPr id="2" name="object 5">
            <a:extLst>
              <a:ext uri="{FF2B5EF4-FFF2-40B4-BE49-F238E27FC236}">
                <a16:creationId xmlns:a16="http://schemas.microsoft.com/office/drawing/2014/main" id="{A9D11CC6-4459-C816-70C3-642BD5C01E11}"/>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76955" y="1703833"/>
            <a:ext cx="6672931" cy="506464"/>
          </a:xfrm>
          <a:prstGeom prst="rect">
            <a:avLst/>
          </a:prstGeom>
        </p:spPr>
        <p:txBody>
          <a:bodyPr lIns="0" tIns="182880" rIns="0" bIns="0"/>
          <a:lstStyle>
            <a:lvl1pPr algn="ctr">
              <a:defRPr sz="2000" b="1">
                <a:solidFill>
                  <a:schemeClr val="bg1"/>
                </a:solidFill>
              </a:defRPr>
            </a:lvl1pPr>
          </a:lstStyle>
          <a:p>
            <a:pPr lvl="0"/>
            <a:r>
              <a:rPr lang="en-US" dirty="0"/>
              <a:t>XXX-M-YYYY/MM/DD-000#-XXX-00#</a:t>
            </a:r>
          </a:p>
        </p:txBody>
      </p:sp>
      <p:sp>
        <p:nvSpPr>
          <p:cNvPr id="6" name="Text Placeholder 20">
            <a:extLst>
              <a:ext uri="{FF2B5EF4-FFF2-40B4-BE49-F238E27FC236}">
                <a16:creationId xmlns:a16="http://schemas.microsoft.com/office/drawing/2014/main" id="{3F5FDBE0-073D-382C-DD8E-CA78C9C54554}"/>
              </a:ext>
            </a:extLst>
          </p:cNvPr>
          <p:cNvSpPr>
            <a:spLocks noGrp="1"/>
          </p:cNvSpPr>
          <p:nvPr>
            <p:ph type="body" sz="quarter" idx="18" hasCustomPrompt="1"/>
          </p:nvPr>
        </p:nvSpPr>
        <p:spPr>
          <a:xfrm>
            <a:off x="5362727" y="5970175"/>
            <a:ext cx="6672931" cy="506464"/>
          </a:xfrm>
          <a:prstGeom prst="rect">
            <a:avLst/>
          </a:prstGeom>
        </p:spPr>
        <p:txBody>
          <a:bodyPr lIns="0" tIns="182880" rIns="0" bIns="0"/>
          <a:lstStyle>
            <a:lvl1pPr algn="l">
              <a:lnSpc>
                <a:spcPct val="100000"/>
              </a:lnSpc>
              <a:spcBef>
                <a:spcPts val="0"/>
              </a:spcBef>
              <a:defRPr sz="2000" b="1">
                <a:solidFill>
                  <a:schemeClr val="accent1">
                    <a:lumMod val="75000"/>
                  </a:schemeClr>
                </a:solidFill>
              </a:defRPr>
            </a:lvl1pPr>
          </a:lstStyle>
          <a:p>
            <a:pPr lvl="0"/>
            <a:r>
              <a:rPr lang="en-US" dirty="0"/>
              <a:t>Group Discussion:</a:t>
            </a:r>
          </a:p>
          <a:p>
            <a:pPr lvl="0"/>
            <a:r>
              <a:rPr lang="en-US" dirty="0"/>
              <a:t>What can be learned from this event? </a:t>
            </a:r>
          </a:p>
        </p:txBody>
      </p:sp>
    </p:spTree>
    <p:extLst>
      <p:ext uri="{BB962C8B-B14F-4D97-AF65-F5344CB8AC3E}">
        <p14:creationId xmlns:p14="http://schemas.microsoft.com/office/powerpoint/2010/main" val="41724557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CAL SURFACE EVENTS - 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91BD10E-6F07-41F7-09CB-320B573C0E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31" name="Picture 30" descr="A picture containing text, sky, outdoor, mirror&#10;&#10;Description automatically generated">
            <a:extLst>
              <a:ext uri="{FF2B5EF4-FFF2-40B4-BE49-F238E27FC236}">
                <a16:creationId xmlns:a16="http://schemas.microsoft.com/office/drawing/2014/main" id="{1E28078F-4205-DD55-3202-A709FA5E34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7311" y="2033527"/>
            <a:ext cx="10764689" cy="4824473"/>
          </a:xfrm>
          <a:prstGeom prst="rect">
            <a:avLst/>
          </a:prstGeom>
        </p:spPr>
      </p:pic>
      <p:sp>
        <p:nvSpPr>
          <p:cNvPr id="32" name="Rectangle 31">
            <a:extLst>
              <a:ext uri="{FF2B5EF4-FFF2-40B4-BE49-F238E27FC236}">
                <a16:creationId xmlns:a16="http://schemas.microsoft.com/office/drawing/2014/main" id="{A56DBC8C-7340-B926-76D7-A79F57AE6438}"/>
              </a:ext>
            </a:extLst>
          </p:cNvPr>
          <p:cNvSpPr/>
          <p:nvPr userDrawn="1"/>
        </p:nvSpPr>
        <p:spPr>
          <a:xfrm>
            <a:off x="0" y="0"/>
            <a:ext cx="12191999" cy="6857999"/>
          </a:xfrm>
          <a:prstGeom prst="rect">
            <a:avLst/>
          </a:prstGeom>
          <a:gradFill>
            <a:gsLst>
              <a:gs pos="0">
                <a:schemeClr val="bg1"/>
              </a:gs>
              <a:gs pos="40000">
                <a:schemeClr val="bg1">
                  <a:alpha val="68884"/>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40D4-8F6A-F587-EA1F-71B43570A6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0"/>
          <a:stretch/>
        </p:blipFill>
        <p:spPr>
          <a:xfrm>
            <a:off x="1445260" y="1722623"/>
            <a:ext cx="3736399" cy="5135377"/>
          </a:xfrm>
          <a:prstGeom prst="rect">
            <a:avLst/>
          </a:prstGeom>
        </p:spPr>
      </p:pic>
      <p:sp>
        <p:nvSpPr>
          <p:cNvPr id="21" name="Text Placeholder 20">
            <a:extLst>
              <a:ext uri="{FF2B5EF4-FFF2-40B4-BE49-F238E27FC236}">
                <a16:creationId xmlns:a16="http://schemas.microsoft.com/office/drawing/2014/main" id="{3ABF7154-957B-5A41-BB22-A3A6F13AAAA2}"/>
              </a:ext>
            </a:extLst>
          </p:cNvPr>
          <p:cNvSpPr>
            <a:spLocks noGrp="1"/>
          </p:cNvSpPr>
          <p:nvPr>
            <p:ph type="body" sz="quarter" idx="12" hasCustomPrompt="1"/>
          </p:nvPr>
        </p:nvSpPr>
        <p:spPr>
          <a:xfrm>
            <a:off x="5332774" y="1600200"/>
            <a:ext cx="6644478" cy="539263"/>
          </a:xfrm>
          <a:prstGeom prst="rect">
            <a:avLst/>
          </a:prstGeom>
        </p:spPr>
        <p:txBody>
          <a:bodyPr lIns="0" tIns="182880" rIns="0" bIns="0"/>
          <a:lstStyle>
            <a:lvl1pPr>
              <a:defRPr sz="2400" b="1">
                <a:solidFill>
                  <a:srgbClr val="FF711C"/>
                </a:solidFill>
              </a:defRPr>
            </a:lvl1pPr>
          </a:lstStyle>
          <a:p>
            <a:pPr lvl="0"/>
            <a:r>
              <a:rPr lang="en-US"/>
              <a:t>XXX / Event code</a:t>
            </a:r>
          </a:p>
        </p:txBody>
      </p:sp>
      <p:grpSp>
        <p:nvGrpSpPr>
          <p:cNvPr id="25" name="Group 24">
            <a:extLst>
              <a:ext uri="{FF2B5EF4-FFF2-40B4-BE49-F238E27FC236}">
                <a16:creationId xmlns:a16="http://schemas.microsoft.com/office/drawing/2014/main" id="{C95EC750-2D25-F07F-39A7-5D61471EC577}"/>
              </a:ext>
            </a:extLst>
          </p:cNvPr>
          <p:cNvGrpSpPr/>
          <p:nvPr userDrawn="1"/>
        </p:nvGrpSpPr>
        <p:grpSpPr>
          <a:xfrm>
            <a:off x="5332774" y="2208203"/>
            <a:ext cx="6644478" cy="3974551"/>
            <a:chOff x="5181661" y="1597512"/>
            <a:chExt cx="6644478" cy="3974551"/>
          </a:xfrm>
        </p:grpSpPr>
        <p:pic>
          <p:nvPicPr>
            <p:cNvPr id="4" name="Picture 3">
              <a:extLst>
                <a:ext uri="{FF2B5EF4-FFF2-40B4-BE49-F238E27FC236}">
                  <a16:creationId xmlns:a16="http://schemas.microsoft.com/office/drawing/2014/main" id="{BB370E12-F026-AFE0-B5EA-8EA299EADC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181661" y="1597512"/>
              <a:ext cx="6644478" cy="3974551"/>
            </a:xfrm>
            <a:prstGeom prst="rect">
              <a:avLst/>
            </a:prstGeom>
          </p:spPr>
        </p:pic>
        <p:sp>
          <p:nvSpPr>
            <p:cNvPr id="13" name="Rectangle 12">
              <a:extLst>
                <a:ext uri="{FF2B5EF4-FFF2-40B4-BE49-F238E27FC236}">
                  <a16:creationId xmlns:a16="http://schemas.microsoft.com/office/drawing/2014/main" id="{B928F95F-B9DD-A551-9186-F42719436702}"/>
                </a:ext>
              </a:extLst>
            </p:cNvPr>
            <p:cNvSpPr/>
            <p:nvPr userDrawn="1"/>
          </p:nvSpPr>
          <p:spPr>
            <a:xfrm>
              <a:off x="5195888" y="4168974"/>
              <a:ext cx="6630251" cy="140308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7A223-8BCF-7202-74B0-545A91B6DAED}"/>
                </a:ext>
              </a:extLst>
            </p:cNvPr>
            <p:cNvSpPr/>
            <p:nvPr userDrawn="1"/>
          </p:nvSpPr>
          <p:spPr>
            <a:xfrm>
              <a:off x="6102784" y="3457189"/>
              <a:ext cx="5723355" cy="79706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CD0122-D6DC-B0F0-03FF-744EAB62E223}"/>
                </a:ext>
              </a:extLst>
            </p:cNvPr>
            <p:cNvSpPr/>
            <p:nvPr userDrawn="1"/>
          </p:nvSpPr>
          <p:spPr>
            <a:xfrm>
              <a:off x="6201003" y="3217370"/>
              <a:ext cx="5543958"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4E755-F00B-0385-5317-E869730ABE5E}"/>
                </a:ext>
              </a:extLst>
            </p:cNvPr>
            <p:cNvSpPr/>
            <p:nvPr userDrawn="1"/>
          </p:nvSpPr>
          <p:spPr>
            <a:xfrm>
              <a:off x="7062156" y="287186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F672A8-53B2-F7EE-0CFD-25278A764DB3}"/>
                </a:ext>
              </a:extLst>
            </p:cNvPr>
            <p:cNvSpPr/>
            <p:nvPr userDrawn="1"/>
          </p:nvSpPr>
          <p:spPr>
            <a:xfrm>
              <a:off x="6096000" y="2383005"/>
              <a:ext cx="4713179" cy="493973"/>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446D86-D65B-0A9F-C545-142A95010EE2}"/>
                </a:ext>
              </a:extLst>
            </p:cNvPr>
            <p:cNvSpPr/>
            <p:nvPr userDrawn="1"/>
          </p:nvSpPr>
          <p:spPr>
            <a:xfrm>
              <a:off x="6714642" y="2128549"/>
              <a:ext cx="4713179" cy="432499"/>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C4AF37-0791-F462-6BBC-2F03F7AD4294}"/>
                </a:ext>
              </a:extLst>
            </p:cNvPr>
            <p:cNvSpPr/>
            <p:nvPr userDrawn="1"/>
          </p:nvSpPr>
          <p:spPr>
            <a:xfrm>
              <a:off x="6707858" y="1639686"/>
              <a:ext cx="5118281" cy="31593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F4C305-DDB4-7C77-7B92-1638FF89A425}"/>
              </a:ext>
            </a:extLst>
          </p:cNvPr>
          <p:cNvSpPr txBox="1"/>
          <p:nvPr userDrawn="1"/>
        </p:nvSpPr>
        <p:spPr>
          <a:xfrm>
            <a:off x="2157663" y="3578481"/>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8" name="Rectangle 7">
            <a:extLst>
              <a:ext uri="{FF2B5EF4-FFF2-40B4-BE49-F238E27FC236}">
                <a16:creationId xmlns:a16="http://schemas.microsoft.com/office/drawing/2014/main" id="{5E017726-0910-7597-EF7C-69B01EBCC40A}"/>
              </a:ext>
            </a:extLst>
          </p:cNvPr>
          <p:cNvSpPr/>
          <p:nvPr userDrawn="1"/>
        </p:nvSpPr>
        <p:spPr>
          <a:xfrm>
            <a:off x="1435100" y="456279"/>
            <a:ext cx="10756899" cy="1143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6">
            <a:extLst>
              <a:ext uri="{FF2B5EF4-FFF2-40B4-BE49-F238E27FC236}">
                <a16:creationId xmlns:a16="http://schemas.microsoft.com/office/drawing/2014/main" id="{0E3C31A9-E687-5150-743A-E512388FF95D}"/>
              </a:ext>
            </a:extLst>
          </p:cNvPr>
          <p:cNvSpPr/>
          <p:nvPr userDrawn="1"/>
        </p:nvSpPr>
        <p:spPr>
          <a:xfrm>
            <a:off x="454660" y="0"/>
            <a:ext cx="990600" cy="6362700"/>
          </a:xfrm>
          <a:custGeom>
            <a:avLst/>
            <a:gdLst/>
            <a:ahLst/>
            <a:cxnLst/>
            <a:rect l="l" t="t" r="r" b="b"/>
            <a:pathLst>
              <a:path w="990600" h="6400800">
                <a:moveTo>
                  <a:pt x="990600" y="0"/>
                </a:moveTo>
                <a:lnTo>
                  <a:pt x="0" y="0"/>
                </a:lnTo>
                <a:lnTo>
                  <a:pt x="0" y="6400800"/>
                </a:lnTo>
                <a:lnTo>
                  <a:pt x="990600" y="6400800"/>
                </a:lnTo>
                <a:lnTo>
                  <a:pt x="990600" y="0"/>
                </a:lnTo>
                <a:close/>
              </a:path>
            </a:pathLst>
          </a:custGeom>
          <a:solidFill>
            <a:srgbClr val="568E9F"/>
          </a:solidFill>
        </p:spPr>
        <p:txBody>
          <a:bodyPr wrap="square" lIns="0" tIns="0" rIns="0" bIns="0" rtlCol="0"/>
          <a:lstStyle/>
          <a:p>
            <a:endParaRPr/>
          </a:p>
        </p:txBody>
      </p:sp>
      <p:sp>
        <p:nvSpPr>
          <p:cNvPr id="14" name="TextBox 13">
            <a:extLst>
              <a:ext uri="{FF2B5EF4-FFF2-40B4-BE49-F238E27FC236}">
                <a16:creationId xmlns:a16="http://schemas.microsoft.com/office/drawing/2014/main" id="{84B79029-1EA7-4B7F-82C4-3B8CF3E48491}"/>
              </a:ext>
            </a:extLst>
          </p:cNvPr>
          <p:cNvSpPr txBox="1"/>
          <p:nvPr userDrawn="1"/>
        </p:nvSpPr>
        <p:spPr>
          <a:xfrm>
            <a:off x="7475621" y="3458166"/>
            <a:ext cx="2418693" cy="913308"/>
          </a:xfrm>
          <a:prstGeom prst="rect">
            <a:avLst/>
          </a:prstGeom>
          <a:solidFill>
            <a:schemeClr val="bg1"/>
          </a:solidFill>
          <a:effectLst>
            <a:outerShdw blurRad="50800" dist="38100" dir="2700000" algn="tl" rotWithShape="0">
              <a:prstClr val="black">
                <a:alpha val="40000"/>
              </a:prstClr>
            </a:outerShdw>
          </a:effectLst>
        </p:spPr>
        <p:txBody>
          <a:bodyPr wrap="square" rtlCol="0">
            <a:noAutofit/>
          </a:bodyPr>
          <a:lstStyle/>
          <a:p>
            <a:pPr algn="ctr"/>
            <a:r>
              <a:rPr lang="en-US" sz="1600" b="1" i="0">
                <a:solidFill>
                  <a:srgbClr val="FF711C"/>
                </a:solidFill>
                <a:latin typeface="Arial" panose="020B0604020202020204" pitchFamily="34" charset="0"/>
                <a:cs typeface="Arial" panose="020B0604020202020204" pitchFamily="34" charset="0"/>
              </a:rPr>
              <a:t>Click icon below to insert your local image</a:t>
            </a:r>
          </a:p>
        </p:txBody>
      </p:sp>
      <p:sp>
        <p:nvSpPr>
          <p:cNvPr id="23" name="Picture Placeholder 2">
            <a:extLst>
              <a:ext uri="{FF2B5EF4-FFF2-40B4-BE49-F238E27FC236}">
                <a16:creationId xmlns:a16="http://schemas.microsoft.com/office/drawing/2014/main" id="{C7B5CED5-9100-5832-AE36-CB18BBD5F1F8}"/>
              </a:ext>
            </a:extLst>
          </p:cNvPr>
          <p:cNvSpPr>
            <a:spLocks noGrp="1"/>
          </p:cNvSpPr>
          <p:nvPr>
            <p:ph type="pic" sz="quarter" idx="16"/>
          </p:nvPr>
        </p:nvSpPr>
        <p:spPr>
          <a:xfrm>
            <a:off x="5349603" y="2208202"/>
            <a:ext cx="6627649" cy="3992911"/>
          </a:xfrm>
          <a:prstGeom prst="rect">
            <a:avLst/>
          </a:prstGeom>
        </p:spPr>
        <p:txBody>
          <a:bodyPr tIns="91440" bIns="0"/>
          <a:lstStyle>
            <a:lvl1pPr>
              <a:defRPr sz="100"/>
            </a:lvl1pPr>
          </a:lstStyle>
          <a:p>
            <a:endParaRPr lang="en-US"/>
          </a:p>
        </p:txBody>
      </p:sp>
      <p:sp>
        <p:nvSpPr>
          <p:cNvPr id="3" name="Picture Placeholder 2">
            <a:extLst>
              <a:ext uri="{FF2B5EF4-FFF2-40B4-BE49-F238E27FC236}">
                <a16:creationId xmlns:a16="http://schemas.microsoft.com/office/drawing/2014/main" id="{D6F77738-3FAE-B8A7-71A3-9921E8C6ADE5}"/>
              </a:ext>
            </a:extLst>
          </p:cNvPr>
          <p:cNvSpPr>
            <a:spLocks noGrp="1"/>
          </p:cNvSpPr>
          <p:nvPr>
            <p:ph type="pic" sz="quarter" idx="17"/>
          </p:nvPr>
        </p:nvSpPr>
        <p:spPr>
          <a:xfrm>
            <a:off x="1445259" y="1752106"/>
            <a:ext cx="3742660" cy="5105894"/>
          </a:xfrm>
          <a:prstGeom prst="rect">
            <a:avLst/>
          </a:prstGeom>
        </p:spPr>
        <p:txBody>
          <a:bodyPr tIns="91440" bIns="0"/>
          <a:lstStyle>
            <a:lvl1pPr>
              <a:defRPr sz="100"/>
            </a:lvl1pPr>
          </a:lstStyle>
          <a:p>
            <a:endParaRPr lang="en-US"/>
          </a:p>
        </p:txBody>
      </p:sp>
      <p:sp>
        <p:nvSpPr>
          <p:cNvPr id="7" name="object 5">
            <a:extLst>
              <a:ext uri="{FF2B5EF4-FFF2-40B4-BE49-F238E27FC236}">
                <a16:creationId xmlns:a16="http://schemas.microsoft.com/office/drawing/2014/main" id="{DC645A8B-65A2-205B-A82E-E826C6DC6330}"/>
              </a:ext>
            </a:extLst>
          </p:cNvPr>
          <p:cNvSpPr/>
          <p:nvPr userDrawn="1"/>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1071972448"/>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theme" Target="../theme/theme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image" Target="../media/image1.png"/><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theme" Target="../theme/theme2.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3.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42.xml"/><Relationship Id="rId21" Type="http://schemas.openxmlformats.org/officeDocument/2006/relationships/slideLayout" Target="../slideLayouts/slideLayout246.xml"/><Relationship Id="rId42" Type="http://schemas.openxmlformats.org/officeDocument/2006/relationships/slideLayout" Target="../slideLayouts/slideLayout267.xml"/><Relationship Id="rId63" Type="http://schemas.openxmlformats.org/officeDocument/2006/relationships/slideLayout" Target="../slideLayouts/slideLayout288.xml"/><Relationship Id="rId84" Type="http://schemas.openxmlformats.org/officeDocument/2006/relationships/slideLayout" Target="../slideLayouts/slideLayout309.xml"/><Relationship Id="rId138" Type="http://schemas.openxmlformats.org/officeDocument/2006/relationships/slideLayout" Target="../slideLayouts/slideLayout363.xml"/><Relationship Id="rId107" Type="http://schemas.openxmlformats.org/officeDocument/2006/relationships/slideLayout" Target="../slideLayouts/slideLayout332.xml"/><Relationship Id="rId11" Type="http://schemas.openxmlformats.org/officeDocument/2006/relationships/slideLayout" Target="../slideLayouts/slideLayout236.xml"/><Relationship Id="rId32" Type="http://schemas.openxmlformats.org/officeDocument/2006/relationships/slideLayout" Target="../slideLayouts/slideLayout257.xml"/><Relationship Id="rId37" Type="http://schemas.openxmlformats.org/officeDocument/2006/relationships/slideLayout" Target="../slideLayouts/slideLayout262.xml"/><Relationship Id="rId53" Type="http://schemas.openxmlformats.org/officeDocument/2006/relationships/slideLayout" Target="../slideLayouts/slideLayout278.xml"/><Relationship Id="rId58" Type="http://schemas.openxmlformats.org/officeDocument/2006/relationships/slideLayout" Target="../slideLayouts/slideLayout283.xml"/><Relationship Id="rId74" Type="http://schemas.openxmlformats.org/officeDocument/2006/relationships/slideLayout" Target="../slideLayouts/slideLayout299.xml"/><Relationship Id="rId79" Type="http://schemas.openxmlformats.org/officeDocument/2006/relationships/slideLayout" Target="../slideLayouts/slideLayout304.xml"/><Relationship Id="rId102" Type="http://schemas.openxmlformats.org/officeDocument/2006/relationships/slideLayout" Target="../slideLayouts/slideLayout327.xml"/><Relationship Id="rId123" Type="http://schemas.openxmlformats.org/officeDocument/2006/relationships/slideLayout" Target="../slideLayouts/slideLayout348.xml"/><Relationship Id="rId128" Type="http://schemas.openxmlformats.org/officeDocument/2006/relationships/slideLayout" Target="../slideLayouts/slideLayout353.xml"/><Relationship Id="rId5" Type="http://schemas.openxmlformats.org/officeDocument/2006/relationships/slideLayout" Target="../slideLayouts/slideLayout230.xml"/><Relationship Id="rId90" Type="http://schemas.openxmlformats.org/officeDocument/2006/relationships/slideLayout" Target="../slideLayouts/slideLayout315.xml"/><Relationship Id="rId95" Type="http://schemas.openxmlformats.org/officeDocument/2006/relationships/slideLayout" Target="../slideLayouts/slideLayout320.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43" Type="http://schemas.openxmlformats.org/officeDocument/2006/relationships/slideLayout" Target="../slideLayouts/slideLayout268.xml"/><Relationship Id="rId48" Type="http://schemas.openxmlformats.org/officeDocument/2006/relationships/slideLayout" Target="../slideLayouts/slideLayout273.xml"/><Relationship Id="rId64" Type="http://schemas.openxmlformats.org/officeDocument/2006/relationships/slideLayout" Target="../slideLayouts/slideLayout289.xml"/><Relationship Id="rId69" Type="http://schemas.openxmlformats.org/officeDocument/2006/relationships/slideLayout" Target="../slideLayouts/slideLayout294.xml"/><Relationship Id="rId113" Type="http://schemas.openxmlformats.org/officeDocument/2006/relationships/slideLayout" Target="../slideLayouts/slideLayout338.xml"/><Relationship Id="rId118" Type="http://schemas.openxmlformats.org/officeDocument/2006/relationships/slideLayout" Target="../slideLayouts/slideLayout343.xml"/><Relationship Id="rId134" Type="http://schemas.openxmlformats.org/officeDocument/2006/relationships/slideLayout" Target="../slideLayouts/slideLayout359.xml"/><Relationship Id="rId139" Type="http://schemas.openxmlformats.org/officeDocument/2006/relationships/slideLayout" Target="../slideLayouts/slideLayout364.xml"/><Relationship Id="rId80" Type="http://schemas.openxmlformats.org/officeDocument/2006/relationships/slideLayout" Target="../slideLayouts/slideLayout305.xml"/><Relationship Id="rId85" Type="http://schemas.openxmlformats.org/officeDocument/2006/relationships/slideLayout" Target="../slideLayouts/slideLayout310.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33" Type="http://schemas.openxmlformats.org/officeDocument/2006/relationships/slideLayout" Target="../slideLayouts/slideLayout258.xml"/><Relationship Id="rId38" Type="http://schemas.openxmlformats.org/officeDocument/2006/relationships/slideLayout" Target="../slideLayouts/slideLayout263.xml"/><Relationship Id="rId59" Type="http://schemas.openxmlformats.org/officeDocument/2006/relationships/slideLayout" Target="../slideLayouts/slideLayout284.xml"/><Relationship Id="rId103" Type="http://schemas.openxmlformats.org/officeDocument/2006/relationships/slideLayout" Target="../slideLayouts/slideLayout328.xml"/><Relationship Id="rId108" Type="http://schemas.openxmlformats.org/officeDocument/2006/relationships/slideLayout" Target="../slideLayouts/slideLayout333.xml"/><Relationship Id="rId124" Type="http://schemas.openxmlformats.org/officeDocument/2006/relationships/slideLayout" Target="../slideLayouts/slideLayout349.xml"/><Relationship Id="rId129" Type="http://schemas.openxmlformats.org/officeDocument/2006/relationships/slideLayout" Target="../slideLayouts/slideLayout354.xml"/><Relationship Id="rId54" Type="http://schemas.openxmlformats.org/officeDocument/2006/relationships/slideLayout" Target="../slideLayouts/slideLayout279.xml"/><Relationship Id="rId70" Type="http://schemas.openxmlformats.org/officeDocument/2006/relationships/slideLayout" Target="../slideLayouts/slideLayout295.xml"/><Relationship Id="rId75" Type="http://schemas.openxmlformats.org/officeDocument/2006/relationships/slideLayout" Target="../slideLayouts/slideLayout300.xml"/><Relationship Id="rId91" Type="http://schemas.openxmlformats.org/officeDocument/2006/relationships/slideLayout" Target="../slideLayouts/slideLayout316.xml"/><Relationship Id="rId96" Type="http://schemas.openxmlformats.org/officeDocument/2006/relationships/slideLayout" Target="../slideLayouts/slideLayout321.xml"/><Relationship Id="rId140" Type="http://schemas.openxmlformats.org/officeDocument/2006/relationships/slideLayout" Target="../slideLayouts/slideLayout36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49" Type="http://schemas.openxmlformats.org/officeDocument/2006/relationships/slideLayout" Target="../slideLayouts/slideLayout274.xml"/><Relationship Id="rId114" Type="http://schemas.openxmlformats.org/officeDocument/2006/relationships/slideLayout" Target="../slideLayouts/slideLayout339.xml"/><Relationship Id="rId119" Type="http://schemas.openxmlformats.org/officeDocument/2006/relationships/slideLayout" Target="../slideLayouts/slideLayout344.xml"/><Relationship Id="rId44" Type="http://schemas.openxmlformats.org/officeDocument/2006/relationships/slideLayout" Target="../slideLayouts/slideLayout269.xml"/><Relationship Id="rId60" Type="http://schemas.openxmlformats.org/officeDocument/2006/relationships/slideLayout" Target="../slideLayouts/slideLayout285.xml"/><Relationship Id="rId65" Type="http://schemas.openxmlformats.org/officeDocument/2006/relationships/slideLayout" Target="../slideLayouts/slideLayout290.xml"/><Relationship Id="rId81" Type="http://schemas.openxmlformats.org/officeDocument/2006/relationships/slideLayout" Target="../slideLayouts/slideLayout306.xml"/><Relationship Id="rId86" Type="http://schemas.openxmlformats.org/officeDocument/2006/relationships/slideLayout" Target="../slideLayouts/slideLayout311.xml"/><Relationship Id="rId130" Type="http://schemas.openxmlformats.org/officeDocument/2006/relationships/slideLayout" Target="../slideLayouts/slideLayout355.xml"/><Relationship Id="rId135" Type="http://schemas.openxmlformats.org/officeDocument/2006/relationships/slideLayout" Target="../slideLayouts/slideLayout360.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39" Type="http://schemas.openxmlformats.org/officeDocument/2006/relationships/slideLayout" Target="../slideLayouts/slideLayout264.xml"/><Relationship Id="rId109" Type="http://schemas.openxmlformats.org/officeDocument/2006/relationships/slideLayout" Target="../slideLayouts/slideLayout334.xml"/><Relationship Id="rId34" Type="http://schemas.openxmlformats.org/officeDocument/2006/relationships/slideLayout" Target="../slideLayouts/slideLayout259.xml"/><Relationship Id="rId50" Type="http://schemas.openxmlformats.org/officeDocument/2006/relationships/slideLayout" Target="../slideLayouts/slideLayout275.xml"/><Relationship Id="rId55" Type="http://schemas.openxmlformats.org/officeDocument/2006/relationships/slideLayout" Target="../slideLayouts/slideLayout280.xml"/><Relationship Id="rId76" Type="http://schemas.openxmlformats.org/officeDocument/2006/relationships/slideLayout" Target="../slideLayouts/slideLayout301.xml"/><Relationship Id="rId97" Type="http://schemas.openxmlformats.org/officeDocument/2006/relationships/slideLayout" Target="../slideLayouts/slideLayout322.xml"/><Relationship Id="rId104" Type="http://schemas.openxmlformats.org/officeDocument/2006/relationships/slideLayout" Target="../slideLayouts/slideLayout329.xml"/><Relationship Id="rId120" Type="http://schemas.openxmlformats.org/officeDocument/2006/relationships/slideLayout" Target="../slideLayouts/slideLayout345.xml"/><Relationship Id="rId125" Type="http://schemas.openxmlformats.org/officeDocument/2006/relationships/slideLayout" Target="../slideLayouts/slideLayout350.xml"/><Relationship Id="rId141" Type="http://schemas.openxmlformats.org/officeDocument/2006/relationships/slideLayout" Target="../slideLayouts/slideLayout366.xml"/><Relationship Id="rId7" Type="http://schemas.openxmlformats.org/officeDocument/2006/relationships/slideLayout" Target="../slideLayouts/slideLayout232.xml"/><Relationship Id="rId71" Type="http://schemas.openxmlformats.org/officeDocument/2006/relationships/slideLayout" Target="../slideLayouts/slideLayout296.xml"/><Relationship Id="rId92" Type="http://schemas.openxmlformats.org/officeDocument/2006/relationships/slideLayout" Target="../slideLayouts/slideLayout317.xml"/><Relationship Id="rId2" Type="http://schemas.openxmlformats.org/officeDocument/2006/relationships/slideLayout" Target="../slideLayouts/slideLayout227.xml"/><Relationship Id="rId29" Type="http://schemas.openxmlformats.org/officeDocument/2006/relationships/slideLayout" Target="../slideLayouts/slideLayout254.xml"/><Relationship Id="rId24" Type="http://schemas.openxmlformats.org/officeDocument/2006/relationships/slideLayout" Target="../slideLayouts/slideLayout249.xml"/><Relationship Id="rId40" Type="http://schemas.openxmlformats.org/officeDocument/2006/relationships/slideLayout" Target="../slideLayouts/slideLayout265.xml"/><Relationship Id="rId45" Type="http://schemas.openxmlformats.org/officeDocument/2006/relationships/slideLayout" Target="../slideLayouts/slideLayout270.xml"/><Relationship Id="rId66" Type="http://schemas.openxmlformats.org/officeDocument/2006/relationships/slideLayout" Target="../slideLayouts/slideLayout291.xml"/><Relationship Id="rId87" Type="http://schemas.openxmlformats.org/officeDocument/2006/relationships/slideLayout" Target="../slideLayouts/slideLayout312.xml"/><Relationship Id="rId110" Type="http://schemas.openxmlformats.org/officeDocument/2006/relationships/slideLayout" Target="../slideLayouts/slideLayout335.xml"/><Relationship Id="rId115" Type="http://schemas.openxmlformats.org/officeDocument/2006/relationships/slideLayout" Target="../slideLayouts/slideLayout340.xml"/><Relationship Id="rId131" Type="http://schemas.openxmlformats.org/officeDocument/2006/relationships/slideLayout" Target="../slideLayouts/slideLayout356.xml"/><Relationship Id="rId136" Type="http://schemas.openxmlformats.org/officeDocument/2006/relationships/slideLayout" Target="../slideLayouts/slideLayout361.xml"/><Relationship Id="rId61" Type="http://schemas.openxmlformats.org/officeDocument/2006/relationships/slideLayout" Target="../slideLayouts/slideLayout286.xml"/><Relationship Id="rId82" Type="http://schemas.openxmlformats.org/officeDocument/2006/relationships/slideLayout" Target="../slideLayouts/slideLayout307.xml"/><Relationship Id="rId19" Type="http://schemas.openxmlformats.org/officeDocument/2006/relationships/slideLayout" Target="../slideLayouts/slideLayout244.xml"/><Relationship Id="rId14" Type="http://schemas.openxmlformats.org/officeDocument/2006/relationships/slideLayout" Target="../slideLayouts/slideLayout239.xml"/><Relationship Id="rId30" Type="http://schemas.openxmlformats.org/officeDocument/2006/relationships/slideLayout" Target="../slideLayouts/slideLayout255.xml"/><Relationship Id="rId35" Type="http://schemas.openxmlformats.org/officeDocument/2006/relationships/slideLayout" Target="../slideLayouts/slideLayout260.xml"/><Relationship Id="rId56" Type="http://schemas.openxmlformats.org/officeDocument/2006/relationships/slideLayout" Target="../slideLayouts/slideLayout281.xml"/><Relationship Id="rId77" Type="http://schemas.openxmlformats.org/officeDocument/2006/relationships/slideLayout" Target="../slideLayouts/slideLayout302.xml"/><Relationship Id="rId100" Type="http://schemas.openxmlformats.org/officeDocument/2006/relationships/slideLayout" Target="../slideLayouts/slideLayout325.xml"/><Relationship Id="rId105" Type="http://schemas.openxmlformats.org/officeDocument/2006/relationships/slideLayout" Target="../slideLayouts/slideLayout330.xml"/><Relationship Id="rId126" Type="http://schemas.openxmlformats.org/officeDocument/2006/relationships/slideLayout" Target="../slideLayouts/slideLayout351.xml"/><Relationship Id="rId8" Type="http://schemas.openxmlformats.org/officeDocument/2006/relationships/slideLayout" Target="../slideLayouts/slideLayout233.xml"/><Relationship Id="rId51" Type="http://schemas.openxmlformats.org/officeDocument/2006/relationships/slideLayout" Target="../slideLayouts/slideLayout276.xml"/><Relationship Id="rId72" Type="http://schemas.openxmlformats.org/officeDocument/2006/relationships/slideLayout" Target="../slideLayouts/slideLayout297.xml"/><Relationship Id="rId93" Type="http://schemas.openxmlformats.org/officeDocument/2006/relationships/slideLayout" Target="../slideLayouts/slideLayout318.xml"/><Relationship Id="rId98" Type="http://schemas.openxmlformats.org/officeDocument/2006/relationships/slideLayout" Target="../slideLayouts/slideLayout323.xml"/><Relationship Id="rId121" Type="http://schemas.openxmlformats.org/officeDocument/2006/relationships/slideLayout" Target="../slideLayouts/slideLayout346.xml"/><Relationship Id="rId142" Type="http://schemas.openxmlformats.org/officeDocument/2006/relationships/theme" Target="../theme/theme4.xml"/><Relationship Id="rId3" Type="http://schemas.openxmlformats.org/officeDocument/2006/relationships/slideLayout" Target="../slideLayouts/slideLayout228.xml"/><Relationship Id="rId25" Type="http://schemas.openxmlformats.org/officeDocument/2006/relationships/slideLayout" Target="../slideLayouts/slideLayout250.xml"/><Relationship Id="rId46" Type="http://schemas.openxmlformats.org/officeDocument/2006/relationships/slideLayout" Target="../slideLayouts/slideLayout271.xml"/><Relationship Id="rId67" Type="http://schemas.openxmlformats.org/officeDocument/2006/relationships/slideLayout" Target="../slideLayouts/slideLayout292.xml"/><Relationship Id="rId116" Type="http://schemas.openxmlformats.org/officeDocument/2006/relationships/slideLayout" Target="../slideLayouts/slideLayout341.xml"/><Relationship Id="rId137" Type="http://schemas.openxmlformats.org/officeDocument/2006/relationships/slideLayout" Target="../slideLayouts/slideLayout362.xml"/><Relationship Id="rId20" Type="http://schemas.openxmlformats.org/officeDocument/2006/relationships/slideLayout" Target="../slideLayouts/slideLayout245.xml"/><Relationship Id="rId41" Type="http://schemas.openxmlformats.org/officeDocument/2006/relationships/slideLayout" Target="../slideLayouts/slideLayout266.xml"/><Relationship Id="rId62" Type="http://schemas.openxmlformats.org/officeDocument/2006/relationships/slideLayout" Target="../slideLayouts/slideLayout287.xml"/><Relationship Id="rId83" Type="http://schemas.openxmlformats.org/officeDocument/2006/relationships/slideLayout" Target="../slideLayouts/slideLayout308.xml"/><Relationship Id="rId88" Type="http://schemas.openxmlformats.org/officeDocument/2006/relationships/slideLayout" Target="../slideLayouts/slideLayout313.xml"/><Relationship Id="rId111" Type="http://schemas.openxmlformats.org/officeDocument/2006/relationships/slideLayout" Target="../slideLayouts/slideLayout336.xml"/><Relationship Id="rId132" Type="http://schemas.openxmlformats.org/officeDocument/2006/relationships/slideLayout" Target="../slideLayouts/slideLayout357.xml"/><Relationship Id="rId15" Type="http://schemas.openxmlformats.org/officeDocument/2006/relationships/slideLayout" Target="../slideLayouts/slideLayout240.xml"/><Relationship Id="rId36" Type="http://schemas.openxmlformats.org/officeDocument/2006/relationships/slideLayout" Target="../slideLayouts/slideLayout261.xml"/><Relationship Id="rId57" Type="http://schemas.openxmlformats.org/officeDocument/2006/relationships/slideLayout" Target="../slideLayouts/slideLayout282.xml"/><Relationship Id="rId106" Type="http://schemas.openxmlformats.org/officeDocument/2006/relationships/slideLayout" Target="../slideLayouts/slideLayout331.xml"/><Relationship Id="rId127" Type="http://schemas.openxmlformats.org/officeDocument/2006/relationships/slideLayout" Target="../slideLayouts/slideLayout352.xml"/><Relationship Id="rId10" Type="http://schemas.openxmlformats.org/officeDocument/2006/relationships/slideLayout" Target="../slideLayouts/slideLayout235.xml"/><Relationship Id="rId31" Type="http://schemas.openxmlformats.org/officeDocument/2006/relationships/slideLayout" Target="../slideLayouts/slideLayout256.xml"/><Relationship Id="rId52" Type="http://schemas.openxmlformats.org/officeDocument/2006/relationships/slideLayout" Target="../slideLayouts/slideLayout277.xml"/><Relationship Id="rId73" Type="http://schemas.openxmlformats.org/officeDocument/2006/relationships/slideLayout" Target="../slideLayouts/slideLayout298.xml"/><Relationship Id="rId78" Type="http://schemas.openxmlformats.org/officeDocument/2006/relationships/slideLayout" Target="../slideLayouts/slideLayout303.xml"/><Relationship Id="rId94" Type="http://schemas.openxmlformats.org/officeDocument/2006/relationships/slideLayout" Target="../slideLayouts/slideLayout319.xml"/><Relationship Id="rId99" Type="http://schemas.openxmlformats.org/officeDocument/2006/relationships/slideLayout" Target="../slideLayouts/slideLayout324.xml"/><Relationship Id="rId101" Type="http://schemas.openxmlformats.org/officeDocument/2006/relationships/slideLayout" Target="../slideLayouts/slideLayout326.xml"/><Relationship Id="rId122" Type="http://schemas.openxmlformats.org/officeDocument/2006/relationships/slideLayout" Target="../slideLayouts/slideLayout347.xml"/><Relationship Id="rId143" Type="http://schemas.openxmlformats.org/officeDocument/2006/relationships/image" Target="../media/image1.png"/><Relationship Id="rId4" Type="http://schemas.openxmlformats.org/officeDocument/2006/relationships/slideLayout" Target="../slideLayouts/slideLayout229.xml"/><Relationship Id="rId9" Type="http://schemas.openxmlformats.org/officeDocument/2006/relationships/slideLayout" Target="../slideLayouts/slideLayout234.xml"/><Relationship Id="rId26" Type="http://schemas.openxmlformats.org/officeDocument/2006/relationships/slideLayout" Target="../slideLayouts/slideLayout251.xml"/><Relationship Id="rId47" Type="http://schemas.openxmlformats.org/officeDocument/2006/relationships/slideLayout" Target="../slideLayouts/slideLayout272.xml"/><Relationship Id="rId68" Type="http://schemas.openxmlformats.org/officeDocument/2006/relationships/slideLayout" Target="../slideLayouts/slideLayout293.xml"/><Relationship Id="rId89" Type="http://schemas.openxmlformats.org/officeDocument/2006/relationships/slideLayout" Target="../slideLayouts/slideLayout314.xml"/><Relationship Id="rId112" Type="http://schemas.openxmlformats.org/officeDocument/2006/relationships/slideLayout" Target="../slideLayouts/slideLayout337.xml"/><Relationship Id="rId133" Type="http://schemas.openxmlformats.org/officeDocument/2006/relationships/slideLayout" Target="../slideLayouts/slideLayout358.xml"/><Relationship Id="rId16" Type="http://schemas.openxmlformats.org/officeDocument/2006/relationships/slideLayout" Target="../slideLayouts/slideLayout2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663E2-FBEF-4F47-A437-92D894720CC5}" type="datetimeFigureOut">
              <a:rPr lang="en-US" smtClean="0"/>
              <a:t>8/20/2025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2E6AA-FF6A-A748-9096-5A1DA693A0F1}" type="slidenum">
              <a:rPr lang="en-US" smtClean="0"/>
              <a:t>‹#›</a:t>
            </a:fld>
            <a:endParaRPr lang="en-US"/>
          </a:p>
        </p:txBody>
      </p:sp>
      <p:pic>
        <p:nvPicPr>
          <p:cNvPr id="3" name="object 4">
            <a:extLst>
              <a:ext uri="{FF2B5EF4-FFF2-40B4-BE49-F238E27FC236}">
                <a16:creationId xmlns:a16="http://schemas.microsoft.com/office/drawing/2014/main" id="{F5A7B58C-74DC-1A11-3801-DE489CABCDF0}"/>
              </a:ext>
            </a:extLst>
          </p:cNvPr>
          <p:cNvPicPr/>
          <p:nvPr userDrawn="1"/>
        </p:nvPicPr>
        <p:blipFill>
          <a:blip r:embed="rId19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110038160"/>
      </p:ext>
    </p:extLst>
  </p:cSld>
  <p:clrMap bg1="lt1" tx1="dk1" bg2="lt2" tx2="dk2" accent1="accent1" accent2="accent2" accent3="accent3" accent4="accent4" accent5="accent5" accent6="accent6" hlink="hlink" folHlink="folHlink"/>
  <p:sldLayoutIdLst>
    <p:sldLayoutId id="2147483707" r:id="rId1"/>
    <p:sldLayoutId id="2147483828" r:id="rId2"/>
    <p:sldLayoutId id="2147483829" r:id="rId3"/>
    <p:sldLayoutId id="2147483840" r:id="rId4"/>
    <p:sldLayoutId id="2147483837" r:id="rId5"/>
    <p:sldLayoutId id="2147483754" r:id="rId6"/>
    <p:sldLayoutId id="2147483755" r:id="rId7"/>
    <p:sldLayoutId id="2147483734" r:id="rId8"/>
    <p:sldLayoutId id="2147483841" r:id="rId9"/>
    <p:sldLayoutId id="2147483806" r:id="rId10"/>
    <p:sldLayoutId id="2147483804" r:id="rId11"/>
    <p:sldLayoutId id="2147483842" r:id="rId12"/>
    <p:sldLayoutId id="2147483799" r:id="rId13"/>
    <p:sldLayoutId id="2147483791" r:id="rId14"/>
    <p:sldLayoutId id="2147483843" r:id="rId15"/>
    <p:sldLayoutId id="2147483844" r:id="rId16"/>
    <p:sldLayoutId id="2147483845" r:id="rId17"/>
    <p:sldLayoutId id="2147483846" r:id="rId18"/>
    <p:sldLayoutId id="2147483790" r:id="rId19"/>
    <p:sldLayoutId id="2147483847" r:id="rId20"/>
    <p:sldLayoutId id="2147483848" r:id="rId21"/>
    <p:sldLayoutId id="2147483825" r:id="rId22"/>
    <p:sldLayoutId id="2147483849" r:id="rId23"/>
    <p:sldLayoutId id="2147483850" r:id="rId24"/>
    <p:sldLayoutId id="2147483797" r:id="rId25"/>
    <p:sldLayoutId id="2147483798" r:id="rId26"/>
    <p:sldLayoutId id="2147483794" r:id="rId27"/>
    <p:sldLayoutId id="2147483795" r:id="rId28"/>
    <p:sldLayoutId id="2147483800" r:id="rId29"/>
    <p:sldLayoutId id="2147483796" r:id="rId30"/>
    <p:sldLayoutId id="2147483851" r:id="rId31"/>
    <p:sldLayoutId id="2147483852" r:id="rId32"/>
    <p:sldLayoutId id="2147483853" r:id="rId33"/>
    <p:sldLayoutId id="2147483854" r:id="rId34"/>
    <p:sldLayoutId id="2147483812" r:id="rId35"/>
    <p:sldLayoutId id="2147483817" r:id="rId36"/>
    <p:sldLayoutId id="2147483793" r:id="rId37"/>
    <p:sldLayoutId id="2147483809" r:id="rId38"/>
    <p:sldLayoutId id="2147483810" r:id="rId39"/>
    <p:sldLayoutId id="2147483824" r:id="rId40"/>
    <p:sldLayoutId id="2147483826" r:id="rId41"/>
    <p:sldLayoutId id="2147483821" r:id="rId42"/>
    <p:sldLayoutId id="2147483805" r:id="rId43"/>
    <p:sldLayoutId id="2147483753" r:id="rId44"/>
    <p:sldLayoutId id="2147483752" r:id="rId45"/>
    <p:sldLayoutId id="2147483816" r:id="rId46"/>
    <p:sldLayoutId id="2147483815" r:id="rId47"/>
    <p:sldLayoutId id="2147483751" r:id="rId48"/>
    <p:sldLayoutId id="2147483855" r:id="rId49"/>
    <p:sldLayoutId id="2147483811" r:id="rId50"/>
    <p:sldLayoutId id="2147483766" r:id="rId51"/>
    <p:sldLayoutId id="2147483856" r:id="rId52"/>
    <p:sldLayoutId id="2147483857" r:id="rId53"/>
    <p:sldLayoutId id="2147483818" r:id="rId54"/>
    <p:sldLayoutId id="2147483822" r:id="rId55"/>
    <p:sldLayoutId id="2147483858" r:id="rId56"/>
    <p:sldLayoutId id="2147483859" r:id="rId57"/>
    <p:sldLayoutId id="2147483860" r:id="rId58"/>
    <p:sldLayoutId id="2147483836" r:id="rId59"/>
    <p:sldLayoutId id="2147483862" r:id="rId60"/>
    <p:sldLayoutId id="2147483863" r:id="rId61"/>
    <p:sldLayoutId id="2147483864" r:id="rId62"/>
    <p:sldLayoutId id="2147483865" r:id="rId63"/>
    <p:sldLayoutId id="2147483866" r:id="rId64"/>
    <p:sldLayoutId id="2147483760" r:id="rId65"/>
    <p:sldLayoutId id="2147483861" r:id="rId66"/>
    <p:sldLayoutId id="2147483839" r:id="rId67"/>
    <p:sldLayoutId id="2147483803" r:id="rId68"/>
    <p:sldLayoutId id="2147483764" r:id="rId69"/>
    <p:sldLayoutId id="2147483827" r:id="rId70"/>
    <p:sldLayoutId id="2147483765" r:id="rId71"/>
    <p:sldLayoutId id="2147483835" r:id="rId72"/>
    <p:sldLayoutId id="2147483702" r:id="rId73"/>
    <p:sldLayoutId id="2147483867" r:id="rId74"/>
    <p:sldLayoutId id="2147483868" r:id="rId75"/>
    <p:sldLayoutId id="2147483869" r:id="rId76"/>
    <p:sldLayoutId id="2147483870" r:id="rId77"/>
    <p:sldLayoutId id="2147483871" r:id="rId78"/>
    <p:sldLayoutId id="2147483872" r:id="rId79"/>
    <p:sldLayoutId id="2147483873" r:id="rId80"/>
    <p:sldLayoutId id="2147483874" r:id="rId81"/>
    <p:sldLayoutId id="2147483875" r:id="rId82"/>
    <p:sldLayoutId id="2147483876" r:id="rId83"/>
    <p:sldLayoutId id="2147483877" r:id="rId84"/>
    <p:sldLayoutId id="2147483878" r:id="rId85"/>
    <p:sldLayoutId id="2147483879" r:id="rId86"/>
    <p:sldLayoutId id="2147483833" r:id="rId87"/>
    <p:sldLayoutId id="2147483792" r:id="rId88"/>
    <p:sldLayoutId id="2147483787" r:id="rId89"/>
    <p:sldLayoutId id="2147483786" r:id="rId90"/>
    <p:sldLayoutId id="2147483784" r:id="rId91"/>
    <p:sldLayoutId id="2147483783" r:id="rId92"/>
    <p:sldLayoutId id="2147483730" r:id="rId93"/>
    <p:sldLayoutId id="2147483757" r:id="rId94"/>
    <p:sldLayoutId id="2147483758" r:id="rId95"/>
    <p:sldLayoutId id="2147483767" r:id="rId96"/>
    <p:sldLayoutId id="2147483802" r:id="rId97"/>
    <p:sldLayoutId id="2147483771" r:id="rId98"/>
    <p:sldLayoutId id="2147483772" r:id="rId99"/>
    <p:sldLayoutId id="2147483788" r:id="rId100"/>
    <p:sldLayoutId id="2147483735" r:id="rId101"/>
    <p:sldLayoutId id="2147483880" r:id="rId102"/>
    <p:sldLayoutId id="2147483881" r:id="rId103"/>
    <p:sldLayoutId id="2147483834" r:id="rId104"/>
    <p:sldLayoutId id="2147483780" r:id="rId105"/>
    <p:sldLayoutId id="2147483775" r:id="rId106"/>
    <p:sldLayoutId id="2147483882" r:id="rId107"/>
    <p:sldLayoutId id="2147483883" r:id="rId108"/>
    <p:sldLayoutId id="2147483884" r:id="rId109"/>
    <p:sldLayoutId id="2147483807" r:id="rId110"/>
    <p:sldLayoutId id="2147483779" r:id="rId111"/>
    <p:sldLayoutId id="2147483736" r:id="rId112"/>
    <p:sldLayoutId id="2147483712" r:id="rId113"/>
    <p:sldLayoutId id="2147483801" r:id="rId114"/>
    <p:sldLayoutId id="2147483885" r:id="rId115"/>
    <p:sldLayoutId id="2147483886" r:id="rId116"/>
    <p:sldLayoutId id="2147483887" r:id="rId117"/>
    <p:sldLayoutId id="2147483888" r:id="rId118"/>
    <p:sldLayoutId id="2147483889" r:id="rId119"/>
    <p:sldLayoutId id="2147483890" r:id="rId120"/>
    <p:sldLayoutId id="2147483891" r:id="rId121"/>
    <p:sldLayoutId id="2147483892" r:id="rId122"/>
    <p:sldLayoutId id="2147483893" r:id="rId123"/>
    <p:sldLayoutId id="2147483894" r:id="rId124"/>
    <p:sldLayoutId id="2147483895" r:id="rId125"/>
    <p:sldLayoutId id="2147483896" r:id="rId126"/>
    <p:sldLayoutId id="2147483785" r:id="rId127"/>
    <p:sldLayoutId id="2147483761" r:id="rId128"/>
    <p:sldLayoutId id="2147483781" r:id="rId129"/>
    <p:sldLayoutId id="2147483777" r:id="rId130"/>
    <p:sldLayoutId id="2147483740" r:id="rId131"/>
    <p:sldLayoutId id="2147483746" r:id="rId132"/>
    <p:sldLayoutId id="2147483742" r:id="rId133"/>
    <p:sldLayoutId id="2147483789" r:id="rId134"/>
    <p:sldLayoutId id="2147483814" r:id="rId135"/>
    <p:sldLayoutId id="2147483808" r:id="rId136"/>
    <p:sldLayoutId id="2147483741" r:id="rId137"/>
    <p:sldLayoutId id="2147483996" r:id="rId138"/>
    <p:sldLayoutId id="2147484025" r:id="rId139"/>
    <p:sldLayoutId id="2147484033" r:id="rId140"/>
    <p:sldLayoutId id="2147484049" r:id="rId141"/>
    <p:sldLayoutId id="2147484051" r:id="rId142"/>
    <p:sldLayoutId id="2147484052" r:id="rId143"/>
    <p:sldLayoutId id="2147484053" r:id="rId144"/>
    <p:sldLayoutId id="2147484054" r:id="rId145"/>
    <p:sldLayoutId id="2147484059" r:id="rId146"/>
    <p:sldLayoutId id="2147484060" r:id="rId147"/>
    <p:sldLayoutId id="2147484062" r:id="rId148"/>
    <p:sldLayoutId id="2147484063" r:id="rId149"/>
    <p:sldLayoutId id="2147484064" r:id="rId150"/>
    <p:sldLayoutId id="2147484065" r:id="rId151"/>
    <p:sldLayoutId id="2147484068" r:id="rId152"/>
    <p:sldLayoutId id="2147484069" r:id="rId153"/>
    <p:sldLayoutId id="2147484074" r:id="rId154"/>
    <p:sldLayoutId id="2147484081" r:id="rId155"/>
    <p:sldLayoutId id="2147484082" r:id="rId156"/>
    <p:sldLayoutId id="2147484083" r:id="rId157"/>
    <p:sldLayoutId id="2147484144" r:id="rId158"/>
    <p:sldLayoutId id="2147484154" r:id="rId159"/>
    <p:sldLayoutId id="2147484167" r:id="rId160"/>
    <p:sldLayoutId id="2147484177" r:id="rId161"/>
    <p:sldLayoutId id="2147484180" r:id="rId162"/>
    <p:sldLayoutId id="2147484183" r:id="rId163"/>
    <p:sldLayoutId id="2147484184" r:id="rId164"/>
    <p:sldLayoutId id="2147484212" r:id="rId165"/>
    <p:sldLayoutId id="2147484232" r:id="rId166"/>
    <p:sldLayoutId id="2147484233" r:id="rId167"/>
    <p:sldLayoutId id="2147484234" r:id="rId168"/>
    <p:sldLayoutId id="2147484238" r:id="rId169"/>
    <p:sldLayoutId id="2147484242" r:id="rId170"/>
    <p:sldLayoutId id="2147484259" r:id="rId171"/>
    <p:sldLayoutId id="2147484261" r:id="rId172"/>
    <p:sldLayoutId id="2147484262" r:id="rId173"/>
    <p:sldLayoutId id="2147484263" r:id="rId174"/>
    <p:sldLayoutId id="2147484264" r:id="rId175"/>
    <p:sldLayoutId id="2147484267" r:id="rId176"/>
    <p:sldLayoutId id="2147484269" r:id="rId177"/>
    <p:sldLayoutId id="2147484271" r:id="rId178"/>
    <p:sldLayoutId id="2147484273" r:id="rId179"/>
    <p:sldLayoutId id="2147484275" r:id="rId180"/>
    <p:sldLayoutId id="2147484276" r:id="rId181"/>
    <p:sldLayoutId id="2147484277" r:id="rId182"/>
    <p:sldLayoutId id="2147484278" r:id="rId183"/>
    <p:sldLayoutId id="2147484280" r:id="rId184"/>
    <p:sldLayoutId id="2147484281" r:id="rId185"/>
    <p:sldLayoutId id="2147484282" r:id="rId186"/>
    <p:sldLayoutId id="2147484286" r:id="rId187"/>
    <p:sldLayoutId id="2147484290" r:id="rId188"/>
    <p:sldLayoutId id="2147484292" r:id="rId189"/>
    <p:sldLayoutId id="2147484294" r:id="rId190"/>
    <p:sldLayoutId id="2147484298" r:id="rId191"/>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56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2" userDrawn="1">
          <p15:clr>
            <a:srgbClr val="F26B43"/>
          </p15:clr>
        </p15:guide>
        <p15:guide id="2" pos="1176" userDrawn="1">
          <p15:clr>
            <a:srgbClr val="F26B43"/>
          </p15:clr>
        </p15:guide>
        <p15:guide id="3" pos="2136" userDrawn="1">
          <p15:clr>
            <a:srgbClr val="F26B43"/>
          </p15:clr>
        </p15:guide>
        <p15:guide id="4" pos="2232" userDrawn="1">
          <p15:clr>
            <a:srgbClr val="F26B43"/>
          </p15:clr>
        </p15:guide>
        <p15:guide id="5" pos="3432" userDrawn="1">
          <p15:clr>
            <a:srgbClr val="F26B43"/>
          </p15:clr>
        </p15:guide>
        <p15:guide id="6" pos="3528" userDrawn="1">
          <p15:clr>
            <a:srgbClr val="F26B43"/>
          </p15:clr>
        </p15:guide>
        <p15:guide id="7" pos="4752" userDrawn="1">
          <p15:clr>
            <a:srgbClr val="F26B43"/>
          </p15:clr>
        </p15:guide>
        <p15:guide id="8" pos="4848" userDrawn="1">
          <p15:clr>
            <a:srgbClr val="F26B43"/>
          </p15:clr>
        </p15:guide>
        <p15:guide id="9" pos="6072" userDrawn="1">
          <p15:clr>
            <a:srgbClr val="F26B43"/>
          </p15:clr>
        </p15:guide>
        <p15:guide id="10" pos="6168" userDrawn="1">
          <p15:clr>
            <a:srgbClr val="F26B43"/>
          </p15:clr>
        </p15:guide>
        <p15:guide id="11" pos="7368" userDrawn="1">
          <p15:clr>
            <a:srgbClr val="F26B43"/>
          </p15:clr>
        </p15:guide>
        <p15:guide id="12" orient="horz" pos="4008" userDrawn="1">
          <p15:clr>
            <a:srgbClr val="F26B43"/>
          </p15:clr>
        </p15:guide>
        <p15:guide id="13" orient="horz" pos="288" userDrawn="1">
          <p15:clr>
            <a:srgbClr val="F26B43"/>
          </p15:clr>
        </p15:guide>
        <p15:guide id="14" orient="horz" pos="1272" userDrawn="1">
          <p15:clr>
            <a:srgbClr val="F26B43"/>
          </p15:clr>
        </p15:guide>
        <p15:guide id="15" orient="horz" pos="10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88820-9FA9-48C7-AE7C-3EADA3097A75}" type="datetimeFigureOut">
              <a:rPr lang="en-US" smtClean="0"/>
              <a:t>8/20/2025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258C64-92A7-427D-953C-66C4F67D4F0B}" type="slidenum">
              <a:rPr lang="en-US" smtClean="0"/>
              <a:t>‹#›</a:t>
            </a:fld>
            <a:endParaRPr lang="en-US"/>
          </a:p>
        </p:txBody>
      </p:sp>
    </p:spTree>
    <p:extLst>
      <p:ext uri="{BB962C8B-B14F-4D97-AF65-F5344CB8AC3E}">
        <p14:creationId xmlns:p14="http://schemas.microsoft.com/office/powerpoint/2010/main" val="173412102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4219" r:id="rId12"/>
    <p:sldLayoutId id="2147484220" r:id="rId13"/>
    <p:sldLayoutId id="2147484221" r:id="rId14"/>
    <p:sldLayoutId id="2147484222" r:id="rId15"/>
    <p:sldLayoutId id="2147484223" r:id="rId16"/>
    <p:sldLayoutId id="2147484224" r:id="rId17"/>
    <p:sldLayoutId id="2147484225" r:id="rId18"/>
    <p:sldLayoutId id="2147484226" r:id="rId19"/>
    <p:sldLayoutId id="2147484227" r:id="rId20"/>
    <p:sldLayoutId id="2147484228" r:id="rId21"/>
    <p:sldLayoutId id="214748422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AF00F-8DC6-4220-8A6C-32CB7053B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644074-077F-46FA-B5B4-9D60D195A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60CDC-A293-428D-A20A-4977083DD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74987-C411-4A70-996A-23AA165CA2AB}" type="datetimeFigureOut">
              <a:rPr lang="en-US" smtClean="0"/>
              <a:t>8/20/2025</a:t>
            </a:fld>
            <a:endParaRPr lang="en-US"/>
          </a:p>
        </p:txBody>
      </p:sp>
      <p:sp>
        <p:nvSpPr>
          <p:cNvPr id="5" name="Footer Placeholder 4">
            <a:extLst>
              <a:ext uri="{FF2B5EF4-FFF2-40B4-BE49-F238E27FC236}">
                <a16:creationId xmlns:a16="http://schemas.microsoft.com/office/drawing/2014/main" id="{31A061C1-E9D2-4ED3-98C5-D0B0C2B19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CC85E1-B52F-4DC6-858D-151B03F96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CF2D1-5DC7-4928-B87A-98647EAC2536}" type="slidenum">
              <a:rPr lang="en-US" smtClean="0"/>
              <a:t>‹#›</a:t>
            </a:fld>
            <a:endParaRPr lang="en-US"/>
          </a:p>
        </p:txBody>
      </p:sp>
    </p:spTree>
    <p:extLst>
      <p:ext uri="{BB962C8B-B14F-4D97-AF65-F5344CB8AC3E}">
        <p14:creationId xmlns:p14="http://schemas.microsoft.com/office/powerpoint/2010/main" val="42567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663E2-FBEF-4F47-A437-92D894720CC5}" type="datetimeFigureOut">
              <a:rPr lang="en-US" smtClean="0"/>
              <a:t>8/20/2025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2E6AA-FF6A-A748-9096-5A1DA693A0F1}" type="slidenum">
              <a:rPr lang="en-US" smtClean="0"/>
              <a:t>‹#›</a:t>
            </a:fld>
            <a:endParaRPr lang="en-US"/>
          </a:p>
        </p:txBody>
      </p:sp>
      <p:pic>
        <p:nvPicPr>
          <p:cNvPr id="3" name="object 4">
            <a:extLst>
              <a:ext uri="{FF2B5EF4-FFF2-40B4-BE49-F238E27FC236}">
                <a16:creationId xmlns:a16="http://schemas.microsoft.com/office/drawing/2014/main" id="{F5A7B58C-74DC-1A11-3801-DE489CABCDF0}"/>
              </a:ext>
            </a:extLst>
          </p:cNvPr>
          <p:cNvPicPr/>
          <p:nvPr userDrawn="1"/>
        </p:nvPicPr>
        <p:blipFill>
          <a:blip r:embed="rId143"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Tree>
    <p:extLst>
      <p:ext uri="{BB962C8B-B14F-4D97-AF65-F5344CB8AC3E}">
        <p14:creationId xmlns:p14="http://schemas.microsoft.com/office/powerpoint/2010/main" val="2403716889"/>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324" r:id="rId23"/>
    <p:sldLayoutId id="2147484325" r:id="rId24"/>
    <p:sldLayoutId id="2147484326" r:id="rId25"/>
    <p:sldLayoutId id="2147484327" r:id="rId26"/>
    <p:sldLayoutId id="2147484328" r:id="rId27"/>
    <p:sldLayoutId id="2147484329" r:id="rId28"/>
    <p:sldLayoutId id="2147484330" r:id="rId29"/>
    <p:sldLayoutId id="2147484331" r:id="rId30"/>
    <p:sldLayoutId id="2147484332" r:id="rId31"/>
    <p:sldLayoutId id="2147484333" r:id="rId32"/>
    <p:sldLayoutId id="2147484334" r:id="rId33"/>
    <p:sldLayoutId id="2147484335" r:id="rId34"/>
    <p:sldLayoutId id="2147484336" r:id="rId35"/>
    <p:sldLayoutId id="2147484337" r:id="rId36"/>
    <p:sldLayoutId id="2147484338" r:id="rId37"/>
    <p:sldLayoutId id="2147484339" r:id="rId38"/>
    <p:sldLayoutId id="2147484340" r:id="rId39"/>
    <p:sldLayoutId id="2147484341" r:id="rId40"/>
    <p:sldLayoutId id="2147484342" r:id="rId41"/>
    <p:sldLayoutId id="2147484343" r:id="rId42"/>
    <p:sldLayoutId id="2147484344" r:id="rId43"/>
    <p:sldLayoutId id="2147484345" r:id="rId44"/>
    <p:sldLayoutId id="2147484346" r:id="rId45"/>
    <p:sldLayoutId id="2147484347" r:id="rId46"/>
    <p:sldLayoutId id="2147484348" r:id="rId47"/>
    <p:sldLayoutId id="2147484349" r:id="rId48"/>
    <p:sldLayoutId id="2147484350" r:id="rId49"/>
    <p:sldLayoutId id="2147484351" r:id="rId50"/>
    <p:sldLayoutId id="2147484352" r:id="rId51"/>
    <p:sldLayoutId id="2147484353" r:id="rId52"/>
    <p:sldLayoutId id="2147484354" r:id="rId53"/>
    <p:sldLayoutId id="2147484355" r:id="rId54"/>
    <p:sldLayoutId id="2147484356" r:id="rId55"/>
    <p:sldLayoutId id="2147484357" r:id="rId56"/>
    <p:sldLayoutId id="2147484358" r:id="rId57"/>
    <p:sldLayoutId id="2147484359" r:id="rId58"/>
    <p:sldLayoutId id="2147484360" r:id="rId59"/>
    <p:sldLayoutId id="2147484361" r:id="rId60"/>
    <p:sldLayoutId id="2147484362" r:id="rId61"/>
    <p:sldLayoutId id="2147484363" r:id="rId62"/>
    <p:sldLayoutId id="2147484364" r:id="rId63"/>
    <p:sldLayoutId id="2147484365" r:id="rId64"/>
    <p:sldLayoutId id="2147484366" r:id="rId65"/>
    <p:sldLayoutId id="2147484367" r:id="rId66"/>
    <p:sldLayoutId id="2147484368" r:id="rId67"/>
    <p:sldLayoutId id="2147484369" r:id="rId68"/>
    <p:sldLayoutId id="2147484370" r:id="rId69"/>
    <p:sldLayoutId id="2147484371" r:id="rId70"/>
    <p:sldLayoutId id="2147484372" r:id="rId71"/>
    <p:sldLayoutId id="2147484373" r:id="rId72"/>
    <p:sldLayoutId id="2147484374" r:id="rId73"/>
    <p:sldLayoutId id="2147484375" r:id="rId74"/>
    <p:sldLayoutId id="2147484376" r:id="rId75"/>
    <p:sldLayoutId id="2147484377" r:id="rId76"/>
    <p:sldLayoutId id="2147484378" r:id="rId77"/>
    <p:sldLayoutId id="2147484379" r:id="rId78"/>
    <p:sldLayoutId id="2147484380" r:id="rId79"/>
    <p:sldLayoutId id="2147484381" r:id="rId80"/>
    <p:sldLayoutId id="2147484382" r:id="rId81"/>
    <p:sldLayoutId id="2147484383" r:id="rId82"/>
    <p:sldLayoutId id="2147484384" r:id="rId83"/>
    <p:sldLayoutId id="2147484385" r:id="rId84"/>
    <p:sldLayoutId id="2147484386" r:id="rId85"/>
    <p:sldLayoutId id="2147484387" r:id="rId86"/>
    <p:sldLayoutId id="2147484388" r:id="rId87"/>
    <p:sldLayoutId id="2147484389" r:id="rId88"/>
    <p:sldLayoutId id="2147484390" r:id="rId89"/>
    <p:sldLayoutId id="2147484391" r:id="rId90"/>
    <p:sldLayoutId id="2147484392" r:id="rId91"/>
    <p:sldLayoutId id="2147484393" r:id="rId92"/>
    <p:sldLayoutId id="2147484394" r:id="rId93"/>
    <p:sldLayoutId id="2147484395" r:id="rId94"/>
    <p:sldLayoutId id="2147484396" r:id="rId95"/>
    <p:sldLayoutId id="2147484397" r:id="rId96"/>
    <p:sldLayoutId id="2147484398" r:id="rId97"/>
    <p:sldLayoutId id="2147484399" r:id="rId98"/>
    <p:sldLayoutId id="2147484400" r:id="rId99"/>
    <p:sldLayoutId id="2147484401" r:id="rId100"/>
    <p:sldLayoutId id="2147484402" r:id="rId101"/>
    <p:sldLayoutId id="2147484403" r:id="rId102"/>
    <p:sldLayoutId id="2147484404" r:id="rId103"/>
    <p:sldLayoutId id="2147484405" r:id="rId104"/>
    <p:sldLayoutId id="2147484406" r:id="rId105"/>
    <p:sldLayoutId id="2147484407" r:id="rId106"/>
    <p:sldLayoutId id="2147484408" r:id="rId107"/>
    <p:sldLayoutId id="2147484409" r:id="rId108"/>
    <p:sldLayoutId id="2147484410" r:id="rId109"/>
    <p:sldLayoutId id="2147484411" r:id="rId110"/>
    <p:sldLayoutId id="2147484412" r:id="rId111"/>
    <p:sldLayoutId id="2147484413" r:id="rId112"/>
    <p:sldLayoutId id="2147484414" r:id="rId113"/>
    <p:sldLayoutId id="2147484415" r:id="rId114"/>
    <p:sldLayoutId id="2147484416" r:id="rId115"/>
    <p:sldLayoutId id="2147484417" r:id="rId116"/>
    <p:sldLayoutId id="2147484418" r:id="rId117"/>
    <p:sldLayoutId id="2147484419" r:id="rId118"/>
    <p:sldLayoutId id="2147484420" r:id="rId119"/>
    <p:sldLayoutId id="2147484421" r:id="rId120"/>
    <p:sldLayoutId id="2147484422" r:id="rId121"/>
    <p:sldLayoutId id="2147484423" r:id="rId122"/>
    <p:sldLayoutId id="2147484424" r:id="rId123"/>
    <p:sldLayoutId id="2147484425" r:id="rId124"/>
    <p:sldLayoutId id="2147484426" r:id="rId125"/>
    <p:sldLayoutId id="2147484427" r:id="rId126"/>
    <p:sldLayoutId id="2147484428" r:id="rId127"/>
    <p:sldLayoutId id="2147484429" r:id="rId128"/>
    <p:sldLayoutId id="2147484430" r:id="rId129"/>
    <p:sldLayoutId id="2147484431" r:id="rId130"/>
    <p:sldLayoutId id="2147484432" r:id="rId131"/>
    <p:sldLayoutId id="2147484433" r:id="rId132"/>
    <p:sldLayoutId id="2147484434" r:id="rId133"/>
    <p:sldLayoutId id="2147484435" r:id="rId134"/>
    <p:sldLayoutId id="2147484436" r:id="rId135"/>
    <p:sldLayoutId id="2147484437" r:id="rId136"/>
    <p:sldLayoutId id="2147484438" r:id="rId137"/>
    <p:sldLayoutId id="2147484439" r:id="rId138"/>
    <p:sldLayoutId id="2147484440" r:id="rId139"/>
    <p:sldLayoutId id="2147484441" r:id="rId140"/>
    <p:sldLayoutId id="2147484442" r:id="rId141"/>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56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12">
          <p15:clr>
            <a:srgbClr val="F26B43"/>
          </p15:clr>
        </p15:guide>
        <p15:guide id="2" pos="1176">
          <p15:clr>
            <a:srgbClr val="F26B43"/>
          </p15:clr>
        </p15:guide>
        <p15:guide id="3" pos="2136">
          <p15:clr>
            <a:srgbClr val="F26B43"/>
          </p15:clr>
        </p15:guide>
        <p15:guide id="4" pos="2232">
          <p15:clr>
            <a:srgbClr val="F26B43"/>
          </p15:clr>
        </p15:guide>
        <p15:guide id="5" pos="3432">
          <p15:clr>
            <a:srgbClr val="F26B43"/>
          </p15:clr>
        </p15:guide>
        <p15:guide id="6" pos="3528">
          <p15:clr>
            <a:srgbClr val="F26B43"/>
          </p15:clr>
        </p15:guide>
        <p15:guide id="7" pos="4752">
          <p15:clr>
            <a:srgbClr val="F26B43"/>
          </p15:clr>
        </p15:guide>
        <p15:guide id="8" pos="4848">
          <p15:clr>
            <a:srgbClr val="F26B43"/>
          </p15:clr>
        </p15:guide>
        <p15:guide id="9" pos="6072">
          <p15:clr>
            <a:srgbClr val="F26B43"/>
          </p15:clr>
        </p15:guide>
        <p15:guide id="10" pos="6168">
          <p15:clr>
            <a:srgbClr val="F26B43"/>
          </p15:clr>
        </p15:guide>
        <p15:guide id="11" pos="7368">
          <p15:clr>
            <a:srgbClr val="F26B43"/>
          </p15:clr>
        </p15:guide>
        <p15:guide id="12" orient="horz" pos="4008">
          <p15:clr>
            <a:srgbClr val="F26B43"/>
          </p15:clr>
        </p15:guide>
        <p15:guide id="13" orient="horz" pos="288">
          <p15:clr>
            <a:srgbClr val="F26B43"/>
          </p15:clr>
        </p15:guide>
        <p15:guide id="14" orient="horz" pos="1272">
          <p15:clr>
            <a:srgbClr val="F26B43"/>
          </p15:clr>
        </p15:guide>
        <p15:guide id="15" orient="horz" pos="1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xml"/><Relationship Id="rId1" Type="http://schemas.openxmlformats.org/officeDocument/2006/relationships/slideLayout" Target="../slideLayouts/slideLayout98.xml"/><Relationship Id="rId4" Type="http://schemas.openxmlformats.org/officeDocument/2006/relationships/image" Target="../media/image151.jpg"/></Relationships>
</file>

<file path=ppt/slides/_rels/slide1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98.xml"/><Relationship Id="rId5" Type="http://schemas.openxmlformats.org/officeDocument/2006/relationships/image" Target="../media/image154.png"/><Relationship Id="rId4" Type="http://schemas.openxmlformats.org/officeDocument/2006/relationships/image" Target="../media/image150.jpeg"/></Relationships>
</file>

<file path=ppt/slides/_rels/slide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98.xml"/><Relationship Id="rId5" Type="http://schemas.openxmlformats.org/officeDocument/2006/relationships/image" Target="../media/image155.jpeg"/><Relationship Id="rId4" Type="http://schemas.openxmlformats.org/officeDocument/2006/relationships/image" Target="../media/image150.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98.xml"/><Relationship Id="rId5" Type="http://schemas.openxmlformats.org/officeDocument/2006/relationships/image" Target="../media/image156.jpeg"/><Relationship Id="rId4" Type="http://schemas.openxmlformats.org/officeDocument/2006/relationships/image" Target="../media/image150.jpeg"/></Relationships>
</file>

<file path=ppt/slides/_rels/slide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104.xml"/><Relationship Id="rId5" Type="http://schemas.openxmlformats.org/officeDocument/2006/relationships/image" Target="../media/image159.png"/><Relationship Id="rId4" Type="http://schemas.openxmlformats.org/officeDocument/2006/relationships/image" Target="../media/image1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133.xml"/><Relationship Id="rId5" Type="http://schemas.openxmlformats.org/officeDocument/2006/relationships/image" Target="../media/image160.png"/><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5.xml"/><Relationship Id="rId1" Type="http://schemas.openxmlformats.org/officeDocument/2006/relationships/slideLayout" Target="../slideLayouts/slideLayout98.xml"/><Relationship Id="rId4" Type="http://schemas.openxmlformats.org/officeDocument/2006/relationships/image" Target="../media/image161.jpeg"/></Relationships>
</file>

<file path=ppt/slides/_rels/slide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2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9.xml"/><Relationship Id="rId1" Type="http://schemas.openxmlformats.org/officeDocument/2006/relationships/slideLayout" Target="../slideLayouts/slideLayout98.xml"/><Relationship Id="rId4" Type="http://schemas.openxmlformats.org/officeDocument/2006/relationships/image" Target="../media/image16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303.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32.xml"/><Relationship Id="rId1" Type="http://schemas.openxmlformats.org/officeDocument/2006/relationships/slideLayout" Target="../slideLayouts/slideLayout331.xml"/><Relationship Id="rId4" Type="http://schemas.openxmlformats.org/officeDocument/2006/relationships/image" Target="../media/image167.jp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93.xml"/><Relationship Id="rId5" Type="http://schemas.openxmlformats.org/officeDocument/2006/relationships/image" Target="../media/image169.png"/><Relationship Id="rId4" Type="http://schemas.openxmlformats.org/officeDocument/2006/relationships/image" Target="../media/image1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hyperlink" Target="https://notams.aim.faa.gov/notamSearch/disclaimer.html"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notams.aim.faa.gov/notamSearch/"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notams.aim.faa.gov/notamSearch" TargetMode="External"/><Relationship Id="rId5" Type="http://schemas.openxmlformats.org/officeDocument/2006/relationships/hyperlink" Target="https://notams.aim.faa.gov/notamSearch/disclaimer.html" TargetMode="Externa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hyperlink" Target="mailto:ConstructionCouncil@faa.gov"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hyperlink" Target="https://notams.aim.faa.gov/notamSearch/disclaimer.html" TargetMode="External"/><Relationship Id="rId7" Type="http://schemas.openxmlformats.org/officeDocument/2006/relationships/image" Target="../media/image171.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www.faa.gov/airports/runway_safety" TargetMode="External"/><Relationship Id="rId5" Type="http://schemas.openxmlformats.org/officeDocument/2006/relationships/image" Target="../media/image17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3.xml"/><Relationship Id="rId1" Type="http://schemas.openxmlformats.org/officeDocument/2006/relationships/video" Target="https://www.youtube.com/embed/9ICtpfJicds?feature=oembed" TargetMode="External"/><Relationship Id="rId4" Type="http://schemas.openxmlformats.org/officeDocument/2006/relationships/image" Target="../media/image147.jpeg"/></Relationships>
</file>

<file path=ppt/slides/_rels/slide40.xml.rels><?xml version="1.0" encoding="UTF-8" standalone="yes"?>
<Relationships xmlns="http://schemas.openxmlformats.org/package/2006/relationships"><Relationship Id="rId3" Type="http://schemas.openxmlformats.org/officeDocument/2006/relationships/hyperlink" Target="https://notams.aim.faa.gov/notamSearch/disclaimer.html" TargetMode="External"/><Relationship Id="rId2" Type="http://schemas.openxmlformats.org/officeDocument/2006/relationships/notesSlide" Target="../notesSlides/notesSlide40.xml"/><Relationship Id="rId1" Type="http://schemas.openxmlformats.org/officeDocument/2006/relationships/slideLayout" Target="../slideLayouts/slideLayout155.xml"/><Relationship Id="rId5" Type="http://schemas.openxmlformats.org/officeDocument/2006/relationships/hyperlink" Target="https://my.faa.gov/org/linebusiness/ato/safety/sms/srm/pre-panel" TargetMode="External"/><Relationship Id="rId4" Type="http://schemas.openxmlformats.org/officeDocument/2006/relationships/hyperlink" Target="https://www.faa.gov/airports/airport_safety/safety_management_system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2.xml"/><Relationship Id="rId1" Type="http://schemas.openxmlformats.org/officeDocument/2006/relationships/slideLayout" Target="../slideLayouts/slideLayout94.xml"/><Relationship Id="rId4" Type="http://schemas.openxmlformats.org/officeDocument/2006/relationships/image" Target="../media/image174.jpeg"/></Relationships>
</file>

<file path=ppt/slides/_rels/slide4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3.xml"/><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com/watch?v=gTc-SZi9nk8&amp;feature=share" TargetMode="External"/><Relationship Id="rId2" Type="http://schemas.openxmlformats.org/officeDocument/2006/relationships/notesSlide" Target="../notesSlides/notesSlide44.xml"/><Relationship Id="rId1" Type="http://schemas.openxmlformats.org/officeDocument/2006/relationships/slideLayout" Target="../slideLayouts/slideLayout41.xml"/><Relationship Id="rId5" Type="http://schemas.openxmlformats.org/officeDocument/2006/relationships/hyperlink" Target="https://youtube.com/watch?v=FNgAN1tHJUE&amp;feature=share" TargetMode="External"/><Relationship Id="rId4" Type="http://schemas.openxmlformats.org/officeDocument/2006/relationships/hyperlink" Target="https://www.youtube.com/watch?v=lLHsgz3aWZY"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4.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hyperlink" Target="mailto:xxxxxx.xxxx@xxx.xxx" TargetMode="External"/><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3" Type="http://schemas.openxmlformats.org/officeDocument/2006/relationships/hyperlink" Target="https://www.faa.gov/airports/runway_safety" TargetMode="External"/><Relationship Id="rId2" Type="http://schemas.openxmlformats.org/officeDocument/2006/relationships/notesSlide" Target="../notesSlides/notesSlide55.xml"/><Relationship Id="rId1" Type="http://schemas.openxmlformats.org/officeDocument/2006/relationships/slideLayout" Target="../slideLayouts/slideLayout192.xml"/><Relationship Id="rId4" Type="http://schemas.openxmlformats.org/officeDocument/2006/relationships/image" Target="../media/image177.png"/></Relationships>
</file>

<file path=ppt/slides/_rels/slide57.xml.rels><?xml version="1.0" encoding="UTF-8" standalone="yes"?>
<Relationships xmlns="http://schemas.openxmlformats.org/package/2006/relationships"><Relationship Id="rId3" Type="http://schemas.openxmlformats.org/officeDocument/2006/relationships/hyperlink" Target="https://www.faa.gov/airports/runway_safety" TargetMode="External"/><Relationship Id="rId2" Type="http://schemas.openxmlformats.org/officeDocument/2006/relationships/notesSlide" Target="../notesSlides/notesSlide56.xml"/><Relationship Id="rId1" Type="http://schemas.openxmlformats.org/officeDocument/2006/relationships/slideLayout" Target="../slideLayouts/slideLayout192.xml"/><Relationship Id="rId4" Type="http://schemas.openxmlformats.org/officeDocument/2006/relationships/image" Target="../media/image170.png"/></Relationships>
</file>

<file path=ppt/slides/_rels/slide5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faarunwaysafetysimulator.com/" TargetMode="External"/><Relationship Id="rId7"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9.xml"/><Relationship Id="rId1" Type="http://schemas.openxmlformats.org/officeDocument/2006/relationships/slideLayout" Target="../slideLayouts/slideLayout155.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0.xml"/><Relationship Id="rId1" Type="http://schemas.openxmlformats.org/officeDocument/2006/relationships/slideLayout" Target="../slideLayouts/slideLayout155.xml"/><Relationship Id="rId4" Type="http://schemas.openxmlformats.org/officeDocument/2006/relationships/hyperlink" Target="https://www.faasafety.gov/"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8" Type="http://schemas.openxmlformats.org/officeDocument/2006/relationships/hyperlink" Target="http://faarunwaysafetysimulator.com/" TargetMode="External"/><Relationship Id="rId13" Type="http://schemas.openxmlformats.org/officeDocument/2006/relationships/hyperlink" Target="https://www.faa.gov/airports/airport_safety/safety_management_systems" TargetMode="External"/><Relationship Id="rId18" Type="http://schemas.openxmlformats.org/officeDocument/2006/relationships/hyperlink" Target="https://www.youtube.com/watch?v=lLHsgz3aWZY" TargetMode="External"/><Relationship Id="rId3" Type="http://schemas.openxmlformats.org/officeDocument/2006/relationships/hyperlink" Target="https://notams.aim.faa.gov/notamSearch/disclaimer.html" TargetMode="External"/><Relationship Id="rId21" Type="http://schemas.openxmlformats.org/officeDocument/2006/relationships/hyperlink" Target="https://www.youtube.com/watch?v=9ICtpfJicds" TargetMode="External"/><Relationship Id="rId7" Type="http://schemas.openxmlformats.org/officeDocument/2006/relationships/hyperlink" Target="https://www.faa.gov/airports/runway_safety/diagrams/" TargetMode="External"/><Relationship Id="rId12" Type="http://schemas.openxmlformats.org/officeDocument/2006/relationships/hyperlink" Target="https://www.faa.gov/air_traffic/flight_info/aeronav/digital_products/dtpp/search/" TargetMode="External"/><Relationship Id="rId17" Type="http://schemas.openxmlformats.org/officeDocument/2006/relationships/hyperlink" Target="https://youtube.com/watch?v=gTc-SZi9nk8&amp;feature=share" TargetMode="External"/><Relationship Id="rId2" Type="http://schemas.openxmlformats.org/officeDocument/2006/relationships/notesSlide" Target="../notesSlides/notesSlide63.xml"/><Relationship Id="rId16" Type="http://schemas.openxmlformats.org/officeDocument/2006/relationships/hyperlink" Target="https://www.youtube.com/watch?v=FCfONL2r7C4" TargetMode="External"/><Relationship Id="rId20" Type="http://schemas.openxmlformats.org/officeDocument/2006/relationships/hyperlink" Target="https://www.faa.gov/airports/runway_safety" TargetMode="External"/><Relationship Id="rId1" Type="http://schemas.openxmlformats.org/officeDocument/2006/relationships/slideLayout" Target="../slideLayouts/slideLayout225.xml"/><Relationship Id="rId6" Type="http://schemas.openxmlformats.org/officeDocument/2006/relationships/hyperlink" Target="mailto:9-AJA-ConstructionCouncil@faa.gov" TargetMode="External"/><Relationship Id="rId11" Type="http://schemas.openxmlformats.org/officeDocument/2006/relationships/hyperlink" Target="https://www.faasafety.gov/" TargetMode="External"/><Relationship Id="rId5" Type="http://schemas.openxmlformats.org/officeDocument/2006/relationships/hyperlink" Target="https://www.faa.gov/airports/runway_safety/runway_Construction/" TargetMode="External"/><Relationship Id="rId15" Type="http://schemas.openxmlformats.org/officeDocument/2006/relationships/hyperlink" Target="https://www.faa.gov/airports/runway_safety/videos/" TargetMode="External"/><Relationship Id="rId10" Type="http://schemas.openxmlformats.org/officeDocument/2006/relationships/hyperlink" Target="https://www.faa.gov/airports/engineering/incursions_excursions" TargetMode="External"/><Relationship Id="rId19" Type="http://schemas.openxmlformats.org/officeDocument/2006/relationships/hyperlink" Target="https://youtube.com/watch?v=FNgAN1tHJUE&amp;feature=share" TargetMode="External"/><Relationship Id="rId4" Type="http://schemas.openxmlformats.org/officeDocument/2006/relationships/hyperlink" Target="https://www.faa.gov/air_traffic/flight_info/aeronav/aero_data/Apt_Constr_Notices/" TargetMode="External"/><Relationship Id="rId9" Type="http://schemas.openxmlformats.org/officeDocument/2006/relationships/hyperlink" Target="https://www.faa.gov/airports/runway_safety/hotspots/aan" TargetMode="External"/><Relationship Id="rId14" Type="http://schemas.openxmlformats.org/officeDocument/2006/relationships/hyperlink" Target="https://my.faa.gov/org/linebusiness/ato/safety/sms/srm/pre-panel"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hyperlink" Target="https://youtube.com/watch?v=gTc-SZi9nk8&amp;feature=share" TargetMode="External"/><Relationship Id="rId18" Type="http://schemas.openxmlformats.org/officeDocument/2006/relationships/hyperlink" Target="http://faarunwaysafetysimulator.com/" TargetMode="External"/><Relationship Id="rId26" Type="http://schemas.openxmlformats.org/officeDocument/2006/relationships/image" Target="../media/image181.png"/><Relationship Id="rId3" Type="http://schemas.openxmlformats.org/officeDocument/2006/relationships/image" Target="../media/image113.png"/><Relationship Id="rId21" Type="http://schemas.openxmlformats.org/officeDocument/2006/relationships/hyperlink" Target="https://notams.aim.faa.gov/notamSearch/disclaimer.html" TargetMode="External"/><Relationship Id="rId7" Type="http://schemas.openxmlformats.org/officeDocument/2006/relationships/image" Target="../media/image119.png"/><Relationship Id="rId12" Type="http://schemas.openxmlformats.org/officeDocument/2006/relationships/hyperlink" Target="https://www.faa.gov/airports/engineering/incursions_excursions/emas" TargetMode="External"/><Relationship Id="rId17" Type="http://schemas.openxmlformats.org/officeDocument/2006/relationships/hyperlink" Target="https://www.faa.gov/airports/runway_safety/diagrams/" TargetMode="External"/><Relationship Id="rId25" Type="http://schemas.openxmlformats.org/officeDocument/2006/relationships/image" Target="../media/image180.png"/><Relationship Id="rId2" Type="http://schemas.openxmlformats.org/officeDocument/2006/relationships/notesSlide" Target="../notesSlides/notesSlide64.xml"/><Relationship Id="rId16" Type="http://schemas.openxmlformats.org/officeDocument/2006/relationships/hyperlink" Target="https://www.faa.gov/air_traffic/flight_info/aeronav/aero_data/Apt_Constr_Notices/" TargetMode="External"/><Relationship Id="rId20" Type="http://schemas.openxmlformats.org/officeDocument/2006/relationships/hyperlink" Target="https://www.faa.gov/air_traffic/flight_info/aeronav/digital_products/dtpp/search/" TargetMode="External"/><Relationship Id="rId29" Type="http://schemas.openxmlformats.org/officeDocument/2006/relationships/image" Target="../media/image184.png"/><Relationship Id="rId1" Type="http://schemas.openxmlformats.org/officeDocument/2006/relationships/slideLayout" Target="../slideLayouts/slideLayout225.xml"/><Relationship Id="rId6" Type="http://schemas.openxmlformats.org/officeDocument/2006/relationships/image" Target="../media/image118.png"/><Relationship Id="rId11" Type="http://schemas.openxmlformats.org/officeDocument/2006/relationships/image" Target="../media/image124.png"/><Relationship Id="rId24" Type="http://schemas.openxmlformats.org/officeDocument/2006/relationships/image" Target="../media/image179.png"/><Relationship Id="rId5" Type="http://schemas.openxmlformats.org/officeDocument/2006/relationships/image" Target="../media/image116.png"/><Relationship Id="rId15" Type="http://schemas.openxmlformats.org/officeDocument/2006/relationships/hyperlink" Target="https://youtube.com/watch?v=FNgAN1tHJUE&amp;feature=share" TargetMode="External"/><Relationship Id="rId23" Type="http://schemas.openxmlformats.org/officeDocument/2006/relationships/hyperlink" Target="https://www.youtube.com/watch?v=FCfONL2r7C4" TargetMode="External"/><Relationship Id="rId28" Type="http://schemas.openxmlformats.org/officeDocument/2006/relationships/image" Target="../media/image183.png"/><Relationship Id="rId10" Type="http://schemas.openxmlformats.org/officeDocument/2006/relationships/image" Target="../media/image123.png"/><Relationship Id="rId19" Type="http://schemas.openxmlformats.org/officeDocument/2006/relationships/hyperlink" Target="https://www.faasafety.gov/" TargetMode="External"/><Relationship Id="rId31" Type="http://schemas.openxmlformats.org/officeDocument/2006/relationships/image" Target="../media/image186.png"/><Relationship Id="rId4" Type="http://schemas.openxmlformats.org/officeDocument/2006/relationships/image" Target="../media/image114.png"/><Relationship Id="rId9" Type="http://schemas.openxmlformats.org/officeDocument/2006/relationships/image" Target="../media/image54.png"/><Relationship Id="rId14" Type="http://schemas.openxmlformats.org/officeDocument/2006/relationships/hyperlink" Target="https://www.youtube.com/watch?v=lLHsgz3aWZY" TargetMode="External"/><Relationship Id="rId22" Type="http://schemas.openxmlformats.org/officeDocument/2006/relationships/hyperlink" Target="https://www.faa.gov/airports/runway_safety/videos/" TargetMode="External"/><Relationship Id="rId27" Type="http://schemas.openxmlformats.org/officeDocument/2006/relationships/image" Target="../media/image182.png"/><Relationship Id="rId30" Type="http://schemas.openxmlformats.org/officeDocument/2006/relationships/image" Target="../media/image18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1">
            <a:extLst>
              <a:ext uri="{FF2B5EF4-FFF2-40B4-BE49-F238E27FC236}">
                <a16:creationId xmlns:a16="http://schemas.microsoft.com/office/drawing/2014/main" id="{C05CFF82-092E-5130-3FF9-CA3A8C4D4BF0}"/>
              </a:ext>
            </a:extLst>
          </p:cNvPr>
          <p:cNvSpPr txBox="1"/>
          <p:nvPr/>
        </p:nvSpPr>
        <p:spPr>
          <a:xfrm>
            <a:off x="1841917" y="3429000"/>
            <a:ext cx="4788647" cy="3692614"/>
          </a:xfrm>
          <a:prstGeom prst="rect">
            <a:avLst/>
          </a:prstGeom>
        </p:spPr>
        <p:txBody>
          <a:bodyPr vert="horz" wrap="square" lIns="0" tIns="182880" rIns="0" bIns="0" rtlCol="0" anchor="t">
            <a:spAutoFit/>
          </a:bodyPr>
          <a:lstStyle/>
          <a:p>
            <a:pPr marL="12700">
              <a:lnSpc>
                <a:spcPts val="2910"/>
              </a:lnSpc>
              <a:spcBef>
                <a:spcPts val="110"/>
              </a:spcBef>
            </a:pPr>
            <a:r>
              <a:rPr lang="en-US" sz="1600" b="1" dirty="0">
                <a:solidFill>
                  <a:schemeClr val="accent2"/>
                </a:solidFill>
                <a:latin typeface="Arial"/>
                <a:cs typeface="Arial"/>
              </a:rPr>
              <a:t>Air Traffic Manager</a:t>
            </a:r>
            <a:endParaRPr sz="1600" dirty="0">
              <a:solidFill>
                <a:schemeClr val="accent2"/>
              </a:solidFill>
              <a:latin typeface="Arial"/>
              <a:cs typeface="Arial"/>
            </a:endParaRPr>
          </a:p>
          <a:p>
            <a:pPr marL="12700">
              <a:lnSpc>
                <a:spcPts val="2730"/>
              </a:lnSpc>
            </a:pPr>
            <a:r>
              <a:rPr lang="en-US" sz="1600">
                <a:latin typeface="Arial"/>
                <a:cs typeface="Arial"/>
              </a:rPr>
              <a:t>Steven Ingebretson</a:t>
            </a:r>
            <a:endParaRPr lang="en-US" sz="1600" dirty="0">
              <a:latin typeface="Arial"/>
              <a:cs typeface="Arial"/>
            </a:endParaRPr>
          </a:p>
          <a:p>
            <a:pPr marL="12700">
              <a:lnSpc>
                <a:spcPts val="2910"/>
              </a:lnSpc>
              <a:spcBef>
                <a:spcPts val="110"/>
              </a:spcBef>
            </a:pPr>
            <a:r>
              <a:rPr lang="en-US" sz="1600" b="1" dirty="0">
                <a:latin typeface="Arial"/>
                <a:cs typeface="Arial"/>
              </a:rPr>
              <a:t>Air</a:t>
            </a:r>
            <a:r>
              <a:rPr lang="en-US" sz="1600" b="1" spc="195" dirty="0">
                <a:latin typeface="Arial"/>
                <a:cs typeface="Arial"/>
              </a:rPr>
              <a:t> </a:t>
            </a:r>
            <a:r>
              <a:rPr lang="en-US" sz="1600" b="1" spc="50" dirty="0">
                <a:latin typeface="Arial"/>
                <a:cs typeface="Arial"/>
              </a:rPr>
              <a:t>Traffic</a:t>
            </a:r>
            <a:r>
              <a:rPr lang="en-US" sz="1600" b="1" spc="195" dirty="0">
                <a:latin typeface="Arial"/>
                <a:cs typeface="Arial"/>
              </a:rPr>
              <a:t> Services </a:t>
            </a:r>
            <a:r>
              <a:rPr lang="en-US" sz="1600" b="1" spc="50" dirty="0">
                <a:latin typeface="Arial"/>
                <a:cs typeface="Arial"/>
              </a:rPr>
              <a:t>Manager</a:t>
            </a:r>
          </a:p>
          <a:p>
            <a:pPr marL="12700">
              <a:spcBef>
                <a:spcPts val="110"/>
              </a:spcBef>
            </a:pPr>
            <a:r>
              <a:rPr lang="en-US" sz="1600" spc="50" dirty="0">
                <a:latin typeface="Arial"/>
                <a:cs typeface="Arial"/>
              </a:rPr>
              <a:t>Amy St. Pierre</a:t>
            </a:r>
            <a:endParaRPr lang="en-US" sz="1600" dirty="0">
              <a:latin typeface="Arial"/>
              <a:cs typeface="Arial"/>
            </a:endParaRPr>
          </a:p>
          <a:p>
            <a:pPr marL="12700">
              <a:lnSpc>
                <a:spcPts val="2910"/>
              </a:lnSpc>
              <a:spcBef>
                <a:spcPts val="570"/>
              </a:spcBef>
            </a:pPr>
            <a:r>
              <a:rPr lang="en-US" sz="1600" b="1" spc="50" dirty="0">
                <a:solidFill>
                  <a:schemeClr val="accent2"/>
                </a:solidFill>
                <a:latin typeface="Arial"/>
                <a:cs typeface="Arial"/>
              </a:rPr>
              <a:t>Director of Aviation</a:t>
            </a:r>
            <a:endParaRPr sz="1600" dirty="0">
              <a:solidFill>
                <a:schemeClr val="accent2"/>
              </a:solidFill>
              <a:latin typeface="Arial"/>
              <a:cs typeface="Arial"/>
            </a:endParaRPr>
          </a:p>
          <a:p>
            <a:pPr marL="12700">
              <a:lnSpc>
                <a:spcPts val="2730"/>
              </a:lnSpc>
            </a:pPr>
            <a:r>
              <a:rPr lang="en-US" sz="1600" dirty="0">
                <a:latin typeface="Arial"/>
                <a:cs typeface="Arial"/>
              </a:rPr>
              <a:t>Jeff Menasco</a:t>
            </a:r>
          </a:p>
          <a:p>
            <a:pPr marL="12700">
              <a:lnSpc>
                <a:spcPts val="2730"/>
              </a:lnSpc>
            </a:pPr>
            <a:r>
              <a:rPr lang="en-US" sz="1600" b="1" dirty="0">
                <a:latin typeface="Arial"/>
                <a:cs typeface="Arial"/>
              </a:rPr>
              <a:t>Safety, Security, and Community Engagement Manager - </a:t>
            </a:r>
            <a:r>
              <a:rPr lang="en-US" sz="1600" dirty="0">
                <a:latin typeface="Arial"/>
                <a:cs typeface="Arial"/>
              </a:rPr>
              <a:t>Larry Finney</a:t>
            </a:r>
          </a:p>
          <a:p>
            <a:pPr marL="12700">
              <a:lnSpc>
                <a:spcPts val="2730"/>
              </a:lnSpc>
            </a:pPr>
            <a:endParaRPr lang="en-US" spc="-25" dirty="0">
              <a:latin typeface="Arial"/>
              <a:cs typeface="Arial"/>
            </a:endParaRPr>
          </a:p>
          <a:p>
            <a:pPr marL="12700">
              <a:lnSpc>
                <a:spcPts val="2730"/>
              </a:lnSpc>
            </a:pPr>
            <a:endParaRPr lang="en-US" spc="-25" dirty="0">
              <a:solidFill>
                <a:schemeClr val="accent2"/>
              </a:solidFill>
              <a:latin typeface="Arial"/>
              <a:cs typeface="Arial"/>
            </a:endParaRPr>
          </a:p>
        </p:txBody>
      </p:sp>
      <p:sp>
        <p:nvSpPr>
          <p:cNvPr id="2" name="object 5">
            <a:extLst>
              <a:ext uri="{FF2B5EF4-FFF2-40B4-BE49-F238E27FC236}">
                <a16:creationId xmlns:a16="http://schemas.microsoft.com/office/drawing/2014/main" id="{D6EE6557-CAFC-89BA-71C6-D995D31351D7}"/>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dirty="0"/>
          </a:p>
        </p:txBody>
      </p:sp>
      <p:pic>
        <p:nvPicPr>
          <p:cNvPr id="6" name="object 3">
            <a:extLst>
              <a:ext uri="{FF2B5EF4-FFF2-40B4-BE49-F238E27FC236}">
                <a16:creationId xmlns:a16="http://schemas.microsoft.com/office/drawing/2014/main" id="{9EC95D9D-2B05-CF6E-CAD9-32398037125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10" name="TextBox 9">
            <a:extLst>
              <a:ext uri="{FF2B5EF4-FFF2-40B4-BE49-F238E27FC236}">
                <a16:creationId xmlns:a16="http://schemas.microsoft.com/office/drawing/2014/main" id="{59EFDF88-6401-7F5F-3636-D0FCE16E985E}"/>
              </a:ext>
            </a:extLst>
          </p:cNvPr>
          <p:cNvSpPr txBox="1">
            <a:spLocks noGrp="1" noRot="1" noMove="1" noResize="1" noEditPoints="1" noAdjustHandles="1" noChangeArrowheads="1" noChangeShapeType="1"/>
          </p:cNvSpPr>
          <p:nvPr/>
        </p:nvSpPr>
        <p:spPr>
          <a:xfrm>
            <a:off x="1855470" y="6400805"/>
            <a:ext cx="5591185" cy="404598"/>
          </a:xfrm>
          <a:prstGeom prst="rect">
            <a:avLst/>
          </a:prstGeom>
          <a:noFill/>
        </p:spPr>
        <p:txBody>
          <a:bodyPr wrap="square" rtlCol="0">
            <a:spAutoFit/>
          </a:bodyPr>
          <a:lstStyle/>
          <a:p>
            <a:pPr marL="12700">
              <a:lnSpc>
                <a:spcPts val="2730"/>
              </a:lnSpc>
            </a:pPr>
            <a:r>
              <a:rPr lang="en-US" sz="1800" b="1" spc="-25" dirty="0">
                <a:solidFill>
                  <a:srgbClr val="F16F1F"/>
                </a:solidFill>
                <a:latin typeface="Arial"/>
                <a:cs typeface="Arial"/>
              </a:rPr>
              <a:t>Attendees, please introduce yourselves</a:t>
            </a:r>
          </a:p>
        </p:txBody>
      </p:sp>
      <p:pic>
        <p:nvPicPr>
          <p:cNvPr id="3" name="Picture 2" descr="An aerial view of a highway&#10;&#10;Description automatically generated with medium confidence">
            <a:extLst>
              <a:ext uri="{FF2B5EF4-FFF2-40B4-BE49-F238E27FC236}">
                <a16:creationId xmlns:a16="http://schemas.microsoft.com/office/drawing/2014/main" id="{5A78C21D-42EC-FC36-2FDC-E7DC33AC8C8A}"/>
              </a:ext>
            </a:extLst>
          </p:cNvPr>
          <p:cNvPicPr>
            <a:picLocks noChangeAspect="1"/>
          </p:cNvPicPr>
          <p:nvPr/>
        </p:nvPicPr>
        <p:blipFill>
          <a:blip r:embed="rId4"/>
          <a:stretch>
            <a:fillRect/>
          </a:stretch>
        </p:blipFill>
        <p:spPr>
          <a:xfrm>
            <a:off x="6659696" y="2468880"/>
            <a:ext cx="5075347" cy="4389119"/>
          </a:xfrm>
          <a:prstGeom prst="rect">
            <a:avLst/>
          </a:prstGeom>
        </p:spPr>
      </p:pic>
    </p:spTree>
    <p:extLst>
      <p:ext uri="{BB962C8B-B14F-4D97-AF65-F5344CB8AC3E}">
        <p14:creationId xmlns:p14="http://schemas.microsoft.com/office/powerpoint/2010/main" val="1985327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2FE7E54-E335-CE77-13B9-BCADEE10C886}"/>
              </a:ext>
            </a:extLst>
          </p:cNvPr>
          <p:cNvSpPr txBox="1">
            <a:spLocks noGrp="1" noRot="1" noMove="1" noResize="1" noEditPoints="1" noAdjustHandles="1" noChangeArrowheads="1" noChangeShapeType="1"/>
          </p:cNvSpPr>
          <p:nvPr/>
        </p:nvSpPr>
        <p:spPr>
          <a:xfrm>
            <a:off x="1868577" y="1152439"/>
            <a:ext cx="9411975" cy="686663"/>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dirty="0">
                <a:solidFill>
                  <a:srgbClr val="FF711C"/>
                </a:solidFill>
                <a:latin typeface="Arial" panose="020B0604020202020204" pitchFamily="34" charset="0"/>
                <a:cs typeface="Arial" panose="020B0604020202020204" pitchFamily="34" charset="0"/>
              </a:rPr>
              <a:t>RUNWAY INCURSION (RI) &amp; SURFACE INCIDENT (SI)  </a:t>
            </a:r>
          </a:p>
        </p:txBody>
      </p:sp>
      <p:sp>
        <p:nvSpPr>
          <p:cNvPr id="3" name="TextBox 2">
            <a:extLst>
              <a:ext uri="{FF2B5EF4-FFF2-40B4-BE49-F238E27FC236}">
                <a16:creationId xmlns:a16="http://schemas.microsoft.com/office/drawing/2014/main" id="{69CD7323-D8B4-7CD7-C1BE-88EB303A70E9}"/>
              </a:ext>
            </a:extLst>
          </p:cNvPr>
          <p:cNvSpPr txBox="1">
            <a:spLocks noGrp="1" noRot="1" noMove="1" noResize="1" noEditPoints="1" noAdjustHandles="1" noChangeArrowheads="1" noChangeShapeType="1"/>
          </p:cNvSpPr>
          <p:nvPr/>
        </p:nvSpPr>
        <p:spPr>
          <a:xfrm>
            <a:off x="1866900" y="2530587"/>
            <a:ext cx="10220892" cy="4095183"/>
          </a:xfrm>
          <a:prstGeom prst="rect">
            <a:avLst/>
          </a:prstGeom>
          <a:noFill/>
        </p:spPr>
        <p:txBody>
          <a:bodyPr wrap="square" lIns="0" tIns="274320" rIns="0" bIns="0" numCol="2" spcCol="91440" anchor="t">
            <a:noAutofit/>
          </a:bodyPr>
          <a:lstStyle/>
          <a:p>
            <a:pPr marL="237744" indent="-237744">
              <a:lnSpc>
                <a:spcPts val="2700"/>
              </a:lnSpc>
              <a:spcBef>
                <a:spcPts val="1100"/>
              </a:spcBef>
              <a:buFont typeface="Arial" panose="020B0604020202020204" pitchFamily="34" charset="0"/>
              <a:buChar char="•"/>
            </a:pPr>
            <a:r>
              <a:rPr lang="en-US" sz="2400" b="1" dirty="0">
                <a:solidFill>
                  <a:schemeClr val="accent2"/>
                </a:solidFill>
                <a:latin typeface="Arial"/>
                <a:cs typeface="Arial"/>
              </a:rPr>
              <a:t>Pilot Deviations (PD) </a:t>
            </a:r>
            <a:r>
              <a:rPr lang="en-US" sz="2400" b="0" dirty="0">
                <a:solidFill>
                  <a:schemeClr val="accent2"/>
                </a:solidFill>
                <a:latin typeface="Arial"/>
                <a:cs typeface="Arial"/>
              </a:rPr>
              <a:t>are attributed to pilots operating an aircraft under its own power</a:t>
            </a:r>
          </a:p>
          <a:p>
            <a:pPr marL="237744" indent="-237744">
              <a:lnSpc>
                <a:spcPts val="2700"/>
              </a:lnSpc>
              <a:spcBef>
                <a:spcPts val="1100"/>
              </a:spcBef>
              <a:buFont typeface="Arial" panose="020B0604020202020204" pitchFamily="34" charset="0"/>
              <a:buChar char="•"/>
            </a:pPr>
            <a:r>
              <a:rPr lang="en-US" sz="2400" b="1" dirty="0">
                <a:solidFill>
                  <a:schemeClr val="accent2"/>
                </a:solidFill>
                <a:latin typeface="Arial"/>
                <a:cs typeface="Arial"/>
              </a:rPr>
              <a:t>Vehicle or Pedestrian Deviations (V/PD) </a:t>
            </a:r>
            <a:r>
              <a:rPr lang="en-US" sz="2400" b="0" dirty="0">
                <a:solidFill>
                  <a:schemeClr val="accent2"/>
                </a:solidFill>
                <a:latin typeface="Arial"/>
                <a:cs typeface="Arial"/>
              </a:rPr>
              <a:t>are attributed to a vehicle driver or non-pilot operating an aircraft under its own power</a:t>
            </a:r>
            <a:r>
              <a:rPr lang="en-US" sz="2400" dirty="0">
                <a:solidFill>
                  <a:schemeClr val="accent2"/>
                </a:solidFill>
                <a:latin typeface="Arial"/>
                <a:cs typeface="Arial"/>
              </a:rPr>
              <a:t>, </a:t>
            </a:r>
            <a:r>
              <a:rPr lang="en-US" sz="2400" b="0" dirty="0">
                <a:solidFill>
                  <a:schemeClr val="accent2"/>
                </a:solidFill>
                <a:latin typeface="Arial"/>
                <a:cs typeface="Arial"/>
              </a:rPr>
              <a:t>a vehicle driver towing an aircraft, or a pedestrian</a:t>
            </a:r>
          </a:p>
          <a:p>
            <a:pPr marL="237744" marR="0" lvl="0" indent="-237744" algn="l" defTabSz="914400" rtl="0" eaLnBrk="1" fontAlgn="auto" latinLnBrk="0" hangingPunct="1">
              <a:lnSpc>
                <a:spcPts val="2700"/>
              </a:lnSpc>
              <a:spcBef>
                <a:spcPts val="11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303744"/>
              </a:solidFill>
              <a:effectLst/>
              <a:uLnTx/>
              <a:uFillTx/>
              <a:latin typeface="Arial"/>
              <a:ea typeface="+mn-ea"/>
              <a:cs typeface="Arial"/>
            </a:endParaRPr>
          </a:p>
          <a:p>
            <a:pPr marL="237744" marR="0" lvl="0" indent="-237744" algn="l" defTabSz="914400" rtl="0" eaLnBrk="1" fontAlgn="auto" latinLnBrk="0" hangingPunct="1">
              <a:lnSpc>
                <a:spcPts val="2700"/>
              </a:lnSpc>
              <a:spcBef>
                <a:spcPts val="11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03744"/>
                </a:solidFill>
                <a:effectLst/>
                <a:uLnTx/>
                <a:uFillTx/>
                <a:latin typeface="Arial"/>
                <a:ea typeface="+mn-ea"/>
                <a:cs typeface="Arial"/>
              </a:rPr>
              <a:t>Operational Incidents (OI) </a:t>
            </a:r>
            <a:r>
              <a:rPr kumimoji="0" lang="en-US" sz="2400" b="0" i="0" u="none" strike="noStrike" kern="1200" cap="none" spc="0" normalizeH="0" baseline="0" noProof="0" dirty="0">
                <a:ln>
                  <a:noFill/>
                </a:ln>
                <a:solidFill>
                  <a:srgbClr val="303744"/>
                </a:solidFill>
                <a:effectLst/>
                <a:uLnTx/>
                <a:uFillTx/>
                <a:latin typeface="Arial"/>
                <a:ea typeface="+mn-ea"/>
                <a:cs typeface="Arial"/>
              </a:rPr>
              <a:t>are attributed to Air Traffic Control action or inaction</a:t>
            </a:r>
          </a:p>
          <a:p>
            <a:pPr marL="237744" indent="-237744">
              <a:lnSpc>
                <a:spcPts val="2700"/>
              </a:lnSpc>
              <a:spcBef>
                <a:spcPts val="1100"/>
              </a:spcBef>
              <a:buFont typeface="Arial" panose="020B0604020202020204" pitchFamily="34" charset="0"/>
              <a:buChar char="•"/>
            </a:pPr>
            <a:r>
              <a:rPr lang="en-US" sz="2400" b="1" dirty="0">
                <a:solidFill>
                  <a:schemeClr val="accent2"/>
                </a:solidFill>
                <a:latin typeface="Arial"/>
                <a:cs typeface="Arial"/>
              </a:rPr>
              <a:t>Others (OTH) </a:t>
            </a:r>
            <a:r>
              <a:rPr lang="en-US" sz="2400" dirty="0">
                <a:solidFill>
                  <a:schemeClr val="accent2"/>
                </a:solidFill>
                <a:latin typeface="Arial"/>
                <a:cs typeface="Arial"/>
              </a:rPr>
              <a:t>are</a:t>
            </a:r>
            <a:r>
              <a:rPr lang="en-US" sz="2400" b="1" dirty="0">
                <a:solidFill>
                  <a:schemeClr val="accent2"/>
                </a:solidFill>
                <a:latin typeface="Arial"/>
                <a:cs typeface="Arial"/>
              </a:rPr>
              <a:t> </a:t>
            </a:r>
            <a:r>
              <a:rPr lang="en-US" sz="2400" dirty="0">
                <a:solidFill>
                  <a:schemeClr val="accent2"/>
                </a:solidFill>
                <a:latin typeface="Arial"/>
                <a:cs typeface="Arial"/>
              </a:rPr>
              <a:t>events </a:t>
            </a:r>
            <a:br>
              <a:rPr lang="en-US" sz="2400" dirty="0">
                <a:solidFill>
                  <a:schemeClr val="accent2"/>
                </a:solidFill>
                <a:latin typeface="Arial"/>
                <a:cs typeface="Arial"/>
              </a:rPr>
            </a:br>
            <a:r>
              <a:rPr lang="en-US" sz="2400" b="0" dirty="0">
                <a:solidFill>
                  <a:schemeClr val="accent2"/>
                </a:solidFill>
                <a:latin typeface="Arial"/>
                <a:cs typeface="Arial"/>
              </a:rPr>
              <a:t>not clearly attributed as determined above. This can include events caused by equipment failure or </a:t>
            </a:r>
            <a:br>
              <a:rPr lang="en-US" sz="2400" b="0" dirty="0">
                <a:solidFill>
                  <a:schemeClr val="accent2"/>
                </a:solidFill>
                <a:latin typeface="Arial"/>
                <a:cs typeface="Arial"/>
              </a:rPr>
            </a:br>
            <a:r>
              <a:rPr lang="en-US" sz="2400" b="0" dirty="0">
                <a:solidFill>
                  <a:schemeClr val="accent2"/>
                </a:solidFill>
                <a:latin typeface="Arial"/>
                <a:cs typeface="Arial"/>
              </a:rPr>
              <a:t>other factors</a:t>
            </a:r>
          </a:p>
        </p:txBody>
      </p:sp>
      <p:sp>
        <p:nvSpPr>
          <p:cNvPr id="4" name="TextBox 3">
            <a:extLst>
              <a:ext uri="{FF2B5EF4-FFF2-40B4-BE49-F238E27FC236}">
                <a16:creationId xmlns:a16="http://schemas.microsoft.com/office/drawing/2014/main" id="{F59A15DA-0EA1-8F9E-7CF5-27C80E200F7A}"/>
              </a:ext>
            </a:extLst>
          </p:cNvPr>
          <p:cNvSpPr txBox="1">
            <a:spLocks noGrp="1" noRot="1" noMove="1" noResize="1" noEditPoints="1" noAdjustHandles="1" noChangeArrowheads="1" noChangeShapeType="1"/>
          </p:cNvSpPr>
          <p:nvPr/>
        </p:nvSpPr>
        <p:spPr>
          <a:xfrm>
            <a:off x="1866900" y="2032604"/>
            <a:ext cx="9130614" cy="539250"/>
          </a:xfrm>
          <a:prstGeom prst="rect">
            <a:avLst/>
          </a:prstGeom>
          <a:noFill/>
        </p:spPr>
        <p:txBody>
          <a:bodyPr wrap="square" lIns="0" tIns="182880" rIns="0" bIns="0" rtlCol="0" anchor="t">
            <a:spAutoFit/>
          </a:bodyPr>
          <a:lstStyle/>
          <a:p>
            <a:pPr>
              <a:lnSpc>
                <a:spcPct val="90000"/>
              </a:lnSpc>
              <a:spcBef>
                <a:spcPts val="1000"/>
              </a:spcBef>
              <a:defRPr/>
            </a:pPr>
            <a:r>
              <a:rPr kumimoji="0" lang="en-US" sz="2550" b="1" i="0" u="none" strike="noStrike" kern="1200" cap="none" spc="0" normalizeH="0" baseline="0" noProof="0" dirty="0">
                <a:ln>
                  <a:noFill/>
                </a:ln>
                <a:solidFill>
                  <a:srgbClr val="FF711C"/>
                </a:solidFill>
                <a:effectLst/>
                <a:uLnTx/>
                <a:uFillTx/>
                <a:latin typeface="Arial"/>
                <a:cs typeface="Arial"/>
              </a:rPr>
              <a:t>are based on </a:t>
            </a:r>
            <a:r>
              <a:rPr lang="en-US" sz="2550" b="1" dirty="0">
                <a:solidFill>
                  <a:srgbClr val="FF711C"/>
                </a:solidFill>
                <a:latin typeface="Arial"/>
                <a:cs typeface="Arial"/>
              </a:rPr>
              <a:t>these attributed</a:t>
            </a:r>
            <a:r>
              <a:rPr kumimoji="0" lang="en-US" sz="2550" b="1" i="0" u="none" strike="noStrike" kern="1200" cap="none" spc="0" normalizeH="0" baseline="0" noProof="0" dirty="0">
                <a:ln>
                  <a:noFill/>
                </a:ln>
                <a:solidFill>
                  <a:srgbClr val="FF711C"/>
                </a:solidFill>
                <a:effectLst/>
                <a:uLnTx/>
                <a:uFillTx/>
                <a:latin typeface="Arial"/>
                <a:cs typeface="Arial"/>
              </a:rPr>
              <a:t> actions:</a:t>
            </a:r>
          </a:p>
        </p:txBody>
      </p:sp>
      <p:sp>
        <p:nvSpPr>
          <p:cNvPr id="5" name="TextBox 4">
            <a:extLst>
              <a:ext uri="{FF2B5EF4-FFF2-40B4-BE49-F238E27FC236}">
                <a16:creationId xmlns:a16="http://schemas.microsoft.com/office/drawing/2014/main" id="{C68E2806-0FE4-3ECA-4B57-FC7EC04C9056}"/>
              </a:ext>
            </a:extLst>
          </p:cNvPr>
          <p:cNvSpPr txBox="1">
            <a:spLocks noGrp="1" noRot="1" noMove="1" noResize="1" noEditPoints="1" noAdjustHandles="1" noChangeArrowheads="1" noChangeShapeType="1"/>
          </p:cNvSpPr>
          <p:nvPr/>
        </p:nvSpPr>
        <p:spPr>
          <a:xfrm>
            <a:off x="1854200" y="1502959"/>
            <a:ext cx="10220892" cy="677108"/>
          </a:xfrm>
          <a:prstGeom prst="rect">
            <a:avLst/>
          </a:prstGeom>
          <a:noFill/>
        </p:spPr>
        <p:txBody>
          <a:bodyPr wrap="square" lIns="0" tIns="0" rIns="0" bIns="0" rtlCol="0">
            <a:spAutoFit/>
          </a:bodyPr>
          <a:lstStyle/>
          <a:p>
            <a:r>
              <a:rPr lang="en-US" sz="4400" b="1"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CLASSIFICATIONS</a:t>
            </a:r>
            <a:endParaRPr lang="en-US" sz="44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802650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0">
            <a:extLst>
              <a:ext uri="{FF2B5EF4-FFF2-40B4-BE49-F238E27FC236}">
                <a16:creationId xmlns:a16="http://schemas.microsoft.com/office/drawing/2014/main" id="{087AA362-E524-7F22-D70A-C639E0E3F10A}"/>
              </a:ext>
            </a:extLst>
          </p:cNvPr>
          <p:cNvSpPr txBox="1">
            <a:spLocks noGrp="1" noRot="1" noMove="1" noResize="1" noEditPoints="1" noAdjustHandles="1" noChangeArrowheads="1" noChangeShapeType="1"/>
          </p:cNvSpPr>
          <p:nvPr/>
        </p:nvSpPr>
        <p:spPr>
          <a:xfrm>
            <a:off x="7713977" y="2031652"/>
            <a:ext cx="3731260" cy="3345312"/>
          </a:xfrm>
          <a:prstGeom prst="rect">
            <a:avLst/>
          </a:prstGeom>
        </p:spPr>
        <p:txBody>
          <a:bodyPr vert="horz" wrap="square" lIns="0" tIns="182880" rIns="0" bIns="0" rtlCol="0" anchor="t">
            <a:noAutofit/>
          </a:bodyPr>
          <a:lstStyle/>
          <a:p>
            <a:pPr marL="22225">
              <a:spcBef>
                <a:spcPts val="505"/>
              </a:spcBef>
              <a:tabLst>
                <a:tab pos="246379" algn="l"/>
              </a:tabLst>
              <a:defRPr/>
            </a:pPr>
            <a:r>
              <a:rPr kumimoji="0" lang="en-US" sz="2800" b="1" i="0" u="none" strike="noStrike" kern="1200" cap="none" spc="0" normalizeH="0" baseline="0" noProof="0" dirty="0">
                <a:ln>
                  <a:noFill/>
                </a:ln>
                <a:solidFill>
                  <a:schemeClr val="accent2"/>
                </a:solidFill>
                <a:effectLst/>
                <a:uLnTx/>
                <a:uFillTx/>
                <a:latin typeface="Arial"/>
                <a:ea typeface="+mn-ea"/>
                <a:cs typeface="Arial"/>
              </a:rPr>
              <a:t>An unauthorized</a:t>
            </a:r>
            <a:r>
              <a:rPr kumimoji="0" lang="en-US" sz="2800" b="1" i="0" u="none" strike="noStrike" kern="1200" cap="none" spc="430" normalizeH="0" baseline="0" noProof="0" dirty="0">
                <a:ln>
                  <a:noFill/>
                </a:ln>
                <a:solidFill>
                  <a:schemeClr val="accent2"/>
                </a:solidFill>
                <a:effectLst/>
                <a:uLnTx/>
                <a:uFillTx/>
                <a:latin typeface="Arial"/>
                <a:ea typeface="+mn-ea"/>
                <a:cs typeface="Arial"/>
              </a:rPr>
              <a:t> </a:t>
            </a:r>
            <a:br>
              <a:rPr lang="en-US" sz="2800" b="1" i="0" u="none" strike="noStrike" kern="1200" cap="none" spc="430" normalizeH="0" baseline="0" noProof="0" dirty="0">
                <a:ln>
                  <a:noFill/>
                </a:ln>
                <a:effectLst/>
                <a:uLnTx/>
                <a:uFillTx/>
                <a:latin typeface="Arial"/>
                <a:cs typeface="Arial"/>
              </a:rPr>
            </a:br>
            <a:r>
              <a:rPr kumimoji="0" lang="en-US" sz="2800" b="1" i="0" u="none" strike="noStrike" kern="1200" cap="none" spc="0" normalizeH="0" baseline="0" noProof="0" dirty="0">
                <a:ln>
                  <a:noFill/>
                </a:ln>
                <a:solidFill>
                  <a:schemeClr val="accent2"/>
                </a:solidFill>
                <a:effectLst/>
                <a:uLnTx/>
                <a:uFillTx/>
                <a:latin typeface="Arial"/>
                <a:ea typeface="+mn-ea"/>
                <a:cs typeface="Arial"/>
              </a:rPr>
              <a:t>movement</a:t>
            </a:r>
            <a:r>
              <a:rPr lang="en-US" sz="2800" b="1" dirty="0">
                <a:solidFill>
                  <a:schemeClr val="accent2"/>
                </a:solidFill>
                <a:latin typeface="Arial"/>
                <a:cs typeface="Arial"/>
              </a:rPr>
              <a:t> of an </a:t>
            </a:r>
            <a:br>
              <a:rPr lang="en-US" sz="2800" b="1" dirty="0">
                <a:latin typeface="Arial"/>
                <a:cs typeface="Arial"/>
              </a:rPr>
            </a:br>
            <a:r>
              <a:rPr lang="en-US" sz="2800" b="1" dirty="0">
                <a:solidFill>
                  <a:schemeClr val="accent2"/>
                </a:solidFill>
                <a:latin typeface="Arial"/>
                <a:cs typeface="Arial"/>
              </a:rPr>
              <a:t>aircraft, vehicle or </a:t>
            </a:r>
            <a:br>
              <a:rPr lang="en-US" sz="2800" b="1" dirty="0">
                <a:latin typeface="Arial"/>
                <a:cs typeface="Arial"/>
              </a:rPr>
            </a:br>
            <a:r>
              <a:rPr lang="en-US" sz="2800" b="1" dirty="0">
                <a:solidFill>
                  <a:schemeClr val="accent2"/>
                </a:solidFill>
                <a:latin typeface="Arial"/>
                <a:cs typeface="Arial"/>
              </a:rPr>
              <a:t>pedestrian</a:t>
            </a:r>
            <a:r>
              <a:rPr kumimoji="0" lang="en-US" sz="2800" b="1" i="0" u="none" strike="noStrike" kern="1200" cap="none" spc="430" normalizeH="0" baseline="0" noProof="0" dirty="0">
                <a:ln>
                  <a:noFill/>
                </a:ln>
                <a:solidFill>
                  <a:schemeClr val="accent2"/>
                </a:solidFill>
                <a:effectLst/>
                <a:uLnTx/>
                <a:uFillTx/>
                <a:latin typeface="Arial"/>
                <a:ea typeface="+mn-ea"/>
                <a:cs typeface="Arial"/>
              </a:rPr>
              <a:t> </a:t>
            </a:r>
            <a:r>
              <a:rPr kumimoji="0" lang="en-US" sz="2800" b="1" i="0" u="none" strike="noStrike" kern="1200" cap="none" spc="-10" normalizeH="0" baseline="0" noProof="0" dirty="0">
                <a:ln>
                  <a:noFill/>
                </a:ln>
                <a:solidFill>
                  <a:schemeClr val="accent2"/>
                </a:solidFill>
                <a:effectLst/>
                <a:uLnTx/>
                <a:uFillTx/>
                <a:latin typeface="Arial"/>
                <a:ea typeface="+mn-ea"/>
                <a:cs typeface="Arial"/>
              </a:rPr>
              <a:t>within </a:t>
            </a:r>
            <a:br>
              <a:rPr lang="en-US" sz="2800" b="1" i="0" u="none" strike="noStrike" kern="1200" cap="none" spc="-10" normalizeH="0" baseline="0" noProof="0" dirty="0">
                <a:ln>
                  <a:noFill/>
                </a:ln>
                <a:effectLst/>
                <a:uLnTx/>
                <a:uFillTx/>
                <a:latin typeface="Arial"/>
                <a:cs typeface="Arial"/>
              </a:rPr>
            </a:br>
            <a:r>
              <a:rPr kumimoji="0" lang="en-US" sz="2800" b="1" i="0" u="none" strike="noStrike" kern="1200" cap="none" spc="0" normalizeH="0" baseline="0" noProof="0" dirty="0">
                <a:ln>
                  <a:noFill/>
                </a:ln>
                <a:solidFill>
                  <a:schemeClr val="accent2"/>
                </a:solidFill>
                <a:effectLst/>
                <a:uLnTx/>
                <a:uFillTx/>
                <a:latin typeface="Arial"/>
                <a:ea typeface="+mn-ea"/>
                <a:cs typeface="Arial"/>
              </a:rPr>
              <a:t>the designated</a:t>
            </a:r>
            <a:r>
              <a:rPr kumimoji="0" lang="en-US" sz="2800" b="1" i="0" u="none" strike="noStrike" kern="1200" cap="none" spc="360" normalizeH="0" baseline="0" noProof="0" dirty="0">
                <a:ln>
                  <a:noFill/>
                </a:ln>
                <a:solidFill>
                  <a:schemeClr val="accent2"/>
                </a:solidFill>
                <a:effectLst/>
                <a:uLnTx/>
                <a:uFillTx/>
                <a:latin typeface="Arial"/>
                <a:ea typeface="+mn-ea"/>
                <a:cs typeface="Arial"/>
              </a:rPr>
              <a:t> </a:t>
            </a:r>
            <a:r>
              <a:rPr kumimoji="0" lang="en-US" sz="2800" b="1" i="0" u="none" strike="noStrike" kern="1200" cap="none" spc="0" normalizeH="0" baseline="0" noProof="0" dirty="0">
                <a:ln>
                  <a:noFill/>
                </a:ln>
                <a:solidFill>
                  <a:schemeClr val="accent2"/>
                </a:solidFill>
                <a:effectLst/>
                <a:uLnTx/>
                <a:uFillTx/>
                <a:latin typeface="Arial"/>
                <a:ea typeface="+mn-ea"/>
                <a:cs typeface="Arial"/>
              </a:rPr>
              <a:t>movement</a:t>
            </a:r>
            <a:r>
              <a:rPr kumimoji="0" lang="en-US" sz="2800" b="1" i="0" u="none" strike="noStrike" kern="1200" cap="none" spc="360" normalizeH="0" baseline="0" noProof="0" dirty="0">
                <a:ln>
                  <a:noFill/>
                </a:ln>
                <a:solidFill>
                  <a:schemeClr val="accent2"/>
                </a:solidFill>
                <a:effectLst/>
                <a:uLnTx/>
                <a:uFillTx/>
                <a:latin typeface="Arial"/>
                <a:ea typeface="+mn-ea"/>
                <a:cs typeface="Arial"/>
              </a:rPr>
              <a:t> </a:t>
            </a:r>
            <a:r>
              <a:rPr kumimoji="0" lang="en-US" sz="2800" b="1" i="0" u="none" strike="noStrike" kern="1200" cap="none" spc="0" normalizeH="0" baseline="0" noProof="0" dirty="0">
                <a:ln>
                  <a:noFill/>
                </a:ln>
                <a:solidFill>
                  <a:schemeClr val="accent2"/>
                </a:solidFill>
                <a:effectLst/>
                <a:uLnTx/>
                <a:uFillTx/>
                <a:latin typeface="Arial"/>
                <a:ea typeface="+mn-ea"/>
                <a:cs typeface="Arial"/>
              </a:rPr>
              <a:t>area</a:t>
            </a:r>
            <a:r>
              <a:rPr lang="en-US" sz="2800" b="1" dirty="0">
                <a:solidFill>
                  <a:schemeClr val="accent2"/>
                </a:solidFill>
                <a:latin typeface="Arial"/>
                <a:cs typeface="Arial"/>
              </a:rPr>
              <a:t>, but </a:t>
            </a:r>
            <a:r>
              <a:rPr lang="en-US" sz="2800" b="1" u="none" dirty="0">
                <a:solidFill>
                  <a:srgbClr val="FF711C"/>
                </a:solidFill>
                <a:latin typeface="Arial"/>
                <a:cs typeface="Arial"/>
              </a:rPr>
              <a:t>outside of the RSA</a:t>
            </a:r>
            <a:endParaRPr lang="en-US" sz="2800" b="1" u="none" strike="sngStrike" kern="1200" cap="none" spc="0" normalizeH="0" baseline="0" noProof="0" dirty="0">
              <a:ln>
                <a:noFill/>
              </a:ln>
              <a:solidFill>
                <a:srgbClr val="FF711C"/>
              </a:solidFill>
              <a:effectLst/>
              <a:uLnTx/>
              <a:uFillTx/>
              <a:latin typeface="Arial"/>
              <a:cs typeface="Arial"/>
            </a:endParaRPr>
          </a:p>
        </p:txBody>
      </p:sp>
      <p:sp>
        <p:nvSpPr>
          <p:cNvPr id="4" name="TextBox 3">
            <a:extLst>
              <a:ext uri="{FF2B5EF4-FFF2-40B4-BE49-F238E27FC236}">
                <a16:creationId xmlns:a16="http://schemas.microsoft.com/office/drawing/2014/main" id="{FD57F6C6-4363-54C3-463D-101EC6094448}"/>
              </a:ext>
            </a:extLst>
          </p:cNvPr>
          <p:cNvSpPr txBox="1">
            <a:spLocks noGrp="1" noRot="1" noMove="1" noResize="1" noEditPoints="1" noAdjustHandles="1" noChangeArrowheads="1" noChangeShapeType="1"/>
          </p:cNvSpPr>
          <p:nvPr/>
        </p:nvSpPr>
        <p:spPr>
          <a:xfrm>
            <a:off x="1863975" y="1508324"/>
            <a:ext cx="8790878" cy="677108"/>
          </a:xfrm>
          <a:prstGeom prst="rect">
            <a:avLst/>
          </a:prstGeom>
          <a:noFill/>
        </p:spPr>
        <p:txBody>
          <a:bodyPr wrap="square" lIns="0" tIns="0" rIns="0" bIns="0">
            <a:spAutoFit/>
          </a:bodyPr>
          <a:lstStyle/>
          <a:p>
            <a:r>
              <a:rPr kumimoji="0" lang="en-US" sz="4400" b="1" i="0" u="none" strike="noStrike" kern="1200" cap="none" spc="0" normalizeH="0" baseline="0" noProof="0" dirty="0">
                <a:ln>
                  <a:noFill/>
                </a:ln>
                <a:solidFill>
                  <a:schemeClr val="bg1"/>
                </a:solidFill>
                <a:effectLst>
                  <a:outerShdw blurRad="76200" dist="76200" dir="3600000" algn="tl" rotWithShape="0">
                    <a:prstClr val="black">
                      <a:alpha val="40000"/>
                    </a:prstClr>
                  </a:outerShdw>
                </a:effectLst>
                <a:uLnTx/>
                <a:uFillTx/>
                <a:latin typeface="Arial Black" panose="020B0604020202020204" pitchFamily="34" charset="0"/>
                <a:cs typeface="Arial Black" panose="020B0604020202020204" pitchFamily="34" charset="0"/>
              </a:rPr>
              <a:t>SURFACE INCIDENTS </a:t>
            </a:r>
            <a:r>
              <a:rPr kumimoji="0" lang="en-US" sz="4400" b="0" i="0" u="none" strike="noStrike" kern="1200" cap="none" spc="0" normalizeH="0" baseline="30000" noProof="0" dirty="0">
                <a:ln>
                  <a:noFill/>
                </a:ln>
                <a:solidFill>
                  <a:schemeClr val="bg1"/>
                </a:solidFill>
                <a:effectLst>
                  <a:outerShdw blurRad="76200" dist="76200" dir="3600000" algn="tl" rotWithShape="0">
                    <a:prstClr val="black">
                      <a:alpha val="40000"/>
                    </a:prstClr>
                  </a:outerShdw>
                </a:effectLst>
                <a:uLnTx/>
                <a:uFillTx/>
                <a:latin typeface="Arial" panose="020B0604020202020204" pitchFamily="34" charset="0"/>
                <a:cs typeface="Arial" panose="020B0604020202020204" pitchFamily="34" charset="0"/>
              </a:rPr>
              <a:t>(SI)</a:t>
            </a:r>
            <a:endParaRPr lang="en-US" b="0" i="0" baseline="30000" dirty="0">
              <a:solidFill>
                <a:schemeClr val="bg1"/>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10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06FE6A7-C55C-58A1-2E4E-22C15055475F}"/>
              </a:ext>
            </a:extLst>
          </p:cNvPr>
          <p:cNvSpPr>
            <a:spLocks noGrp="1" noRot="1" noMove="1" noResize="1" noEditPoints="1" noAdjustHandles="1" noChangeArrowheads="1" noChangeShapeType="1"/>
          </p:cNvSpPr>
          <p:nvPr>
            <p:ph type="body" sz="quarter" idx="17"/>
          </p:nvPr>
        </p:nvSpPr>
        <p:spPr/>
        <p:txBody>
          <a:bodyPr/>
          <a:lstStyle/>
          <a:p>
            <a:r>
              <a:rPr lang="en-US" spc="0" dirty="0">
                <a:effectLst>
                  <a:outerShdw blurRad="50800" dist="38100" dir="2700000" algn="tl" rotWithShape="0">
                    <a:prstClr val="black">
                      <a:alpha val="30135"/>
                    </a:prstClr>
                  </a:outerShdw>
                </a:effectLst>
              </a:rPr>
              <a:t>51</a:t>
            </a:r>
            <a:r>
              <a:rPr lang="en-US" b="0" dirty="0">
                <a:effectLst>
                  <a:outerShdw blurRad="50800" dist="38100" dir="2700000" algn="tl" rotWithShape="0">
                    <a:prstClr val="black">
                      <a:alpha val="30135"/>
                    </a:prstClr>
                  </a:outerShdw>
                </a:effectLst>
              </a:rPr>
              <a:t>%</a:t>
            </a:r>
          </a:p>
        </p:txBody>
      </p:sp>
      <p:sp>
        <p:nvSpPr>
          <p:cNvPr id="9" name="Text Placeholder 8">
            <a:extLst>
              <a:ext uri="{FF2B5EF4-FFF2-40B4-BE49-F238E27FC236}">
                <a16:creationId xmlns:a16="http://schemas.microsoft.com/office/drawing/2014/main" id="{5798D266-CE98-250B-DFCD-A7F5F58BBD55}"/>
              </a:ext>
            </a:extLst>
          </p:cNvPr>
          <p:cNvSpPr>
            <a:spLocks noGrp="1" noRot="1" noMove="1" noResize="1" noEditPoints="1" noAdjustHandles="1" noChangeArrowheads="1" noChangeShapeType="1"/>
          </p:cNvSpPr>
          <p:nvPr>
            <p:ph type="body" sz="quarter" idx="18"/>
          </p:nvPr>
        </p:nvSpPr>
        <p:spPr/>
        <p:txBody>
          <a:bodyPr/>
          <a:lstStyle/>
          <a:p>
            <a:r>
              <a:rPr lang="en-US" dirty="0">
                <a:effectLst>
                  <a:outerShdw blurRad="50800" dist="38100" dir="2700000" algn="tl" rotWithShape="0">
                    <a:prstClr val="black">
                      <a:alpha val="30135"/>
                    </a:prstClr>
                  </a:outerShdw>
                </a:effectLst>
              </a:rPr>
              <a:t>7</a:t>
            </a:r>
            <a:r>
              <a:rPr lang="en-US" b="0" dirty="0">
                <a:effectLst>
                  <a:outerShdw blurRad="50800" dist="38100" dir="2700000" algn="tl" rotWithShape="0">
                    <a:prstClr val="black">
                      <a:alpha val="30135"/>
                    </a:prstClr>
                  </a:outerShdw>
                </a:effectLst>
              </a:rPr>
              <a:t>%</a:t>
            </a:r>
          </a:p>
        </p:txBody>
      </p:sp>
      <p:sp>
        <p:nvSpPr>
          <p:cNvPr id="10" name="Text Placeholder 9">
            <a:extLst>
              <a:ext uri="{FF2B5EF4-FFF2-40B4-BE49-F238E27FC236}">
                <a16:creationId xmlns:a16="http://schemas.microsoft.com/office/drawing/2014/main" id="{D3863762-D297-C40A-09D0-C3865DD76D43}"/>
              </a:ext>
            </a:extLst>
          </p:cNvPr>
          <p:cNvSpPr>
            <a:spLocks noGrp="1" noRot="1" noMove="1" noResize="1" noEditPoints="1" noAdjustHandles="1" noChangeArrowheads="1" noChangeShapeType="1"/>
          </p:cNvSpPr>
          <p:nvPr>
            <p:ph type="body" sz="quarter" idx="19"/>
          </p:nvPr>
        </p:nvSpPr>
        <p:spPr/>
        <p:txBody>
          <a:bodyPr/>
          <a:lstStyle/>
          <a:p>
            <a:r>
              <a:rPr lang="en-US" dirty="0">
                <a:effectLst>
                  <a:outerShdw blurRad="50800" dist="38100" dir="2700000" algn="tl" rotWithShape="0">
                    <a:prstClr val="black">
                      <a:alpha val="30135"/>
                    </a:prstClr>
                  </a:outerShdw>
                </a:effectLst>
              </a:rPr>
              <a:t>28</a:t>
            </a:r>
            <a:r>
              <a:rPr lang="en-US" b="0" dirty="0">
                <a:effectLst>
                  <a:outerShdw blurRad="50800" dist="38100" dir="2700000" algn="tl" rotWithShape="0">
                    <a:prstClr val="black">
                      <a:alpha val="30135"/>
                    </a:prstClr>
                  </a:outerShdw>
                </a:effectLst>
              </a:rPr>
              <a:t>%</a:t>
            </a:r>
          </a:p>
        </p:txBody>
      </p:sp>
      <p:sp>
        <p:nvSpPr>
          <p:cNvPr id="11" name="Text Placeholder 10">
            <a:extLst>
              <a:ext uri="{FF2B5EF4-FFF2-40B4-BE49-F238E27FC236}">
                <a16:creationId xmlns:a16="http://schemas.microsoft.com/office/drawing/2014/main" id="{4D4A5055-A572-9714-F88C-9A49A3C97ADF}"/>
              </a:ext>
            </a:extLst>
          </p:cNvPr>
          <p:cNvSpPr>
            <a:spLocks noGrp="1" noRot="1" noMove="1" noResize="1" noEditPoints="1" noAdjustHandles="1" noChangeArrowheads="1" noChangeShapeType="1"/>
          </p:cNvSpPr>
          <p:nvPr>
            <p:ph type="body" sz="quarter" idx="20"/>
          </p:nvPr>
        </p:nvSpPr>
        <p:spPr/>
        <p:txBody>
          <a:bodyPr/>
          <a:lstStyle/>
          <a:p>
            <a:r>
              <a:rPr lang="en-US" dirty="0">
                <a:effectLst>
                  <a:outerShdw blurRad="50800" dist="38100" dir="2700000" algn="tl" rotWithShape="0">
                    <a:prstClr val="black">
                      <a:alpha val="30135"/>
                    </a:prstClr>
                  </a:outerShdw>
                </a:effectLst>
              </a:rPr>
              <a:t>14</a:t>
            </a:r>
            <a:r>
              <a:rPr lang="en-US" b="0" dirty="0">
                <a:effectLst>
                  <a:outerShdw blurRad="50800" dist="38100" dir="2700000" algn="tl" rotWithShape="0">
                    <a:prstClr val="black">
                      <a:alpha val="30135"/>
                    </a:prstClr>
                  </a:outerShdw>
                </a:effectLst>
              </a:rPr>
              <a:t>%</a:t>
            </a:r>
          </a:p>
        </p:txBody>
      </p:sp>
      <p:sp>
        <p:nvSpPr>
          <p:cNvPr id="6" name="Text Placeholder 5">
            <a:extLst>
              <a:ext uri="{FF2B5EF4-FFF2-40B4-BE49-F238E27FC236}">
                <a16:creationId xmlns:a16="http://schemas.microsoft.com/office/drawing/2014/main" id="{57281EF3-E1E2-84D9-BFD7-B6925284CD87}"/>
              </a:ext>
            </a:extLst>
          </p:cNvPr>
          <p:cNvSpPr>
            <a:spLocks noGrp="1" noRot="1" noMove="1" noResize="1" noEditPoints="1" noAdjustHandles="1" noChangeArrowheads="1" noChangeShapeType="1"/>
          </p:cNvSpPr>
          <p:nvPr>
            <p:ph type="body" sz="quarter" idx="13"/>
          </p:nvPr>
        </p:nvSpPr>
        <p:spPr/>
        <p:txBody>
          <a:bodyPr/>
          <a:lstStyle/>
          <a:p>
            <a:r>
              <a:rPr lang="en-US" dirty="0"/>
              <a:t>3</a:t>
            </a:r>
          </a:p>
        </p:txBody>
      </p:sp>
      <p:sp>
        <p:nvSpPr>
          <p:cNvPr id="12" name="Text Placeholder 11">
            <a:extLst>
              <a:ext uri="{FF2B5EF4-FFF2-40B4-BE49-F238E27FC236}">
                <a16:creationId xmlns:a16="http://schemas.microsoft.com/office/drawing/2014/main" id="{BF0EAF08-1925-C810-9760-BF01AC83CB37}"/>
              </a:ext>
            </a:extLst>
          </p:cNvPr>
          <p:cNvSpPr>
            <a:spLocks noGrp="1" noRot="1" noMove="1" noResize="1" noEditPoints="1" noAdjustHandles="1" noChangeArrowheads="1" noChangeShapeType="1"/>
          </p:cNvSpPr>
          <p:nvPr>
            <p:ph type="body" sz="quarter" idx="14"/>
          </p:nvPr>
        </p:nvSpPr>
        <p:spPr/>
        <p:txBody>
          <a:bodyPr/>
          <a:lstStyle/>
          <a:p>
            <a:r>
              <a:rPr lang="en-US" dirty="0"/>
              <a:t>16</a:t>
            </a:r>
          </a:p>
        </p:txBody>
      </p:sp>
      <p:sp>
        <p:nvSpPr>
          <p:cNvPr id="15" name="Text Placeholder 22">
            <a:extLst>
              <a:ext uri="{FF2B5EF4-FFF2-40B4-BE49-F238E27FC236}">
                <a16:creationId xmlns:a16="http://schemas.microsoft.com/office/drawing/2014/main" id="{357D020C-E226-6164-A22C-670624B2A6DF}"/>
              </a:ext>
            </a:extLst>
          </p:cNvPr>
          <p:cNvSpPr>
            <a:spLocks noGrp="1" noRot="1" noMove="1" noResize="1" noEditPoints="1" noAdjustHandles="1" noChangeArrowheads="1" noChangeShapeType="1"/>
          </p:cNvSpPr>
          <p:nvPr>
            <p:ph type="body" sz="quarter" idx="21" hasCustomPrompt="1"/>
          </p:nvPr>
        </p:nvSpPr>
        <p:spPr>
          <a:xfrm>
            <a:off x="1379249" y="1632268"/>
            <a:ext cx="3749250" cy="1384995"/>
          </a:xfrm>
          <a:prstGeom prst="rect">
            <a:avLst/>
          </a:prstGeom>
        </p:spPr>
        <p:txBody>
          <a:bodyPr wrap="square" lIns="0" tIns="0" rIns="0" bIns="0" anchor="b" anchorCtr="0">
            <a:spAutoFit/>
          </a:bodyPr>
          <a:lstStyle>
            <a:lvl1pPr algn="r">
              <a:defRPr sz="10000" b="1" i="0" spc="-300" baseline="0">
                <a:solidFill>
                  <a:schemeClr val="accent2"/>
                </a:solidFill>
                <a:latin typeface="Arial" panose="020B0604020202020204" pitchFamily="34" charset="0"/>
                <a:cs typeface="Arial" panose="020B0604020202020204" pitchFamily="34" charset="0"/>
              </a:defRPr>
            </a:lvl1pPr>
            <a:lvl2pPr>
              <a:defRPr sz="8800"/>
            </a:lvl2pPr>
            <a:lvl3pPr>
              <a:defRPr sz="8800"/>
            </a:lvl3pPr>
            <a:lvl4pPr>
              <a:defRPr sz="8800"/>
            </a:lvl4pPr>
            <a:lvl5pPr>
              <a:defRPr sz="8800"/>
            </a:lvl5pPr>
          </a:lstStyle>
          <a:p>
            <a:pPr lvl="0"/>
            <a:r>
              <a:rPr lang="en-US" dirty="0"/>
              <a:t>54.3M</a:t>
            </a:r>
          </a:p>
        </p:txBody>
      </p:sp>
      <p:sp>
        <p:nvSpPr>
          <p:cNvPr id="16" name="Text Placeholder 22">
            <a:extLst>
              <a:ext uri="{FF2B5EF4-FFF2-40B4-BE49-F238E27FC236}">
                <a16:creationId xmlns:a16="http://schemas.microsoft.com/office/drawing/2014/main" id="{D2A333C1-EF72-DFB9-3983-90A613B9ED9B}"/>
              </a:ext>
            </a:extLst>
          </p:cNvPr>
          <p:cNvSpPr>
            <a:spLocks noGrp="1" noRot="1" noMove="1" noResize="1" noEditPoints="1" noAdjustHandles="1" noChangeArrowheads="1" noChangeShapeType="1"/>
          </p:cNvSpPr>
          <p:nvPr>
            <p:ph type="body" sz="quarter" idx="12"/>
          </p:nvPr>
        </p:nvSpPr>
        <p:spPr>
          <a:xfrm>
            <a:off x="3611869" y="3075718"/>
            <a:ext cx="1938031" cy="1329595"/>
          </a:xfrm>
          <a:prstGeom prst="rect">
            <a:avLst/>
          </a:prstGeom>
        </p:spPr>
        <p:txBody>
          <a:bodyPr wrap="none" lIns="0" tIns="0" rIns="0" bIns="0" anchor="b" anchorCtr="0">
            <a:spAutoFit/>
          </a:bodyPr>
          <a:lstStyle>
            <a:lvl1pPr algn="r">
              <a:defRPr sz="9600" b="1" i="0" spc="-300" baseline="0">
                <a:solidFill>
                  <a:srgbClr val="FF711C"/>
                </a:solidFill>
                <a:latin typeface="Arial" panose="020B0604020202020204" pitchFamily="34" charset="0"/>
                <a:cs typeface="Arial" panose="020B0604020202020204" pitchFamily="34" charset="0"/>
              </a:defRPr>
            </a:lvl1pPr>
            <a:lvl2pPr>
              <a:defRPr sz="8800"/>
            </a:lvl2pPr>
            <a:lvl3pPr>
              <a:defRPr sz="8800"/>
            </a:lvl3pPr>
            <a:lvl4pPr>
              <a:defRPr sz="8800"/>
            </a:lvl4pPr>
            <a:lvl5pPr>
              <a:defRPr sz="8800"/>
            </a:lvl5pPr>
          </a:lstStyle>
          <a:p>
            <a:pPr lvl="0"/>
            <a:r>
              <a:rPr lang="en-US" dirty="0"/>
              <a:t>567</a:t>
            </a:r>
          </a:p>
        </p:txBody>
      </p:sp>
    </p:spTree>
    <p:extLst>
      <p:ext uri="{BB962C8B-B14F-4D97-AF65-F5344CB8AC3E}">
        <p14:creationId xmlns:p14="http://schemas.microsoft.com/office/powerpoint/2010/main" val="1704943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E10C8A-F77F-DE61-7756-A8AD4347215B}"/>
              </a:ext>
            </a:extLst>
          </p:cNvPr>
          <p:cNvSpPr txBox="1">
            <a:spLocks noGrp="1" noRot="1" noMove="1" noResize="1" noEditPoints="1" noAdjustHandles="1" noChangeArrowheads="1" noChangeShapeType="1"/>
          </p:cNvSpPr>
          <p:nvPr/>
        </p:nvSpPr>
        <p:spPr>
          <a:xfrm>
            <a:off x="1594245" y="1056981"/>
            <a:ext cx="10926939" cy="723275"/>
          </a:xfrm>
          <a:prstGeom prst="rect">
            <a:avLst/>
          </a:prstGeom>
          <a:noFill/>
        </p:spPr>
        <p:txBody>
          <a:bodyPr wrap="square" lIns="0" tIns="0" rIns="0" bIns="0" rtlCol="0">
            <a:noAutofit/>
          </a:bodyPr>
          <a:lstStyle/>
          <a:p>
            <a:r>
              <a:rPr lang="en-US" sz="4400" b="1"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SURFACE INCIDENTS </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a:t>
            </a:r>
            <a:r>
              <a:rPr lang="en-US" sz="4400" spc="104" baseline="30000" dirty="0">
                <a:solidFill>
                  <a:srgbClr val="FFFFFF"/>
                </a:solidFill>
                <a:effectLst>
                  <a:outerShdw blurRad="76200" dist="76200" dir="3600000" algn="t" rotWithShape="0">
                    <a:prstClr val="black">
                      <a:alpha val="40000"/>
                    </a:prstClr>
                  </a:outerShdw>
                </a:effectLst>
                <a:latin typeface="Arial"/>
                <a:ea typeface="+mj-ea"/>
                <a:cs typeface="Arial"/>
              </a:rPr>
              <a:t>S</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I)</a:t>
            </a:r>
            <a:endParaRPr lang="en-US" sz="4000"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F5D3D8B3-4727-4D8C-5264-88DFDBCD0A0D}"/>
              </a:ext>
            </a:extLst>
          </p:cNvPr>
          <p:cNvSpPr txBox="1">
            <a:spLocks noGrp="1" noRot="1" noMove="1" noResize="1" noEditPoints="1" noAdjustHandles="1" noChangeArrowheads="1" noChangeShapeType="1"/>
          </p:cNvSpPr>
          <p:nvPr/>
        </p:nvSpPr>
        <p:spPr>
          <a:xfrm>
            <a:off x="1594245" y="697462"/>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LOCAL SURFACE EVENT REVIEW</a:t>
            </a:r>
          </a:p>
        </p:txBody>
      </p:sp>
      <p:sp>
        <p:nvSpPr>
          <p:cNvPr id="8" name="TextBox 7">
            <a:extLst>
              <a:ext uri="{FF2B5EF4-FFF2-40B4-BE49-F238E27FC236}">
                <a16:creationId xmlns:a16="http://schemas.microsoft.com/office/drawing/2014/main" id="{0C1D9971-DA6A-4BC8-C504-A4FCDC4DE88B}"/>
              </a:ext>
            </a:extLst>
          </p:cNvPr>
          <p:cNvSpPr txBox="1">
            <a:spLocks noGrp="1" noRot="1" noMove="1" noResize="1" noEditPoints="1" noAdjustHandles="1" noChangeArrowheads="1" noChangeShapeType="1"/>
          </p:cNvSpPr>
          <p:nvPr/>
        </p:nvSpPr>
        <p:spPr>
          <a:xfrm>
            <a:off x="5256861" y="6065210"/>
            <a:ext cx="6708578" cy="769441"/>
          </a:xfrm>
          <a:prstGeom prst="rect">
            <a:avLst/>
          </a:prstGeom>
          <a:noFill/>
        </p:spPr>
        <p:txBody>
          <a:bodyPr wrap="square">
            <a:spAutoFit/>
          </a:bodyPr>
          <a:lstStyle/>
          <a:p>
            <a:r>
              <a:rPr kumimoji="0" lang="en-US" sz="22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Group Discussion: </a:t>
            </a:r>
          </a:p>
          <a:p>
            <a:r>
              <a:rPr kumimoji="0" lang="en-US" sz="22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What can be learned from this event? </a:t>
            </a:r>
            <a:endParaRPr lang="en-US" sz="2200" b="1" dirty="0">
              <a:solidFill>
                <a:schemeClr val="accent1">
                  <a:lumMod val="7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B34E408-A281-CFB7-8082-73AADDD8AC68}"/>
              </a:ext>
            </a:extLst>
          </p:cNvPr>
          <p:cNvSpPr txBox="1"/>
          <p:nvPr/>
        </p:nvSpPr>
        <p:spPr>
          <a:xfrm>
            <a:off x="6473952" y="1829467"/>
            <a:ext cx="571804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XXX-M-YYYY/MM/DD-000#-XXX-00X</a:t>
            </a:r>
          </a:p>
        </p:txBody>
      </p:sp>
      <p:pic>
        <p:nvPicPr>
          <p:cNvPr id="2" name="Picture Placeholder 5">
            <a:extLst>
              <a:ext uri="{FF2B5EF4-FFF2-40B4-BE49-F238E27FC236}">
                <a16:creationId xmlns:a16="http://schemas.microsoft.com/office/drawing/2014/main" id="{500A9582-3125-D23C-F064-717EDF04C264}"/>
              </a:ext>
            </a:extLst>
          </p:cNvPr>
          <p:cNvPicPr>
            <a:picLocks noGrp="1" noChangeAspect="1"/>
          </p:cNvPicPr>
          <p:nvPr>
            <p:ph type="pic" sz="quarter" idx="17"/>
          </p:nvPr>
        </p:nvPicPr>
        <p:blipFill>
          <a:blip r:embed="rId3"/>
          <a:srcRect l="28408" r="28408"/>
          <a:stretch>
            <a:fillRect/>
          </a:stretch>
        </p:blipFill>
        <p:spPr/>
      </p:pic>
      <p:pic>
        <p:nvPicPr>
          <p:cNvPr id="7" name="Picture Placeholder 6" descr="A plane flying in the sky&#10;&#10;Description automatically generated with medium confidence">
            <a:extLst>
              <a:ext uri="{FF2B5EF4-FFF2-40B4-BE49-F238E27FC236}">
                <a16:creationId xmlns:a16="http://schemas.microsoft.com/office/drawing/2014/main" id="{782CEB17-B0D4-5473-D62C-B97C3697F2FA}"/>
              </a:ext>
            </a:extLst>
          </p:cNvPr>
          <p:cNvPicPr>
            <a:picLocks noGrp="1" noChangeAspect="1"/>
          </p:cNvPicPr>
          <p:nvPr>
            <p:ph type="pic" sz="quarter" idx="16"/>
          </p:nvPr>
        </p:nvPicPr>
        <p:blipFill>
          <a:blip r:embed="rId4"/>
          <a:srcRect l="6959" r="6959"/>
          <a:stretch>
            <a:fillRect/>
          </a:stretch>
        </p:blipFill>
        <p:spPr>
          <a:prstGeom prst="rect">
            <a:avLst/>
          </a:prstGeom>
        </p:spPr>
      </p:pic>
      <p:sp>
        <p:nvSpPr>
          <p:cNvPr id="9" name="TextBox 8">
            <a:extLst>
              <a:ext uri="{FF2B5EF4-FFF2-40B4-BE49-F238E27FC236}">
                <a16:creationId xmlns:a16="http://schemas.microsoft.com/office/drawing/2014/main" id="{E8C32C21-578D-4B3E-7534-1D5B6BBB35BD}"/>
              </a:ext>
            </a:extLst>
          </p:cNvPr>
          <p:cNvSpPr txBox="1"/>
          <p:nvPr/>
        </p:nvSpPr>
        <p:spPr>
          <a:xfrm>
            <a:off x="6895606" y="2014133"/>
            <a:ext cx="3431087" cy="400110"/>
          </a:xfrm>
          <a:prstGeom prst="rect">
            <a:avLst/>
          </a:prstGeom>
          <a:noFill/>
        </p:spPr>
        <p:txBody>
          <a:bodyPr wrap="square" rtlCol="0">
            <a:spAutoFit/>
          </a:bodyPr>
          <a:lstStyle/>
          <a:p>
            <a:r>
              <a:rPr lang="en-US" sz="2000" dirty="0">
                <a:solidFill>
                  <a:schemeClr val="bg1"/>
                </a:solidFill>
              </a:rPr>
              <a:t>No Reported Surface Incidents</a:t>
            </a:r>
          </a:p>
        </p:txBody>
      </p:sp>
    </p:spTree>
    <p:extLst>
      <p:ext uri="{BB962C8B-B14F-4D97-AF65-F5344CB8AC3E}">
        <p14:creationId xmlns:p14="http://schemas.microsoft.com/office/powerpoint/2010/main" val="3522800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3CC3CE-3ABA-13D9-41F4-FE7B42BDE391}"/>
              </a:ext>
            </a:extLst>
          </p:cNvPr>
          <p:cNvPicPr>
            <a:picLocks noGrp="1" noRot="1" noChangeAspect="1" noMove="1" noResize="1" noEditPoints="1" noAdjustHandles="1" noChangeArrowheads="1" noChangeShapeType="1" noCrop="1"/>
          </p:cNvPicPr>
          <p:nvPr/>
        </p:nvPicPr>
        <p:blipFill>
          <a:blip r:embed="rId3"/>
          <a:stretch>
            <a:fillRect/>
          </a:stretch>
        </p:blipFill>
        <p:spPr>
          <a:xfrm>
            <a:off x="3236882" y="1954431"/>
            <a:ext cx="6591300" cy="1876690"/>
          </a:xfrm>
          <a:prstGeom prst="rect">
            <a:avLst/>
          </a:prstGeom>
        </p:spPr>
      </p:pic>
      <p:sp>
        <p:nvSpPr>
          <p:cNvPr id="5" name="TextBox 4">
            <a:extLst>
              <a:ext uri="{FF2B5EF4-FFF2-40B4-BE49-F238E27FC236}">
                <a16:creationId xmlns:a16="http://schemas.microsoft.com/office/drawing/2014/main" id="{D1E4FA19-F4E6-502A-49B7-0070EC0533B5}"/>
              </a:ext>
            </a:extLst>
          </p:cNvPr>
          <p:cNvSpPr txBox="1">
            <a:spLocks noGrp="1" noRot="1" noMove="1" noResize="1" noEditPoints="1" noAdjustHandles="1" noChangeArrowheads="1" noChangeShapeType="1"/>
          </p:cNvSpPr>
          <p:nvPr/>
        </p:nvSpPr>
        <p:spPr>
          <a:xfrm>
            <a:off x="1767376" y="738609"/>
            <a:ext cx="5463811" cy="387798"/>
          </a:xfrm>
          <a:prstGeom prst="rect">
            <a:avLst/>
          </a:prstGeom>
          <a:noFill/>
        </p:spPr>
        <p:txBody>
          <a:bodyPr wrap="square" lIns="0" tIns="0" rIns="0" bIns="0" rtlCol="0" anchor="t">
            <a:spAutoFit/>
          </a:bodyPr>
          <a:lstStyle/>
          <a:p>
            <a:pPr marL="12700">
              <a:lnSpc>
                <a:spcPct val="90000"/>
              </a:lnSpc>
              <a:spcBef>
                <a:spcPts val="100"/>
              </a:spcBef>
              <a:defRPr/>
            </a:pPr>
            <a:r>
              <a:rPr lang="en-US" sz="2800" b="1" spc="45" dirty="0">
                <a:solidFill>
                  <a:srgbClr val="FF711C"/>
                </a:solidFill>
                <a:latin typeface="Arial"/>
                <a:cs typeface="Arial"/>
              </a:rPr>
              <a:t>SAFETY </a:t>
            </a:r>
            <a:endParaRPr kumimoji="0" lang="en-US" sz="2800" b="1" i="0" u="none" strike="noStrike" kern="1200" cap="none" spc="-10" normalizeH="0" baseline="0" noProof="0" dirty="0">
              <a:ln>
                <a:noFill/>
              </a:ln>
              <a:solidFill>
                <a:srgbClr val="FF711C"/>
              </a:solidFill>
              <a:effectLst/>
              <a:uLnTx/>
              <a:uFillTx/>
              <a:latin typeface="Arial"/>
              <a:ea typeface="+mn-ea"/>
              <a:cs typeface="Arial"/>
            </a:endParaRPr>
          </a:p>
        </p:txBody>
      </p:sp>
      <p:sp>
        <p:nvSpPr>
          <p:cNvPr id="7" name="Title 1">
            <a:extLst>
              <a:ext uri="{FF2B5EF4-FFF2-40B4-BE49-F238E27FC236}">
                <a16:creationId xmlns:a16="http://schemas.microsoft.com/office/drawing/2014/main" id="{44AEB93E-546F-E5B3-4979-8CAAF1C4B2A9}"/>
              </a:ext>
            </a:extLst>
          </p:cNvPr>
          <p:cNvSpPr txBox="1">
            <a:spLocks noGrp="1" noRot="1" noMove="1" noResize="1" noEditPoints="1" noAdjustHandles="1" noChangeArrowheads="1" noChangeShapeType="1"/>
          </p:cNvSpPr>
          <p:nvPr/>
        </p:nvSpPr>
        <p:spPr>
          <a:xfrm>
            <a:off x="1756294" y="1043824"/>
            <a:ext cx="7173693"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dirty="0">
                <a:latin typeface="Arial Black"/>
              </a:rPr>
              <a:t>KNOWLEDGE POINT</a:t>
            </a:r>
          </a:p>
        </p:txBody>
      </p:sp>
      <p:sp>
        <p:nvSpPr>
          <p:cNvPr id="8" name="TextBox 7">
            <a:extLst>
              <a:ext uri="{FF2B5EF4-FFF2-40B4-BE49-F238E27FC236}">
                <a16:creationId xmlns:a16="http://schemas.microsoft.com/office/drawing/2014/main" id="{4181EF50-3940-9019-8B85-D8890199E60D}"/>
              </a:ext>
            </a:extLst>
          </p:cNvPr>
          <p:cNvSpPr txBox="1">
            <a:spLocks noGrp="1" noRot="1" noMove="1" noResize="1" noEditPoints="1" noAdjustHandles="1" noChangeArrowheads="1" noChangeShapeType="1"/>
          </p:cNvSpPr>
          <p:nvPr/>
        </p:nvSpPr>
        <p:spPr>
          <a:xfrm>
            <a:off x="1767376" y="4403716"/>
            <a:ext cx="10340157" cy="2554545"/>
          </a:xfrm>
          <a:prstGeom prst="rect">
            <a:avLst/>
          </a:prstGeom>
          <a:noFill/>
        </p:spPr>
        <p:txBody>
          <a:bodyPr wrap="square" lIns="91440" tIns="45720" rIns="91440" bIns="45720" rtlCol="0" anchor="t">
            <a:spAutoFit/>
          </a:bodyPr>
          <a:lstStyle/>
          <a:p>
            <a:r>
              <a:rPr lang="en-US" sz="3200" dirty="0"/>
              <a:t>You are preparing to depart and are ready for taxi.  As you approach the Movement Area, you may come upon these markings.</a:t>
            </a:r>
          </a:p>
          <a:p>
            <a:pPr marL="457200" indent="-457200">
              <a:buFont typeface="Wingdings" panose="05000000000000000000" pitchFamily="2" charset="2"/>
              <a:buChar char="§"/>
            </a:pPr>
            <a:r>
              <a:rPr lang="en-US" sz="3200" dirty="0">
                <a:solidFill>
                  <a:srgbClr val="F16F1F"/>
                </a:solidFill>
              </a:rPr>
              <a:t>What must you do?</a:t>
            </a:r>
          </a:p>
          <a:p>
            <a:pPr marL="457200" indent="-457200">
              <a:buFont typeface="Wingdings" panose="05000000000000000000" pitchFamily="2" charset="2"/>
              <a:buChar char="§"/>
            </a:pPr>
            <a:r>
              <a:rPr lang="en-US" sz="3200" dirty="0">
                <a:solidFill>
                  <a:srgbClr val="F16F1F"/>
                </a:solidFill>
              </a:rPr>
              <a:t>When can you cross these lines without authorization?</a:t>
            </a:r>
            <a:endParaRPr lang="en-US" sz="3200" dirty="0">
              <a:solidFill>
                <a:srgbClr val="FF0000"/>
              </a:solidFill>
            </a:endParaRPr>
          </a:p>
        </p:txBody>
      </p:sp>
      <p:sp>
        <p:nvSpPr>
          <p:cNvPr id="6" name="Arrow: Down 5">
            <a:extLst>
              <a:ext uri="{FF2B5EF4-FFF2-40B4-BE49-F238E27FC236}">
                <a16:creationId xmlns:a16="http://schemas.microsoft.com/office/drawing/2014/main" id="{D8682E37-3EC2-F288-5613-D11114950543}"/>
              </a:ext>
            </a:extLst>
          </p:cNvPr>
          <p:cNvSpPr>
            <a:spLocks noGrp="1" noRot="1" noMove="1" noResize="1" noEditPoints="1" noAdjustHandles="1" noChangeArrowheads="1" noChangeShapeType="1"/>
          </p:cNvSpPr>
          <p:nvPr/>
        </p:nvSpPr>
        <p:spPr>
          <a:xfrm rot="10800000">
            <a:off x="6266688" y="3146601"/>
            <a:ext cx="449995" cy="134221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995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D0262A6C-74C5-B553-0FAA-FBB2029867A6}"/>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dirty="0"/>
          </a:p>
        </p:txBody>
      </p:sp>
      <p:sp>
        <p:nvSpPr>
          <p:cNvPr id="5" name="TextBox 4">
            <a:extLst>
              <a:ext uri="{FF2B5EF4-FFF2-40B4-BE49-F238E27FC236}">
                <a16:creationId xmlns:a16="http://schemas.microsoft.com/office/drawing/2014/main" id="{55D58F42-63EE-C5FB-F149-7FD602B1198F}"/>
              </a:ext>
            </a:extLst>
          </p:cNvPr>
          <p:cNvSpPr txBox="1">
            <a:spLocks noGrp="1" noRot="1" noMove="1" noResize="1" noEditPoints="1" noAdjustHandles="1" noChangeArrowheads="1" noChangeShapeType="1"/>
          </p:cNvSpPr>
          <p:nvPr/>
        </p:nvSpPr>
        <p:spPr>
          <a:xfrm>
            <a:off x="1866899" y="2248930"/>
            <a:ext cx="9666074" cy="1292662"/>
          </a:xfrm>
          <a:prstGeom prst="rect">
            <a:avLst/>
          </a:prstGeom>
          <a:noFill/>
        </p:spPr>
        <p:txBody>
          <a:bodyPr wrap="square" lIns="0" tIns="0" rIns="0" bIns="0" rtlCol="0">
            <a:spAutoFit/>
          </a:bodyPr>
          <a:lstStyle/>
          <a:p>
            <a:pPr marL="22225" marR="0" lvl="0" indent="0" algn="l" defTabSz="914400" rtl="0" eaLnBrk="1" fontAlgn="auto" latinLnBrk="0" hangingPunct="1">
              <a:lnSpc>
                <a:spcPct val="100000"/>
              </a:lnSpc>
              <a:spcBef>
                <a:spcPts val="505"/>
              </a:spcBef>
              <a:spcAft>
                <a:spcPts val="0"/>
              </a:spcAft>
              <a:buClrTx/>
              <a:buSzTx/>
              <a:buFontTx/>
              <a:buNone/>
              <a:tabLst/>
              <a:defRPr/>
            </a:pPr>
            <a:r>
              <a:rPr kumimoji="0" lang="en-US" sz="2800" b="1" i="0" u="none" strike="noStrike" kern="1200" cap="none" spc="-10" normalizeH="0" baseline="0" noProof="0" dirty="0">
                <a:ln>
                  <a:noFill/>
                </a:ln>
                <a:solidFill>
                  <a:srgbClr val="303744"/>
                </a:solidFill>
                <a:effectLst/>
                <a:uLnTx/>
                <a:uFillTx/>
                <a:latin typeface="Arial"/>
                <a:ea typeface="+mn-ea"/>
                <a:cs typeface="Arial"/>
              </a:rPr>
              <a:t>Incorrect </a:t>
            </a:r>
            <a:r>
              <a:rPr kumimoji="0" lang="en-US" sz="2800" b="1" i="0" u="none" strike="noStrike" kern="1200" cap="none" spc="0" normalizeH="0" baseline="0" noProof="0" dirty="0">
                <a:ln>
                  <a:noFill/>
                </a:ln>
                <a:solidFill>
                  <a:srgbClr val="303744"/>
                </a:solidFill>
                <a:effectLst/>
                <a:uLnTx/>
                <a:uFillTx/>
                <a:latin typeface="Arial"/>
                <a:ea typeface="+mn-ea"/>
                <a:cs typeface="Arial"/>
              </a:rPr>
              <a:t>presence</a:t>
            </a:r>
            <a:r>
              <a:rPr kumimoji="0" lang="en-US" sz="2800" b="1" i="0" u="none" strike="noStrike" kern="1200" cap="none" spc="28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of</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an</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aircraft,</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vehicle</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or person</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on</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303744"/>
                </a:solidFill>
                <a:effectLst/>
                <a:uLnTx/>
                <a:uFillTx/>
                <a:latin typeface="Arial"/>
                <a:ea typeface="+mn-ea"/>
                <a:cs typeface="Arial"/>
              </a:rPr>
              <a:t>the</a:t>
            </a:r>
            <a:r>
              <a:rPr kumimoji="0" lang="en-US" sz="2800" b="1" i="0" u="none" strike="noStrike" kern="1200" cap="none" spc="295" normalizeH="0" baseline="0" noProof="0" dirty="0">
                <a:ln>
                  <a:noFill/>
                </a:ln>
                <a:solidFill>
                  <a:srgbClr val="303744"/>
                </a:solidFill>
                <a:effectLst/>
                <a:uLnTx/>
                <a:uFillTx/>
                <a:latin typeface="Arial"/>
                <a:ea typeface="+mn-ea"/>
                <a:cs typeface="Arial"/>
              </a:rPr>
              <a:t> </a:t>
            </a:r>
            <a:r>
              <a:rPr kumimoji="0" lang="en-US" sz="2800" b="1" i="0" u="none" strike="noStrike" kern="1200" cap="none" spc="0" normalizeH="0" baseline="0" noProof="0" dirty="0">
                <a:ln>
                  <a:noFill/>
                </a:ln>
                <a:solidFill>
                  <a:srgbClr val="F16F1F"/>
                </a:solidFill>
                <a:effectLst/>
                <a:uLnTx/>
                <a:uFillTx/>
                <a:latin typeface="Arial"/>
                <a:ea typeface="+mn-ea"/>
                <a:cs typeface="Arial"/>
              </a:rPr>
              <a:t>protected</a:t>
            </a:r>
            <a:r>
              <a:rPr kumimoji="0" lang="en-US" sz="2800" b="1" i="0" u="none" strike="noStrike" kern="1200" cap="none" spc="295" normalizeH="0" baseline="0" noProof="0" dirty="0">
                <a:ln>
                  <a:noFill/>
                </a:ln>
                <a:solidFill>
                  <a:srgbClr val="F16F1F"/>
                </a:solidFill>
                <a:effectLst/>
                <a:uLnTx/>
                <a:uFillTx/>
                <a:latin typeface="Arial"/>
                <a:ea typeface="+mn-ea"/>
                <a:cs typeface="Arial"/>
              </a:rPr>
              <a:t> </a:t>
            </a:r>
            <a:r>
              <a:rPr kumimoji="0" lang="en-US" sz="2800" b="1" i="0" u="none" strike="noStrike" kern="1200" cap="none" spc="-20" normalizeH="0" baseline="0" noProof="0" dirty="0">
                <a:ln>
                  <a:noFill/>
                </a:ln>
                <a:solidFill>
                  <a:srgbClr val="F16F1F"/>
                </a:solidFill>
                <a:effectLst/>
                <a:uLnTx/>
                <a:uFillTx/>
                <a:latin typeface="Arial"/>
                <a:ea typeface="+mn-ea"/>
                <a:cs typeface="Arial"/>
              </a:rPr>
              <a:t>area</a:t>
            </a:r>
            <a:r>
              <a:rPr kumimoji="0" lang="en-US" sz="2800" b="0" i="0" u="none" strike="noStrike" kern="1200" cap="none" spc="-20" normalizeH="0" baseline="0" noProof="0" dirty="0">
                <a:ln>
                  <a:noFill/>
                </a:ln>
                <a:solidFill>
                  <a:srgbClr val="F16F1F"/>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of</a:t>
            </a:r>
            <a:r>
              <a:rPr kumimoji="0" lang="en-US" sz="2800" b="0" i="0" u="none" strike="noStrike" kern="1200" cap="none" spc="26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a surface</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designated</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for</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the</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landing</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and</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take-off</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0" normalizeH="0" baseline="0" noProof="0" dirty="0">
                <a:ln>
                  <a:noFill/>
                </a:ln>
                <a:solidFill>
                  <a:srgbClr val="303744"/>
                </a:solidFill>
                <a:effectLst/>
                <a:uLnTx/>
                <a:uFillTx/>
                <a:latin typeface="Arial"/>
                <a:ea typeface="+mn-ea"/>
                <a:cs typeface="Arial"/>
              </a:rPr>
              <a:t>of</a:t>
            </a:r>
            <a:r>
              <a:rPr kumimoji="0" lang="en-US" sz="2800" b="0" i="0" u="none" strike="noStrike" kern="1200" cap="none" spc="270" normalizeH="0" baseline="0" noProof="0" dirty="0">
                <a:ln>
                  <a:noFill/>
                </a:ln>
                <a:solidFill>
                  <a:srgbClr val="303744"/>
                </a:solidFill>
                <a:effectLst/>
                <a:uLnTx/>
                <a:uFillTx/>
                <a:latin typeface="Arial"/>
                <a:ea typeface="+mn-ea"/>
                <a:cs typeface="Arial"/>
              </a:rPr>
              <a:t> </a:t>
            </a:r>
            <a:r>
              <a:rPr kumimoji="0" lang="en-US" sz="2800" b="0" i="0" u="none" strike="noStrike" kern="1200" cap="none" spc="-10" normalizeH="0" baseline="0" noProof="0" dirty="0">
                <a:ln>
                  <a:noFill/>
                </a:ln>
                <a:solidFill>
                  <a:srgbClr val="303744"/>
                </a:solidFill>
                <a:effectLst/>
                <a:uLnTx/>
                <a:uFillTx/>
                <a:latin typeface="Arial"/>
                <a:ea typeface="+mn-ea"/>
                <a:cs typeface="Arial"/>
              </a:rPr>
              <a:t>aircraft</a:t>
            </a:r>
            <a:endParaRPr kumimoji="0" lang="en-US" sz="2800" b="0" i="0" u="none" strike="noStrike" kern="1200" cap="none" spc="0" normalizeH="0" baseline="0" noProof="0" dirty="0">
              <a:ln>
                <a:noFill/>
              </a:ln>
              <a:solidFill>
                <a:srgbClr val="303744"/>
              </a:solidFill>
              <a:effectLst/>
              <a:uLnTx/>
              <a:uFillTx/>
              <a:latin typeface="Arial"/>
              <a:ea typeface="+mn-ea"/>
              <a:cs typeface="Arial"/>
            </a:endParaRPr>
          </a:p>
        </p:txBody>
      </p:sp>
      <p:sp>
        <p:nvSpPr>
          <p:cNvPr id="6" name="TextBox 5">
            <a:extLst>
              <a:ext uri="{FF2B5EF4-FFF2-40B4-BE49-F238E27FC236}">
                <a16:creationId xmlns:a16="http://schemas.microsoft.com/office/drawing/2014/main" id="{21A63C8B-843E-E469-B202-C23B023AB99F}"/>
              </a:ext>
            </a:extLst>
          </p:cNvPr>
          <p:cNvSpPr txBox="1">
            <a:spLocks noGrp="1" noRot="1" noMove="1" noResize="1" noEditPoints="1" noAdjustHandles="1" noChangeArrowheads="1" noChangeShapeType="1"/>
          </p:cNvSpPr>
          <p:nvPr/>
        </p:nvSpPr>
        <p:spPr>
          <a:xfrm>
            <a:off x="1866899" y="1521195"/>
            <a:ext cx="8238596" cy="677108"/>
          </a:xfrm>
          <a:prstGeom prst="rect">
            <a:avLst/>
          </a:prstGeom>
          <a:noFill/>
        </p:spPr>
        <p:txBody>
          <a:bodyPr wrap="square" lIns="0" tIns="0" rIns="0" bIns="0" rtlCol="0">
            <a:spAutoFit/>
          </a:bodyPr>
          <a:lstStyle/>
          <a:p>
            <a:r>
              <a:rPr kumimoji="0" lang="en-US" sz="4400" b="1" i="0" u="none" strike="noStrike" kern="1200" cap="none" spc="80"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RUNWAY</a:t>
            </a:r>
            <a:r>
              <a:rPr kumimoji="0" lang="en-US" sz="4400" b="1" i="0" u="none" strike="noStrike" kern="1200" cap="none" spc="425"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80"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INCURSION</a:t>
            </a:r>
            <a:r>
              <a:rPr kumimoji="0" lang="en-US" sz="4400" b="1" i="0" u="none" strike="noStrike" kern="1200" cap="none" spc="445"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50" normalizeH="0" baseline="16666"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dirty="0"/>
          </a:p>
        </p:txBody>
      </p:sp>
    </p:spTree>
    <p:extLst>
      <p:ext uri="{BB962C8B-B14F-4D97-AF65-F5344CB8AC3E}">
        <p14:creationId xmlns:p14="http://schemas.microsoft.com/office/powerpoint/2010/main" val="370269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592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CEB04B-260C-4228-F01C-803B500081E3}"/>
              </a:ext>
            </a:extLst>
          </p:cNvPr>
          <p:cNvSpPr>
            <a:spLocks noGrp="1" noRot="1" noMove="1" noResize="1" noEditPoints="1" noAdjustHandles="1" noChangeArrowheads="1" noChangeShapeType="1"/>
          </p:cNvSpPr>
          <p:nvPr>
            <p:ph type="body" sz="quarter" idx="13"/>
          </p:nvPr>
        </p:nvSpPr>
        <p:spPr/>
        <p:txBody>
          <a:bodyPr/>
          <a:lstStyle/>
          <a:p>
            <a:r>
              <a:rPr lang="en-US" dirty="0"/>
              <a:t>1,760</a:t>
            </a:r>
          </a:p>
        </p:txBody>
      </p:sp>
      <p:sp>
        <p:nvSpPr>
          <p:cNvPr id="8" name="Text Placeholder 7">
            <a:extLst>
              <a:ext uri="{FF2B5EF4-FFF2-40B4-BE49-F238E27FC236}">
                <a16:creationId xmlns:a16="http://schemas.microsoft.com/office/drawing/2014/main" id="{2A99F89F-9F0A-5036-0EAE-264289591AA1}"/>
              </a:ext>
            </a:extLst>
          </p:cNvPr>
          <p:cNvSpPr>
            <a:spLocks noGrp="1" noRot="1" noMove="1" noResize="1" noEditPoints="1" noAdjustHandles="1" noChangeArrowheads="1" noChangeShapeType="1"/>
          </p:cNvSpPr>
          <p:nvPr>
            <p:ph type="body" sz="quarter" idx="15"/>
          </p:nvPr>
        </p:nvSpPr>
        <p:spPr/>
        <p:txBody>
          <a:bodyPr/>
          <a:lstStyle/>
          <a:p>
            <a:r>
              <a:rPr lang="en-US" dirty="0"/>
              <a:t>61%</a:t>
            </a:r>
          </a:p>
        </p:txBody>
      </p:sp>
      <p:sp>
        <p:nvSpPr>
          <p:cNvPr id="10" name="Text Placeholder 9">
            <a:extLst>
              <a:ext uri="{FF2B5EF4-FFF2-40B4-BE49-F238E27FC236}">
                <a16:creationId xmlns:a16="http://schemas.microsoft.com/office/drawing/2014/main" id="{DC774C33-3C0D-DF8D-1037-AE1B8F20A2A0}"/>
              </a:ext>
            </a:extLst>
          </p:cNvPr>
          <p:cNvSpPr>
            <a:spLocks noGrp="1" noRot="1" noMove="1" noResize="1" noEditPoints="1" noAdjustHandles="1" noChangeArrowheads="1" noChangeShapeType="1"/>
          </p:cNvSpPr>
          <p:nvPr>
            <p:ph type="body" sz="quarter" idx="16"/>
          </p:nvPr>
        </p:nvSpPr>
        <p:spPr/>
        <p:txBody>
          <a:bodyPr/>
          <a:lstStyle/>
          <a:p>
            <a:r>
              <a:rPr lang="en-US" dirty="0"/>
              <a:t>19%</a:t>
            </a:r>
          </a:p>
        </p:txBody>
      </p:sp>
      <p:sp>
        <p:nvSpPr>
          <p:cNvPr id="15" name="Text Placeholder 14">
            <a:extLst>
              <a:ext uri="{FF2B5EF4-FFF2-40B4-BE49-F238E27FC236}">
                <a16:creationId xmlns:a16="http://schemas.microsoft.com/office/drawing/2014/main" id="{194DDA7C-F683-8CFC-7C15-A17DAB4ADE1A}"/>
              </a:ext>
            </a:extLst>
          </p:cNvPr>
          <p:cNvSpPr>
            <a:spLocks noGrp="1" noRot="1" noMove="1" noResize="1" noEditPoints="1" noAdjustHandles="1" noChangeArrowheads="1" noChangeShapeType="1"/>
          </p:cNvSpPr>
          <p:nvPr>
            <p:ph type="body" sz="quarter" idx="17"/>
          </p:nvPr>
        </p:nvSpPr>
        <p:spPr/>
        <p:txBody>
          <a:bodyPr/>
          <a:lstStyle/>
          <a:p>
            <a:r>
              <a:rPr lang="en-US" dirty="0"/>
              <a:t>18%</a:t>
            </a:r>
          </a:p>
        </p:txBody>
      </p:sp>
      <p:sp>
        <p:nvSpPr>
          <p:cNvPr id="17" name="Text Placeholder 16">
            <a:extLst>
              <a:ext uri="{FF2B5EF4-FFF2-40B4-BE49-F238E27FC236}">
                <a16:creationId xmlns:a16="http://schemas.microsoft.com/office/drawing/2014/main" id="{B28A8B83-9E9A-7EDA-856F-943ACF0AB0D8}"/>
              </a:ext>
            </a:extLst>
          </p:cNvPr>
          <p:cNvSpPr>
            <a:spLocks noGrp="1" noRot="1" noMove="1" noResize="1" noEditPoints="1" noAdjustHandles="1" noChangeArrowheads="1" noChangeShapeType="1"/>
          </p:cNvSpPr>
          <p:nvPr>
            <p:ph type="body" sz="quarter" idx="18"/>
          </p:nvPr>
        </p:nvSpPr>
        <p:spPr/>
        <p:txBody>
          <a:bodyPr/>
          <a:lstStyle/>
          <a:p>
            <a:r>
              <a:rPr lang="en-US" dirty="0"/>
              <a:t>2%</a:t>
            </a:r>
          </a:p>
        </p:txBody>
      </p:sp>
      <p:sp>
        <p:nvSpPr>
          <p:cNvPr id="21" name="Text Placeholder 20">
            <a:extLst>
              <a:ext uri="{FF2B5EF4-FFF2-40B4-BE49-F238E27FC236}">
                <a16:creationId xmlns:a16="http://schemas.microsoft.com/office/drawing/2014/main" id="{E37710CD-F9BC-378F-5891-E18FA1D14E10}"/>
              </a:ext>
            </a:extLst>
          </p:cNvPr>
          <p:cNvSpPr>
            <a:spLocks noGrp="1" noRot="1" noMove="1" noResize="1" noEditPoints="1" noAdjustHandles="1" noChangeArrowheads="1" noChangeShapeType="1"/>
          </p:cNvSpPr>
          <p:nvPr>
            <p:ph type="body" sz="quarter" idx="12"/>
          </p:nvPr>
        </p:nvSpPr>
        <p:spPr>
          <a:xfrm>
            <a:off x="1252635" y="1699065"/>
            <a:ext cx="5123541" cy="1634294"/>
          </a:xfrm>
        </p:spPr>
        <p:txBody>
          <a:bodyPr/>
          <a:lstStyle/>
          <a:p>
            <a:r>
              <a:rPr lang="en-US" dirty="0"/>
              <a:t>54.3M</a:t>
            </a:r>
          </a:p>
        </p:txBody>
      </p:sp>
    </p:spTree>
    <p:extLst>
      <p:ext uri="{BB962C8B-B14F-4D97-AF65-F5344CB8AC3E}">
        <p14:creationId xmlns:p14="http://schemas.microsoft.com/office/powerpoint/2010/main" val="252514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E10C8A-F77F-DE61-7756-A8AD4347215B}"/>
              </a:ext>
            </a:extLst>
          </p:cNvPr>
          <p:cNvSpPr txBox="1">
            <a:spLocks noGrp="1" noRot="1" noMove="1" noResize="1" noEditPoints="1" noAdjustHandles="1" noChangeArrowheads="1" noChangeShapeType="1"/>
          </p:cNvSpPr>
          <p:nvPr/>
        </p:nvSpPr>
        <p:spPr>
          <a:xfrm>
            <a:off x="1594245" y="1056981"/>
            <a:ext cx="10926939" cy="723275"/>
          </a:xfrm>
          <a:prstGeom prst="rect">
            <a:avLst/>
          </a:prstGeom>
          <a:noFill/>
        </p:spPr>
        <p:txBody>
          <a:bodyPr wrap="square" lIns="0" tIns="0" rIns="0" bIns="0" rtlCol="0">
            <a:noAutofit/>
          </a:bodyPr>
          <a:lstStyle/>
          <a:p>
            <a:r>
              <a:rPr lang="en-US" sz="44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 </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000"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F5D3D8B3-4727-4D8C-5264-88DFDBCD0A0D}"/>
              </a:ext>
            </a:extLst>
          </p:cNvPr>
          <p:cNvSpPr txBox="1">
            <a:spLocks noGrp="1" noRot="1" noMove="1" noResize="1" noEditPoints="1" noAdjustHandles="1" noChangeArrowheads="1" noChangeShapeType="1"/>
          </p:cNvSpPr>
          <p:nvPr/>
        </p:nvSpPr>
        <p:spPr>
          <a:xfrm>
            <a:off x="1594245" y="697462"/>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LOCAL SURFACE EVENT REVIEW</a:t>
            </a:r>
          </a:p>
        </p:txBody>
      </p:sp>
      <p:sp>
        <p:nvSpPr>
          <p:cNvPr id="8" name="TextBox 7">
            <a:extLst>
              <a:ext uri="{FF2B5EF4-FFF2-40B4-BE49-F238E27FC236}">
                <a16:creationId xmlns:a16="http://schemas.microsoft.com/office/drawing/2014/main" id="{0C1D9971-DA6A-4BC8-C504-A4FCDC4DE88B}"/>
              </a:ext>
            </a:extLst>
          </p:cNvPr>
          <p:cNvSpPr txBox="1">
            <a:spLocks noGrp="1" noRot="1" noMove="1" noResize="1" noEditPoints="1" noAdjustHandles="1" noChangeArrowheads="1" noChangeShapeType="1"/>
          </p:cNvSpPr>
          <p:nvPr/>
        </p:nvSpPr>
        <p:spPr>
          <a:xfrm>
            <a:off x="5256861" y="6065210"/>
            <a:ext cx="6708578" cy="769441"/>
          </a:xfrm>
          <a:prstGeom prst="rect">
            <a:avLst/>
          </a:prstGeom>
          <a:noFill/>
        </p:spPr>
        <p:txBody>
          <a:bodyPr wrap="square">
            <a:spAutoFit/>
          </a:bodyPr>
          <a:lstStyle/>
          <a:p>
            <a:r>
              <a:rPr lang="en-US" sz="2200" b="1" dirty="0">
                <a:solidFill>
                  <a:schemeClr val="accent1">
                    <a:lumMod val="75000"/>
                  </a:schemeClr>
                </a:solidFill>
                <a:latin typeface="Arial" panose="020B0604020202020204" pitchFamily="34" charset="0"/>
                <a:cs typeface="Arial" panose="020B0604020202020204" pitchFamily="34" charset="0"/>
              </a:rPr>
              <a:t>Category C – Aircraft executed a go-around after seeing the vehicle on the runway. (2024)</a:t>
            </a:r>
          </a:p>
        </p:txBody>
      </p:sp>
      <p:pic>
        <p:nvPicPr>
          <p:cNvPr id="12" name="Picture 11">
            <a:extLst>
              <a:ext uri="{FF2B5EF4-FFF2-40B4-BE49-F238E27FC236}">
                <a16:creationId xmlns:a16="http://schemas.microsoft.com/office/drawing/2014/main" id="{C837BAB1-BD57-4DE6-4906-8C76A18A9018}"/>
              </a:ext>
            </a:extLst>
          </p:cNvPr>
          <p:cNvPicPr>
            <a:picLocks noChangeAspect="1"/>
          </p:cNvPicPr>
          <p:nvPr/>
        </p:nvPicPr>
        <p:blipFill rotWithShape="1">
          <a:blip r:embed="rId3"/>
          <a:srcRect l="73027" t="-44295" r="-73027" b="130029"/>
          <a:stretch/>
        </p:blipFill>
        <p:spPr>
          <a:xfrm>
            <a:off x="-663770" y="5940474"/>
            <a:ext cx="5364435" cy="569361"/>
          </a:xfrm>
          <a:prstGeom prst="rect">
            <a:avLst/>
          </a:prstGeom>
        </p:spPr>
      </p:pic>
      <p:sp>
        <p:nvSpPr>
          <p:cNvPr id="17" name="TextBox 16">
            <a:extLst>
              <a:ext uri="{FF2B5EF4-FFF2-40B4-BE49-F238E27FC236}">
                <a16:creationId xmlns:a16="http://schemas.microsoft.com/office/drawing/2014/main" id="{9B34E408-A281-CFB7-8082-73AADDD8AC68}"/>
              </a:ext>
            </a:extLst>
          </p:cNvPr>
          <p:cNvSpPr txBox="1"/>
          <p:nvPr/>
        </p:nvSpPr>
        <p:spPr>
          <a:xfrm>
            <a:off x="6473952" y="1829467"/>
            <a:ext cx="571804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XXX-M-YYYY/MM/DD-000#-XXX-00X</a:t>
            </a:r>
          </a:p>
        </p:txBody>
      </p:sp>
      <p:pic>
        <p:nvPicPr>
          <p:cNvPr id="2" name="Picture Placeholder 5">
            <a:extLst>
              <a:ext uri="{FF2B5EF4-FFF2-40B4-BE49-F238E27FC236}">
                <a16:creationId xmlns:a16="http://schemas.microsoft.com/office/drawing/2014/main" id="{212EF38A-4FDA-66D3-A500-F05DA12C8094}"/>
              </a:ext>
            </a:extLst>
          </p:cNvPr>
          <p:cNvPicPr>
            <a:picLocks noGrp="1" noChangeAspect="1"/>
          </p:cNvPicPr>
          <p:nvPr>
            <p:ph type="pic" sz="quarter" idx="17"/>
          </p:nvPr>
        </p:nvPicPr>
        <p:blipFill>
          <a:blip r:embed="rId4"/>
          <a:srcRect l="28408" r="28408"/>
          <a:stretch>
            <a:fillRect/>
          </a:stretch>
        </p:blipFill>
        <p:spPr/>
      </p:pic>
      <p:pic>
        <p:nvPicPr>
          <p:cNvPr id="2050" name="Picture 2">
            <a:extLst>
              <a:ext uri="{FF2B5EF4-FFF2-40B4-BE49-F238E27FC236}">
                <a16:creationId xmlns:a16="http://schemas.microsoft.com/office/drawing/2014/main" id="{29C50CDB-2958-494E-73E4-C231F896B394}"/>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t="1377" b="1377"/>
          <a:stretch>
            <a:fillRect/>
          </a:stretch>
        </p:blipFill>
        <p:spPr bwMode="auto">
          <a:xfrm>
            <a:off x="5337175" y="1706563"/>
            <a:ext cx="6627813" cy="431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15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BA22-CE95-F0D3-C435-72BF618C32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E0C916-A43C-0F6D-BE21-417A4168B53D}"/>
              </a:ext>
            </a:extLst>
          </p:cNvPr>
          <p:cNvSpPr txBox="1">
            <a:spLocks noGrp="1" noRot="1" noMove="1" noResize="1" noEditPoints="1" noAdjustHandles="1" noChangeArrowheads="1" noChangeShapeType="1"/>
          </p:cNvSpPr>
          <p:nvPr/>
        </p:nvSpPr>
        <p:spPr>
          <a:xfrm>
            <a:off x="1594245" y="1056981"/>
            <a:ext cx="10926939" cy="723275"/>
          </a:xfrm>
          <a:prstGeom prst="rect">
            <a:avLst/>
          </a:prstGeom>
          <a:noFill/>
        </p:spPr>
        <p:txBody>
          <a:bodyPr wrap="square" lIns="0" tIns="0" rIns="0" bIns="0" rtlCol="0">
            <a:noAutofit/>
          </a:bodyPr>
          <a:lstStyle/>
          <a:p>
            <a:r>
              <a:rPr lang="en-US" sz="44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 </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000"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DB03B3E0-BF0F-E4AA-FF70-88F238B9FBE9}"/>
              </a:ext>
            </a:extLst>
          </p:cNvPr>
          <p:cNvSpPr txBox="1">
            <a:spLocks noGrp="1" noRot="1" noMove="1" noResize="1" noEditPoints="1" noAdjustHandles="1" noChangeArrowheads="1" noChangeShapeType="1"/>
          </p:cNvSpPr>
          <p:nvPr/>
        </p:nvSpPr>
        <p:spPr>
          <a:xfrm>
            <a:off x="1594245" y="697462"/>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LOCAL SURFACE EVENT REVIEW</a:t>
            </a:r>
          </a:p>
        </p:txBody>
      </p:sp>
      <p:pic>
        <p:nvPicPr>
          <p:cNvPr id="12" name="Picture 11">
            <a:extLst>
              <a:ext uri="{FF2B5EF4-FFF2-40B4-BE49-F238E27FC236}">
                <a16:creationId xmlns:a16="http://schemas.microsoft.com/office/drawing/2014/main" id="{C5465AB6-5383-AE6B-B516-CBB90EFA8019}"/>
              </a:ext>
            </a:extLst>
          </p:cNvPr>
          <p:cNvPicPr>
            <a:picLocks noChangeAspect="1"/>
          </p:cNvPicPr>
          <p:nvPr/>
        </p:nvPicPr>
        <p:blipFill rotWithShape="1">
          <a:blip r:embed="rId3"/>
          <a:srcRect l="73027" t="-44295" r="-73027" b="130029"/>
          <a:stretch/>
        </p:blipFill>
        <p:spPr>
          <a:xfrm>
            <a:off x="3076957" y="4959245"/>
            <a:ext cx="7496175" cy="569361"/>
          </a:xfrm>
          <a:prstGeom prst="rect">
            <a:avLst/>
          </a:prstGeom>
        </p:spPr>
      </p:pic>
      <p:sp>
        <p:nvSpPr>
          <p:cNvPr id="17" name="TextBox 16">
            <a:extLst>
              <a:ext uri="{FF2B5EF4-FFF2-40B4-BE49-F238E27FC236}">
                <a16:creationId xmlns:a16="http://schemas.microsoft.com/office/drawing/2014/main" id="{CB6A157C-0F42-B48C-220A-BAAA3102FA74}"/>
              </a:ext>
            </a:extLst>
          </p:cNvPr>
          <p:cNvSpPr txBox="1"/>
          <p:nvPr/>
        </p:nvSpPr>
        <p:spPr>
          <a:xfrm>
            <a:off x="6473952" y="1829467"/>
            <a:ext cx="571804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XXX-M-YYYY/MM/DD-000#-XXX-00X</a:t>
            </a:r>
          </a:p>
        </p:txBody>
      </p:sp>
      <p:pic>
        <p:nvPicPr>
          <p:cNvPr id="2" name="Picture Placeholder 5">
            <a:extLst>
              <a:ext uri="{FF2B5EF4-FFF2-40B4-BE49-F238E27FC236}">
                <a16:creationId xmlns:a16="http://schemas.microsoft.com/office/drawing/2014/main" id="{17FCA834-010B-CCD3-DA3A-7143C62B4E36}"/>
              </a:ext>
            </a:extLst>
          </p:cNvPr>
          <p:cNvPicPr>
            <a:picLocks noGrp="1" noChangeAspect="1"/>
          </p:cNvPicPr>
          <p:nvPr>
            <p:ph type="pic" sz="quarter" idx="17"/>
          </p:nvPr>
        </p:nvPicPr>
        <p:blipFill>
          <a:blip r:embed="rId4"/>
          <a:srcRect l="28408" r="28408"/>
          <a:stretch>
            <a:fillRect/>
          </a:stretch>
        </p:blipFill>
        <p:spPr/>
      </p:pic>
      <p:sp>
        <p:nvSpPr>
          <p:cNvPr id="3" name="Picture Placeholder 2">
            <a:extLst>
              <a:ext uri="{FF2B5EF4-FFF2-40B4-BE49-F238E27FC236}">
                <a16:creationId xmlns:a16="http://schemas.microsoft.com/office/drawing/2014/main" id="{D695F7A5-5E02-6BAC-385C-959D4CFD9625}"/>
              </a:ext>
            </a:extLst>
          </p:cNvPr>
          <p:cNvSpPr>
            <a:spLocks noGrp="1"/>
          </p:cNvSpPr>
          <p:nvPr>
            <p:ph type="pic" sz="quarter" idx="16"/>
          </p:nvPr>
        </p:nvSpPr>
        <p:spPr>
          <a:xfrm>
            <a:off x="5385367" y="1722623"/>
            <a:ext cx="6627649" cy="3885030"/>
          </a:xfrm>
        </p:spPr>
        <p:txBody>
          <a:bodyPr/>
          <a:lstStyle/>
          <a:p>
            <a:endParaRPr lang="en-US" dirty="0"/>
          </a:p>
        </p:txBody>
      </p:sp>
      <p:pic>
        <p:nvPicPr>
          <p:cNvPr id="1028" name="Picture 4">
            <a:extLst>
              <a:ext uri="{FF2B5EF4-FFF2-40B4-BE49-F238E27FC236}">
                <a16:creationId xmlns:a16="http://schemas.microsoft.com/office/drawing/2014/main" id="{9627CD47-070E-2961-F4F8-12D3693FE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5367" y="1825359"/>
            <a:ext cx="6722345" cy="3782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1F5CF0-25CE-AA56-3FFD-4489C3C8084B}"/>
              </a:ext>
            </a:extLst>
          </p:cNvPr>
          <p:cNvSpPr txBox="1"/>
          <p:nvPr/>
        </p:nvSpPr>
        <p:spPr>
          <a:xfrm>
            <a:off x="5385367" y="6160538"/>
            <a:ext cx="6806633" cy="523220"/>
          </a:xfrm>
          <a:prstGeom prst="rect">
            <a:avLst/>
          </a:prstGeom>
          <a:noFill/>
        </p:spPr>
        <p:txBody>
          <a:bodyPr wrap="square">
            <a:spAutoFit/>
          </a:bodyPr>
          <a:lstStyle/>
          <a:p>
            <a:r>
              <a:rPr lang="en-US" sz="1400" b="1" dirty="0">
                <a:solidFill>
                  <a:schemeClr val="accent1">
                    <a:lumMod val="75000"/>
                  </a:schemeClr>
                </a:solidFill>
                <a:latin typeface="Arial" panose="020B0604020202020204" pitchFamily="34" charset="0"/>
                <a:cs typeface="Arial" panose="020B0604020202020204" pitchFamily="34" charset="0"/>
              </a:rPr>
              <a:t>Category D – Pilot did not inform ATC that ground support was needed. Personnel entered the runway without authorization. (2025)</a:t>
            </a:r>
            <a:endParaRPr kumimoji="0" 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52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8F0F51-8E8A-6E48-0089-374266308C6F}"/>
              </a:ext>
            </a:extLst>
          </p:cNvPr>
          <p:cNvGrpSpPr>
            <a:grpSpLocks noGrp="1" noUngrp="1" noRot="1" noMove="1" noResize="1"/>
          </p:cNvGrpSpPr>
          <p:nvPr/>
        </p:nvGrpSpPr>
        <p:grpSpPr>
          <a:xfrm>
            <a:off x="1448309" y="651058"/>
            <a:ext cx="10743691" cy="5749747"/>
            <a:chOff x="1549582" y="324854"/>
            <a:chExt cx="10743691" cy="5749747"/>
          </a:xfrm>
        </p:grpSpPr>
        <p:sp>
          <p:nvSpPr>
            <p:cNvPr id="3" name="object 10">
              <a:extLst>
                <a:ext uri="{FF2B5EF4-FFF2-40B4-BE49-F238E27FC236}">
                  <a16:creationId xmlns:a16="http://schemas.microsoft.com/office/drawing/2014/main" id="{7BA14BF3-7FBA-495F-8CA7-31B8908ED916}"/>
                </a:ext>
              </a:extLst>
            </p:cNvPr>
            <p:cNvSpPr txBox="1">
              <a:spLocks noGrp="1" noRot="1" noMove="1" noResize="1" noEditPoints="1" noAdjustHandles="1" noChangeArrowheads="1" noChangeShapeType="1"/>
            </p:cNvSpPr>
            <p:nvPr/>
          </p:nvSpPr>
          <p:spPr>
            <a:xfrm>
              <a:off x="1847490" y="2013566"/>
              <a:ext cx="3199998" cy="2756466"/>
            </a:xfrm>
            <a:prstGeom prst="rect">
              <a:avLst/>
            </a:prstGeom>
          </p:spPr>
          <p:txBody>
            <a:bodyPr vert="horz" wrap="none" lIns="0" tIns="182880" rIns="0" bIns="0" rtlCol="0" anchor="t">
              <a:noAutofit/>
            </a:bodyPr>
            <a:lstStyle/>
            <a:p>
              <a:pPr marL="237490" marR="745490" indent="-237490">
                <a:lnSpc>
                  <a:spcPts val="2900"/>
                </a:lnSpc>
                <a:spcBef>
                  <a:spcPts val="1100"/>
                </a:spcBef>
                <a:buFont typeface="Arial" panose="020B0604020202020204" pitchFamily="34" charset="0"/>
                <a:buChar char="•"/>
              </a:pPr>
              <a:r>
                <a:rPr lang="en-US" sz="2400" b="1" dirty="0">
                  <a:solidFill>
                    <a:schemeClr val="accent2"/>
                  </a:solidFill>
                  <a:latin typeface="Arial"/>
                  <a:cs typeface="Arial"/>
                </a:rPr>
                <a:t>Surface risks</a:t>
              </a:r>
              <a:endParaRPr lang="en-US" b="1" dirty="0">
                <a:solidFill>
                  <a:schemeClr val="accent2"/>
                </a:solidFill>
                <a:latin typeface="Arial"/>
                <a:cs typeface="Arial"/>
              </a:endParaRPr>
            </a:p>
            <a:p>
              <a:pPr marL="237490" marR="745490" indent="-237490">
                <a:lnSpc>
                  <a:spcPts val="2900"/>
                </a:lnSpc>
                <a:spcBef>
                  <a:spcPts val="1100"/>
                </a:spcBef>
                <a:buFont typeface="Arial" panose="020B0604020202020204" pitchFamily="34" charset="0"/>
                <a:buChar char="•"/>
              </a:pPr>
              <a:r>
                <a:rPr lang="en-US" sz="2400" b="1" dirty="0">
                  <a:solidFill>
                    <a:schemeClr val="accent2"/>
                  </a:solidFill>
                  <a:latin typeface="Arial"/>
                  <a:cs typeface="Arial"/>
                </a:rPr>
                <a:t>Risk mitigations</a:t>
              </a:r>
            </a:p>
            <a:p>
              <a:pPr marL="237490" marR="745490" indent="-237490">
                <a:lnSpc>
                  <a:spcPts val="2900"/>
                </a:lnSpc>
                <a:spcBef>
                  <a:spcPts val="1100"/>
                </a:spcBef>
                <a:buFont typeface="Arial" panose="020B0604020202020204" pitchFamily="34" charset="0"/>
                <a:buChar char="•"/>
              </a:pPr>
              <a:r>
                <a:rPr lang="en-US" sz="2400" b="1" dirty="0">
                  <a:solidFill>
                    <a:schemeClr val="accent2"/>
                  </a:solidFill>
                  <a:latin typeface="Arial"/>
                  <a:cs typeface="Arial"/>
                </a:rPr>
                <a:t>Best practices</a:t>
              </a:r>
            </a:p>
            <a:p>
              <a:pPr marL="237490" marR="745490" indent="-237490">
                <a:lnSpc>
                  <a:spcPts val="2900"/>
                </a:lnSpc>
                <a:spcBef>
                  <a:spcPts val="1100"/>
                </a:spcBef>
                <a:buFont typeface="Arial" panose="020B0604020202020204" pitchFamily="34" charset="0"/>
                <a:buChar char="•"/>
              </a:pPr>
              <a:r>
                <a:rPr lang="en-US" sz="2400" b="1" dirty="0">
                  <a:solidFill>
                    <a:schemeClr val="accent2"/>
                  </a:solidFill>
                  <a:latin typeface="Arial"/>
                  <a:cs typeface="Arial"/>
                </a:rPr>
                <a:t>Safety resources</a:t>
              </a:r>
            </a:p>
            <a:p>
              <a:pPr marL="12700" marR="745490">
                <a:lnSpc>
                  <a:spcPts val="2900"/>
                </a:lnSpc>
                <a:spcBef>
                  <a:spcPts val="340"/>
                </a:spcBef>
              </a:pPr>
              <a:endParaRPr lang="en-US" sz="2800" dirty="0">
                <a:cs typeface="Calibri"/>
              </a:endParaRPr>
            </a:p>
          </p:txBody>
        </p:sp>
        <p:pic>
          <p:nvPicPr>
            <p:cNvPr id="4" name="Picture 15" descr="A picture containing ceiling, indoor, person, airport&#10;&#10;Description automatically generated">
              <a:extLst>
                <a:ext uri="{FF2B5EF4-FFF2-40B4-BE49-F238E27FC236}">
                  <a16:creationId xmlns:a16="http://schemas.microsoft.com/office/drawing/2014/main" id="{C9C24B0C-014F-510B-6C3A-A869EA7479B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1549582" y="4537236"/>
              <a:ext cx="10743691" cy="1537365"/>
            </a:xfrm>
            <a:prstGeom prst="rect">
              <a:avLst/>
            </a:prstGeom>
          </p:spPr>
        </p:pic>
        <p:cxnSp>
          <p:nvCxnSpPr>
            <p:cNvPr id="5" name="Straight Arrow Connector 4">
              <a:extLst>
                <a:ext uri="{FF2B5EF4-FFF2-40B4-BE49-F238E27FC236}">
                  <a16:creationId xmlns:a16="http://schemas.microsoft.com/office/drawing/2014/main" id="{1B4157ED-559E-B912-4F4A-4E0B0B229B8A}"/>
                </a:ext>
              </a:extLst>
            </p:cNvPr>
            <p:cNvCxnSpPr>
              <a:cxnSpLocks noGrp="1" noRot="1" noMove="1" noResize="1" noEditPoints="1" noAdjustHandles="1" noChangeArrowheads="1" noChangeShapeType="1"/>
            </p:cNvCxnSpPr>
            <p:nvPr/>
          </p:nvCxnSpPr>
          <p:spPr>
            <a:xfrm>
              <a:off x="5350596" y="2247900"/>
              <a:ext cx="0" cy="2247900"/>
            </a:xfrm>
            <a:prstGeom prst="straightConnector1">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C20B987-C3C9-5BFC-A920-14FA5EBC529C}"/>
                </a:ext>
              </a:extLst>
            </p:cNvPr>
            <p:cNvSpPr txBox="1">
              <a:spLocks noGrp="1" noRot="1" noMove="1" noResize="1" noEditPoints="1" noAdjustHandles="1" noChangeArrowheads="1" noChangeShapeType="1"/>
            </p:cNvSpPr>
            <p:nvPr/>
          </p:nvSpPr>
          <p:spPr>
            <a:xfrm>
              <a:off x="5653705" y="2013566"/>
              <a:ext cx="6390526" cy="2642837"/>
            </a:xfrm>
            <a:prstGeom prst="rect">
              <a:avLst/>
            </a:prstGeom>
            <a:noFill/>
          </p:spPr>
          <p:txBody>
            <a:bodyPr wrap="square" lIns="0" tIns="182880" rIns="0" bIns="0" numCol="2" rtlCol="0" anchor="t">
              <a:noAutofit/>
            </a:bodyPr>
            <a:lstStyle/>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Arial"/>
                </a:rPr>
                <a:t>Local safety trend awareness</a:t>
              </a:r>
              <a:endParaRPr lang="en-US" b="1" dirty="0">
                <a:solidFill>
                  <a:schemeClr val="accent2"/>
                </a:solidFill>
                <a:ea typeface="+mn-ea"/>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Arial"/>
                </a:rPr>
                <a:t>Safety resource availability</a:t>
              </a:r>
              <a:endParaRPr lang="en-US" sz="2400" b="1" i="0" u="none" strike="noStrike" kern="1200" cap="none" spc="0" normalizeH="0" baseline="0" noProof="0" dirty="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endParaRPr lang="en-US" sz="2400" b="1" i="0" u="none" strike="noStrike" kern="1200" cap="none" spc="0" normalizeH="0" baseline="0" noProof="0" dirty="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Arial"/>
                </a:rPr>
                <a:t>Action Item identification</a:t>
              </a:r>
              <a:endParaRPr lang="en-US" sz="2400" b="1" i="0" u="none" strike="noStrike" kern="1200" cap="none" spc="0" normalizeH="0" baseline="0" noProof="0" dirty="0">
                <a:ln>
                  <a:noFill/>
                </a:ln>
                <a:solidFill>
                  <a:schemeClr val="accent2"/>
                </a:solidFill>
                <a:effectLst/>
                <a:uLnTx/>
                <a:uFillTx/>
                <a:latin typeface="Arial"/>
                <a:cs typeface="Arial"/>
              </a:endParaRPr>
            </a:p>
            <a:p>
              <a:pPr marL="237490" marR="5080" lvl="0" indent="-237490" algn="l" defTabSz="914400" rtl="0" eaLnBrk="1" fontAlgn="auto" latinLnBrk="0" hangingPunct="1">
                <a:lnSpc>
                  <a:spcPct val="100000"/>
                </a:lnSpc>
                <a:spcBef>
                  <a:spcPts val="1100"/>
                </a:spcBef>
                <a:spcAft>
                  <a:spcPts val="0"/>
                </a:spcAft>
                <a:buClrTx/>
                <a:buSzTx/>
                <a:buFont typeface="Arial"/>
                <a:buChar char="•"/>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Arial"/>
                </a:rPr>
                <a:t>Runway Safety Action Plan </a:t>
              </a:r>
              <a:br>
                <a:rPr lang="en-US" sz="2400" b="1" i="0" u="none" strike="noStrike" kern="1200" cap="none" spc="0" normalizeH="0" baseline="0" noProof="0" dirty="0">
                  <a:ln>
                    <a:noFill/>
                  </a:ln>
                  <a:effectLst/>
                  <a:uLnTx/>
                  <a:uFillTx/>
                  <a:latin typeface="Arial"/>
                  <a:cs typeface="Arial"/>
                </a:rPr>
              </a:br>
              <a:r>
                <a:rPr kumimoji="0" lang="en-US" sz="2400" b="1" i="0" u="none" strike="noStrike" kern="1200" cap="none" spc="0" normalizeH="0" baseline="0" noProof="0" dirty="0">
                  <a:ln>
                    <a:noFill/>
                  </a:ln>
                  <a:solidFill>
                    <a:schemeClr val="accent2"/>
                  </a:solidFill>
                  <a:effectLst/>
                  <a:uLnTx/>
                  <a:uFillTx/>
                  <a:latin typeface="Arial"/>
                  <a:ea typeface="+mn-ea"/>
                  <a:cs typeface="Arial"/>
                </a:rPr>
                <a:t>(RSAP) update</a:t>
              </a:r>
              <a:endParaRPr lang="en-US" sz="2400" b="1" i="0" u="none" strike="noStrike" kern="1200" cap="none" spc="0" normalizeH="0" baseline="0" noProof="0" dirty="0">
                <a:ln>
                  <a:noFill/>
                </a:ln>
                <a:solidFill>
                  <a:schemeClr val="accent2"/>
                </a:solidFill>
                <a:effectLst/>
                <a:uLnTx/>
                <a:uFillTx/>
                <a:latin typeface="Arial"/>
                <a:cs typeface="Arial"/>
              </a:endParaRPr>
            </a:p>
            <a:p>
              <a:endParaRPr lang="en-US" dirty="0"/>
            </a:p>
          </p:txBody>
        </p:sp>
        <p:sp>
          <p:nvSpPr>
            <p:cNvPr id="7" name="TextBox 6">
              <a:extLst>
                <a:ext uri="{FF2B5EF4-FFF2-40B4-BE49-F238E27FC236}">
                  <a16:creationId xmlns:a16="http://schemas.microsoft.com/office/drawing/2014/main" id="{61451B63-21F8-55FD-F438-1F813527D1BC}"/>
                </a:ext>
              </a:extLst>
            </p:cNvPr>
            <p:cNvSpPr txBox="1">
              <a:spLocks noGrp="1" noRot="1" noMove="1" noResize="1" noEditPoints="1" noAdjustHandles="1" noChangeArrowheads="1" noChangeShapeType="1"/>
            </p:cNvSpPr>
            <p:nvPr/>
          </p:nvSpPr>
          <p:spPr>
            <a:xfrm>
              <a:off x="1800619" y="678062"/>
              <a:ext cx="10402651" cy="615553"/>
            </a:xfrm>
            <a:prstGeom prst="rect">
              <a:avLst/>
            </a:prstGeom>
            <a:noFill/>
            <a:ln>
              <a:noFill/>
            </a:ln>
          </p:spPr>
          <p:txBody>
            <a:bodyPr wrap="square" lIns="0" tIns="0" rIns="0" bIns="0" rtlCol="0" anchor="t">
              <a:spAutoFit/>
            </a:bodyPr>
            <a:lstStyle/>
            <a:p>
              <a:r>
                <a:rPr lang="en-US" sz="4000" b="1" dirty="0">
                  <a:solidFill>
                    <a:srgbClr val="FFFFFF"/>
                  </a:solidFill>
                  <a:effectLst>
                    <a:outerShdw blurRad="76200" dist="76200" dir="3600000" algn="tl" rotWithShape="0">
                      <a:prstClr val="black">
                        <a:alpha val="40000"/>
                      </a:prstClr>
                    </a:outerShdw>
                  </a:effectLst>
                  <a:latin typeface="Arial Black"/>
                </a:rPr>
                <a:t>is an </a:t>
              </a:r>
              <a:r>
                <a:rPr lang="en-US" sz="4000" b="1" dirty="0">
                  <a:solidFill>
                    <a:schemeClr val="accent1"/>
                  </a:solidFill>
                  <a:effectLst>
                    <a:outerShdw blurRad="76200" dist="76200" dir="3600000" algn="tl" rotWithShape="0">
                      <a:prstClr val="black">
                        <a:alpha val="40000"/>
                      </a:prstClr>
                    </a:outerShdw>
                  </a:effectLst>
                  <a:latin typeface="Arial Black"/>
                </a:rPr>
                <a:t>Open Discussion </a:t>
              </a:r>
              <a:r>
                <a:rPr lang="en-US" sz="4000" b="1" dirty="0">
                  <a:solidFill>
                    <a:srgbClr val="FFFFFF"/>
                  </a:solidFill>
                  <a:effectLst>
                    <a:outerShdw blurRad="76200" dist="76200" dir="3600000" algn="tl" rotWithShape="0">
                      <a:prstClr val="black">
                        <a:alpha val="40000"/>
                      </a:prstClr>
                    </a:outerShdw>
                  </a:effectLst>
                  <a:latin typeface="Arial Black"/>
                </a:rPr>
                <a:t>Safety Forum</a:t>
              </a:r>
            </a:p>
          </p:txBody>
        </p:sp>
        <p:sp>
          <p:nvSpPr>
            <p:cNvPr id="8" name="TextBox 7">
              <a:extLst>
                <a:ext uri="{FF2B5EF4-FFF2-40B4-BE49-F238E27FC236}">
                  <a16:creationId xmlns:a16="http://schemas.microsoft.com/office/drawing/2014/main" id="{7DA14E3E-34A6-7B27-F72D-AD24FCE8D28A}"/>
                </a:ext>
              </a:extLst>
            </p:cNvPr>
            <p:cNvSpPr txBox="1">
              <a:spLocks noGrp="1" noRot="1" noMove="1" noResize="1" noEditPoints="1" noAdjustHandles="1" noChangeArrowheads="1" noChangeShapeType="1"/>
            </p:cNvSpPr>
            <p:nvPr/>
          </p:nvSpPr>
          <p:spPr>
            <a:xfrm>
              <a:off x="1800619" y="324854"/>
              <a:ext cx="4718304" cy="387798"/>
            </a:xfrm>
            <a:prstGeom prst="rect">
              <a:avLst/>
            </a:prstGeom>
            <a:noFill/>
          </p:spPr>
          <p:txBody>
            <a:bodyPr wrap="square" lIns="0" tIns="0" rIns="0" bIns="0" rtlCol="0" anchor="t">
              <a:spAutoFit/>
            </a:bodyPr>
            <a:lstStyle/>
            <a:p>
              <a:pPr>
                <a:lnSpc>
                  <a:spcPct val="90000"/>
                </a:lnSpc>
                <a:spcBef>
                  <a:spcPts val="1000"/>
                </a:spcBef>
                <a:defRPr/>
              </a:pPr>
              <a:r>
                <a:rPr lang="en-US" sz="2800" b="1" spc="60" dirty="0">
                  <a:solidFill>
                    <a:srgbClr val="FF711C"/>
                  </a:solidFill>
                  <a:latin typeface="Arial"/>
                  <a:cs typeface="Arial"/>
                </a:rPr>
                <a:t>THIS RSAT</a:t>
              </a:r>
              <a:r>
                <a:rPr kumimoji="0" lang="en-US" sz="2800" b="1" i="0" u="none" strike="noStrike" kern="1200" cap="none" spc="60" normalizeH="0" baseline="0" noProof="0" dirty="0">
                  <a:ln>
                    <a:noFill/>
                  </a:ln>
                  <a:solidFill>
                    <a:srgbClr val="FF711C"/>
                  </a:solidFill>
                  <a:effectLst/>
                  <a:uLnTx/>
                  <a:uFillTx/>
                  <a:latin typeface="Arial"/>
                  <a:cs typeface="Arial"/>
                </a:rPr>
                <a:t> MEETING</a:t>
              </a:r>
              <a:endParaRPr lang="en-US" sz="2800" b="1" i="0" u="none" strike="noStrike" kern="1200" cap="none" spc="60" normalizeH="0" baseline="0" noProof="0" dirty="0">
                <a:ln>
                  <a:noFill/>
                </a:ln>
                <a:solidFill>
                  <a:srgbClr val="FF711C"/>
                </a:solidFill>
                <a:effectLst/>
                <a:uLnTx/>
                <a:uFillTx/>
                <a:latin typeface="Arial"/>
                <a:cs typeface="Arial"/>
              </a:endParaRPr>
            </a:p>
          </p:txBody>
        </p:sp>
      </p:grpSp>
      <p:pic>
        <p:nvPicPr>
          <p:cNvPr id="9" name="object 3">
            <a:extLst>
              <a:ext uri="{FF2B5EF4-FFF2-40B4-BE49-F238E27FC236}">
                <a16:creationId xmlns:a16="http://schemas.microsoft.com/office/drawing/2014/main" id="{36A4EC65-E9E9-6D10-70B2-8CCEB44E1C70}"/>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0810570" y="5489403"/>
            <a:ext cx="910920" cy="911402"/>
          </a:xfrm>
          <a:prstGeom prst="rect">
            <a:avLst/>
          </a:prstGeom>
        </p:spPr>
      </p:pic>
      <p:sp>
        <p:nvSpPr>
          <p:cNvPr id="11" name="TextBox 10">
            <a:extLst>
              <a:ext uri="{FF2B5EF4-FFF2-40B4-BE49-F238E27FC236}">
                <a16:creationId xmlns:a16="http://schemas.microsoft.com/office/drawing/2014/main" id="{FC45DD13-93D3-8F19-9B87-D0664A09163B}"/>
              </a:ext>
            </a:extLst>
          </p:cNvPr>
          <p:cNvSpPr txBox="1">
            <a:spLocks noGrp="1" noRot="1" noMove="1" noResize="1" noEditPoints="1" noAdjustHandles="1" noChangeArrowheads="1" noChangeShapeType="1"/>
          </p:cNvSpPr>
          <p:nvPr/>
        </p:nvSpPr>
        <p:spPr>
          <a:xfrm>
            <a:off x="1629994" y="1777697"/>
            <a:ext cx="9180576" cy="430887"/>
          </a:xfrm>
          <a:prstGeom prst="rect">
            <a:avLst/>
          </a:prstGeom>
          <a:noFill/>
        </p:spPr>
        <p:txBody>
          <a:bodyPr wrap="square" lIns="0" tIns="0" rIns="0" bIns="0" rtlCol="0" anchor="t">
            <a:spAutoFit/>
          </a:bodyPr>
          <a:lstStyle/>
          <a:p>
            <a:r>
              <a:rPr kumimoji="0" lang="en-US" sz="2800" b="1" i="0" u="none" strike="noStrike" kern="1200" cap="none" spc="0" normalizeH="0" baseline="0" noProof="0" dirty="0">
                <a:ln>
                  <a:noFill/>
                </a:ln>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PURPOSE</a:t>
            </a:r>
            <a:r>
              <a:rPr lang="en-US" sz="2800" b="1" dirty="0">
                <a:effectLst>
                  <a:outerShdw blurRad="76200" dist="76200" dir="3600000" algn="tl" rotWithShape="0">
                    <a:prstClr val="black">
                      <a:alpha val="40000"/>
                    </a:prstClr>
                  </a:outerShdw>
                </a:effectLst>
                <a:latin typeface="Arial Black"/>
                <a:ea typeface="+mj-ea"/>
                <a:cs typeface="Arial Black" panose="020B0604020202020204" pitchFamily="34" charset="0"/>
              </a:rPr>
              <a:t>    </a:t>
            </a:r>
            <a:r>
              <a:rPr lang="en-US" sz="2800" b="1" spc="-300" dirty="0">
                <a:effectLst>
                  <a:outerShdw blurRad="76200" dist="76200" dir="3600000" algn="tl" rotWithShape="0">
                    <a:prstClr val="black">
                      <a:alpha val="40000"/>
                    </a:prstClr>
                  </a:outerShdw>
                </a:effectLst>
                <a:latin typeface="Arial Black"/>
                <a:ea typeface="+mj-ea"/>
                <a:cs typeface="Arial Black" panose="020B0604020202020204" pitchFamily="34" charset="0"/>
              </a:rPr>
              <a:t>                  </a:t>
            </a:r>
            <a:r>
              <a:rPr kumimoji="0" lang="en-US" sz="2800" b="1" i="0" u="none" strike="noStrike" kern="1200" cap="none" spc="0" normalizeH="0" baseline="0" noProof="0" dirty="0">
                <a:ln>
                  <a:noFill/>
                </a:ln>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TAKEAWAYS</a:t>
            </a:r>
            <a:endParaRPr lang="en-US" sz="2800" dirty="0"/>
          </a:p>
        </p:txBody>
      </p:sp>
    </p:spTree>
    <p:extLst>
      <p:ext uri="{BB962C8B-B14F-4D97-AF65-F5344CB8AC3E}">
        <p14:creationId xmlns:p14="http://schemas.microsoft.com/office/powerpoint/2010/main" val="2527121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08BB-71F4-5E53-B409-253CBB5F228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2C5331-CCCD-BCB0-6F74-688D3F53394B}"/>
              </a:ext>
            </a:extLst>
          </p:cNvPr>
          <p:cNvSpPr txBox="1">
            <a:spLocks noGrp="1" noRot="1" noMove="1" noResize="1" noEditPoints="1" noAdjustHandles="1" noChangeArrowheads="1" noChangeShapeType="1"/>
          </p:cNvSpPr>
          <p:nvPr/>
        </p:nvSpPr>
        <p:spPr>
          <a:xfrm>
            <a:off x="1594245" y="1056981"/>
            <a:ext cx="10926939" cy="723275"/>
          </a:xfrm>
          <a:prstGeom prst="rect">
            <a:avLst/>
          </a:prstGeom>
          <a:noFill/>
        </p:spPr>
        <p:txBody>
          <a:bodyPr wrap="square" lIns="0" tIns="0" rIns="0" bIns="0" rtlCol="0">
            <a:noAutofit/>
          </a:bodyPr>
          <a:lstStyle/>
          <a:p>
            <a:r>
              <a:rPr lang="en-US" sz="44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INCURSIONS </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(RI)</a:t>
            </a:r>
            <a:endParaRPr lang="en-US" sz="4000"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E194E8A2-40D8-31F6-32CB-7803FBA91E9C}"/>
              </a:ext>
            </a:extLst>
          </p:cNvPr>
          <p:cNvSpPr txBox="1">
            <a:spLocks noGrp="1" noRot="1" noMove="1" noResize="1" noEditPoints="1" noAdjustHandles="1" noChangeArrowheads="1" noChangeShapeType="1"/>
          </p:cNvSpPr>
          <p:nvPr/>
        </p:nvSpPr>
        <p:spPr>
          <a:xfrm>
            <a:off x="1594245" y="697462"/>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LOCAL SURFACE EVENT REVIEW</a:t>
            </a:r>
          </a:p>
        </p:txBody>
      </p:sp>
      <p:pic>
        <p:nvPicPr>
          <p:cNvPr id="12" name="Picture 11">
            <a:extLst>
              <a:ext uri="{FF2B5EF4-FFF2-40B4-BE49-F238E27FC236}">
                <a16:creationId xmlns:a16="http://schemas.microsoft.com/office/drawing/2014/main" id="{DEE858B0-E08D-F8B6-C2BB-176B72DAB8E7}"/>
              </a:ext>
            </a:extLst>
          </p:cNvPr>
          <p:cNvPicPr>
            <a:picLocks noChangeAspect="1"/>
          </p:cNvPicPr>
          <p:nvPr/>
        </p:nvPicPr>
        <p:blipFill rotWithShape="1">
          <a:blip r:embed="rId3"/>
          <a:srcRect l="73027" t="-44295" r="-73027" b="130029"/>
          <a:stretch/>
        </p:blipFill>
        <p:spPr>
          <a:xfrm>
            <a:off x="3076957" y="4959245"/>
            <a:ext cx="7496175" cy="569361"/>
          </a:xfrm>
          <a:prstGeom prst="rect">
            <a:avLst/>
          </a:prstGeom>
        </p:spPr>
      </p:pic>
      <p:sp>
        <p:nvSpPr>
          <p:cNvPr id="17" name="TextBox 16">
            <a:extLst>
              <a:ext uri="{FF2B5EF4-FFF2-40B4-BE49-F238E27FC236}">
                <a16:creationId xmlns:a16="http://schemas.microsoft.com/office/drawing/2014/main" id="{531BDDCD-13DD-14A1-8AC7-F0D2756137D6}"/>
              </a:ext>
            </a:extLst>
          </p:cNvPr>
          <p:cNvSpPr txBox="1"/>
          <p:nvPr/>
        </p:nvSpPr>
        <p:spPr>
          <a:xfrm>
            <a:off x="6473952" y="1829467"/>
            <a:ext cx="571804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XXX-M-YYYY/MM/DD-000#-XXX-00X</a:t>
            </a:r>
          </a:p>
        </p:txBody>
      </p:sp>
      <p:pic>
        <p:nvPicPr>
          <p:cNvPr id="2" name="Picture Placeholder 5">
            <a:extLst>
              <a:ext uri="{FF2B5EF4-FFF2-40B4-BE49-F238E27FC236}">
                <a16:creationId xmlns:a16="http://schemas.microsoft.com/office/drawing/2014/main" id="{AA89A667-46A0-9EB4-D168-C15283A3D51A}"/>
              </a:ext>
            </a:extLst>
          </p:cNvPr>
          <p:cNvPicPr>
            <a:picLocks noGrp="1" noChangeAspect="1"/>
          </p:cNvPicPr>
          <p:nvPr>
            <p:ph type="pic" sz="quarter" idx="17"/>
          </p:nvPr>
        </p:nvPicPr>
        <p:blipFill>
          <a:blip r:embed="rId4"/>
          <a:srcRect l="28408" r="28408"/>
          <a:stretch>
            <a:fillRect/>
          </a:stretch>
        </p:blipFill>
        <p:spPr/>
      </p:pic>
      <p:sp>
        <p:nvSpPr>
          <p:cNvPr id="3" name="Picture Placeholder 2">
            <a:extLst>
              <a:ext uri="{FF2B5EF4-FFF2-40B4-BE49-F238E27FC236}">
                <a16:creationId xmlns:a16="http://schemas.microsoft.com/office/drawing/2014/main" id="{B94C5D2E-F83C-47DE-91DF-C0271A32E4EF}"/>
              </a:ext>
            </a:extLst>
          </p:cNvPr>
          <p:cNvSpPr>
            <a:spLocks noGrp="1"/>
          </p:cNvSpPr>
          <p:nvPr>
            <p:ph type="pic" sz="quarter" idx="16"/>
          </p:nvPr>
        </p:nvSpPr>
        <p:spPr>
          <a:xfrm>
            <a:off x="5385367" y="1722623"/>
            <a:ext cx="6627649" cy="3885030"/>
          </a:xfrm>
        </p:spPr>
        <p:txBody>
          <a:bodyPr/>
          <a:lstStyle/>
          <a:p>
            <a:endParaRPr lang="en-US" dirty="0"/>
          </a:p>
        </p:txBody>
      </p:sp>
      <p:sp>
        <p:nvSpPr>
          <p:cNvPr id="7" name="TextBox 6">
            <a:extLst>
              <a:ext uri="{FF2B5EF4-FFF2-40B4-BE49-F238E27FC236}">
                <a16:creationId xmlns:a16="http://schemas.microsoft.com/office/drawing/2014/main" id="{E5823A61-59EF-A5B1-ADD8-FBA048DF7A81}"/>
              </a:ext>
            </a:extLst>
          </p:cNvPr>
          <p:cNvSpPr txBox="1"/>
          <p:nvPr/>
        </p:nvSpPr>
        <p:spPr>
          <a:xfrm>
            <a:off x="5385367" y="6160538"/>
            <a:ext cx="6806633" cy="646331"/>
          </a:xfrm>
          <a:prstGeom prst="rect">
            <a:avLst/>
          </a:prstGeom>
          <a:noFill/>
        </p:spPr>
        <p:txBody>
          <a:bodyPr wrap="square">
            <a:spAutoFit/>
          </a:bodyPr>
          <a:lstStyle/>
          <a:p>
            <a:r>
              <a:rPr lang="en-US" b="1" dirty="0">
                <a:solidFill>
                  <a:schemeClr val="accent1">
                    <a:lumMod val="75000"/>
                  </a:schemeClr>
                </a:solidFill>
                <a:latin typeface="Arial" panose="020B0604020202020204" pitchFamily="34" charset="0"/>
                <a:cs typeface="Arial" panose="020B0604020202020204" pitchFamily="34" charset="0"/>
              </a:rPr>
              <a:t>Category D – Vehicle entered runway without ATC approval. (2025)</a:t>
            </a:r>
            <a:endParaRPr kumimoji="0" lang="en-US"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3CA7F78C-AABB-51F9-2398-CF4AEAA507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5367" y="1722623"/>
            <a:ext cx="6668563" cy="420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053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Down 16">
            <a:extLst>
              <a:ext uri="{FF2B5EF4-FFF2-40B4-BE49-F238E27FC236}">
                <a16:creationId xmlns:a16="http://schemas.microsoft.com/office/drawing/2014/main" id="{07D85AFB-AD2F-B398-CE84-B8A79EF482D5}"/>
              </a:ext>
            </a:extLst>
          </p:cNvPr>
          <p:cNvSpPr>
            <a:spLocks noGrp="1" noRot="1" noMove="1" noResize="1" noEditPoints="1" noAdjustHandles="1" noChangeArrowheads="1" noChangeShapeType="1"/>
          </p:cNvSpPr>
          <p:nvPr/>
        </p:nvSpPr>
        <p:spPr>
          <a:xfrm rot="10800000">
            <a:off x="2675363" y="2905938"/>
            <a:ext cx="579967" cy="106022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1E4FA19-F4E6-502A-49B7-0070EC0533B5}"/>
              </a:ext>
            </a:extLst>
          </p:cNvPr>
          <p:cNvSpPr txBox="1">
            <a:spLocks noGrp="1" noRot="1" noMove="1" noResize="1" noEditPoints="1" noAdjustHandles="1" noChangeArrowheads="1" noChangeShapeType="1"/>
          </p:cNvSpPr>
          <p:nvPr/>
        </p:nvSpPr>
        <p:spPr>
          <a:xfrm>
            <a:off x="1976170" y="739161"/>
            <a:ext cx="5463811" cy="387798"/>
          </a:xfrm>
          <a:prstGeom prst="rect">
            <a:avLst/>
          </a:prstGeom>
          <a:noFill/>
        </p:spPr>
        <p:txBody>
          <a:bodyPr wrap="square" lIns="0" tIns="0" rIns="0" bIns="0" rtlCol="0" anchor="t">
            <a:spAutoFit/>
          </a:bodyPr>
          <a:lstStyle/>
          <a:p>
            <a:pPr marL="12700">
              <a:lnSpc>
                <a:spcPct val="90000"/>
              </a:lnSpc>
              <a:spcBef>
                <a:spcPts val="100"/>
              </a:spcBef>
              <a:defRPr/>
            </a:pPr>
            <a:r>
              <a:rPr lang="en-US" sz="2800" b="1" spc="45" dirty="0">
                <a:solidFill>
                  <a:srgbClr val="FF711C"/>
                </a:solidFill>
                <a:latin typeface="Arial"/>
                <a:cs typeface="Arial"/>
              </a:rPr>
              <a:t>SAFETY </a:t>
            </a:r>
            <a:endParaRPr kumimoji="0" lang="en-US" sz="2800" b="1" i="0" u="none" strike="noStrike" kern="1200" cap="none" spc="-10" normalizeH="0" baseline="0" noProof="0" dirty="0">
              <a:ln>
                <a:noFill/>
              </a:ln>
              <a:solidFill>
                <a:srgbClr val="FF711C"/>
              </a:solidFill>
              <a:effectLst/>
              <a:uLnTx/>
              <a:uFillTx/>
              <a:latin typeface="Arial"/>
              <a:ea typeface="+mn-ea"/>
              <a:cs typeface="Arial"/>
            </a:endParaRPr>
          </a:p>
        </p:txBody>
      </p:sp>
      <p:sp>
        <p:nvSpPr>
          <p:cNvPr id="7" name="Title 1">
            <a:extLst>
              <a:ext uri="{FF2B5EF4-FFF2-40B4-BE49-F238E27FC236}">
                <a16:creationId xmlns:a16="http://schemas.microsoft.com/office/drawing/2014/main" id="{44AEB93E-546F-E5B3-4979-8CAAF1C4B2A9}"/>
              </a:ext>
            </a:extLst>
          </p:cNvPr>
          <p:cNvSpPr txBox="1">
            <a:spLocks noGrp="1" noRot="1" noMove="1" noResize="1" noEditPoints="1" noAdjustHandles="1" noChangeArrowheads="1" noChangeShapeType="1"/>
          </p:cNvSpPr>
          <p:nvPr/>
        </p:nvSpPr>
        <p:spPr>
          <a:xfrm>
            <a:off x="1976608" y="1056578"/>
            <a:ext cx="7173693"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dirty="0">
                <a:latin typeface="Arial Black"/>
              </a:rPr>
              <a:t>KNOWLEDGE POINT</a:t>
            </a:r>
          </a:p>
        </p:txBody>
      </p:sp>
      <p:sp>
        <p:nvSpPr>
          <p:cNvPr id="8" name="TextBox 7">
            <a:extLst>
              <a:ext uri="{FF2B5EF4-FFF2-40B4-BE49-F238E27FC236}">
                <a16:creationId xmlns:a16="http://schemas.microsoft.com/office/drawing/2014/main" id="{4181EF50-3940-9019-8B85-D8890199E60D}"/>
              </a:ext>
            </a:extLst>
          </p:cNvPr>
          <p:cNvSpPr txBox="1">
            <a:spLocks noGrp="1" noRot="1" noMove="1" noResize="1" noEditPoints="1" noAdjustHandles="1" noChangeArrowheads="1" noChangeShapeType="1"/>
          </p:cNvSpPr>
          <p:nvPr/>
        </p:nvSpPr>
        <p:spPr>
          <a:xfrm>
            <a:off x="1793694" y="4157722"/>
            <a:ext cx="10007601" cy="2554545"/>
          </a:xfrm>
          <a:prstGeom prst="rect">
            <a:avLst/>
          </a:prstGeom>
          <a:noFill/>
        </p:spPr>
        <p:txBody>
          <a:bodyPr wrap="square" lIns="91440" tIns="45720" rIns="91440" bIns="45720" rtlCol="0" anchor="t">
            <a:spAutoFit/>
          </a:bodyPr>
          <a:lstStyle/>
          <a:p>
            <a:pPr algn="ctr"/>
            <a:r>
              <a:rPr lang="en-US" sz="3200" dirty="0">
                <a:solidFill>
                  <a:srgbClr val="E3600F"/>
                </a:solidFill>
              </a:rPr>
              <a:t>When instructed to “exit the runway” by ATC, </a:t>
            </a:r>
          </a:p>
          <a:p>
            <a:pPr algn="ctr"/>
            <a:r>
              <a:rPr lang="en-US" sz="3200" dirty="0">
                <a:solidFill>
                  <a:srgbClr val="E3600F"/>
                </a:solidFill>
              </a:rPr>
              <a:t>what markings do you seek to cross to ensure </a:t>
            </a:r>
          </a:p>
          <a:p>
            <a:pPr algn="ctr"/>
            <a:r>
              <a:rPr lang="en-US" sz="3200" dirty="0">
                <a:solidFill>
                  <a:srgbClr val="E3600F"/>
                </a:solidFill>
              </a:rPr>
              <a:t>you are safely clear of </a:t>
            </a:r>
          </a:p>
          <a:p>
            <a:pPr algn="ctr"/>
            <a:r>
              <a:rPr lang="en-US" sz="3200" dirty="0">
                <a:solidFill>
                  <a:srgbClr val="E3600F"/>
                </a:solidFill>
              </a:rPr>
              <a:t>“</a:t>
            </a:r>
            <a:r>
              <a:rPr lang="en-US" sz="3200" b="1" dirty="0">
                <a:solidFill>
                  <a:srgbClr val="E3600F"/>
                </a:solidFill>
              </a:rPr>
              <a:t>the runway environment</a:t>
            </a:r>
            <a:r>
              <a:rPr lang="en-US" sz="3200" dirty="0">
                <a:solidFill>
                  <a:srgbClr val="E3600F"/>
                </a:solidFill>
              </a:rPr>
              <a:t>?” </a:t>
            </a:r>
          </a:p>
          <a:p>
            <a:endParaRPr lang="en-US" sz="3200" dirty="0">
              <a:solidFill>
                <a:srgbClr val="F16F1F"/>
              </a:solidFill>
            </a:endParaRPr>
          </a:p>
        </p:txBody>
      </p:sp>
      <p:pic>
        <p:nvPicPr>
          <p:cNvPr id="4" name="Picture 3">
            <a:extLst>
              <a:ext uri="{FF2B5EF4-FFF2-40B4-BE49-F238E27FC236}">
                <a16:creationId xmlns:a16="http://schemas.microsoft.com/office/drawing/2014/main" id="{891EA114-F8FD-C1DA-C279-5E4C0437F5A2}"/>
              </a:ext>
            </a:extLst>
          </p:cNvPr>
          <p:cNvPicPr>
            <a:picLocks noGrp="1" noRot="1" noChangeAspect="1" noMove="1" noResize="1" noEditPoints="1" noAdjustHandles="1" noChangeArrowheads="1" noChangeShapeType="1" noCrop="1"/>
          </p:cNvPicPr>
          <p:nvPr/>
        </p:nvPicPr>
        <p:blipFill>
          <a:blip r:embed="rId3"/>
          <a:stretch>
            <a:fillRect/>
          </a:stretch>
        </p:blipFill>
        <p:spPr>
          <a:xfrm rot="10800000">
            <a:off x="1592039" y="1879353"/>
            <a:ext cx="2935870" cy="801155"/>
          </a:xfrm>
          <a:prstGeom prst="rect">
            <a:avLst/>
          </a:prstGeom>
        </p:spPr>
      </p:pic>
      <p:sp>
        <p:nvSpPr>
          <p:cNvPr id="12" name="TextBox 11">
            <a:extLst>
              <a:ext uri="{FF2B5EF4-FFF2-40B4-BE49-F238E27FC236}">
                <a16:creationId xmlns:a16="http://schemas.microsoft.com/office/drawing/2014/main" id="{0AF0547C-AE4E-700E-1A9A-E783D69314AA}"/>
              </a:ext>
            </a:extLst>
          </p:cNvPr>
          <p:cNvSpPr txBox="1"/>
          <p:nvPr/>
        </p:nvSpPr>
        <p:spPr>
          <a:xfrm>
            <a:off x="8506760" y="3554247"/>
            <a:ext cx="3404762" cy="400110"/>
          </a:xfrm>
          <a:prstGeom prst="rect">
            <a:avLst/>
          </a:prstGeom>
          <a:noFill/>
        </p:spPr>
        <p:txBody>
          <a:bodyPr wrap="square" lIns="91440" tIns="45720" rIns="91440" bIns="45720" rtlCol="0" anchor="t">
            <a:spAutoFit/>
          </a:bodyPr>
          <a:lstStyle/>
          <a:p>
            <a:pPr algn="ctr"/>
            <a:endParaRPr lang="en-US" sz="2000" b="1" dirty="0">
              <a:cs typeface="Calibri"/>
            </a:endParaRPr>
          </a:p>
        </p:txBody>
      </p:sp>
      <p:pic>
        <p:nvPicPr>
          <p:cNvPr id="3" name="Picture 2">
            <a:extLst>
              <a:ext uri="{FF2B5EF4-FFF2-40B4-BE49-F238E27FC236}">
                <a16:creationId xmlns:a16="http://schemas.microsoft.com/office/drawing/2014/main" id="{5D5E7004-22B7-9658-A71D-330B9EDD70CC}"/>
              </a:ext>
            </a:extLst>
          </p:cNvPr>
          <p:cNvPicPr>
            <a:picLocks noGrp="1" noRot="1" noChangeAspect="1" noMove="1" noResize="1" noEditPoints="1" noAdjustHandles="1" noChangeArrowheads="1" noChangeShapeType="1" noCrop="1"/>
          </p:cNvPicPr>
          <p:nvPr/>
        </p:nvPicPr>
        <p:blipFill rotWithShape="1">
          <a:blip r:embed="rId4"/>
          <a:srcRect b="9788"/>
          <a:stretch/>
        </p:blipFill>
        <p:spPr>
          <a:xfrm>
            <a:off x="4783978" y="1899004"/>
            <a:ext cx="3448050" cy="801156"/>
          </a:xfrm>
          <a:prstGeom prst="rect">
            <a:avLst/>
          </a:prstGeom>
        </p:spPr>
      </p:pic>
      <p:pic>
        <p:nvPicPr>
          <p:cNvPr id="9" name="Picture 8">
            <a:extLst>
              <a:ext uri="{FF2B5EF4-FFF2-40B4-BE49-F238E27FC236}">
                <a16:creationId xmlns:a16="http://schemas.microsoft.com/office/drawing/2014/main" id="{0E6E053E-A05F-2B51-D3B1-C6ED92102FCC}"/>
              </a:ext>
            </a:extLst>
          </p:cNvPr>
          <p:cNvPicPr>
            <a:picLocks noGrp="1" noRot="1" noChangeAspect="1" noMove="1" noResize="1" noEditPoints="1" noAdjustHandles="1" noChangeArrowheads="1" noChangeShapeType="1" noCrop="1"/>
          </p:cNvPicPr>
          <p:nvPr/>
        </p:nvPicPr>
        <p:blipFill>
          <a:blip r:embed="rId5"/>
          <a:stretch>
            <a:fillRect/>
          </a:stretch>
        </p:blipFill>
        <p:spPr>
          <a:xfrm rot="10800000">
            <a:off x="8506760" y="1899005"/>
            <a:ext cx="3566291" cy="766854"/>
          </a:xfrm>
          <a:prstGeom prst="rect">
            <a:avLst/>
          </a:prstGeom>
        </p:spPr>
      </p:pic>
      <p:sp>
        <p:nvSpPr>
          <p:cNvPr id="2" name="Arrow: Down 1">
            <a:extLst>
              <a:ext uri="{FF2B5EF4-FFF2-40B4-BE49-F238E27FC236}">
                <a16:creationId xmlns:a16="http://schemas.microsoft.com/office/drawing/2014/main" id="{5FC94815-B567-D3CD-8BD4-B11AF0DFD644}"/>
              </a:ext>
            </a:extLst>
          </p:cNvPr>
          <p:cNvSpPr>
            <a:spLocks noGrp="1" noRot="1" noMove="1" noResize="1" noEditPoints="1" noAdjustHandles="1" noChangeArrowheads="1" noChangeShapeType="1"/>
          </p:cNvSpPr>
          <p:nvPr/>
        </p:nvSpPr>
        <p:spPr>
          <a:xfrm rot="10800000">
            <a:off x="6217252" y="2905938"/>
            <a:ext cx="579967" cy="106022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Down 5">
            <a:extLst>
              <a:ext uri="{FF2B5EF4-FFF2-40B4-BE49-F238E27FC236}">
                <a16:creationId xmlns:a16="http://schemas.microsoft.com/office/drawing/2014/main" id="{1A36F3F8-655B-D332-2DFF-2E2DA5ED36EC}"/>
              </a:ext>
            </a:extLst>
          </p:cNvPr>
          <p:cNvSpPr>
            <a:spLocks noGrp="1" noRot="1" noMove="1" noResize="1" noEditPoints="1" noAdjustHandles="1" noChangeArrowheads="1" noChangeShapeType="1"/>
          </p:cNvSpPr>
          <p:nvPr/>
        </p:nvSpPr>
        <p:spPr>
          <a:xfrm rot="10800000">
            <a:off x="9999030" y="2905938"/>
            <a:ext cx="579967" cy="106022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3392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3C577-045D-E2E4-6515-E841CA70D746}"/>
              </a:ext>
            </a:extLst>
          </p:cNvPr>
          <p:cNvSpPr txBox="1">
            <a:spLocks noGrp="1" noRot="1" noMove="1" noResize="1" noEditPoints="1" noAdjustHandles="1" noChangeArrowheads="1" noChangeShapeType="1"/>
          </p:cNvSpPr>
          <p:nvPr/>
        </p:nvSpPr>
        <p:spPr>
          <a:xfrm>
            <a:off x="1866898" y="1513557"/>
            <a:ext cx="8597901" cy="677108"/>
          </a:xfrm>
          <a:prstGeom prst="rect">
            <a:avLst/>
          </a:prstGeom>
          <a:noFill/>
        </p:spPr>
        <p:txBody>
          <a:bodyPr wrap="square" lIns="0" tIns="0" rIns="0" bIns="0" rtlCol="0">
            <a:spAutoFit/>
          </a:bodyPr>
          <a:lstStyle/>
          <a:p>
            <a:r>
              <a:rPr kumimoji="0" lang="en-US" sz="4400" b="1" i="0" u="none" strike="noStrike" kern="1200" cap="none" spc="80"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RUNWAY</a:t>
            </a:r>
            <a:r>
              <a:rPr kumimoji="0" lang="en-US" sz="4400" b="1" i="0" u="none" strike="noStrike" kern="1200" cap="none" spc="425"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80"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EXCURSIONS</a:t>
            </a:r>
            <a:r>
              <a:rPr kumimoji="0" lang="en-US" sz="4400" b="1" i="0" u="none" strike="noStrike" kern="1200" cap="none" spc="445" normalizeH="0" baseline="0" noProof="0" dirty="0">
                <a:ln>
                  <a:noFill/>
                </a:ln>
                <a:solidFill>
                  <a:srgbClr val="FFFFFF"/>
                </a:solidFill>
                <a:effectLst>
                  <a:outerShdw blurRad="76200" dist="76200" dir="3600000" algn="t" rotWithShape="0">
                    <a:prstClr val="black">
                      <a:alpha val="40000"/>
                    </a:prstClr>
                  </a:outerShdw>
                </a:effectLst>
                <a:uLnTx/>
                <a:uFillTx/>
                <a:latin typeface="Arial Black" panose="020B0604020202020204" pitchFamily="34" charset="0"/>
                <a:ea typeface="+mj-ea"/>
                <a:cs typeface="Arial Black" panose="020B0604020202020204" pitchFamily="34" charset="0"/>
              </a:rPr>
              <a:t> </a:t>
            </a:r>
            <a:r>
              <a:rPr kumimoji="0" lang="en-US" sz="4400" b="1" i="0" u="none" strike="noStrike" kern="1200" cap="none" spc="150" normalizeH="0" baseline="16666"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(RE)</a:t>
            </a:r>
            <a:endParaRPr lang="en-US" dirty="0"/>
          </a:p>
        </p:txBody>
      </p:sp>
      <p:sp>
        <p:nvSpPr>
          <p:cNvPr id="4" name="object 10">
            <a:extLst>
              <a:ext uri="{FF2B5EF4-FFF2-40B4-BE49-F238E27FC236}">
                <a16:creationId xmlns:a16="http://schemas.microsoft.com/office/drawing/2014/main" id="{B2AA922A-D932-1B53-79AE-A9355D2EB764}"/>
              </a:ext>
            </a:extLst>
          </p:cNvPr>
          <p:cNvSpPr txBox="1">
            <a:spLocks noGrp="1" noRot="1" noMove="1" noResize="1" noEditPoints="1" noAdjustHandles="1" noChangeArrowheads="1" noChangeShapeType="1"/>
          </p:cNvSpPr>
          <p:nvPr/>
        </p:nvSpPr>
        <p:spPr>
          <a:xfrm>
            <a:off x="6651116" y="2033521"/>
            <a:ext cx="5236084" cy="4462760"/>
          </a:xfrm>
          <a:prstGeom prst="rect">
            <a:avLst/>
          </a:prstGeom>
        </p:spPr>
        <p:txBody>
          <a:bodyPr vert="horz" wrap="square" lIns="0" tIns="182880" rIns="0" bIns="0" rtlCol="0" anchor="t">
            <a:spAutoFit/>
          </a:bodyPr>
          <a:lstStyle/>
          <a:p>
            <a:pPr marR="5080">
              <a:spcBef>
                <a:spcPts val="450"/>
              </a:spcBef>
            </a:pPr>
            <a:r>
              <a:rPr lang="en-US" sz="2800" b="1" dirty="0">
                <a:solidFill>
                  <a:schemeClr val="accent2"/>
                </a:solidFill>
                <a:latin typeface="Arial"/>
                <a:cs typeface="Arial"/>
              </a:rPr>
              <a:t>A veer off or overrun from </a:t>
            </a:r>
            <a:br>
              <a:rPr lang="en-US" sz="2800" b="1" dirty="0">
                <a:latin typeface="Arial"/>
                <a:cs typeface="Arial"/>
              </a:rPr>
            </a:br>
            <a:r>
              <a:rPr lang="en-US" sz="2800" b="1" dirty="0">
                <a:solidFill>
                  <a:schemeClr val="accent2"/>
                </a:solidFill>
                <a:latin typeface="Arial"/>
                <a:cs typeface="Arial"/>
              </a:rPr>
              <a:t>the runway surface during take-off or landing</a:t>
            </a:r>
          </a:p>
          <a:p>
            <a:pPr marL="35560" marR="5080" indent="-23495">
              <a:spcBef>
                <a:spcPts val="450"/>
              </a:spcBef>
            </a:pPr>
            <a:r>
              <a:rPr sz="2400" dirty="0">
                <a:latin typeface="Arial"/>
                <a:cs typeface="Arial"/>
              </a:rPr>
              <a:t>Contributing</a:t>
            </a:r>
            <a:r>
              <a:rPr sz="2400" spc="175" dirty="0">
                <a:latin typeface="Arial"/>
                <a:cs typeface="Arial"/>
              </a:rPr>
              <a:t> </a:t>
            </a:r>
            <a:r>
              <a:rPr sz="2400" dirty="0">
                <a:latin typeface="Arial"/>
                <a:cs typeface="Arial"/>
              </a:rPr>
              <a:t>factors</a:t>
            </a:r>
            <a:r>
              <a:rPr sz="2400" spc="175" dirty="0">
                <a:latin typeface="Arial"/>
                <a:cs typeface="Arial"/>
              </a:rPr>
              <a:t> </a:t>
            </a:r>
            <a:r>
              <a:rPr sz="2400" dirty="0">
                <a:latin typeface="Arial"/>
                <a:cs typeface="Arial"/>
              </a:rPr>
              <a:t>may</a:t>
            </a:r>
            <a:r>
              <a:rPr sz="2400" spc="175" dirty="0">
                <a:latin typeface="Arial"/>
                <a:cs typeface="Arial"/>
              </a:rPr>
              <a:t> </a:t>
            </a:r>
            <a:r>
              <a:rPr sz="2400" spc="-10" dirty="0">
                <a:latin typeface="Arial"/>
                <a:cs typeface="Arial"/>
              </a:rPr>
              <a:t>include:</a:t>
            </a:r>
            <a:endParaRPr lang="en-US" sz="2400" spc="-10" dirty="0">
              <a:latin typeface="Arial"/>
              <a:cs typeface="Arial"/>
            </a:endParaRPr>
          </a:p>
          <a:p>
            <a:pPr marL="237744" indent="-237744">
              <a:spcBef>
                <a:spcPts val="1100"/>
              </a:spcBef>
              <a:buChar char="•"/>
              <a:tabLst>
                <a:tab pos="284480" algn="l"/>
              </a:tabLst>
            </a:pPr>
            <a:r>
              <a:rPr sz="2400" dirty="0">
                <a:latin typeface="Arial"/>
                <a:cs typeface="Arial"/>
              </a:rPr>
              <a:t>Unstable</a:t>
            </a:r>
            <a:r>
              <a:rPr sz="2400" spc="280" dirty="0">
                <a:latin typeface="Arial"/>
                <a:cs typeface="Arial"/>
              </a:rPr>
              <a:t> </a:t>
            </a:r>
            <a:r>
              <a:rPr sz="2400" spc="-10" dirty="0">
                <a:latin typeface="Arial"/>
                <a:cs typeface="Arial"/>
              </a:rPr>
              <a:t>Approaches</a:t>
            </a:r>
            <a:endParaRPr sz="2400" dirty="0">
              <a:latin typeface="Arial"/>
              <a:cs typeface="Arial"/>
            </a:endParaRPr>
          </a:p>
          <a:p>
            <a:pPr marL="237744" indent="-237744">
              <a:spcBef>
                <a:spcPts val="1100"/>
              </a:spcBef>
              <a:buChar char="•"/>
              <a:tabLst>
                <a:tab pos="284480" algn="l"/>
              </a:tabLst>
            </a:pPr>
            <a:r>
              <a:rPr sz="2400" dirty="0">
                <a:latin typeface="Arial"/>
                <a:cs typeface="Arial"/>
              </a:rPr>
              <a:t>Cross</a:t>
            </a:r>
            <a:r>
              <a:rPr sz="2400" spc="245" dirty="0">
                <a:latin typeface="Arial"/>
                <a:cs typeface="Arial"/>
              </a:rPr>
              <a:t> </a:t>
            </a:r>
            <a:r>
              <a:rPr sz="2400" dirty="0">
                <a:latin typeface="Arial"/>
                <a:cs typeface="Arial"/>
              </a:rPr>
              <a:t>Wind</a:t>
            </a:r>
            <a:r>
              <a:rPr sz="2400" spc="250" dirty="0">
                <a:latin typeface="Arial"/>
                <a:cs typeface="Arial"/>
              </a:rPr>
              <a:t> </a:t>
            </a:r>
            <a:r>
              <a:rPr sz="2400" spc="-10" dirty="0">
                <a:latin typeface="Arial"/>
                <a:cs typeface="Arial"/>
              </a:rPr>
              <a:t>Component</a:t>
            </a:r>
            <a:endParaRPr sz="2400" dirty="0">
              <a:latin typeface="Arial"/>
              <a:cs typeface="Arial"/>
            </a:endParaRPr>
          </a:p>
          <a:p>
            <a:pPr marL="237744" indent="-237744">
              <a:spcBef>
                <a:spcPts val="1100"/>
              </a:spcBef>
              <a:buChar char="•"/>
              <a:tabLst>
                <a:tab pos="284480" algn="l"/>
              </a:tabLst>
            </a:pPr>
            <a:r>
              <a:rPr sz="2400" spc="-10" dirty="0">
                <a:latin typeface="Arial"/>
                <a:cs typeface="Arial"/>
              </a:rPr>
              <a:t>Tailwind</a:t>
            </a:r>
            <a:endParaRPr sz="2400" dirty="0">
              <a:latin typeface="Arial"/>
              <a:cs typeface="Arial"/>
            </a:endParaRPr>
          </a:p>
          <a:p>
            <a:pPr marL="237744" indent="-237744">
              <a:spcBef>
                <a:spcPts val="1100"/>
              </a:spcBef>
              <a:buChar char="•"/>
              <a:tabLst>
                <a:tab pos="284480" algn="l"/>
              </a:tabLst>
            </a:pPr>
            <a:r>
              <a:rPr sz="2400" spc="-10" dirty="0">
                <a:latin typeface="Arial"/>
                <a:cs typeface="Arial"/>
              </a:rPr>
              <a:t>Mechanical</a:t>
            </a:r>
            <a:endParaRPr sz="2400" dirty="0">
              <a:latin typeface="Arial"/>
              <a:cs typeface="Arial"/>
            </a:endParaRPr>
          </a:p>
          <a:p>
            <a:pPr marL="237744" indent="-237744">
              <a:spcBef>
                <a:spcPts val="1100"/>
              </a:spcBef>
              <a:buChar char="•"/>
              <a:tabLst>
                <a:tab pos="284480" algn="l"/>
              </a:tabLst>
            </a:pPr>
            <a:r>
              <a:rPr sz="2400" dirty="0">
                <a:latin typeface="Arial"/>
                <a:cs typeface="Arial"/>
              </a:rPr>
              <a:t>Runway</a:t>
            </a:r>
            <a:r>
              <a:rPr sz="2400" spc="305" dirty="0">
                <a:latin typeface="Arial"/>
                <a:cs typeface="Arial"/>
              </a:rPr>
              <a:t> </a:t>
            </a:r>
            <a:r>
              <a:rPr sz="2400" spc="-10" dirty="0">
                <a:latin typeface="Arial"/>
                <a:cs typeface="Arial"/>
              </a:rPr>
              <a:t>Conditions</a:t>
            </a:r>
            <a:endParaRPr sz="2400" dirty="0">
              <a:latin typeface="Arial"/>
              <a:cs typeface="Arial"/>
            </a:endParaRPr>
          </a:p>
        </p:txBody>
      </p:sp>
    </p:spTree>
    <p:extLst>
      <p:ext uri="{BB962C8B-B14F-4D97-AF65-F5344CB8AC3E}">
        <p14:creationId xmlns:p14="http://schemas.microsoft.com/office/powerpoint/2010/main" val="40678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187DB7DB-8388-DE53-A42F-CC8ADC34E8E4}"/>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C24EB8C1-2C57-3021-C765-075691599072}"/>
              </a:ext>
            </a:extLst>
          </p:cNvPr>
          <p:cNvCxnSpPr>
            <a:cxnSpLocks noGrp="1" noRot="1" noMove="1" noResize="1" noEditPoints="1" noAdjustHandles="1" noChangeArrowheads="1" noChangeShapeType="1"/>
          </p:cNvCxnSpPr>
          <p:nvPr/>
        </p:nvCxnSpPr>
        <p:spPr>
          <a:xfrm flipV="1">
            <a:off x="4349636" y="3694995"/>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9023DD-8EE4-EE54-6ACE-12EFD071A561}"/>
              </a:ext>
            </a:extLst>
          </p:cNvPr>
          <p:cNvCxnSpPr>
            <a:cxnSpLocks noGrp="1" noRot="1" noMove="1" noResize="1" noEditPoints="1" noAdjustHandles="1" noChangeArrowheads="1" noChangeShapeType="1"/>
          </p:cNvCxnSpPr>
          <p:nvPr/>
        </p:nvCxnSpPr>
        <p:spPr>
          <a:xfrm flipV="1">
            <a:off x="8909986" y="3697270"/>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EB156A7F-6D78-4B9E-CE8D-1C7A28F3161B}"/>
              </a:ext>
            </a:extLst>
          </p:cNvPr>
          <p:cNvSpPr>
            <a:spLocks noGrp="1" noRot="1" noMove="1" noResize="1" noEditPoints="1" noAdjustHandles="1" noChangeArrowheads="1" noChangeShapeType="1"/>
          </p:cNvSpPr>
          <p:nvPr>
            <p:ph type="body" sz="quarter" idx="13"/>
          </p:nvPr>
        </p:nvSpPr>
        <p:spPr>
          <a:xfrm>
            <a:off x="1085159" y="3589918"/>
            <a:ext cx="2178953" cy="1329595"/>
          </a:xfrm>
        </p:spPr>
        <p:txBody>
          <a:bodyPr/>
          <a:lstStyle/>
          <a:p>
            <a:r>
              <a:rPr lang="en-US" sz="9600" dirty="0"/>
              <a:t>458</a:t>
            </a:r>
          </a:p>
        </p:txBody>
      </p:sp>
      <p:sp>
        <p:nvSpPr>
          <p:cNvPr id="34" name="Text Placeholder 33">
            <a:extLst>
              <a:ext uri="{FF2B5EF4-FFF2-40B4-BE49-F238E27FC236}">
                <a16:creationId xmlns:a16="http://schemas.microsoft.com/office/drawing/2014/main" id="{0065A33D-E9DB-4B20-E5E1-C09809CB8B54}"/>
              </a:ext>
            </a:extLst>
          </p:cNvPr>
          <p:cNvSpPr>
            <a:spLocks noGrp="1" noRot="1" noMove="1" noResize="1" noEditPoints="1" noAdjustHandles="1" noChangeArrowheads="1" noChangeShapeType="1"/>
          </p:cNvSpPr>
          <p:nvPr>
            <p:ph type="body" sz="quarter" idx="15"/>
          </p:nvPr>
        </p:nvSpPr>
        <p:spPr>
          <a:xfrm>
            <a:off x="7057476" y="3584195"/>
            <a:ext cx="753395" cy="1329595"/>
          </a:xfrm>
        </p:spPr>
        <p:txBody>
          <a:bodyPr/>
          <a:lstStyle/>
          <a:p>
            <a:r>
              <a:rPr lang="en-US" sz="9600" dirty="0"/>
              <a:t>4</a:t>
            </a:r>
          </a:p>
        </p:txBody>
      </p:sp>
      <p:sp>
        <p:nvSpPr>
          <p:cNvPr id="36" name="Text Placeholder 35">
            <a:extLst>
              <a:ext uri="{FF2B5EF4-FFF2-40B4-BE49-F238E27FC236}">
                <a16:creationId xmlns:a16="http://schemas.microsoft.com/office/drawing/2014/main" id="{96695F43-07B9-1A79-2345-CD6940896C14}"/>
              </a:ext>
            </a:extLst>
          </p:cNvPr>
          <p:cNvSpPr>
            <a:spLocks noGrp="1" noRot="1" noMove="1" noResize="1" noEditPoints="1" noAdjustHandles="1" noChangeArrowheads="1" noChangeShapeType="1"/>
          </p:cNvSpPr>
          <p:nvPr>
            <p:ph type="body" sz="quarter" idx="12"/>
          </p:nvPr>
        </p:nvSpPr>
        <p:spPr>
          <a:xfrm>
            <a:off x="2923467" y="1669793"/>
            <a:ext cx="2255426" cy="1869743"/>
          </a:xfrm>
        </p:spPr>
        <p:txBody>
          <a:bodyPr/>
          <a:lstStyle/>
          <a:p>
            <a:r>
              <a:rPr lang="en-US" sz="13500" dirty="0"/>
              <a:t>492</a:t>
            </a:r>
          </a:p>
        </p:txBody>
      </p:sp>
      <p:sp>
        <p:nvSpPr>
          <p:cNvPr id="2" name="Text Placeholder 33">
            <a:extLst>
              <a:ext uri="{FF2B5EF4-FFF2-40B4-BE49-F238E27FC236}">
                <a16:creationId xmlns:a16="http://schemas.microsoft.com/office/drawing/2014/main" id="{0687D5DB-16B7-4A90-8053-7A61AE5D93B2}"/>
              </a:ext>
            </a:extLst>
          </p:cNvPr>
          <p:cNvSpPr txBox="1">
            <a:spLocks noGrp="1" noRot="1" noMove="1" noResize="1" noEditPoints="1" noAdjustHandles="1" noChangeArrowheads="1" noChangeShapeType="1"/>
          </p:cNvSpPr>
          <p:nvPr/>
        </p:nvSpPr>
        <p:spPr>
          <a:xfrm>
            <a:off x="8811740" y="3586472"/>
            <a:ext cx="753395" cy="1329595"/>
          </a:xfrm>
          <a:prstGeom prst="rect">
            <a:avLst/>
          </a:prstGeom>
        </p:spPr>
        <p:txBody>
          <a:bodyPr wrap="square" lIns="0" tIns="0" rIns="0" bIns="0" anchor="b" anchorCtr="0">
            <a:spAutoFit/>
          </a:bodyPr>
          <a:lstStyle>
            <a:lvl1pPr marL="0" indent="0" algn="r" defTabSz="914400" rtl="0" eaLnBrk="1" latinLnBrk="0" hangingPunct="1">
              <a:lnSpc>
                <a:spcPct val="90000"/>
              </a:lnSpc>
              <a:spcBef>
                <a:spcPts val="1000"/>
              </a:spcBef>
              <a:buFont typeface="Arial" panose="020B0604020202020204" pitchFamily="34" charset="0"/>
              <a:buNone/>
              <a:defRPr sz="8800" b="1" i="0" kern="1200" spc="-300" baseline="0">
                <a:solidFill>
                  <a:srgbClr val="FF711C"/>
                </a:solidFill>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8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8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8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1" i="0" u="none" strike="noStrike" kern="1200" cap="none" spc="-300" normalizeH="0" baseline="0" noProof="0" dirty="0">
                <a:ln>
                  <a:noFill/>
                </a:ln>
                <a:solidFill>
                  <a:srgbClr val="FF711C"/>
                </a:solidFill>
                <a:effectLst/>
                <a:uLnTx/>
                <a:uFillTx/>
                <a:latin typeface="Arial Narrow" panose="020B0604020202020204" pitchFamily="34" charset="0"/>
                <a:ea typeface="+mn-ea"/>
              </a:rPr>
              <a:t>3</a:t>
            </a:r>
          </a:p>
        </p:txBody>
      </p:sp>
      <p:sp>
        <p:nvSpPr>
          <p:cNvPr id="4" name="Text Placeholder 33">
            <a:extLst>
              <a:ext uri="{FF2B5EF4-FFF2-40B4-BE49-F238E27FC236}">
                <a16:creationId xmlns:a16="http://schemas.microsoft.com/office/drawing/2014/main" id="{BA98B17E-CF72-1A4D-AE0F-CD1416EA38F6}"/>
              </a:ext>
            </a:extLst>
          </p:cNvPr>
          <p:cNvSpPr txBox="1">
            <a:spLocks noGrp="1" noRot="1" noMove="1" noResize="1" noEditPoints="1" noAdjustHandles="1" noChangeArrowheads="1" noChangeShapeType="1"/>
          </p:cNvSpPr>
          <p:nvPr/>
        </p:nvSpPr>
        <p:spPr>
          <a:xfrm>
            <a:off x="4264981" y="3584195"/>
            <a:ext cx="1251409" cy="1329595"/>
          </a:xfrm>
          <a:prstGeom prst="rect">
            <a:avLst/>
          </a:prstGeom>
        </p:spPr>
        <p:txBody>
          <a:bodyPr wrap="square" lIns="0" tIns="0" rIns="0" bIns="0" anchor="b" anchorCtr="0">
            <a:spAutoFit/>
          </a:bodyPr>
          <a:lstStyle>
            <a:lvl1pPr marL="0" indent="0" algn="r" defTabSz="914400" rtl="0" eaLnBrk="1" latinLnBrk="0" hangingPunct="1">
              <a:lnSpc>
                <a:spcPct val="90000"/>
              </a:lnSpc>
              <a:spcBef>
                <a:spcPts val="1000"/>
              </a:spcBef>
              <a:buFont typeface="Arial" panose="020B0604020202020204" pitchFamily="34" charset="0"/>
              <a:buNone/>
              <a:defRPr sz="8800" b="1" i="0" kern="1200" spc="-300" baseline="0">
                <a:solidFill>
                  <a:srgbClr val="FF711C"/>
                </a:solidFill>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8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8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8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600" dirty="0"/>
              <a:t>2</a:t>
            </a:r>
            <a:r>
              <a:rPr kumimoji="0" lang="en-US" sz="9600" b="1" i="0" u="none" strike="noStrike" kern="1200" cap="none" spc="-300" normalizeH="0" baseline="0" noProof="0" dirty="0">
                <a:ln>
                  <a:noFill/>
                </a:ln>
                <a:solidFill>
                  <a:srgbClr val="FF711C"/>
                </a:solidFill>
                <a:effectLst/>
                <a:uLnTx/>
                <a:uFillTx/>
                <a:latin typeface="Arial Narrow" panose="020B0604020202020204" pitchFamily="34" charset="0"/>
                <a:ea typeface="+mn-ea"/>
              </a:rPr>
              <a:t>7</a:t>
            </a:r>
          </a:p>
        </p:txBody>
      </p:sp>
      <p:cxnSp>
        <p:nvCxnSpPr>
          <p:cNvPr id="5" name="Straight Connector 4">
            <a:extLst>
              <a:ext uri="{FF2B5EF4-FFF2-40B4-BE49-F238E27FC236}">
                <a16:creationId xmlns:a16="http://schemas.microsoft.com/office/drawing/2014/main" id="{B83F07FD-41A0-9783-B334-C9A1A10E847F}"/>
              </a:ext>
            </a:extLst>
          </p:cNvPr>
          <p:cNvCxnSpPr>
            <a:cxnSpLocks noGrp="1" noRot="1" noMove="1" noResize="1" noEditPoints="1" noAdjustHandles="1" noChangeArrowheads="1" noChangeShapeType="1"/>
          </p:cNvCxnSpPr>
          <p:nvPr/>
        </p:nvCxnSpPr>
        <p:spPr>
          <a:xfrm flipV="1">
            <a:off x="7075377" y="3694995"/>
            <a:ext cx="0" cy="1139224"/>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66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2DFB1AB-5D52-96AD-2B81-BB19971D5645}"/>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1" y="-2"/>
            <a:ext cx="1447801" cy="6380980"/>
          </a:xfrm>
          <a:prstGeom prst="rect">
            <a:avLst/>
          </a:prstGeom>
        </p:spPr>
      </p:pic>
      <p:sp>
        <p:nvSpPr>
          <p:cNvPr id="23" name="Rectangle 22">
            <a:extLst>
              <a:ext uri="{FF2B5EF4-FFF2-40B4-BE49-F238E27FC236}">
                <a16:creationId xmlns:a16="http://schemas.microsoft.com/office/drawing/2014/main" id="{AF1EAE43-30B4-5D4A-B327-C24A94A58173}"/>
              </a:ext>
            </a:extLst>
          </p:cNvPr>
          <p:cNvSpPr>
            <a:spLocks noGrp="1" noRot="1" noMove="1" noResize="1" noEditPoints="1" noAdjustHandles="1" noChangeArrowheads="1" noChangeShapeType="1"/>
          </p:cNvSpPr>
          <p:nvPr/>
        </p:nvSpPr>
        <p:spPr>
          <a:xfrm>
            <a:off x="-1" y="-5"/>
            <a:ext cx="12192001" cy="6380975"/>
          </a:xfrm>
          <a:prstGeom prst="rect">
            <a:avLst/>
          </a:prstGeom>
          <a:solidFill>
            <a:schemeClr val="bg1">
              <a:alpha val="85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white airplane on a runway&#10;&#10;Description automatically generated with low confidence">
            <a:extLst>
              <a:ext uri="{FF2B5EF4-FFF2-40B4-BE49-F238E27FC236}">
                <a16:creationId xmlns:a16="http://schemas.microsoft.com/office/drawing/2014/main" id="{A995F4B3-54BF-418A-51CF-EFE35042866D}"/>
              </a:ext>
            </a:extLst>
          </p:cNvPr>
          <p:cNvPicPr>
            <a:picLocks noGrp="1" noRot="1" noChangeAspect="1" noMove="1" noResize="1" noEditPoints="1" noAdjustHandles="1" noChangeArrowheads="1" noChangeShapeType="1" noCrop="1"/>
          </p:cNvPicPr>
          <p:nvPr/>
        </p:nvPicPr>
        <p:blipFill rotWithShape="1">
          <a:blip r:embed="rId4" cstate="screen">
            <a:alphaModFix amt="30000"/>
            <a:extLst>
              <a:ext uri="{28A0092B-C50C-407E-A947-70E740481C1C}">
                <a14:useLocalDpi xmlns:a14="http://schemas.microsoft.com/office/drawing/2010/main"/>
              </a:ext>
            </a:extLst>
          </a:blip>
          <a:srcRect l="-180" t="-550"/>
          <a:stretch/>
        </p:blipFill>
        <p:spPr>
          <a:xfrm>
            <a:off x="3083052" y="281827"/>
            <a:ext cx="8593026" cy="6080873"/>
          </a:xfrm>
          <a:prstGeom prst="rect">
            <a:avLst/>
          </a:prstGeom>
        </p:spPr>
      </p:pic>
      <p:sp>
        <p:nvSpPr>
          <p:cNvPr id="25" name="Rectangle 24">
            <a:extLst>
              <a:ext uri="{FF2B5EF4-FFF2-40B4-BE49-F238E27FC236}">
                <a16:creationId xmlns:a16="http://schemas.microsoft.com/office/drawing/2014/main" id="{3612D843-1074-3B5E-DE4B-8D877E3E9B97}"/>
              </a:ext>
            </a:extLst>
          </p:cNvPr>
          <p:cNvSpPr>
            <a:spLocks noGrp="1" noRot="1" noMove="1" noResize="1" noEditPoints="1" noAdjustHandles="1" noChangeArrowheads="1" noChangeShapeType="1"/>
          </p:cNvSpPr>
          <p:nvPr/>
        </p:nvSpPr>
        <p:spPr>
          <a:xfrm>
            <a:off x="3021816" y="-9142"/>
            <a:ext cx="2143334" cy="6380980"/>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CFC32A9-FDCA-31E6-DCA4-EA1CC0B67E9A}"/>
              </a:ext>
            </a:extLst>
          </p:cNvPr>
          <p:cNvSpPr>
            <a:spLocks noGrp="1" noRot="1" noMove="1" noResize="1" noEditPoints="1" noAdjustHandles="1" noChangeArrowheads="1" noChangeShapeType="1"/>
          </p:cNvSpPr>
          <p:nvPr/>
        </p:nvSpPr>
        <p:spPr>
          <a:xfrm rot="10800000">
            <a:off x="1451727" y="-8"/>
            <a:ext cx="10740272" cy="6362699"/>
          </a:xfrm>
          <a:prstGeom prst="rect">
            <a:avLst/>
          </a:prstGeom>
          <a:gradFill flip="none" rotWithShape="1">
            <a:gsLst>
              <a:gs pos="0">
                <a:schemeClr val="accent3">
                  <a:lumMod val="0"/>
                  <a:lumOff val="100000"/>
                  <a:alpha val="0"/>
                </a:schemeClr>
              </a:gs>
              <a:gs pos="99000">
                <a:schemeClr val="accent3">
                  <a:lumMod val="16000"/>
                  <a:lumOff val="84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70C73570-5B51-2D16-DFAB-534F3ECD77E9}"/>
              </a:ext>
            </a:extLst>
          </p:cNvPr>
          <p:cNvSpPr txBox="1">
            <a:spLocks noGrp="1" noRot="1" noMove="1" noResize="1" noEditPoints="1" noAdjustHandles="1" noChangeArrowheads="1" noChangeShapeType="1"/>
          </p:cNvSpPr>
          <p:nvPr/>
        </p:nvSpPr>
        <p:spPr>
          <a:xfrm>
            <a:off x="2653791" y="1667827"/>
            <a:ext cx="4175253" cy="738664"/>
          </a:xfrm>
          <a:prstGeom prst="rect">
            <a:avLst/>
          </a:prstGeom>
          <a:noFill/>
        </p:spPr>
        <p:txBody>
          <a:bodyPr wrap="square" lIns="0" tIns="0" rIns="0" bIns="0" rtlCol="0">
            <a:spAutoFit/>
          </a:bodyPr>
          <a:lstStyle/>
          <a:p>
            <a:r>
              <a:rPr lang="en-US" sz="2400" dirty="0">
                <a:solidFill>
                  <a:schemeClr val="accent2"/>
                </a:solidFill>
                <a:latin typeface="Arial" panose="020B0604020202020204" pitchFamily="34" charset="0"/>
                <a:cs typeface="Arial" panose="020B0604020202020204" pitchFamily="34" charset="0"/>
              </a:rPr>
              <a:t>runway excursions have been stopped safely by EMAS, </a:t>
            </a:r>
          </a:p>
        </p:txBody>
      </p:sp>
      <p:sp>
        <p:nvSpPr>
          <p:cNvPr id="29" name="TextBox 28">
            <a:extLst>
              <a:ext uri="{FF2B5EF4-FFF2-40B4-BE49-F238E27FC236}">
                <a16:creationId xmlns:a16="http://schemas.microsoft.com/office/drawing/2014/main" id="{2A0622A3-8590-E6FB-25BD-0075A3E5649F}"/>
              </a:ext>
            </a:extLst>
          </p:cNvPr>
          <p:cNvSpPr txBox="1">
            <a:spLocks noGrp="1" noRot="1" noMove="1" noResize="1" noEditPoints="1" noAdjustHandles="1" noChangeArrowheads="1" noChangeShapeType="1"/>
          </p:cNvSpPr>
          <p:nvPr/>
        </p:nvSpPr>
        <p:spPr>
          <a:xfrm>
            <a:off x="1795272" y="1511808"/>
            <a:ext cx="1167384" cy="1015663"/>
          </a:xfrm>
          <a:prstGeom prst="rect">
            <a:avLst/>
          </a:prstGeom>
          <a:noFill/>
        </p:spPr>
        <p:txBody>
          <a:bodyPr wrap="square" lIns="0" tIns="0" rIns="0" bIns="0" rtlCol="0" anchor="t">
            <a:spAutoFit/>
          </a:bodyPr>
          <a:lstStyle/>
          <a:p>
            <a:r>
              <a:rPr lang="en-US" sz="6500" b="1" spc="-500" dirty="0">
                <a:solidFill>
                  <a:srgbClr val="F16F1F"/>
                </a:solidFill>
                <a:effectLst>
                  <a:outerShdw blurRad="50800" dist="38100" dir="2700000" algn="tl" rotWithShape="0">
                    <a:prstClr val="black">
                      <a:alpha val="40000"/>
                    </a:prstClr>
                  </a:outerShdw>
                </a:effectLst>
                <a:latin typeface="Arial"/>
                <a:cs typeface="Arial"/>
              </a:rPr>
              <a:t>21</a:t>
            </a:r>
            <a:endParaRPr lang="en-US" sz="6500" b="1" i="0" spc="-500" baseline="0" dirty="0">
              <a:solidFill>
                <a:srgbClr val="F16F1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CD4B8E8-18F3-0718-AD71-9639A9105E6F}"/>
              </a:ext>
            </a:extLst>
          </p:cNvPr>
          <p:cNvSpPr txBox="1">
            <a:spLocks noGrp="1" noRot="1" noMove="1" noResize="1" noEditPoints="1" noAdjustHandles="1" noChangeArrowheads="1" noChangeShapeType="1"/>
          </p:cNvSpPr>
          <p:nvPr/>
        </p:nvSpPr>
        <p:spPr>
          <a:xfrm>
            <a:off x="1803907" y="5108581"/>
            <a:ext cx="1403974" cy="1015663"/>
          </a:xfrm>
          <a:prstGeom prst="rect">
            <a:avLst/>
          </a:prstGeom>
          <a:noFill/>
        </p:spPr>
        <p:txBody>
          <a:bodyPr wrap="square" lIns="0" tIns="0" rIns="0" bIns="0" rtlCol="0" anchor="t">
            <a:spAutoFit/>
          </a:bodyPr>
          <a:lstStyle/>
          <a:p>
            <a:r>
              <a:rPr lang="en-US" sz="6500" b="1" spc="-150" dirty="0">
                <a:solidFill>
                  <a:srgbClr val="F16F1F"/>
                </a:solidFill>
                <a:effectLst>
                  <a:outerShdw blurRad="50800" dist="38100" dir="2700000" algn="tl" rotWithShape="0">
                    <a:prstClr val="black">
                      <a:alpha val="40000"/>
                    </a:prstClr>
                  </a:outerShdw>
                </a:effectLst>
                <a:latin typeface="Arial"/>
                <a:cs typeface="Arial"/>
              </a:rPr>
              <a:t>125</a:t>
            </a:r>
            <a:endParaRPr lang="en-US" sz="6500" b="1" i="0" spc="-150" baseline="0" dirty="0">
              <a:solidFill>
                <a:srgbClr val="F16F1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D95C085-F88E-AF70-33D9-7C466D3B2485}"/>
              </a:ext>
            </a:extLst>
          </p:cNvPr>
          <p:cNvSpPr txBox="1">
            <a:spLocks noGrp="1" noRot="1" noMove="1" noResize="1" noEditPoints="1" noAdjustHandles="1" noChangeArrowheads="1" noChangeShapeType="1"/>
          </p:cNvSpPr>
          <p:nvPr/>
        </p:nvSpPr>
        <p:spPr>
          <a:xfrm>
            <a:off x="1915668" y="2362612"/>
            <a:ext cx="5132832" cy="369332"/>
          </a:xfrm>
          <a:prstGeom prst="rect">
            <a:avLst/>
          </a:prstGeom>
          <a:noFill/>
        </p:spPr>
        <p:txBody>
          <a:bodyPr wrap="square" lIns="0" tIns="0" rIns="0" bIns="0" rtlCol="0" anchor="t">
            <a:spAutoFit/>
          </a:bodyPr>
          <a:lstStyle/>
          <a:p>
            <a:r>
              <a:rPr lang="en-US" sz="2400" dirty="0">
                <a:solidFill>
                  <a:schemeClr val="accent2"/>
                </a:solidFill>
                <a:latin typeface="Arial"/>
                <a:cs typeface="Arial"/>
              </a:rPr>
              <a:t>protecting </a:t>
            </a:r>
            <a:r>
              <a:rPr lang="en-US" sz="2400" b="1" dirty="0">
                <a:solidFill>
                  <a:srgbClr val="FF711C"/>
                </a:solidFill>
                <a:latin typeface="Arial Black"/>
                <a:cs typeface="Arial"/>
              </a:rPr>
              <a:t>430</a:t>
            </a:r>
            <a:r>
              <a:rPr lang="en-US" sz="2400" dirty="0">
                <a:solidFill>
                  <a:schemeClr val="accent2"/>
                </a:solidFill>
                <a:latin typeface="Arial"/>
                <a:cs typeface="Arial"/>
              </a:rPr>
              <a:t> souls on board</a:t>
            </a:r>
          </a:p>
        </p:txBody>
      </p:sp>
      <p:sp>
        <p:nvSpPr>
          <p:cNvPr id="32" name="TextBox 31">
            <a:extLst>
              <a:ext uri="{FF2B5EF4-FFF2-40B4-BE49-F238E27FC236}">
                <a16:creationId xmlns:a16="http://schemas.microsoft.com/office/drawing/2014/main" id="{D1BACD4F-A5EF-B89A-85C7-7EB090439B25}"/>
              </a:ext>
            </a:extLst>
          </p:cNvPr>
          <p:cNvSpPr txBox="1">
            <a:spLocks noGrp="1" noRot="1" noMove="1" noResize="1" noEditPoints="1" noAdjustHandles="1" noChangeArrowheads="1" noChangeShapeType="1"/>
          </p:cNvSpPr>
          <p:nvPr/>
        </p:nvSpPr>
        <p:spPr>
          <a:xfrm>
            <a:off x="3322662" y="5263831"/>
            <a:ext cx="3700272" cy="738664"/>
          </a:xfrm>
          <a:prstGeom prst="rect">
            <a:avLst/>
          </a:prstGeom>
          <a:noFill/>
        </p:spPr>
        <p:txBody>
          <a:bodyPr wrap="square" lIns="0" tIns="0" rIns="0" bIns="0" rtlCol="0" anchor="t">
            <a:spAutoFit/>
          </a:bodyPr>
          <a:lstStyle/>
          <a:p>
            <a:r>
              <a:rPr lang="en-US" sz="2400" dirty="0">
                <a:solidFill>
                  <a:schemeClr val="accent2"/>
                </a:solidFill>
                <a:latin typeface="Arial"/>
                <a:cs typeface="Arial"/>
              </a:rPr>
              <a:t>EMAS beds are installed </a:t>
            </a:r>
            <a:endParaRPr lang="en-US" dirty="0">
              <a:solidFill>
                <a:schemeClr val="accent2"/>
              </a:solidFill>
            </a:endParaRPr>
          </a:p>
          <a:p>
            <a:r>
              <a:rPr lang="en-US" sz="2400" dirty="0">
                <a:solidFill>
                  <a:schemeClr val="accent2"/>
                </a:solidFill>
                <a:latin typeface="Arial"/>
                <a:cs typeface="Arial"/>
              </a:rPr>
              <a:t>at </a:t>
            </a:r>
            <a:r>
              <a:rPr lang="en-US" sz="2400" b="1" dirty="0">
                <a:solidFill>
                  <a:srgbClr val="F16F1F"/>
                </a:solidFill>
                <a:latin typeface="Arial Black"/>
                <a:cs typeface="Arial"/>
              </a:rPr>
              <a:t>72</a:t>
            </a:r>
            <a:r>
              <a:rPr lang="en-US" sz="2400" dirty="0">
                <a:solidFill>
                  <a:schemeClr val="accent2"/>
                </a:solidFill>
                <a:latin typeface="Arial"/>
                <a:cs typeface="Arial"/>
              </a:rPr>
              <a:t> airports across the </a:t>
            </a:r>
            <a:endParaRPr lang="en-US" dirty="0">
              <a:solidFill>
                <a:schemeClr val="accent2"/>
              </a:solidFill>
            </a:endParaRPr>
          </a:p>
        </p:txBody>
      </p:sp>
      <p:sp>
        <p:nvSpPr>
          <p:cNvPr id="33" name="TextBox 32">
            <a:extLst>
              <a:ext uri="{FF2B5EF4-FFF2-40B4-BE49-F238E27FC236}">
                <a16:creationId xmlns:a16="http://schemas.microsoft.com/office/drawing/2014/main" id="{C8EADDF9-2332-2B89-7272-78528EED90AA}"/>
              </a:ext>
            </a:extLst>
          </p:cNvPr>
          <p:cNvSpPr txBox="1">
            <a:spLocks noGrp="1" noRot="1" noMove="1" noResize="1" noEditPoints="1" noAdjustHandles="1" noChangeArrowheads="1" noChangeShapeType="1"/>
          </p:cNvSpPr>
          <p:nvPr/>
        </p:nvSpPr>
        <p:spPr>
          <a:xfrm>
            <a:off x="1823854" y="5973278"/>
            <a:ext cx="4438910" cy="369332"/>
          </a:xfrm>
          <a:prstGeom prst="rect">
            <a:avLst/>
          </a:prstGeom>
          <a:noFill/>
        </p:spPr>
        <p:txBody>
          <a:bodyPr wrap="square" lIns="0" tIns="0" rIns="0" bIns="0" rtlCol="0" anchor="t">
            <a:spAutoFit/>
          </a:bodyPr>
          <a:lstStyle/>
          <a:p>
            <a:r>
              <a:rPr lang="en-US" sz="2400" dirty="0">
                <a:solidFill>
                  <a:schemeClr val="accent2"/>
                </a:solidFill>
                <a:latin typeface="Arial"/>
                <a:cs typeface="Arial"/>
              </a:rPr>
              <a:t> NAS as of October 27, 2023.</a:t>
            </a:r>
            <a:endParaRPr lang="en-US" sz="2400" dirty="0">
              <a:solidFill>
                <a:schemeClr val="accent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BD76A66-9B14-EE76-9D1C-DB7911262D16}"/>
              </a:ext>
            </a:extLst>
          </p:cNvPr>
          <p:cNvSpPr txBox="1">
            <a:spLocks noGrp="1" noRot="1" noMove="1" noResize="1" noEditPoints="1" noAdjustHandles="1" noChangeArrowheads="1" noChangeShapeType="1"/>
          </p:cNvSpPr>
          <p:nvPr/>
        </p:nvSpPr>
        <p:spPr>
          <a:xfrm>
            <a:off x="1890861" y="4011797"/>
            <a:ext cx="4913376" cy="1107996"/>
          </a:xfrm>
          <a:prstGeom prst="rect">
            <a:avLst/>
          </a:prstGeom>
          <a:noFill/>
        </p:spPr>
        <p:txBody>
          <a:bodyPr wrap="square" lIns="0" tIns="0" rIns="0" bIns="0" rtlCol="0">
            <a:spAutoFit/>
          </a:bodyPr>
          <a:lstStyle/>
          <a:p>
            <a:r>
              <a:rPr lang="en-US" sz="2400" dirty="0">
                <a:solidFill>
                  <a:schemeClr val="accent2"/>
                </a:solidFill>
                <a:latin typeface="Arial" panose="020B0604020202020204" pitchFamily="34" charset="0"/>
                <a:cs typeface="Arial" panose="020B0604020202020204" pitchFamily="34" charset="0"/>
              </a:rPr>
              <a:t>The speed at which standard EMAS is designed to stop the most demanding, regular-use aircraft</a:t>
            </a:r>
          </a:p>
        </p:txBody>
      </p:sp>
      <p:sp>
        <p:nvSpPr>
          <p:cNvPr id="35" name="TextBox 34">
            <a:extLst>
              <a:ext uri="{FF2B5EF4-FFF2-40B4-BE49-F238E27FC236}">
                <a16:creationId xmlns:a16="http://schemas.microsoft.com/office/drawing/2014/main" id="{9FA473A9-0920-A781-3D00-31947A313F38}"/>
              </a:ext>
            </a:extLst>
          </p:cNvPr>
          <p:cNvSpPr txBox="1">
            <a:spLocks noGrp="1" noRot="1" noMove="1" noResize="1" noEditPoints="1" noAdjustHandles="1" noChangeArrowheads="1" noChangeShapeType="1"/>
          </p:cNvSpPr>
          <p:nvPr/>
        </p:nvSpPr>
        <p:spPr>
          <a:xfrm>
            <a:off x="1809776" y="2716213"/>
            <a:ext cx="3388355" cy="1538883"/>
          </a:xfrm>
          <a:prstGeom prst="rect">
            <a:avLst/>
          </a:prstGeom>
          <a:noFill/>
        </p:spPr>
        <p:txBody>
          <a:bodyPr wrap="square" lIns="0" tIns="0" rIns="0" bIns="0" rtlCol="0">
            <a:spAutoFit/>
          </a:bodyPr>
          <a:lstStyle/>
          <a:p>
            <a:r>
              <a:rPr lang="en-US" sz="10000" b="1" i="0" spc="-800" baseline="0" dirty="0">
                <a:solidFill>
                  <a:schemeClr val="accent1">
                    <a:lumMod val="75000"/>
                  </a:schemeClr>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70</a:t>
            </a:r>
            <a:endParaRPr lang="en-US" sz="5400" b="1" i="0" spc="-150" baseline="0" dirty="0">
              <a:solidFill>
                <a:schemeClr val="accent1">
                  <a:lumMod val="7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endParaRPr>
          </a:p>
        </p:txBody>
      </p:sp>
      <p:sp>
        <p:nvSpPr>
          <p:cNvPr id="37" name="object 11">
            <a:extLst>
              <a:ext uri="{FF2B5EF4-FFF2-40B4-BE49-F238E27FC236}">
                <a16:creationId xmlns:a16="http://schemas.microsoft.com/office/drawing/2014/main" id="{6250DAED-4268-F04F-3BAB-78F40C6988D6}"/>
              </a:ext>
            </a:extLst>
          </p:cNvPr>
          <p:cNvSpPr txBox="1">
            <a:spLocks noGrp="1" noRot="1" noMove="1" noResize="1" noEditPoints="1" noAdjustHandles="1" noChangeArrowheads="1" noChangeShapeType="1"/>
          </p:cNvSpPr>
          <p:nvPr/>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185" dirty="0">
                <a:solidFill>
                  <a:srgbClr val="2C3440"/>
                </a:solidFill>
                <a:effectLst>
                  <a:outerShdw blurRad="50800" dist="38100" dir="2700000" algn="tl" rotWithShape="0">
                    <a:prstClr val="black">
                      <a:alpha val="19264"/>
                    </a:prstClr>
                  </a:outerShdw>
                </a:effectLst>
              </a:rPr>
              <a:t>EMAS</a:t>
            </a:r>
            <a:r>
              <a:rPr lang="en-US" sz="4400" spc="185" dirty="0">
                <a:solidFill>
                  <a:srgbClr val="2C3440"/>
                </a:solidFill>
              </a:rPr>
              <a:t> </a:t>
            </a:r>
            <a:r>
              <a:rPr lang="en-US" sz="2400" b="0" spc="45" baseline="0" dirty="0">
                <a:solidFill>
                  <a:schemeClr val="accent2"/>
                </a:solidFill>
                <a:latin typeface="Arial"/>
                <a:cs typeface="Arial"/>
              </a:rPr>
              <a:t>(Engineered</a:t>
            </a:r>
            <a:r>
              <a:rPr lang="en-US" sz="2400" b="0" spc="200" baseline="0" dirty="0">
                <a:solidFill>
                  <a:schemeClr val="accent2"/>
                </a:solidFill>
                <a:latin typeface="Arial"/>
                <a:cs typeface="Arial"/>
              </a:rPr>
              <a:t> </a:t>
            </a:r>
            <a:r>
              <a:rPr lang="en-US" sz="2400" b="0" baseline="0" dirty="0">
                <a:solidFill>
                  <a:schemeClr val="accent2"/>
                </a:solidFill>
                <a:latin typeface="Arial"/>
                <a:cs typeface="Arial"/>
              </a:rPr>
              <a:t>Material</a:t>
            </a:r>
            <a:r>
              <a:rPr lang="en-US" sz="2400" b="0" spc="25" baseline="0" dirty="0">
                <a:solidFill>
                  <a:schemeClr val="accent2"/>
                </a:solidFill>
                <a:latin typeface="Arial"/>
                <a:cs typeface="Arial"/>
              </a:rPr>
              <a:t> </a:t>
            </a:r>
            <a:r>
              <a:rPr lang="en-US" sz="2400" b="0" spc="45" baseline="0" dirty="0">
                <a:solidFill>
                  <a:schemeClr val="accent2"/>
                </a:solidFill>
                <a:latin typeface="Arial"/>
                <a:cs typeface="Arial"/>
              </a:rPr>
              <a:t>Arresting</a:t>
            </a:r>
            <a:r>
              <a:rPr lang="en-US" sz="2400" b="0" spc="204" baseline="0" dirty="0">
                <a:solidFill>
                  <a:schemeClr val="accent2"/>
                </a:solidFill>
                <a:latin typeface="Arial"/>
                <a:cs typeface="Arial"/>
              </a:rPr>
              <a:t> </a:t>
            </a:r>
            <a:r>
              <a:rPr lang="en-US" sz="2400" b="0" spc="45" baseline="0" dirty="0">
                <a:solidFill>
                  <a:schemeClr val="accent2"/>
                </a:solidFill>
                <a:latin typeface="Arial"/>
                <a:cs typeface="Arial"/>
              </a:rPr>
              <a:t>System)</a:t>
            </a:r>
            <a:endParaRPr lang="en-US" sz="2400" b="0" baseline="0" dirty="0">
              <a:solidFill>
                <a:schemeClr val="accent2"/>
              </a:solidFill>
              <a:latin typeface="Arial"/>
              <a:cs typeface="Arial"/>
            </a:endParaRPr>
          </a:p>
        </p:txBody>
      </p:sp>
      <p:sp>
        <p:nvSpPr>
          <p:cNvPr id="38" name="Rectangle 37">
            <a:extLst>
              <a:ext uri="{FF2B5EF4-FFF2-40B4-BE49-F238E27FC236}">
                <a16:creationId xmlns:a16="http://schemas.microsoft.com/office/drawing/2014/main" id="{BC083183-05B4-EE2C-93E2-7AC75FBFA667}"/>
              </a:ext>
            </a:extLst>
          </p:cNvPr>
          <p:cNvSpPr>
            <a:spLocks noGrp="1" noRot="1" noMove="1" noResize="1" noEditPoints="1" noAdjustHandles="1" noChangeArrowheads="1" noChangeShapeType="1"/>
          </p:cNvSpPr>
          <p:nvPr/>
        </p:nvSpPr>
        <p:spPr>
          <a:xfrm>
            <a:off x="443060" y="0"/>
            <a:ext cx="1008668" cy="636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D36E3F91-53E1-E8DF-45AC-2C618FE8FBB0}"/>
              </a:ext>
            </a:extLst>
          </p:cNvPr>
          <p:cNvSpPr txBox="1">
            <a:spLocks noGrp="1" noRot="1" noMove="1" noResize="1" noEditPoints="1" noAdjustHandles="1" noChangeArrowheads="1" noChangeShapeType="1"/>
          </p:cNvSpPr>
          <p:nvPr/>
        </p:nvSpPr>
        <p:spPr>
          <a:xfrm>
            <a:off x="1859151" y="970307"/>
            <a:ext cx="757764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711C"/>
                </a:solidFill>
                <a:effectLst/>
                <a:uLnTx/>
                <a:uFillTx/>
                <a:latin typeface="Arial" panose="020B0604020202020204" pitchFamily="34" charset="0"/>
                <a:ea typeface="+mn-ea"/>
                <a:cs typeface="Arial" panose="020B0604020202020204" pitchFamily="34" charset="0"/>
              </a:rPr>
              <a:t>SINCE 1996 | BY THE NUMBERS</a:t>
            </a:r>
          </a:p>
        </p:txBody>
      </p:sp>
      <p:sp>
        <p:nvSpPr>
          <p:cNvPr id="40" name="TextBox 39">
            <a:extLst>
              <a:ext uri="{FF2B5EF4-FFF2-40B4-BE49-F238E27FC236}">
                <a16:creationId xmlns:a16="http://schemas.microsoft.com/office/drawing/2014/main" id="{B00C2D96-642C-1DDD-74CA-3A39A04B4609}"/>
              </a:ext>
            </a:extLst>
          </p:cNvPr>
          <p:cNvSpPr txBox="1">
            <a:spLocks noGrp="1" noRot="1" noMove="1" noResize="1" noEditPoints="1" noAdjustHandles="1" noChangeArrowheads="1" noChangeShapeType="1"/>
          </p:cNvSpPr>
          <p:nvPr/>
        </p:nvSpPr>
        <p:spPr>
          <a:xfrm>
            <a:off x="3520782" y="2898968"/>
            <a:ext cx="1652016" cy="83099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150" normalizeH="0" baseline="0" noProof="0" dirty="0">
                <a:ln>
                  <a:noFill/>
                </a:ln>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knots</a:t>
            </a:r>
            <a:r>
              <a:rPr kumimoji="0" lang="en-US" sz="5400" b="1" i="0" u="none" strike="noStrike" kern="1200" cap="none" spc="-150" normalizeH="0" baseline="0" noProof="0" dirty="0">
                <a:ln>
                  <a:noFill/>
                </a:ln>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 </a:t>
            </a:r>
            <a:endParaRPr lang="en-US" b="0" dirty="0">
              <a:effectLst>
                <a:outerShdw blurRad="50800" dist="38100" dir="2700000" algn="tl" rotWithShape="0">
                  <a:prstClr val="black">
                    <a:alpha val="40000"/>
                  </a:prstClr>
                </a:outerShdw>
              </a:effectLst>
            </a:endParaRPr>
          </a:p>
        </p:txBody>
      </p:sp>
      <p:sp>
        <p:nvSpPr>
          <p:cNvPr id="41" name="TextBox 40">
            <a:extLst>
              <a:ext uri="{FF2B5EF4-FFF2-40B4-BE49-F238E27FC236}">
                <a16:creationId xmlns:a16="http://schemas.microsoft.com/office/drawing/2014/main" id="{D0387335-A911-E2DC-C714-8D9E18E0C6CC}"/>
              </a:ext>
            </a:extLst>
          </p:cNvPr>
          <p:cNvSpPr txBox="1">
            <a:spLocks noGrp="1" noRot="1" noMove="1" noResize="1" noEditPoints="1" noAdjustHandles="1" noChangeArrowheads="1" noChangeShapeType="1"/>
          </p:cNvSpPr>
          <p:nvPr/>
        </p:nvSpPr>
        <p:spPr>
          <a:xfrm>
            <a:off x="3520781" y="3439934"/>
            <a:ext cx="2309762" cy="61555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outerShdw blurRad="50800" dist="38100" dir="2700000" algn="tl" rotWithShape="0">
                    <a:prstClr val="black">
                      <a:alpha val="40000"/>
                    </a:prstClr>
                  </a:outerShdw>
                </a:effectLst>
                <a:uLnTx/>
                <a:uFillTx/>
                <a:latin typeface="Arial Narrow" panose="020B0604020202020204" pitchFamily="34" charset="0"/>
                <a:ea typeface="+mn-ea"/>
                <a:cs typeface="Arial Narrow" panose="020B0604020202020204" pitchFamily="34" charset="0"/>
              </a:rPr>
              <a:t>or less</a:t>
            </a:r>
            <a:endParaRPr lang="en-US" sz="4000" spc="0" baseline="0" dirty="0">
              <a:effectLst>
                <a:outerShdw blurRad="50800" dist="38100" dir="2700000" algn="tl" rotWithShape="0">
                  <a:prstClr val="black">
                    <a:alpha val="40000"/>
                  </a:prstClr>
                </a:outerShdw>
              </a:effectLst>
            </a:endParaRPr>
          </a:p>
        </p:txBody>
      </p:sp>
      <p:sp>
        <p:nvSpPr>
          <p:cNvPr id="45" name="object 5">
            <a:extLst>
              <a:ext uri="{FF2B5EF4-FFF2-40B4-BE49-F238E27FC236}">
                <a16:creationId xmlns:a16="http://schemas.microsoft.com/office/drawing/2014/main" id="{34D90466-0847-328D-F7B6-1DD250914726}"/>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endParaRPr dirty="0"/>
          </a:p>
        </p:txBody>
      </p:sp>
      <p:pic>
        <p:nvPicPr>
          <p:cNvPr id="3" name="Picture 2">
            <a:extLst>
              <a:ext uri="{FF2B5EF4-FFF2-40B4-BE49-F238E27FC236}">
                <a16:creationId xmlns:a16="http://schemas.microsoft.com/office/drawing/2014/main" id="{19480E46-90F1-5FA1-A6E6-A4BD50D39FBE}"/>
              </a:ext>
            </a:extLst>
          </p:cNvPr>
          <p:cNvPicPr>
            <a:picLocks noGrp="1" noRot="1" noChangeAspect="1" noMove="1" noResize="1" noEditPoints="1" noAdjustHandles="1" noChangeArrowheads="1" noChangeShapeType="1" noCrop="1"/>
          </p:cNvPicPr>
          <p:nvPr/>
        </p:nvPicPr>
        <p:blipFill rotWithShape="1">
          <a:blip r:embed="rId5"/>
          <a:srcRect l="7216" r="5973"/>
          <a:stretch/>
        </p:blipFill>
        <p:spPr>
          <a:xfrm>
            <a:off x="7065327" y="1689381"/>
            <a:ext cx="4683613" cy="4644832"/>
          </a:xfrm>
          <a:prstGeom prst="rect">
            <a:avLst/>
          </a:prstGeom>
        </p:spPr>
      </p:pic>
      <p:cxnSp>
        <p:nvCxnSpPr>
          <p:cNvPr id="4" name="Straight Connector 3">
            <a:extLst>
              <a:ext uri="{FF2B5EF4-FFF2-40B4-BE49-F238E27FC236}">
                <a16:creationId xmlns:a16="http://schemas.microsoft.com/office/drawing/2014/main" id="{949641DF-8E57-4FF3-93E8-9CB87C64DA45}"/>
              </a:ext>
            </a:extLst>
          </p:cNvPr>
          <p:cNvCxnSpPr>
            <a:cxnSpLocks noGrp="1" noRot="1" noMove="1" noResize="1" noEditPoints="1" noAdjustHandles="1" noChangeArrowheads="1" noChangeShapeType="1"/>
          </p:cNvCxnSpPr>
          <p:nvPr/>
        </p:nvCxnSpPr>
        <p:spPr>
          <a:xfrm flipV="1">
            <a:off x="1795272" y="2823108"/>
            <a:ext cx="4793555" cy="15731"/>
          </a:xfrm>
          <a:prstGeom prst="line">
            <a:avLst/>
          </a:prstGeom>
          <a:ln>
            <a:solidFill>
              <a:srgbClr val="F16F1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5A0F961-DE22-6693-C9D8-83EA5AFF0A8D}"/>
              </a:ext>
            </a:extLst>
          </p:cNvPr>
          <p:cNvCxnSpPr>
            <a:cxnSpLocks noGrp="1" noRot="1" noMove="1" noResize="1" noEditPoints="1" noAdjustHandles="1" noChangeArrowheads="1" noChangeShapeType="1"/>
          </p:cNvCxnSpPr>
          <p:nvPr/>
        </p:nvCxnSpPr>
        <p:spPr>
          <a:xfrm flipV="1">
            <a:off x="1803907" y="5168215"/>
            <a:ext cx="4793555" cy="15731"/>
          </a:xfrm>
          <a:prstGeom prst="line">
            <a:avLst/>
          </a:prstGeom>
          <a:ln>
            <a:solidFill>
              <a:srgbClr val="F16F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49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E10C8A-F77F-DE61-7756-A8AD4347215B}"/>
              </a:ext>
            </a:extLst>
          </p:cNvPr>
          <p:cNvSpPr txBox="1">
            <a:spLocks noGrp="1" noRot="1" noMove="1" noResize="1" noEditPoints="1" noAdjustHandles="1" noChangeArrowheads="1" noChangeShapeType="1"/>
          </p:cNvSpPr>
          <p:nvPr/>
        </p:nvSpPr>
        <p:spPr>
          <a:xfrm>
            <a:off x="1594245" y="1056981"/>
            <a:ext cx="10926939" cy="723275"/>
          </a:xfrm>
          <a:prstGeom prst="rect">
            <a:avLst/>
          </a:prstGeom>
          <a:noFill/>
        </p:spPr>
        <p:txBody>
          <a:bodyPr wrap="square" lIns="0" tIns="0" rIns="0" bIns="0" rtlCol="0">
            <a:noAutofit/>
          </a:bodyPr>
          <a:lstStyle/>
          <a:p>
            <a:r>
              <a:rPr lang="en-US" sz="4400" b="1"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RUNWAY EXCURSIONS </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(RE)</a:t>
            </a:r>
            <a:endParaRPr lang="en-US" sz="4000"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F5D3D8B3-4727-4D8C-5264-88DFDBCD0A0D}"/>
              </a:ext>
            </a:extLst>
          </p:cNvPr>
          <p:cNvSpPr txBox="1">
            <a:spLocks noGrp="1" noRot="1" noMove="1" noResize="1" noEditPoints="1" noAdjustHandles="1" noChangeArrowheads="1" noChangeShapeType="1"/>
          </p:cNvSpPr>
          <p:nvPr/>
        </p:nvSpPr>
        <p:spPr>
          <a:xfrm>
            <a:off x="1594245" y="697462"/>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LOCAL SURFACE EVENT REVIEW</a:t>
            </a:r>
          </a:p>
        </p:txBody>
      </p:sp>
      <p:sp>
        <p:nvSpPr>
          <p:cNvPr id="8" name="TextBox 7">
            <a:extLst>
              <a:ext uri="{FF2B5EF4-FFF2-40B4-BE49-F238E27FC236}">
                <a16:creationId xmlns:a16="http://schemas.microsoft.com/office/drawing/2014/main" id="{0C1D9971-DA6A-4BC8-C504-A4FCDC4DE88B}"/>
              </a:ext>
            </a:extLst>
          </p:cNvPr>
          <p:cNvSpPr txBox="1">
            <a:spLocks noGrp="1" noRot="1" noMove="1" noResize="1" noEditPoints="1" noAdjustHandles="1" noChangeArrowheads="1" noChangeShapeType="1"/>
          </p:cNvSpPr>
          <p:nvPr/>
        </p:nvSpPr>
        <p:spPr>
          <a:xfrm>
            <a:off x="5256861" y="6065210"/>
            <a:ext cx="6708578" cy="430887"/>
          </a:xfrm>
          <a:prstGeom prst="rect">
            <a:avLst/>
          </a:prstGeom>
          <a:noFill/>
        </p:spPr>
        <p:txBody>
          <a:bodyPr wrap="square">
            <a:spAutoFit/>
          </a:bodyPr>
          <a:lstStyle/>
          <a:p>
            <a:pPr algn="ctr"/>
            <a:r>
              <a:rPr kumimoji="0" lang="en-US" sz="22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No REs in FY2024</a:t>
            </a:r>
            <a:endParaRPr lang="en-US" sz="2200" b="1" dirty="0">
              <a:solidFill>
                <a:schemeClr val="accent1">
                  <a:lumMod val="7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B34E408-A281-CFB7-8082-73AADDD8AC68}"/>
              </a:ext>
            </a:extLst>
          </p:cNvPr>
          <p:cNvSpPr txBox="1">
            <a:spLocks noGrp="1" noRot="1" noMove="1" noResize="1" noEditPoints="1" noAdjustHandles="1" noChangeArrowheads="1" noChangeShapeType="1"/>
          </p:cNvSpPr>
          <p:nvPr/>
        </p:nvSpPr>
        <p:spPr>
          <a:xfrm>
            <a:off x="6473952" y="1829467"/>
            <a:ext cx="571804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XXX-M-YYYY/MM/DD-000#-XXX-00X</a:t>
            </a:r>
          </a:p>
        </p:txBody>
      </p:sp>
      <p:pic>
        <p:nvPicPr>
          <p:cNvPr id="2" name="Picture Placeholder 5">
            <a:extLst>
              <a:ext uri="{FF2B5EF4-FFF2-40B4-BE49-F238E27FC236}">
                <a16:creationId xmlns:a16="http://schemas.microsoft.com/office/drawing/2014/main" id="{0F435642-8FF4-18C7-5A9D-D4F973D80F63}"/>
              </a:ext>
            </a:extLst>
          </p:cNvPr>
          <p:cNvPicPr>
            <a:picLocks noGrp="1" noChangeAspect="1"/>
          </p:cNvPicPr>
          <p:nvPr>
            <p:ph type="pic" sz="quarter" idx="17"/>
          </p:nvPr>
        </p:nvPicPr>
        <p:blipFill>
          <a:blip r:embed="rId3"/>
          <a:srcRect l="28408" r="28408"/>
          <a:stretch>
            <a:fillRect/>
          </a:stretch>
        </p:blipFill>
        <p:spPr>
          <a:xfrm>
            <a:off x="1527129" y="1707185"/>
            <a:ext cx="3715919" cy="5150815"/>
          </a:xfrm>
        </p:spPr>
      </p:pic>
      <p:pic>
        <p:nvPicPr>
          <p:cNvPr id="4098" name="Picture 2">
            <a:extLst>
              <a:ext uri="{FF2B5EF4-FFF2-40B4-BE49-F238E27FC236}">
                <a16:creationId xmlns:a16="http://schemas.microsoft.com/office/drawing/2014/main" id="{BE60A678-E2B1-4F41-4A8A-5D27AD21DC44}"/>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l="9692" r="969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586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E4FA19-F4E6-502A-49B7-0070EC0533B5}"/>
              </a:ext>
            </a:extLst>
          </p:cNvPr>
          <p:cNvSpPr txBox="1">
            <a:spLocks noGrp="1" noRot="1" noMove="1" noResize="1" noEditPoints="1" noAdjustHandles="1" noChangeArrowheads="1" noChangeShapeType="1"/>
          </p:cNvSpPr>
          <p:nvPr/>
        </p:nvSpPr>
        <p:spPr>
          <a:xfrm>
            <a:off x="1976170" y="739161"/>
            <a:ext cx="5463811" cy="387798"/>
          </a:xfrm>
          <a:prstGeom prst="rect">
            <a:avLst/>
          </a:prstGeom>
          <a:noFill/>
        </p:spPr>
        <p:txBody>
          <a:bodyPr wrap="square" lIns="0" tIns="0" rIns="0" bIns="0" rtlCol="0" anchor="t">
            <a:spAutoFit/>
          </a:bodyPr>
          <a:lstStyle/>
          <a:p>
            <a:pPr marL="12700">
              <a:lnSpc>
                <a:spcPct val="90000"/>
              </a:lnSpc>
              <a:spcBef>
                <a:spcPts val="100"/>
              </a:spcBef>
              <a:defRPr/>
            </a:pPr>
            <a:r>
              <a:rPr lang="en-US" sz="2800" b="1" spc="45" dirty="0">
                <a:solidFill>
                  <a:srgbClr val="FF711C"/>
                </a:solidFill>
                <a:latin typeface="Arial"/>
                <a:cs typeface="Arial"/>
              </a:rPr>
              <a:t>SAFETY </a:t>
            </a:r>
            <a:endParaRPr kumimoji="0" lang="en-US" sz="2800" b="1" i="0" u="none" strike="noStrike" kern="1200" cap="none" spc="-10" normalizeH="0" baseline="0" noProof="0" dirty="0">
              <a:ln>
                <a:noFill/>
              </a:ln>
              <a:solidFill>
                <a:srgbClr val="FF711C"/>
              </a:solidFill>
              <a:effectLst/>
              <a:uLnTx/>
              <a:uFillTx/>
              <a:latin typeface="Arial"/>
              <a:ea typeface="+mn-ea"/>
              <a:cs typeface="Arial"/>
            </a:endParaRPr>
          </a:p>
        </p:txBody>
      </p:sp>
      <p:sp>
        <p:nvSpPr>
          <p:cNvPr id="7" name="Title 1">
            <a:extLst>
              <a:ext uri="{FF2B5EF4-FFF2-40B4-BE49-F238E27FC236}">
                <a16:creationId xmlns:a16="http://schemas.microsoft.com/office/drawing/2014/main" id="{44AEB93E-546F-E5B3-4979-8CAAF1C4B2A9}"/>
              </a:ext>
            </a:extLst>
          </p:cNvPr>
          <p:cNvSpPr txBox="1">
            <a:spLocks noGrp="1" noRot="1" noMove="1" noResize="1" noEditPoints="1" noAdjustHandles="1" noChangeArrowheads="1" noChangeShapeType="1"/>
          </p:cNvSpPr>
          <p:nvPr/>
        </p:nvSpPr>
        <p:spPr>
          <a:xfrm>
            <a:off x="1976608" y="1056578"/>
            <a:ext cx="7173693"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dirty="0">
                <a:latin typeface="Arial Black"/>
              </a:rPr>
              <a:t>KNOWLEDGE POINT</a:t>
            </a:r>
          </a:p>
        </p:txBody>
      </p:sp>
      <p:sp>
        <p:nvSpPr>
          <p:cNvPr id="4" name="TextBox 3">
            <a:extLst>
              <a:ext uri="{FF2B5EF4-FFF2-40B4-BE49-F238E27FC236}">
                <a16:creationId xmlns:a16="http://schemas.microsoft.com/office/drawing/2014/main" id="{691794D4-4BCF-AF93-333B-4D8A2E5EB894}"/>
              </a:ext>
            </a:extLst>
          </p:cNvPr>
          <p:cNvSpPr txBox="1">
            <a:spLocks noGrp="1" noRot="1" noMove="1" noResize="1" noEditPoints="1" noAdjustHandles="1" noChangeArrowheads="1" noChangeShapeType="1"/>
          </p:cNvSpPr>
          <p:nvPr/>
        </p:nvSpPr>
        <p:spPr>
          <a:xfrm>
            <a:off x="1890826" y="1808479"/>
            <a:ext cx="10050103" cy="1569660"/>
          </a:xfrm>
          <a:prstGeom prst="rect">
            <a:avLst/>
          </a:prstGeom>
          <a:noFill/>
        </p:spPr>
        <p:txBody>
          <a:bodyPr wrap="square" rtlCol="0">
            <a:spAutoFit/>
          </a:bodyPr>
          <a:lstStyle/>
          <a:p>
            <a:r>
              <a:rPr lang="en-US" sz="3200" dirty="0"/>
              <a:t>You have touched down on the runway but leave the runway unintentionally.  </a:t>
            </a:r>
          </a:p>
          <a:p>
            <a:pPr marL="457200" indent="-457200">
              <a:buFont typeface="Wingdings" panose="05000000000000000000" pitchFamily="2" charset="2"/>
              <a:buChar char="§"/>
            </a:pPr>
            <a:endParaRPr lang="en-US" sz="3200" dirty="0"/>
          </a:p>
        </p:txBody>
      </p:sp>
      <p:pic>
        <p:nvPicPr>
          <p:cNvPr id="20" name="Picture 19">
            <a:extLst>
              <a:ext uri="{FF2B5EF4-FFF2-40B4-BE49-F238E27FC236}">
                <a16:creationId xmlns:a16="http://schemas.microsoft.com/office/drawing/2014/main" id="{623378F1-AFAE-F8E1-A0F3-2A51A0837ECE}"/>
              </a:ext>
            </a:extLst>
          </p:cNvPr>
          <p:cNvPicPr>
            <a:picLocks noGrp="1" noRot="1" noChangeAspect="1" noMove="1" noResize="1" noEditPoints="1" noAdjustHandles="1" noChangeArrowheads="1" noChangeShapeType="1" noCrop="1"/>
          </p:cNvPicPr>
          <p:nvPr/>
        </p:nvPicPr>
        <p:blipFill>
          <a:blip r:embed="rId3"/>
          <a:stretch>
            <a:fillRect/>
          </a:stretch>
        </p:blipFill>
        <p:spPr>
          <a:xfrm>
            <a:off x="1976171" y="3429000"/>
            <a:ext cx="8691830" cy="3429000"/>
          </a:xfrm>
          <a:prstGeom prst="rect">
            <a:avLst/>
          </a:prstGeom>
        </p:spPr>
      </p:pic>
      <p:sp>
        <p:nvSpPr>
          <p:cNvPr id="21" name="TextBox 20">
            <a:extLst>
              <a:ext uri="{FF2B5EF4-FFF2-40B4-BE49-F238E27FC236}">
                <a16:creationId xmlns:a16="http://schemas.microsoft.com/office/drawing/2014/main" id="{837C3031-193E-087F-0FF3-F466DBAA53AE}"/>
              </a:ext>
            </a:extLst>
          </p:cNvPr>
          <p:cNvSpPr txBox="1">
            <a:spLocks noGrp="1" noRot="1" noMove="1" noResize="1" noEditPoints="1" noAdjustHandles="1" noChangeArrowheads="1" noChangeShapeType="1"/>
          </p:cNvSpPr>
          <p:nvPr/>
        </p:nvSpPr>
        <p:spPr>
          <a:xfrm>
            <a:off x="1890826" y="2818794"/>
            <a:ext cx="4577499"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dirty="0">
                <a:solidFill>
                  <a:srgbClr val="F16F1F"/>
                </a:solidFill>
              </a:rPr>
              <a:t>What should you do?</a:t>
            </a:r>
          </a:p>
          <a:p>
            <a:endParaRPr lang="en-US" sz="3200" dirty="0">
              <a:solidFill>
                <a:srgbClr val="F16F1F"/>
              </a:solidFill>
            </a:endParaRPr>
          </a:p>
        </p:txBody>
      </p:sp>
    </p:spTree>
    <p:extLst>
      <p:ext uri="{BB962C8B-B14F-4D97-AF65-F5344CB8AC3E}">
        <p14:creationId xmlns:p14="http://schemas.microsoft.com/office/powerpoint/2010/main" val="3835494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a:extLst>
              <a:ext uri="{FF2B5EF4-FFF2-40B4-BE49-F238E27FC236}">
                <a16:creationId xmlns:a16="http://schemas.microsoft.com/office/drawing/2014/main" id="{F75C6F0C-7370-2A94-986E-51F006889A7D}"/>
              </a:ext>
            </a:extLst>
          </p:cNvPr>
          <p:cNvSpPr txBox="1">
            <a:spLocks noGrp="1" noRot="1" noMove="1" noResize="1" noEditPoints="1" noAdjustHandles="1" noChangeArrowheads="1" noChangeShapeType="1"/>
          </p:cNvSpPr>
          <p:nvPr/>
        </p:nvSpPr>
        <p:spPr>
          <a:xfrm>
            <a:off x="1883604" y="2019300"/>
            <a:ext cx="5812595" cy="1723549"/>
          </a:xfrm>
          <a:prstGeom prst="rect">
            <a:avLst/>
          </a:prstGeom>
        </p:spPr>
        <p:txBody>
          <a:bodyPr vert="horz" wrap="square" lIns="0" tIns="182880" rIns="0" bIns="0" rtlCol="0" anchor="t">
            <a:spAutoFit/>
          </a:bodyPr>
          <a:lstStyle/>
          <a:p>
            <a:pPr marL="12700">
              <a:lnSpc>
                <a:spcPts val="2980"/>
              </a:lnSpc>
              <a:spcBef>
                <a:spcPts val="110"/>
              </a:spcBef>
            </a:pPr>
            <a:r>
              <a:rPr lang="en-US" sz="2800" b="1" spc="50" dirty="0">
                <a:solidFill>
                  <a:srgbClr val="FF711C"/>
                </a:solidFill>
                <a:latin typeface="Arial"/>
                <a:cs typeface="Arial"/>
              </a:rPr>
              <a:t>WSOs involve landing on or taking off from a taxiway, wrong runway, or landing at a wrong airport. Risk factors include: </a:t>
            </a:r>
          </a:p>
        </p:txBody>
      </p:sp>
      <p:sp>
        <p:nvSpPr>
          <p:cNvPr id="7" name="Content Placeholder 7">
            <a:extLst>
              <a:ext uri="{FF2B5EF4-FFF2-40B4-BE49-F238E27FC236}">
                <a16:creationId xmlns:a16="http://schemas.microsoft.com/office/drawing/2014/main" id="{29919797-04B3-40FC-A103-E46B25069570}"/>
              </a:ext>
            </a:extLst>
          </p:cNvPr>
          <p:cNvSpPr txBox="1">
            <a:spLocks noGrp="1" noRot="1" noMove="1" noResize="1" noEditPoints="1" noAdjustHandles="1" noChangeArrowheads="1" noChangeShapeType="1"/>
          </p:cNvSpPr>
          <p:nvPr/>
        </p:nvSpPr>
        <p:spPr>
          <a:xfrm>
            <a:off x="1866900" y="1168397"/>
            <a:ext cx="5370241" cy="43788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WSO</a:t>
            </a:r>
          </a:p>
        </p:txBody>
      </p:sp>
      <p:sp>
        <p:nvSpPr>
          <p:cNvPr id="8" name="object 11">
            <a:extLst>
              <a:ext uri="{FF2B5EF4-FFF2-40B4-BE49-F238E27FC236}">
                <a16:creationId xmlns:a16="http://schemas.microsoft.com/office/drawing/2014/main" id="{E9B547BE-EF1E-0BAE-2558-572BFE79FB11}"/>
              </a:ext>
            </a:extLst>
          </p:cNvPr>
          <p:cNvSpPr txBox="1">
            <a:spLocks noGrp="1" noRot="1" noMove="1" noResize="1" noEditPoints="1" noAdjustHandles="1" noChangeArrowheads="1" noChangeShapeType="1"/>
          </p:cNvSpPr>
          <p:nvPr/>
        </p:nvSpPr>
        <p:spPr>
          <a:xfrm>
            <a:off x="1860736" y="3765504"/>
            <a:ext cx="5676900" cy="2719462"/>
          </a:xfrm>
          <a:prstGeom prst="rect">
            <a:avLst/>
          </a:prstGeom>
        </p:spPr>
        <p:txBody>
          <a:bodyPr vert="horz" wrap="square" lIns="0" tIns="13970" rIns="0" bIns="0" rtlCol="0" anchor="t">
            <a:spAutoFit/>
          </a:bodyPr>
          <a:lstStyle/>
          <a:p>
            <a:pPr marL="237744" indent="-237744">
              <a:lnSpc>
                <a:spcPts val="2980"/>
              </a:lnSpc>
              <a:spcBef>
                <a:spcPts val="1100"/>
              </a:spcBef>
              <a:buFont typeface="Arial" panose="020B0604020202020204" pitchFamily="34" charset="0"/>
              <a:buChar char="•"/>
            </a:pPr>
            <a:r>
              <a:rPr lang="en-US" sz="2400" spc="50" dirty="0">
                <a:solidFill>
                  <a:schemeClr val="accent2"/>
                </a:solidFill>
                <a:latin typeface="Arial"/>
                <a:cs typeface="Arial"/>
              </a:rPr>
              <a:t>Parallel runways, particular offset thresholds, or irregular spacing</a:t>
            </a:r>
          </a:p>
          <a:p>
            <a:pPr marL="237744" indent="-237744">
              <a:lnSpc>
                <a:spcPts val="2980"/>
              </a:lnSpc>
              <a:spcBef>
                <a:spcPts val="1100"/>
              </a:spcBef>
              <a:buFont typeface="Arial" panose="020B0604020202020204" pitchFamily="34" charset="0"/>
              <a:buChar char="•"/>
            </a:pPr>
            <a:r>
              <a:rPr lang="en-US" sz="2400" spc="50" dirty="0">
                <a:solidFill>
                  <a:schemeClr val="accent2"/>
                </a:solidFill>
                <a:latin typeface="Arial"/>
                <a:cs typeface="Arial"/>
              </a:rPr>
              <a:t>Closely aligned runway ends</a:t>
            </a:r>
          </a:p>
          <a:p>
            <a:pPr marL="237744" indent="-237744">
              <a:lnSpc>
                <a:spcPts val="2980"/>
              </a:lnSpc>
              <a:spcBef>
                <a:spcPts val="1100"/>
              </a:spcBef>
              <a:buFont typeface="Arial" panose="020B0604020202020204" pitchFamily="34" charset="0"/>
              <a:buChar char="•"/>
            </a:pPr>
            <a:r>
              <a:rPr lang="en-US" sz="2400" spc="50" dirty="0">
                <a:solidFill>
                  <a:schemeClr val="accent2"/>
                </a:solidFill>
                <a:latin typeface="Arial"/>
                <a:cs typeface="Arial"/>
              </a:rPr>
              <a:t>Parallel taxiways </a:t>
            </a:r>
          </a:p>
          <a:p>
            <a:pPr marL="237744" indent="-237744">
              <a:lnSpc>
                <a:spcPts val="2980"/>
              </a:lnSpc>
              <a:spcBef>
                <a:spcPts val="1100"/>
              </a:spcBef>
              <a:buFont typeface="Arial" panose="020B0604020202020204" pitchFamily="34" charset="0"/>
              <a:buChar char="•"/>
            </a:pPr>
            <a:r>
              <a:rPr lang="en-US" sz="2400" spc="50" dirty="0">
                <a:solidFill>
                  <a:schemeClr val="accent2"/>
                </a:solidFill>
                <a:latin typeface="Arial"/>
                <a:cs typeface="Arial"/>
              </a:rPr>
              <a:t>Close airports with similar configurations</a:t>
            </a:r>
          </a:p>
        </p:txBody>
      </p:sp>
      <p:sp>
        <p:nvSpPr>
          <p:cNvPr id="9" name="TextBox 8">
            <a:extLst>
              <a:ext uri="{FF2B5EF4-FFF2-40B4-BE49-F238E27FC236}">
                <a16:creationId xmlns:a16="http://schemas.microsoft.com/office/drawing/2014/main" id="{D0614BC8-1B29-D98B-BF01-937726FEDFC6}"/>
              </a:ext>
            </a:extLst>
          </p:cNvPr>
          <p:cNvSpPr txBox="1">
            <a:spLocks noGrp="1" noRot="1" noMove="1" noResize="1" noEditPoints="1" noAdjustHandles="1" noChangeArrowheads="1" noChangeShapeType="1"/>
          </p:cNvSpPr>
          <p:nvPr/>
        </p:nvSpPr>
        <p:spPr>
          <a:xfrm>
            <a:off x="1851660" y="1498565"/>
            <a:ext cx="9812256" cy="677108"/>
          </a:xfrm>
          <a:prstGeom prst="rect">
            <a:avLst/>
          </a:prstGeom>
          <a:noFill/>
        </p:spPr>
        <p:txBody>
          <a:bodyPr wrap="square" lIns="0" tIns="0" rIns="0" bIns="0" rtlCol="0">
            <a:spAutoFit/>
          </a:bodyPr>
          <a:lstStyle/>
          <a:p>
            <a:r>
              <a:rPr lang="en-US" sz="4400" b="1"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WRONG SURFACE OPERATIONS</a:t>
            </a:r>
          </a:p>
        </p:txBody>
      </p:sp>
    </p:spTree>
    <p:extLst>
      <p:ext uri="{BB962C8B-B14F-4D97-AF65-F5344CB8AC3E}">
        <p14:creationId xmlns:p14="http://schemas.microsoft.com/office/powerpoint/2010/main" val="3526967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184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E10C8A-F77F-DE61-7756-A8AD4347215B}"/>
              </a:ext>
            </a:extLst>
          </p:cNvPr>
          <p:cNvSpPr txBox="1">
            <a:spLocks noGrp="1" noRot="1" noMove="1" noResize="1" noEditPoints="1" noAdjustHandles="1" noChangeArrowheads="1" noChangeShapeType="1"/>
          </p:cNvSpPr>
          <p:nvPr/>
        </p:nvSpPr>
        <p:spPr>
          <a:xfrm>
            <a:off x="1594245" y="1056981"/>
            <a:ext cx="10926939" cy="723275"/>
          </a:xfrm>
          <a:prstGeom prst="rect">
            <a:avLst/>
          </a:prstGeom>
          <a:noFill/>
        </p:spPr>
        <p:txBody>
          <a:bodyPr wrap="square" lIns="0" tIns="0" rIns="0" bIns="0" rtlCol="0">
            <a:noAutofit/>
          </a:bodyPr>
          <a:lstStyle/>
          <a:p>
            <a:r>
              <a:rPr lang="en-US" sz="4300" b="1"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WRONG</a:t>
            </a:r>
            <a:r>
              <a:rPr lang="en-US" sz="4200" b="1"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 SURFACE OPERATIONS </a:t>
            </a:r>
            <a:r>
              <a:rPr kumimoji="0" lang="en-US" sz="4400" b="0" i="0" u="none" strike="noStrike" kern="1200" cap="none" spc="104" normalizeH="0" baseline="30000"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(WS)</a:t>
            </a:r>
            <a:endParaRPr lang="en-US" sz="4000" i="0" dirty="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F5D3D8B3-4727-4D8C-5264-88DFDBCD0A0D}"/>
              </a:ext>
            </a:extLst>
          </p:cNvPr>
          <p:cNvSpPr txBox="1">
            <a:spLocks noGrp="1" noRot="1" noMove="1" noResize="1" noEditPoints="1" noAdjustHandles="1" noChangeArrowheads="1" noChangeShapeType="1"/>
          </p:cNvSpPr>
          <p:nvPr/>
        </p:nvSpPr>
        <p:spPr>
          <a:xfrm>
            <a:off x="1594245" y="697462"/>
            <a:ext cx="10032537" cy="430887"/>
          </a:xfrm>
          <a:prstGeom prst="rect">
            <a:avLst/>
          </a:prstGeom>
          <a:noFill/>
        </p:spPr>
        <p:txBody>
          <a:bodyPr wrap="square" lIns="0" tIns="0" rIns="0" bIns="0" rtlCol="0">
            <a:spAutoFit/>
          </a:bodyPr>
          <a:lstStyle/>
          <a:p>
            <a:pPr lvl="0"/>
            <a:r>
              <a:rPr lang="en-US" sz="2800" b="1" dirty="0">
                <a:solidFill>
                  <a:srgbClr val="FF711C"/>
                </a:solidFill>
                <a:latin typeface="Arial" panose="020B0604020202020204" pitchFamily="34" charset="0"/>
                <a:cs typeface="Arial" panose="020B0604020202020204" pitchFamily="34" charset="0"/>
              </a:rPr>
              <a:t>LOCAL SURFACE EVENT REVIEW</a:t>
            </a:r>
          </a:p>
        </p:txBody>
      </p:sp>
      <p:sp>
        <p:nvSpPr>
          <p:cNvPr id="8" name="TextBox 7">
            <a:extLst>
              <a:ext uri="{FF2B5EF4-FFF2-40B4-BE49-F238E27FC236}">
                <a16:creationId xmlns:a16="http://schemas.microsoft.com/office/drawing/2014/main" id="{0C1D9971-DA6A-4BC8-C504-A4FCDC4DE88B}"/>
              </a:ext>
            </a:extLst>
          </p:cNvPr>
          <p:cNvSpPr txBox="1">
            <a:spLocks noGrp="1" noRot="1" noMove="1" noResize="1" noEditPoints="1" noAdjustHandles="1" noChangeArrowheads="1" noChangeShapeType="1"/>
          </p:cNvSpPr>
          <p:nvPr/>
        </p:nvSpPr>
        <p:spPr>
          <a:xfrm>
            <a:off x="5256861" y="6065210"/>
            <a:ext cx="6708578" cy="430887"/>
          </a:xfrm>
          <a:prstGeom prst="rect">
            <a:avLst/>
          </a:prstGeom>
          <a:noFill/>
        </p:spPr>
        <p:txBody>
          <a:bodyPr wrap="square">
            <a:spAutoFit/>
          </a:bodyPr>
          <a:lstStyle/>
          <a:p>
            <a:pPr algn="ctr"/>
            <a:r>
              <a:rPr kumimoji="0" lang="en-US" sz="22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No WSOs in 2024</a:t>
            </a:r>
            <a:endParaRPr lang="en-US" sz="2200" b="1" dirty="0">
              <a:solidFill>
                <a:schemeClr val="accent1">
                  <a:lumMod val="7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B34E408-A281-CFB7-8082-73AADDD8AC68}"/>
              </a:ext>
            </a:extLst>
          </p:cNvPr>
          <p:cNvSpPr txBox="1"/>
          <p:nvPr/>
        </p:nvSpPr>
        <p:spPr>
          <a:xfrm>
            <a:off x="6473952" y="1829467"/>
            <a:ext cx="5718048"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XXX-M-YYYY/MM/DD-000#-XXX-00X</a:t>
            </a:r>
          </a:p>
        </p:txBody>
      </p:sp>
      <p:pic>
        <p:nvPicPr>
          <p:cNvPr id="2" name="Picture Placeholder 5">
            <a:extLst>
              <a:ext uri="{FF2B5EF4-FFF2-40B4-BE49-F238E27FC236}">
                <a16:creationId xmlns:a16="http://schemas.microsoft.com/office/drawing/2014/main" id="{D72ADEA3-2B44-8635-BE56-3018755FB579}"/>
              </a:ext>
            </a:extLst>
          </p:cNvPr>
          <p:cNvPicPr>
            <a:picLocks noGrp="1" noChangeAspect="1"/>
          </p:cNvPicPr>
          <p:nvPr>
            <p:ph type="pic" sz="quarter" idx="17"/>
          </p:nvPr>
        </p:nvPicPr>
        <p:blipFill>
          <a:blip r:embed="rId3"/>
          <a:srcRect l="28408" r="28408"/>
          <a:stretch>
            <a:fillRect/>
          </a:stretch>
        </p:blipFill>
        <p:spPr/>
      </p:pic>
      <p:pic>
        <p:nvPicPr>
          <p:cNvPr id="5122" name="Picture 2" descr="May be an image of aircraft">
            <a:extLst>
              <a:ext uri="{FF2B5EF4-FFF2-40B4-BE49-F238E27FC236}">
                <a16:creationId xmlns:a16="http://schemas.microsoft.com/office/drawing/2014/main" id="{813C0E44-A306-6A9F-C514-272346A5601A}"/>
              </a:ext>
            </a:extLst>
          </p:cNvPr>
          <p:cNvPicPr>
            <a:picLocks noGrp="1" noChangeAspect="1" noChangeArrowheads="1"/>
          </p:cNvPicPr>
          <p:nvPr>
            <p:ph type="pic" sz="quarter" idx="16"/>
          </p:nvPr>
        </p:nvPicPr>
        <p:blipFill>
          <a:blip r:embed="rId4">
            <a:extLst>
              <a:ext uri="{28A0092B-C50C-407E-A947-70E740481C1C}">
                <a14:useLocalDpi xmlns:a14="http://schemas.microsoft.com/office/drawing/2010/main" val="0"/>
              </a:ext>
            </a:extLst>
          </a:blip>
          <a:srcRect t="6631" b="6631"/>
          <a:stretch>
            <a:fillRect/>
          </a:stretch>
        </p:blipFill>
        <p:spPr bwMode="auto">
          <a:xfrm>
            <a:off x="5337175" y="1706563"/>
            <a:ext cx="6627813" cy="431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2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D49C02-B3F5-A39B-447E-AB8F86945EBC}"/>
              </a:ext>
            </a:extLst>
          </p:cNvPr>
          <p:cNvGrpSpPr>
            <a:grpSpLocks noGrp="1" noUngrp="1" noRot="1" noMove="1" noResize="1"/>
          </p:cNvGrpSpPr>
          <p:nvPr/>
        </p:nvGrpSpPr>
        <p:grpSpPr>
          <a:xfrm>
            <a:off x="1603327" y="1035089"/>
            <a:ext cx="10009964" cy="3352481"/>
            <a:chOff x="1716598" y="1139502"/>
            <a:chExt cx="10009964" cy="3352481"/>
          </a:xfrm>
        </p:grpSpPr>
        <p:sp>
          <p:nvSpPr>
            <p:cNvPr id="7" name="object 10">
              <a:extLst>
                <a:ext uri="{FF2B5EF4-FFF2-40B4-BE49-F238E27FC236}">
                  <a16:creationId xmlns:a16="http://schemas.microsoft.com/office/drawing/2014/main" id="{96AD9EA7-5794-FEFB-DDF6-B0909017539F}"/>
                </a:ext>
              </a:extLst>
            </p:cNvPr>
            <p:cNvSpPr txBox="1">
              <a:spLocks noGrp="1" noRot="1" noMove="1" noResize="1" noEditPoints="1" noAdjustHandles="1" noChangeArrowheads="1" noChangeShapeType="1"/>
            </p:cNvSpPr>
            <p:nvPr/>
          </p:nvSpPr>
          <p:spPr>
            <a:xfrm>
              <a:off x="1716598" y="2160576"/>
              <a:ext cx="9221503" cy="2331407"/>
            </a:xfrm>
            <a:prstGeom prst="rect">
              <a:avLst/>
            </a:prstGeom>
          </p:spPr>
          <p:txBody>
            <a:bodyPr vert="horz" wrap="square" lIns="0" tIns="182880" rIns="0" bIns="0" rtlCol="0" anchor="t">
              <a:spAutoFit/>
            </a:bodyPr>
            <a:lstStyle/>
            <a:p>
              <a:pPr marL="237744" indent="-237744">
                <a:spcBef>
                  <a:spcPts val="1100"/>
                </a:spcBef>
                <a:buFont typeface="Arial" panose="020B0604020202020204" pitchFamily="34" charset="0"/>
                <a:buChar char="•"/>
              </a:pPr>
              <a:r>
                <a:rPr lang="en-US" sz="2800" b="1" dirty="0">
                  <a:latin typeface="Arial" panose="020B0604020202020204" pitchFamily="34" charset="0"/>
                  <a:cs typeface="Arial" panose="020B0604020202020204" pitchFamily="34" charset="0"/>
                </a:rPr>
                <a:t>The Non-Movement Area</a:t>
              </a:r>
            </a:p>
            <a:p>
              <a:pPr marL="237744" indent="-237744">
                <a:spcBef>
                  <a:spcPts val="1100"/>
                </a:spcBef>
                <a:buFont typeface="Arial" panose="020B0604020202020204" pitchFamily="34" charset="0"/>
                <a:buChar char="•"/>
              </a:pPr>
              <a:r>
                <a:rPr lang="en-US" sz="2800" b="1" dirty="0">
                  <a:latin typeface="Arial" panose="020B0604020202020204" pitchFamily="34" charset="0"/>
                  <a:cs typeface="Arial" panose="020B0604020202020204" pitchFamily="34" charset="0"/>
                </a:rPr>
                <a:t>The Movement Area</a:t>
              </a:r>
            </a:p>
            <a:p>
              <a:pPr marL="237744" marR="5080" indent="-237744">
                <a:spcBef>
                  <a:spcPts val="1100"/>
                </a:spcBef>
                <a:buFont typeface="Arial" panose="020B0604020202020204" pitchFamily="34" charset="0"/>
                <a:buChar char="•"/>
              </a:pPr>
              <a:r>
                <a:rPr lang="en-US" sz="2800" b="1" dirty="0">
                  <a:latin typeface="Arial" panose="020B0604020202020204" pitchFamily="34" charset="0"/>
                  <a:cs typeface="Arial" panose="020B0604020202020204" pitchFamily="34" charset="0"/>
                </a:rPr>
                <a:t>The Protected Area and</a:t>
              </a:r>
              <a:endParaRPr lang="en-US" sz="2800" b="1" strike="sngStrike" dirty="0">
                <a:latin typeface="Arial" panose="020B0604020202020204" pitchFamily="34" charset="0"/>
                <a:cs typeface="Arial" panose="020B0604020202020204" pitchFamily="34" charset="0"/>
              </a:endParaRPr>
            </a:p>
            <a:p>
              <a:pPr marL="237744" marR="5080" indent="-237744">
                <a:spcBef>
                  <a:spcPts val="1100"/>
                </a:spcBef>
                <a:buFont typeface="Arial" panose="020B0604020202020204" pitchFamily="34" charset="0"/>
                <a:buChar char="•"/>
              </a:pPr>
              <a:r>
                <a:rPr lang="en-US" sz="2800" b="1" dirty="0">
                  <a:latin typeface="Arial" panose="020B0604020202020204" pitchFamily="34" charset="0"/>
                  <a:cs typeface="Arial" panose="020B0604020202020204" pitchFamily="34" charset="0"/>
                </a:rPr>
                <a:t>The Runway Environment </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80B881-0DA4-E64B-AC88-89CEE594539B}"/>
                </a:ext>
              </a:extLst>
            </p:cNvPr>
            <p:cNvSpPr txBox="1">
              <a:spLocks noGrp="1" noRot="1" noMove="1" noResize="1" noEditPoints="1" noAdjustHandles="1" noChangeArrowheads="1" noChangeShapeType="1"/>
            </p:cNvSpPr>
            <p:nvPr/>
          </p:nvSpPr>
          <p:spPr>
            <a:xfrm>
              <a:off x="1730976" y="1139502"/>
              <a:ext cx="9221504"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spc="60" dirty="0">
                  <a:solidFill>
                    <a:srgbClr val="FF711C"/>
                  </a:solidFill>
                  <a:latin typeface="Arial" panose="020B0604020202020204" pitchFamily="34" charset="0"/>
                  <a:cs typeface="Arial" panose="020B0604020202020204" pitchFamily="34" charset="0"/>
                </a:rPr>
                <a:t>TODAY, </a:t>
              </a:r>
              <a:r>
                <a:rPr kumimoji="0" lang="en-US" sz="2800" b="1" i="0" u="none" kern="1200" cap="none" spc="60" normalizeH="0" baseline="0" noProof="0" dirty="0">
                  <a:ln>
                    <a:noFill/>
                  </a:ln>
                  <a:solidFill>
                    <a:srgbClr val="FF711C"/>
                  </a:solidFill>
                  <a:effectLst/>
                  <a:uLnTx/>
                  <a:uFillTx/>
                  <a:latin typeface="Arial" panose="020B0604020202020204" pitchFamily="34" charset="0"/>
                  <a:ea typeface="+mn-ea"/>
                  <a:cs typeface="Arial" panose="020B0604020202020204" pitchFamily="34" charset="0"/>
                </a:rPr>
                <a:t>WE ARE DISCUSSING SAFETY WITHIN THE </a:t>
              </a:r>
            </a:p>
          </p:txBody>
        </p:sp>
        <p:sp>
          <p:nvSpPr>
            <p:cNvPr id="9" name="TextBox 8">
              <a:extLst>
                <a:ext uri="{FF2B5EF4-FFF2-40B4-BE49-F238E27FC236}">
                  <a16:creationId xmlns:a16="http://schemas.microsoft.com/office/drawing/2014/main" id="{0E56F71E-2CE9-E8E7-EC30-D28FBA7BE49A}"/>
                </a:ext>
              </a:extLst>
            </p:cNvPr>
            <p:cNvSpPr txBox="1">
              <a:spLocks noGrp="1" noRot="1" noMove="1" noResize="1" noEditPoints="1" noAdjustHandles="1" noChangeArrowheads="1" noChangeShapeType="1"/>
            </p:cNvSpPr>
            <p:nvPr/>
          </p:nvSpPr>
          <p:spPr>
            <a:xfrm>
              <a:off x="1730976" y="1631159"/>
              <a:ext cx="9995586" cy="677108"/>
            </a:xfrm>
            <a:prstGeom prst="rect">
              <a:avLst/>
            </a:prstGeom>
            <a:noFill/>
          </p:spPr>
          <p:txBody>
            <a:bodyPr wrap="square" lIns="0" tIns="0" rIns="0" bIns="0" rtlCol="0">
              <a:spAutoFit/>
            </a:bodyPr>
            <a:lstStyle/>
            <a:p>
              <a:r>
                <a:rPr kumimoji="0" lang="en-US" sz="4400" b="1" i="0" u="none" strike="noStrike" kern="1200" cap="none" spc="300" normalizeH="0" baseline="0" noProof="0" dirty="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cs typeface="Arial Black" panose="020B0604020202020204" pitchFamily="34" charset="0"/>
                </a:rPr>
                <a:t>AIRFIELD OPERATING AREAS</a:t>
              </a:r>
              <a:endParaRPr lang="en-US" dirty="0"/>
            </a:p>
          </p:txBody>
        </p:sp>
      </p:grpSp>
    </p:spTree>
    <p:extLst>
      <p:ext uri="{BB962C8B-B14F-4D97-AF65-F5344CB8AC3E}">
        <p14:creationId xmlns:p14="http://schemas.microsoft.com/office/powerpoint/2010/main" val="209600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34EBED-8A57-21DA-9803-70EBCA0D9683}"/>
              </a:ext>
            </a:extLst>
          </p:cNvPr>
          <p:cNvPicPr>
            <a:picLocks noGrp="1" noRot="1" noChangeAspect="1" noMove="1" noResize="1" noEditPoints="1" noAdjustHandles="1" noChangeArrowheads="1" noChangeShapeType="1" noCrop="1"/>
          </p:cNvPicPr>
          <p:nvPr/>
        </p:nvPicPr>
        <p:blipFill>
          <a:blip r:embed="rId3"/>
          <a:stretch>
            <a:fillRect/>
          </a:stretch>
        </p:blipFill>
        <p:spPr>
          <a:xfrm>
            <a:off x="1463039" y="1616308"/>
            <a:ext cx="10728961" cy="5241692"/>
          </a:xfrm>
          <a:prstGeom prst="rect">
            <a:avLst/>
          </a:prstGeom>
        </p:spPr>
      </p:pic>
      <p:sp>
        <p:nvSpPr>
          <p:cNvPr id="5" name="TextBox 4">
            <a:extLst>
              <a:ext uri="{FF2B5EF4-FFF2-40B4-BE49-F238E27FC236}">
                <a16:creationId xmlns:a16="http://schemas.microsoft.com/office/drawing/2014/main" id="{D1E4FA19-F4E6-502A-49B7-0070EC0533B5}"/>
              </a:ext>
            </a:extLst>
          </p:cNvPr>
          <p:cNvSpPr txBox="1">
            <a:spLocks noGrp="1" noRot="1" noMove="1" noResize="1" noEditPoints="1" noAdjustHandles="1" noChangeArrowheads="1" noChangeShapeType="1"/>
          </p:cNvSpPr>
          <p:nvPr/>
        </p:nvSpPr>
        <p:spPr>
          <a:xfrm>
            <a:off x="1622602" y="788926"/>
            <a:ext cx="5463811" cy="387798"/>
          </a:xfrm>
          <a:prstGeom prst="rect">
            <a:avLst/>
          </a:prstGeom>
          <a:noFill/>
        </p:spPr>
        <p:txBody>
          <a:bodyPr wrap="square" lIns="0" tIns="0" rIns="0" bIns="0" rtlCol="0" anchor="t">
            <a:spAutoFit/>
          </a:bodyPr>
          <a:lstStyle/>
          <a:p>
            <a:pPr marL="12700">
              <a:lnSpc>
                <a:spcPct val="90000"/>
              </a:lnSpc>
              <a:spcBef>
                <a:spcPts val="100"/>
              </a:spcBef>
              <a:defRPr/>
            </a:pPr>
            <a:r>
              <a:rPr lang="en-US" sz="2800" b="1" spc="45" dirty="0">
                <a:solidFill>
                  <a:srgbClr val="FF711C"/>
                </a:solidFill>
                <a:latin typeface="Arial"/>
                <a:cs typeface="Arial"/>
              </a:rPr>
              <a:t>SAFETY </a:t>
            </a:r>
            <a:endParaRPr kumimoji="0" lang="en-US" sz="2800" b="1" i="0" u="none" strike="noStrike" kern="1200" cap="none" spc="-10" normalizeH="0" baseline="0" noProof="0" dirty="0">
              <a:ln>
                <a:noFill/>
              </a:ln>
              <a:solidFill>
                <a:srgbClr val="FF711C"/>
              </a:solidFill>
              <a:effectLst/>
              <a:uLnTx/>
              <a:uFillTx/>
              <a:latin typeface="Arial"/>
              <a:ea typeface="+mn-ea"/>
              <a:cs typeface="Arial"/>
            </a:endParaRPr>
          </a:p>
        </p:txBody>
      </p:sp>
      <p:sp>
        <p:nvSpPr>
          <p:cNvPr id="7" name="Title 1">
            <a:extLst>
              <a:ext uri="{FF2B5EF4-FFF2-40B4-BE49-F238E27FC236}">
                <a16:creationId xmlns:a16="http://schemas.microsoft.com/office/drawing/2014/main" id="{44AEB93E-546F-E5B3-4979-8CAAF1C4B2A9}"/>
              </a:ext>
            </a:extLst>
          </p:cNvPr>
          <p:cNvSpPr txBox="1">
            <a:spLocks noGrp="1" noRot="1" noMove="1" noResize="1" noEditPoints="1" noAdjustHandles="1" noChangeArrowheads="1" noChangeShapeType="1"/>
          </p:cNvSpPr>
          <p:nvPr/>
        </p:nvSpPr>
        <p:spPr>
          <a:xfrm>
            <a:off x="1622602" y="1045652"/>
            <a:ext cx="7173693"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r>
              <a:rPr lang="en-US" dirty="0">
                <a:latin typeface="Arial Black"/>
              </a:rPr>
              <a:t>KNOWLEDGE POINT</a:t>
            </a:r>
          </a:p>
        </p:txBody>
      </p:sp>
      <p:sp>
        <p:nvSpPr>
          <p:cNvPr id="10" name="TextBox 9">
            <a:extLst>
              <a:ext uri="{FF2B5EF4-FFF2-40B4-BE49-F238E27FC236}">
                <a16:creationId xmlns:a16="http://schemas.microsoft.com/office/drawing/2014/main" id="{980C1D2E-959E-7910-BEFA-5E8C6ABEE8C3}"/>
              </a:ext>
            </a:extLst>
          </p:cNvPr>
          <p:cNvSpPr txBox="1">
            <a:spLocks noGrp="1" noRot="1" noMove="1" noResize="1" noEditPoints="1" noAdjustHandles="1" noChangeArrowheads="1" noChangeShapeType="1"/>
          </p:cNvSpPr>
          <p:nvPr/>
        </p:nvSpPr>
        <p:spPr>
          <a:xfrm>
            <a:off x="1719971" y="1653627"/>
            <a:ext cx="10472029" cy="1077218"/>
          </a:xfrm>
          <a:prstGeom prst="rect">
            <a:avLst/>
          </a:prstGeom>
          <a:noFill/>
        </p:spPr>
        <p:txBody>
          <a:bodyPr wrap="square" rtlCol="0">
            <a:spAutoFit/>
          </a:bodyPr>
          <a:lstStyle/>
          <a:p>
            <a:r>
              <a:rPr lang="en-US" sz="3200" dirty="0"/>
              <a:t>You are holding short at Runway 7L at intersection R awaiting departure clearance. </a:t>
            </a:r>
            <a:endParaRPr lang="en-US" sz="3200" dirty="0">
              <a:solidFill>
                <a:srgbClr val="FF0000"/>
              </a:solidFill>
            </a:endParaRPr>
          </a:p>
        </p:txBody>
      </p:sp>
      <p:sp>
        <p:nvSpPr>
          <p:cNvPr id="11" name="TextBox 10">
            <a:extLst>
              <a:ext uri="{FF2B5EF4-FFF2-40B4-BE49-F238E27FC236}">
                <a16:creationId xmlns:a16="http://schemas.microsoft.com/office/drawing/2014/main" id="{DC178845-2775-0CF8-789D-95612B33F9B6}"/>
              </a:ext>
            </a:extLst>
          </p:cNvPr>
          <p:cNvSpPr txBox="1">
            <a:spLocks noGrp="1" noRot="1" noMove="1" noResize="1" noEditPoints="1" noAdjustHandles="1" noChangeArrowheads="1" noChangeShapeType="1"/>
          </p:cNvSpPr>
          <p:nvPr/>
        </p:nvSpPr>
        <p:spPr>
          <a:xfrm>
            <a:off x="7315200" y="5027518"/>
            <a:ext cx="4718304" cy="1569660"/>
          </a:xfrm>
          <a:prstGeom prst="rect">
            <a:avLst/>
          </a:prstGeom>
          <a:noFill/>
        </p:spPr>
        <p:txBody>
          <a:bodyPr wrap="square" rtlCol="0">
            <a:spAutoFit/>
          </a:bodyPr>
          <a:lstStyle/>
          <a:p>
            <a:pPr marL="571500" indent="-571500" algn="r">
              <a:buFont typeface="Wingdings" panose="05000000000000000000" pitchFamily="2" charset="2"/>
              <a:buChar char="§"/>
            </a:pPr>
            <a:r>
              <a:rPr lang="en-US" sz="3200" b="1" dirty="0">
                <a:solidFill>
                  <a:schemeClr val="bg1"/>
                </a:solidFill>
              </a:rPr>
              <a:t>Which direction will you turn to depart? </a:t>
            </a:r>
          </a:p>
          <a:p>
            <a:pPr marL="571500" indent="-571500" algn="r">
              <a:buFont typeface="Wingdings" panose="05000000000000000000" pitchFamily="2" charset="2"/>
              <a:buChar char="§"/>
            </a:pPr>
            <a:r>
              <a:rPr lang="en-US" sz="3200" b="1" dirty="0">
                <a:solidFill>
                  <a:schemeClr val="bg1"/>
                </a:solidFill>
              </a:rPr>
              <a:t>How can you be sure?</a:t>
            </a:r>
          </a:p>
        </p:txBody>
      </p:sp>
    </p:spTree>
    <p:extLst>
      <p:ext uri="{BB962C8B-B14F-4D97-AF65-F5344CB8AC3E}">
        <p14:creationId xmlns:p14="http://schemas.microsoft.com/office/powerpoint/2010/main" val="2717542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33CA28-0ECF-2CB6-4AB6-ECE199A9F15F}"/>
              </a:ext>
            </a:extLst>
          </p:cNvPr>
          <p:cNvGrpSpPr>
            <a:grpSpLocks noGrp="1" noUngrp="1" noRot="1" noMove="1" noResize="1"/>
          </p:cNvGrpSpPr>
          <p:nvPr/>
        </p:nvGrpSpPr>
        <p:grpSpPr>
          <a:xfrm>
            <a:off x="707431" y="2078139"/>
            <a:ext cx="11353942" cy="4721055"/>
            <a:chOff x="707431" y="2078139"/>
            <a:chExt cx="11353942" cy="4721055"/>
          </a:xfrm>
        </p:grpSpPr>
        <p:pic>
          <p:nvPicPr>
            <p:cNvPr id="5" name="Picture 4">
              <a:extLst>
                <a:ext uri="{FF2B5EF4-FFF2-40B4-BE49-F238E27FC236}">
                  <a16:creationId xmlns:a16="http://schemas.microsoft.com/office/drawing/2014/main" id="{E64E05ED-D61B-7606-995B-292F3CB5F92A}"/>
                </a:ext>
              </a:extLst>
            </p:cNvPr>
            <p:cNvPicPr>
              <a:picLocks noGrp="1" noRot="1" noChangeAspect="1" noMove="1" noResize="1" noEditPoints="1" noAdjustHandles="1" noChangeArrowheads="1" noChangeShapeType="1" noCrop="1"/>
            </p:cNvPicPr>
            <p:nvPr/>
          </p:nvPicPr>
          <p:blipFill rotWithShape="1">
            <a:blip r:embed="rId3"/>
            <a:srcRect l="23007" t="18770" r="22017" b="35241"/>
            <a:stretch/>
          </p:blipFill>
          <p:spPr>
            <a:xfrm>
              <a:off x="3481150" y="3236892"/>
              <a:ext cx="5373825" cy="3116203"/>
            </a:xfrm>
            <a:prstGeom prst="rect">
              <a:avLst/>
            </a:prstGeom>
            <a:solidFill>
              <a:schemeClr val="accent1"/>
            </a:solidFill>
            <a:ln>
              <a:solidFill>
                <a:schemeClr val="accent1"/>
              </a:solidFill>
            </a:ln>
          </p:spPr>
        </p:pic>
        <p:pic>
          <p:nvPicPr>
            <p:cNvPr id="9" name="Picture 8">
              <a:extLst>
                <a:ext uri="{FF2B5EF4-FFF2-40B4-BE49-F238E27FC236}">
                  <a16:creationId xmlns:a16="http://schemas.microsoft.com/office/drawing/2014/main" id="{4486D435-4BB4-84C2-97EA-AC394E101CEE}"/>
                </a:ext>
              </a:extLst>
            </p:cNvPr>
            <p:cNvPicPr>
              <a:picLocks noGrp="1" noRot="1" noChangeAspect="1" noMove="1" noResize="1" noEditPoints="1" noAdjustHandles="1" noChangeArrowheads="1" noChangeShapeType="1" noCrop="1"/>
            </p:cNvPicPr>
            <p:nvPr/>
          </p:nvPicPr>
          <p:blipFill rotWithShape="1">
            <a:blip r:embed="rId3"/>
            <a:srcRect l="81177" t="4877" r="174" b="68547"/>
            <a:stretch/>
          </p:blipFill>
          <p:spPr>
            <a:xfrm>
              <a:off x="8966963" y="4897191"/>
              <a:ext cx="1420225" cy="1223810"/>
            </a:xfrm>
            <a:prstGeom prst="rect">
              <a:avLst/>
            </a:prstGeom>
            <a:ln>
              <a:solidFill>
                <a:schemeClr val="accent1"/>
              </a:solidFill>
            </a:ln>
          </p:spPr>
        </p:pic>
        <p:sp>
          <p:nvSpPr>
            <p:cNvPr id="11" name="TextBox 10">
              <a:extLst>
                <a:ext uri="{FF2B5EF4-FFF2-40B4-BE49-F238E27FC236}">
                  <a16:creationId xmlns:a16="http://schemas.microsoft.com/office/drawing/2014/main" id="{ECDED39E-CBA9-F09C-2434-F0F1E68C8B9D}"/>
                </a:ext>
              </a:extLst>
            </p:cNvPr>
            <p:cNvSpPr txBox="1">
              <a:spLocks noGrp="1" noRot="1" noMove="1" noResize="1" noEditPoints="1" noAdjustHandles="1" noChangeArrowheads="1" noChangeShapeType="1"/>
            </p:cNvSpPr>
            <p:nvPr/>
          </p:nvSpPr>
          <p:spPr>
            <a:xfrm>
              <a:off x="6799486" y="3273922"/>
              <a:ext cx="25043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Continental U.S.</a:t>
              </a:r>
            </a:p>
          </p:txBody>
        </p:sp>
        <p:pic>
          <p:nvPicPr>
            <p:cNvPr id="13" name="Picture 12">
              <a:extLst>
                <a:ext uri="{FF2B5EF4-FFF2-40B4-BE49-F238E27FC236}">
                  <a16:creationId xmlns:a16="http://schemas.microsoft.com/office/drawing/2014/main" id="{08CB14E9-83E1-AF01-0BB9-66AE1BE88D3B}"/>
                </a:ext>
              </a:extLst>
            </p:cNvPr>
            <p:cNvPicPr>
              <a:picLocks noGrp="1" noRot="1" noChangeAspect="1" noMove="1" noResize="1" noEditPoints="1" noAdjustHandles="1" noChangeArrowheads="1" noChangeShapeType="1" noCrop="1"/>
            </p:cNvPicPr>
            <p:nvPr/>
          </p:nvPicPr>
          <p:blipFill rotWithShape="1">
            <a:blip r:embed="rId3"/>
            <a:srcRect l="40072" t="73120" r="40345"/>
            <a:stretch/>
          </p:blipFill>
          <p:spPr>
            <a:xfrm>
              <a:off x="3591451" y="5509096"/>
              <a:ext cx="879621" cy="730101"/>
            </a:xfrm>
            <a:prstGeom prst="rect">
              <a:avLst/>
            </a:prstGeom>
            <a:ln>
              <a:noFill/>
            </a:ln>
          </p:spPr>
        </p:pic>
        <p:sp>
          <p:nvSpPr>
            <p:cNvPr id="17" name="TextBox 16">
              <a:extLst>
                <a:ext uri="{FF2B5EF4-FFF2-40B4-BE49-F238E27FC236}">
                  <a16:creationId xmlns:a16="http://schemas.microsoft.com/office/drawing/2014/main" id="{1C678B86-5C98-F7EC-C438-6F1D75D73206}"/>
                </a:ext>
              </a:extLst>
            </p:cNvPr>
            <p:cNvSpPr txBox="1">
              <a:spLocks noGrp="1" noRot="1" noMove="1" noResize="1" noEditPoints="1" noAdjustHandles="1" noChangeArrowheads="1" noChangeShapeType="1"/>
            </p:cNvSpPr>
            <p:nvPr/>
          </p:nvSpPr>
          <p:spPr>
            <a:xfrm>
              <a:off x="10448636" y="2121604"/>
              <a:ext cx="1542678" cy="4616648"/>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APA	IWA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BED	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BFI	LNK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BJC	LVK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BOI	MRY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CCR	OPF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CHD	PAE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CMI	PBI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CNO	PDK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DPA	PSP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DVT	PTK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ELP	PWK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FAT	RHV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FCM	RNO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FFZ	ROC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FTW	SLC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HIO	TKI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HND	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HNL	VGT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IDA	VNY</a:t>
              </a:r>
            </a:p>
          </p:txBody>
        </p:sp>
        <p:sp>
          <p:nvSpPr>
            <p:cNvPr id="6" name="Rectangle 5">
              <a:extLst>
                <a:ext uri="{FF2B5EF4-FFF2-40B4-BE49-F238E27FC236}">
                  <a16:creationId xmlns:a16="http://schemas.microsoft.com/office/drawing/2014/main" id="{690DEEF9-E219-8F89-5AB8-949AE9DD7386}"/>
                </a:ext>
              </a:extLst>
            </p:cNvPr>
            <p:cNvSpPr>
              <a:spLocks noGrp="1" noRot="1" noMove="1" noResize="1" noEditPoints="1" noAdjustHandles="1" noChangeArrowheads="1" noChangeShapeType="1"/>
            </p:cNvSpPr>
            <p:nvPr/>
          </p:nvSpPr>
          <p:spPr>
            <a:xfrm>
              <a:off x="3498052" y="2167730"/>
              <a:ext cx="6760220" cy="933589"/>
            </a:xfrm>
            <a:prstGeom prst="rect">
              <a:avLst/>
            </a:prstGeom>
          </p:spPr>
          <p:txBody>
            <a:bodyPr wrap="square" lIns="0" tIns="9144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Help identify where aircraft line up to or land on a:</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16F1F"/>
                  </a:solidFill>
                  <a:effectLst/>
                  <a:uLnTx/>
                  <a:uFillTx/>
                  <a:latin typeface="Arial" panose="020B0604020202020204" pitchFamily="34" charset="0"/>
                  <a:ea typeface="Times New Roman" panose="02020603050405020304" pitchFamily="18" charset="0"/>
                  <a:cs typeface="Times New Roman" panose="02020603050405020304" pitchFamily="18" charset="0"/>
                </a:rPr>
                <a:t>Taxiway</a:t>
              </a:r>
              <a:r>
                <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F16F1F"/>
                  </a:solidFill>
                  <a:effectLst/>
                  <a:uLnTx/>
                  <a:uFillTx/>
                  <a:latin typeface="Arial" panose="020B0604020202020204" pitchFamily="34" charset="0"/>
                  <a:ea typeface="Times New Roman" panose="02020603050405020304" pitchFamily="18" charset="0"/>
                  <a:cs typeface="Times New Roman" panose="02020603050405020304" pitchFamily="18" charset="0"/>
                </a:rPr>
                <a:t>Incorrect Runway </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or</a:t>
              </a:r>
              <a:r>
                <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F16F1F"/>
                  </a:solidFill>
                  <a:effectLst/>
                  <a:uLnTx/>
                  <a:uFillTx/>
                  <a:latin typeface="Arial" panose="020B0604020202020204" pitchFamily="34" charset="0"/>
                  <a:ea typeface="Times New Roman" panose="02020603050405020304" pitchFamily="18" charset="0"/>
                  <a:cs typeface="Times New Roman" panose="02020603050405020304" pitchFamily="18" charset="0"/>
                </a:rPr>
                <a:t>Wrong Airport</a:t>
              </a:r>
            </a:p>
          </p:txBody>
        </p:sp>
        <p:sp>
          <p:nvSpPr>
            <p:cNvPr id="4" name="TextBox 3">
              <a:extLst>
                <a:ext uri="{FF2B5EF4-FFF2-40B4-BE49-F238E27FC236}">
                  <a16:creationId xmlns:a16="http://schemas.microsoft.com/office/drawing/2014/main" id="{CF713090-2668-A433-1904-C71009F86AAC}"/>
                </a:ext>
              </a:extLst>
            </p:cNvPr>
            <p:cNvSpPr txBox="1">
              <a:spLocks noGrp="1" noRot="1" noMove="1" noResize="1" noEditPoints="1" noAdjustHandles="1" noChangeArrowheads="1" noChangeShapeType="1"/>
            </p:cNvSpPr>
            <p:nvPr/>
          </p:nvSpPr>
          <p:spPr>
            <a:xfrm>
              <a:off x="8900997" y="3429000"/>
              <a:ext cx="14069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New “Click to View” &amp; “Drop Down Filter” features enabled. </a:t>
              </a:r>
            </a:p>
          </p:txBody>
        </p:sp>
        <p:sp>
          <p:nvSpPr>
            <p:cNvPr id="7" name="TextBox 6">
              <a:extLst>
                <a:ext uri="{FF2B5EF4-FFF2-40B4-BE49-F238E27FC236}">
                  <a16:creationId xmlns:a16="http://schemas.microsoft.com/office/drawing/2014/main" id="{4AB62D2F-8B56-11A5-68EF-DF3024403535}"/>
                </a:ext>
              </a:extLst>
            </p:cNvPr>
            <p:cNvSpPr txBox="1">
              <a:spLocks noGrp="1" noRot="1" noMove="1" noResize="1" noEditPoints="1" noAdjustHandles="1" noChangeArrowheads="1" noChangeShapeType="1"/>
            </p:cNvSpPr>
            <p:nvPr/>
          </p:nvSpPr>
          <p:spPr>
            <a:xfrm>
              <a:off x="10655976" y="2151384"/>
              <a:ext cx="1405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Available at</a:t>
              </a:r>
            </a:p>
          </p:txBody>
        </p:sp>
        <p:sp>
          <p:nvSpPr>
            <p:cNvPr id="3" name="TextBox 2">
              <a:extLst>
                <a:ext uri="{FF2B5EF4-FFF2-40B4-BE49-F238E27FC236}">
                  <a16:creationId xmlns:a16="http://schemas.microsoft.com/office/drawing/2014/main" id="{B2F1A271-EC59-1A30-7885-EAD7559264D6}"/>
                </a:ext>
              </a:extLst>
            </p:cNvPr>
            <p:cNvSpPr txBox="1">
              <a:spLocks noGrp="1" noRot="1" noMove="1" noResize="1" noEditPoints="1" noAdjustHandles="1" noChangeArrowheads="1" noChangeShapeType="1"/>
            </p:cNvSpPr>
            <p:nvPr/>
          </p:nvSpPr>
          <p:spPr>
            <a:xfrm>
              <a:off x="3308508" y="6429862"/>
              <a:ext cx="75203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711C"/>
                  </a:solidFill>
                  <a:effectLst/>
                  <a:uLnTx/>
                  <a:uFillTx/>
                  <a:latin typeface="Calibri" panose="020F0502020204030204"/>
                  <a:ea typeface="+mn-ea"/>
                  <a:cs typeface="+mn-cs"/>
                </a:rPr>
                <a:t>https://</a:t>
              </a:r>
              <a:r>
                <a:rPr kumimoji="0" lang="en-US" sz="1800" b="1" i="0" u="none" strike="noStrike" kern="1200" cap="none" spc="0" normalizeH="0" baseline="0" noProof="0" dirty="0" err="1">
                  <a:ln>
                    <a:noFill/>
                  </a:ln>
                  <a:solidFill>
                    <a:srgbClr val="FF711C"/>
                  </a:solidFill>
                  <a:effectLst/>
                  <a:uLnTx/>
                  <a:uFillTx/>
                  <a:latin typeface="Calibri" panose="020F0502020204030204"/>
                  <a:ea typeface="+mn-ea"/>
                  <a:cs typeface="+mn-cs"/>
                </a:rPr>
                <a:t>www.faa.gov</a:t>
              </a:r>
              <a:r>
                <a:rPr kumimoji="0" lang="en-US" sz="1800" b="1" i="0" u="none" strike="noStrike" kern="1200" cap="none" spc="0" normalizeH="0" baseline="0" noProof="0" dirty="0">
                  <a:ln>
                    <a:noFill/>
                  </a:ln>
                  <a:solidFill>
                    <a:srgbClr val="FF711C"/>
                  </a:solidFill>
                  <a:effectLst/>
                  <a:uLnTx/>
                  <a:uFillTx/>
                  <a:latin typeface="Calibri" panose="020F0502020204030204"/>
                  <a:ea typeface="+mn-ea"/>
                  <a:cs typeface="+mn-cs"/>
                </a:rPr>
                <a:t>/airports/</a:t>
              </a:r>
              <a:r>
                <a:rPr kumimoji="0" lang="en-US" sz="1800" b="1" i="0" u="none" strike="noStrike" kern="1200" cap="none" spc="0" normalizeH="0" baseline="0" noProof="0" dirty="0" err="1">
                  <a:ln>
                    <a:noFill/>
                  </a:ln>
                  <a:solidFill>
                    <a:srgbClr val="FF711C"/>
                  </a:solidFill>
                  <a:effectLst/>
                  <a:uLnTx/>
                  <a:uFillTx/>
                  <a:latin typeface="Calibri" panose="020F0502020204030204"/>
                  <a:ea typeface="+mn-ea"/>
                  <a:cs typeface="+mn-cs"/>
                </a:rPr>
                <a:t>runway_safety</a:t>
              </a:r>
              <a:r>
                <a:rPr kumimoji="0" lang="en-US" sz="1800" b="1" i="0" u="none" strike="noStrike" kern="1200" cap="none" spc="0" normalizeH="0" baseline="0" noProof="0" dirty="0">
                  <a:ln>
                    <a:noFill/>
                  </a:ln>
                  <a:solidFill>
                    <a:srgbClr val="FF711C"/>
                  </a:solidFill>
                  <a:effectLst/>
                  <a:uLnTx/>
                  <a:uFillTx/>
                  <a:latin typeface="Calibri" panose="020F0502020204030204"/>
                  <a:ea typeface="+mn-ea"/>
                  <a:cs typeface="+mn-cs"/>
                </a:rPr>
                <a:t>/hotspots/</a:t>
              </a:r>
              <a:r>
                <a:rPr kumimoji="0" lang="en-US" sz="1800" b="1" i="0" u="none" strike="noStrike" kern="1200" cap="none" spc="0" normalizeH="0" baseline="0" noProof="0" dirty="0" err="1">
                  <a:ln>
                    <a:noFill/>
                  </a:ln>
                  <a:solidFill>
                    <a:srgbClr val="FF711C"/>
                  </a:solidFill>
                  <a:effectLst/>
                  <a:uLnTx/>
                  <a:uFillTx/>
                  <a:latin typeface="Calibri" panose="020F0502020204030204"/>
                  <a:ea typeface="+mn-ea"/>
                  <a:cs typeface="+mn-cs"/>
                </a:rPr>
                <a:t>aan</a:t>
              </a:r>
              <a:endParaRPr kumimoji="0" lang="en-US" sz="1800" b="1" i="0" u="none" strike="noStrike" kern="1200" cap="none" spc="0" normalizeH="0" baseline="0" noProof="0" dirty="0">
                <a:ln>
                  <a:noFill/>
                </a:ln>
                <a:solidFill>
                  <a:srgbClr val="FF711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D83E2B4-202D-292A-AC8B-8A65B282A645}"/>
                </a:ext>
              </a:extLst>
            </p:cNvPr>
            <p:cNvPicPr>
              <a:picLocks noGrp="1" noRot="1" noMove="1" noResize="1" noEditPoints="1" noAdjustHandles="1" noChangeArrowheads="1" noChangeShapeType="1" noCrop="1"/>
            </p:cNvPicPr>
            <p:nvPr/>
          </p:nvPicPr>
          <p:blipFill>
            <a:blip r:embed="rId4"/>
            <a:stretch>
              <a:fillRect/>
            </a:stretch>
          </p:blipFill>
          <p:spPr>
            <a:xfrm>
              <a:off x="707431" y="2078139"/>
              <a:ext cx="2601077" cy="4274956"/>
            </a:xfrm>
            <a:prstGeom prst="rect">
              <a:avLst/>
            </a:prstGeom>
            <a:ln w="15875">
              <a:solidFill>
                <a:schemeClr val="tx1"/>
              </a:solidFill>
            </a:ln>
          </p:spPr>
        </p:pic>
      </p:grpSp>
    </p:spTree>
    <p:extLst>
      <p:ext uri="{BB962C8B-B14F-4D97-AF65-F5344CB8AC3E}">
        <p14:creationId xmlns:p14="http://schemas.microsoft.com/office/powerpoint/2010/main" val="557616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Long shot of a runway with directions&#10;&#10;AI-generated content may be incorrect.">
            <a:extLst>
              <a:ext uri="{FF2B5EF4-FFF2-40B4-BE49-F238E27FC236}">
                <a16:creationId xmlns:a16="http://schemas.microsoft.com/office/drawing/2014/main" id="{CA28385D-B64D-7A27-C2BF-51B28787D4ED}"/>
              </a:ext>
            </a:extLst>
          </p:cNvPr>
          <p:cNvPicPr>
            <a:picLocks noGrp="1" noChangeAspect="1"/>
          </p:cNvPicPr>
          <p:nvPr>
            <p:ph type="pic" sz="quarter" idx="20"/>
          </p:nvPr>
        </p:nvPicPr>
        <p:blipFill>
          <a:blip r:embed="rId3"/>
          <a:srcRect t="489" b="489"/>
          <a:stretch>
            <a:fillRect/>
          </a:stretch>
        </p:blipFill>
        <p:spPr/>
      </p:pic>
      <p:pic>
        <p:nvPicPr>
          <p:cNvPr id="13" name="Picture 12" descr="An aerial view of a city&#10;&#10;AI-generated content may be incorrect.">
            <a:extLst>
              <a:ext uri="{FF2B5EF4-FFF2-40B4-BE49-F238E27FC236}">
                <a16:creationId xmlns:a16="http://schemas.microsoft.com/office/drawing/2014/main" id="{A8CD133C-A137-70AA-4B6B-4E42699C0360}"/>
              </a:ext>
            </a:extLst>
          </p:cNvPr>
          <p:cNvPicPr>
            <a:picLocks noChangeAspect="1"/>
          </p:cNvPicPr>
          <p:nvPr/>
        </p:nvPicPr>
        <p:blipFill>
          <a:blip r:embed="rId4"/>
          <a:stretch>
            <a:fillRect/>
          </a:stretch>
        </p:blipFill>
        <p:spPr>
          <a:xfrm>
            <a:off x="1693421" y="1692392"/>
            <a:ext cx="3337140" cy="5191107"/>
          </a:xfrm>
          <a:prstGeom prst="rect">
            <a:avLst/>
          </a:prstGeom>
        </p:spPr>
      </p:pic>
    </p:spTree>
    <p:extLst>
      <p:ext uri="{BB962C8B-B14F-4D97-AF65-F5344CB8AC3E}">
        <p14:creationId xmlns:p14="http://schemas.microsoft.com/office/powerpoint/2010/main" val="2435908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90A968-43B3-81DE-88DF-86230E30F3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96101"/>
          </a:xfrm>
          <a:prstGeom prst="rect">
            <a:avLst/>
          </a:prstGeom>
        </p:spPr>
      </p:pic>
      <p:sp>
        <p:nvSpPr>
          <p:cNvPr id="8" name="Rectangle 7">
            <a:extLst>
              <a:ext uri="{FF2B5EF4-FFF2-40B4-BE49-F238E27FC236}">
                <a16:creationId xmlns:a16="http://schemas.microsoft.com/office/drawing/2014/main" id="{68493386-9044-097A-BD2B-E20B7F53959B}"/>
              </a:ext>
            </a:extLst>
          </p:cNvPr>
          <p:cNvSpPr/>
          <p:nvPr/>
        </p:nvSpPr>
        <p:spPr>
          <a:xfrm>
            <a:off x="0" y="-1"/>
            <a:ext cx="12191998" cy="6896100"/>
          </a:xfrm>
          <a:prstGeom prst="rect">
            <a:avLst/>
          </a:prstGeom>
          <a:solidFill>
            <a:srgbClr val="FFFFFF">
              <a:lumMod val="95000"/>
              <a:alpha val="855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7">
            <a:extLst>
              <a:ext uri="{FF2B5EF4-FFF2-40B4-BE49-F238E27FC236}">
                <a16:creationId xmlns:a16="http://schemas.microsoft.com/office/drawing/2014/main" id="{ABA36580-500A-64B3-B731-D80F4B2E8566}"/>
              </a:ext>
            </a:extLst>
          </p:cNvPr>
          <p:cNvSpPr txBox="1">
            <a:spLocks noGrp="1" noRot="1" noMove="1" noResize="1" noEditPoints="1" noAdjustHandles="1" noChangeArrowheads="1" noChangeShapeType="1"/>
          </p:cNvSpPr>
          <p:nvPr/>
        </p:nvSpPr>
        <p:spPr>
          <a:xfrm>
            <a:off x="6324477" y="1711959"/>
            <a:ext cx="5777871" cy="2076950"/>
          </a:xfrm>
          <a:prstGeom prst="rect">
            <a:avLst/>
          </a:prstGeom>
        </p:spPr>
        <p:txBody>
          <a:bodyPr lIns="0" tIns="18288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FF711C"/>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Diagrams </a:t>
            </a:r>
            <a:r>
              <a:rPr kumimoji="0" 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provide situational awareness for pilots, airport staff, and airport ground vehicle operators in navigating runways, taxiways, and aprons. </a:t>
            </a:r>
          </a:p>
        </p:txBody>
      </p:sp>
      <p:sp>
        <p:nvSpPr>
          <p:cNvPr id="6" name="TextBox 5">
            <a:extLst>
              <a:ext uri="{FF2B5EF4-FFF2-40B4-BE49-F238E27FC236}">
                <a16:creationId xmlns:a16="http://schemas.microsoft.com/office/drawing/2014/main" id="{DA575180-CF65-6D31-19FA-453A721812AB}"/>
              </a:ext>
            </a:extLst>
          </p:cNvPr>
          <p:cNvSpPr txBox="1">
            <a:spLocks noGrp="1" noRot="1" noMove="1" noResize="1" noEditPoints="1" noAdjustHandles="1" noChangeArrowheads="1" noChangeShapeType="1"/>
          </p:cNvSpPr>
          <p:nvPr/>
        </p:nvSpPr>
        <p:spPr>
          <a:xfrm>
            <a:off x="6324477" y="4086274"/>
            <a:ext cx="5408315" cy="2277547"/>
          </a:xfrm>
          <a:prstGeom prst="rect">
            <a:avLst/>
          </a:prstGeom>
          <a:noFill/>
        </p:spPr>
        <p:txBody>
          <a:bodyPr wrap="square" lIns="0" tIns="0" rIns="0" bIns="0" rtlCol="0">
            <a:spAutoFit/>
          </a:bodyPr>
          <a:lstStyle/>
          <a:p>
            <a:pPr marL="0" marR="0" lvl="1"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0" cap="none" spc="0" normalizeH="0" baseline="0" noProof="0">
                <a:ln>
                  <a:noFill/>
                </a:ln>
                <a:solidFill>
                  <a:srgbClr val="F16F1F"/>
                </a:solidFill>
                <a:effectLst/>
                <a:uLnTx/>
                <a:uFillTx/>
                <a:latin typeface="Arial" panose="020B0604020202020204" pitchFamily="34" charset="0"/>
                <a:cs typeface="Arial" panose="020B0604020202020204" pitchFamily="34" charset="0"/>
              </a:rPr>
              <a:t>Hot Spots </a:t>
            </a:r>
            <a:r>
              <a:rPr kumimoji="0" lang="en-US" sz="2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are a location </a:t>
            </a:r>
            <a:r>
              <a:rPr kumimoji="0" lang="en-US" sz="2600" b="0" i="0" u="none" strike="noStrike" kern="0" cap="none" spc="0" normalizeH="0" baseline="0" noProof="0">
                <a:ln>
                  <a:noFill/>
                </a:ln>
                <a:solidFill>
                  <a:srgbClr val="303744"/>
                </a:solidFill>
                <a:effectLst/>
                <a:uLnTx/>
                <a:uFillTx/>
                <a:latin typeface="Arial" panose="020B0604020202020204" pitchFamily="34" charset="0"/>
                <a:cs typeface="Arial" panose="020B0604020202020204" pitchFamily="34" charset="0"/>
              </a:rPr>
              <a:t>on an aerodrome movement area with a history or potential risk of collision or RI, where heightened attention by pilots and drivers is necessary.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 name="object 5">
            <a:extLst>
              <a:ext uri="{FF2B5EF4-FFF2-40B4-BE49-F238E27FC236}">
                <a16:creationId xmlns:a16="http://schemas.microsoft.com/office/drawing/2014/main" id="{39848268-804F-F767-7528-F6C30CBF6CD2}"/>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316C79C-9D44-7142-8585-14915D4F25FC}"/>
              </a:ext>
            </a:extLst>
          </p:cNvPr>
          <p:cNvSpPr>
            <a:spLocks noGrp="1" noRot="1" noMove="1" noResize="1" noEditPoints="1" noAdjustHandles="1" noChangeArrowheads="1" noChangeShapeType="1"/>
          </p:cNvSpPr>
          <p:nvPr/>
        </p:nvSpPr>
        <p:spPr>
          <a:xfrm>
            <a:off x="1435100" y="456280"/>
            <a:ext cx="10756900" cy="1210471"/>
          </a:xfrm>
          <a:prstGeom prst="rect">
            <a:avLst/>
          </a:prstGeom>
          <a:solidFill>
            <a:srgbClr val="3037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5">
            <a:extLst>
              <a:ext uri="{FF2B5EF4-FFF2-40B4-BE49-F238E27FC236}">
                <a16:creationId xmlns:a16="http://schemas.microsoft.com/office/drawing/2014/main" id="{AF0CD474-84C3-2FFF-DC53-6306ECD2DC55}"/>
              </a:ext>
            </a:extLst>
          </p:cNvPr>
          <p:cNvSpPr txBox="1">
            <a:spLocks noGrp="1" noRot="1" noMove="1" noResize="1" noEditPoints="1" noAdjustHandles="1" noChangeArrowheads="1" noChangeShapeType="1"/>
          </p:cNvSpPr>
          <p:nvPr/>
        </p:nvSpPr>
        <p:spPr>
          <a:xfrm>
            <a:off x="6257059" y="1083683"/>
            <a:ext cx="6591376"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rPr>
              <a:t>AIRPORT DIAGRAM &amp; HOT SPOTS</a:t>
            </a:r>
            <a:endParaRPr kumimoji="0" lang="en-US" sz="2000" b="1" i="0" u="none" strike="noStrike" kern="1200" cap="none" spc="0" normalizeH="0" baseline="0" noProof="0">
              <a:ln>
                <a:noFill/>
              </a:ln>
              <a:solidFill>
                <a:srgbClr val="FF0000"/>
              </a:solidFill>
              <a:effectLst>
                <a:outerShdw blurRad="76200" dist="76200" dir="3600000" algn="tl" rotWithShape="0">
                  <a:prstClr val="black">
                    <a:alpha val="40000"/>
                  </a:prstClr>
                </a:outerShdw>
              </a:effectLst>
              <a:uLnTx/>
              <a:uFillTx/>
              <a:latin typeface="Arial Black" panose="020B0604020202020204" pitchFamily="34" charset="0"/>
              <a:ea typeface="+mj-ea"/>
            </a:endParaRPr>
          </a:p>
        </p:txBody>
      </p:sp>
      <p:cxnSp>
        <p:nvCxnSpPr>
          <p:cNvPr id="11" name="Straight Connector 10">
            <a:extLst>
              <a:ext uri="{FF2B5EF4-FFF2-40B4-BE49-F238E27FC236}">
                <a16:creationId xmlns:a16="http://schemas.microsoft.com/office/drawing/2014/main" id="{D2B58D95-1980-467A-8124-E84C735E8413}"/>
              </a:ext>
            </a:extLst>
          </p:cNvPr>
          <p:cNvCxnSpPr>
            <a:cxnSpLocks noGrp="1" noRot="1" noMove="1" noResize="1" noEditPoints="1" noAdjustHandles="1" noChangeArrowheads="1" noChangeShapeType="1"/>
          </p:cNvCxnSpPr>
          <p:nvPr/>
        </p:nvCxnSpPr>
        <p:spPr>
          <a:xfrm>
            <a:off x="6257059" y="3985361"/>
            <a:ext cx="5598220" cy="0"/>
          </a:xfrm>
          <a:prstGeom prst="line">
            <a:avLst/>
          </a:prstGeom>
          <a:ln>
            <a:solidFill>
              <a:srgbClr val="F16F1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70D20A-E5E5-1536-5A2F-0FB1AA995E66}"/>
              </a:ext>
            </a:extLst>
          </p:cNvPr>
          <p:cNvSpPr txBox="1">
            <a:spLocks noGrp="1" noRot="1" noMove="1" noResize="1" noEditPoints="1" noAdjustHandles="1" noChangeArrowheads="1" noChangeShapeType="1"/>
          </p:cNvSpPr>
          <p:nvPr/>
        </p:nvSpPr>
        <p:spPr>
          <a:xfrm>
            <a:off x="5878691" y="6261076"/>
            <a:ext cx="63133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https://www.faa.gov/airports/runway_safety/diagrams/</a:t>
            </a:r>
          </a:p>
        </p:txBody>
      </p:sp>
      <p:pic>
        <p:nvPicPr>
          <p:cNvPr id="13" name="Picture 12">
            <a:extLst>
              <a:ext uri="{FF2B5EF4-FFF2-40B4-BE49-F238E27FC236}">
                <a16:creationId xmlns:a16="http://schemas.microsoft.com/office/drawing/2014/main" id="{82ECF609-8058-172D-FA05-F68E32C300A0}"/>
              </a:ext>
            </a:extLst>
          </p:cNvPr>
          <p:cNvPicPr>
            <a:picLocks noChangeAspect="1"/>
          </p:cNvPicPr>
          <p:nvPr/>
        </p:nvPicPr>
        <p:blipFill rotWithShape="1">
          <a:blip r:embed="rId4"/>
          <a:srcRect l="2410" r="1633"/>
          <a:stretch/>
        </p:blipFill>
        <p:spPr>
          <a:xfrm>
            <a:off x="1704100" y="-14450"/>
            <a:ext cx="4092742" cy="6886900"/>
          </a:xfrm>
          <a:prstGeom prst="rect">
            <a:avLst/>
          </a:prstGeom>
        </p:spPr>
      </p:pic>
      <p:sp>
        <p:nvSpPr>
          <p:cNvPr id="12" name="Picture Placeholder 1">
            <a:extLst>
              <a:ext uri="{FF2B5EF4-FFF2-40B4-BE49-F238E27FC236}">
                <a16:creationId xmlns:a16="http://schemas.microsoft.com/office/drawing/2014/main" id="{F35D72D7-B12C-F791-3D8F-252A9DE7AC2C}"/>
              </a:ext>
            </a:extLst>
          </p:cNvPr>
          <p:cNvSpPr>
            <a:spLocks noGrp="1"/>
          </p:cNvSpPr>
          <p:nvPr>
            <p:ph type="pic" sz="quarter" idx="18"/>
          </p:nvPr>
        </p:nvSpPr>
        <p:spPr>
          <a:xfrm>
            <a:off x="2519493" y="2750434"/>
            <a:ext cx="2461955" cy="963817"/>
          </a:xfrm>
        </p:spPr>
        <p:txBody>
          <a:bodyPr/>
          <a:lstStyle/>
          <a:p>
            <a:endParaRPr lang="en-US"/>
          </a:p>
        </p:txBody>
      </p:sp>
      <p:pic>
        <p:nvPicPr>
          <p:cNvPr id="10" name="Picture 9" descr="Diagram&#10;&#10;Description automatically generated">
            <a:extLst>
              <a:ext uri="{FF2B5EF4-FFF2-40B4-BE49-F238E27FC236}">
                <a16:creationId xmlns:a16="http://schemas.microsoft.com/office/drawing/2014/main" id="{FCD455B9-862D-1D8C-A70B-66DBEAF844B1}"/>
              </a:ext>
            </a:extLst>
          </p:cNvPr>
          <p:cNvPicPr>
            <a:picLocks noChangeAspect="1"/>
          </p:cNvPicPr>
          <p:nvPr/>
        </p:nvPicPr>
        <p:blipFill>
          <a:blip r:embed="rId5"/>
          <a:stretch>
            <a:fillRect/>
          </a:stretch>
        </p:blipFill>
        <p:spPr>
          <a:xfrm>
            <a:off x="1029069" y="119913"/>
            <a:ext cx="4905873" cy="6618173"/>
          </a:xfrm>
          <a:prstGeom prst="rect">
            <a:avLst/>
          </a:prstGeom>
        </p:spPr>
      </p:pic>
    </p:spTree>
    <p:extLst>
      <p:ext uri="{BB962C8B-B14F-4D97-AF65-F5344CB8AC3E}">
        <p14:creationId xmlns:p14="http://schemas.microsoft.com/office/powerpoint/2010/main" val="3614798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589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C114466-4AEE-77CC-573B-C6411AF4BD1A}"/>
              </a:ext>
            </a:extLst>
          </p:cNvPr>
          <p:cNvSpPr/>
          <p:nvPr/>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28">
            <a:extLst>
              <a:ext uri="{FF2B5EF4-FFF2-40B4-BE49-F238E27FC236}">
                <a16:creationId xmlns:a16="http://schemas.microsoft.com/office/drawing/2014/main" id="{E437E0FF-0FD0-4D43-E3BB-8D6044D2E526}"/>
              </a:ext>
            </a:extLst>
          </p:cNvPr>
          <p:cNvSpPr txBox="1">
            <a:spLocks noGrp="1" noRot="1" noMove="1" noResize="1" noEditPoints="1" noAdjustHandles="1" noChangeArrowheads="1" noChangeShapeType="1"/>
          </p:cNvSpPr>
          <p:nvPr/>
        </p:nvSpPr>
        <p:spPr>
          <a:xfrm>
            <a:off x="1955296" y="1970323"/>
            <a:ext cx="9741404" cy="3031599"/>
          </a:xfrm>
          <a:prstGeom prst="rect">
            <a:avLst/>
          </a:prstGeom>
        </p:spPr>
        <p:txBody>
          <a:bodyPr vert="horz" wrap="square" lIns="0" tIns="182880" rIns="0" bIns="0" rtlCol="0" anchor="t">
            <a:spAutoFit/>
          </a:bodyPr>
          <a:lstStyle/>
          <a:p>
            <a:pPr marR="5080">
              <a:lnSpc>
                <a:spcPts val="2700"/>
              </a:lnSpc>
              <a:spcBef>
                <a:spcPts val="1100"/>
              </a:spcBef>
              <a:buClr>
                <a:schemeClr val="accent2"/>
              </a:buClr>
            </a:pPr>
            <a:r>
              <a:rPr lang="en-US" sz="2800" b="1">
                <a:solidFill>
                  <a:srgbClr val="F16F1F"/>
                </a:solidFill>
                <a:latin typeface="Arial"/>
                <a:cs typeface="Arial"/>
              </a:rPr>
              <a:t>Are notices filed to alert airfield users of potential hazards or airfield conditions.</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Are added and changed by the Airport Operator based on current conditions.</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Are coordinated with ATC for awareness.</a:t>
            </a:r>
          </a:p>
          <a:p>
            <a:pPr marL="237490" marR="5080" indent="-237490">
              <a:lnSpc>
                <a:spcPts val="2700"/>
              </a:lnSpc>
              <a:spcBef>
                <a:spcPts val="1100"/>
              </a:spcBef>
              <a:buClr>
                <a:schemeClr val="accent2"/>
              </a:buClr>
              <a:buFont typeface="Arial"/>
              <a:buChar char="•"/>
            </a:pPr>
            <a:r>
              <a:rPr lang="en-US" sz="2400">
                <a:solidFill>
                  <a:schemeClr val="accent2"/>
                </a:solidFill>
                <a:latin typeface="Arial"/>
                <a:cs typeface="Arial"/>
              </a:rPr>
              <a:t>Can be further used to produce </a:t>
            </a:r>
            <a:r>
              <a:rPr lang="en-US" sz="2400">
                <a:solidFill>
                  <a:srgbClr val="F16F1F"/>
                </a:solidFill>
                <a:latin typeface="Arial"/>
                <a:cs typeface="Arial"/>
              </a:rPr>
              <a:t>Construction Notice Diagrams     </a:t>
            </a:r>
            <a:r>
              <a:rPr lang="en-US" sz="2400">
                <a:solidFill>
                  <a:schemeClr val="accent2"/>
                </a:solidFill>
                <a:latin typeface="Arial"/>
                <a:cs typeface="Arial"/>
              </a:rPr>
              <a:t>known as CNDs.</a:t>
            </a:r>
          </a:p>
        </p:txBody>
      </p:sp>
      <p:sp>
        <p:nvSpPr>
          <p:cNvPr id="12" name="TextBox 11">
            <a:extLst>
              <a:ext uri="{FF2B5EF4-FFF2-40B4-BE49-F238E27FC236}">
                <a16:creationId xmlns:a16="http://schemas.microsoft.com/office/drawing/2014/main" id="{EB007E96-1632-66B2-4383-45A039D02F18}"/>
              </a:ext>
            </a:extLst>
          </p:cNvPr>
          <p:cNvSpPr txBox="1">
            <a:spLocks noGrp="1" noRot="1" noMove="1" noResize="1" noEditPoints="1" noAdjustHandles="1" noChangeArrowheads="1" noChangeShapeType="1"/>
          </p:cNvSpPr>
          <p:nvPr/>
        </p:nvSpPr>
        <p:spPr>
          <a:xfrm>
            <a:off x="1865014" y="610859"/>
            <a:ext cx="7658152"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 AWARENESS</a:t>
            </a:r>
          </a:p>
        </p:txBody>
      </p:sp>
      <p:sp>
        <p:nvSpPr>
          <p:cNvPr id="13" name="TextBox 12">
            <a:extLst>
              <a:ext uri="{FF2B5EF4-FFF2-40B4-BE49-F238E27FC236}">
                <a16:creationId xmlns:a16="http://schemas.microsoft.com/office/drawing/2014/main" id="{B6CDD5BA-35C9-304B-7E19-71EDDD6C5CE2}"/>
              </a:ext>
            </a:extLst>
          </p:cNvPr>
          <p:cNvSpPr txBox="1">
            <a:spLocks noGrp="1" noRot="1" noMove="1" noResize="1" noEditPoints="1" noAdjustHandles="1" noChangeArrowheads="1" noChangeShapeType="1"/>
          </p:cNvSpPr>
          <p:nvPr/>
        </p:nvSpPr>
        <p:spPr>
          <a:xfrm>
            <a:off x="1865014" y="965930"/>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NOTAMS</a:t>
            </a:r>
          </a:p>
        </p:txBody>
      </p:sp>
      <p:sp>
        <p:nvSpPr>
          <p:cNvPr id="14" name="Rectangle 13">
            <a:hlinkClick r:id="rId3"/>
            <a:extLst>
              <a:ext uri="{FF2B5EF4-FFF2-40B4-BE49-F238E27FC236}">
                <a16:creationId xmlns:a16="http://schemas.microsoft.com/office/drawing/2014/main" id="{DEAD46EB-E0C4-6209-ECDB-BAADCA086207}"/>
              </a:ext>
            </a:extLst>
          </p:cNvPr>
          <p:cNvSpPr/>
          <p:nvPr/>
        </p:nvSpPr>
        <p:spPr>
          <a:xfrm>
            <a:off x="283482" y="2185965"/>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ject 4">
            <a:extLst>
              <a:ext uri="{FF2B5EF4-FFF2-40B4-BE49-F238E27FC236}">
                <a16:creationId xmlns:a16="http://schemas.microsoft.com/office/drawing/2014/main" id="{AA8D744E-5558-547D-1911-C765922A9A80}"/>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sp>
        <p:nvSpPr>
          <p:cNvPr id="4" name="TextBox 3">
            <a:extLst>
              <a:ext uri="{FF2B5EF4-FFF2-40B4-BE49-F238E27FC236}">
                <a16:creationId xmlns:a16="http://schemas.microsoft.com/office/drawing/2014/main" id="{4C4B0BA1-F790-F205-DC3C-B00788F034B8}"/>
              </a:ext>
            </a:extLst>
          </p:cNvPr>
          <p:cNvSpPr txBox="1">
            <a:spLocks noGrp="1" noRot="1" noMove="1" noResize="1" noEditPoints="1" noAdjustHandles="1" noChangeArrowheads="1" noChangeShapeType="1"/>
          </p:cNvSpPr>
          <p:nvPr/>
        </p:nvSpPr>
        <p:spPr>
          <a:xfrm>
            <a:off x="2836101" y="5613575"/>
            <a:ext cx="7485345" cy="584775"/>
          </a:xfrm>
          <a:prstGeom prst="rect">
            <a:avLst/>
          </a:prstGeom>
          <a:noFill/>
        </p:spPr>
        <p:txBody>
          <a:bodyPr wrap="square">
            <a:spAutoFit/>
          </a:bodyPr>
          <a:lstStyle/>
          <a:p>
            <a:r>
              <a:rPr lang="en-US" sz="3200">
                <a:solidFill>
                  <a:schemeClr val="accent1">
                    <a:lumMod val="75000"/>
                  </a:schemeClr>
                </a:solidFill>
              </a:rPr>
              <a:t>https://notams.aim.faa.gov/notamSearch</a:t>
            </a:r>
            <a:r>
              <a:rPr lang="en-US" sz="2800">
                <a:solidFill>
                  <a:schemeClr val="accent1">
                    <a:lumMod val="75000"/>
                  </a:schemeClr>
                </a:solidFill>
              </a:rPr>
              <a:t>/</a:t>
            </a:r>
          </a:p>
        </p:txBody>
      </p:sp>
    </p:spTree>
    <p:extLst>
      <p:ext uri="{BB962C8B-B14F-4D97-AF65-F5344CB8AC3E}">
        <p14:creationId xmlns:p14="http://schemas.microsoft.com/office/powerpoint/2010/main" val="1496630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7A3FC-121F-64E9-6A9C-50FC1B5911FC}"/>
              </a:ext>
            </a:extLst>
          </p:cNvPr>
          <p:cNvSpPr txBox="1">
            <a:spLocks noGrp="1" noRot="1" noMove="1" noResize="1" noEditPoints="1" noAdjustHandles="1" noChangeArrowheads="1" noChangeShapeType="1"/>
          </p:cNvSpPr>
          <p:nvPr/>
        </p:nvSpPr>
        <p:spPr>
          <a:xfrm>
            <a:off x="1774377" y="607761"/>
            <a:ext cx="760827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CONSTRUCTION NOTICE DIAGRAMS</a:t>
            </a:r>
            <a:endParaRPr kumimoji="0" lang="en-US" sz="2800" b="1" i="0" u="none" strike="sng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20AB62B-5F1F-AB1C-B8B2-7540821B4F7D}"/>
              </a:ext>
            </a:extLst>
          </p:cNvPr>
          <p:cNvSpPr txBox="1">
            <a:spLocks noGrp="1" noRot="1" noMove="1" noResize="1" noEditPoints="1" noAdjustHandles="1" noChangeArrowheads="1" noChangeShapeType="1"/>
          </p:cNvSpPr>
          <p:nvPr/>
        </p:nvSpPr>
        <p:spPr>
          <a:xfrm>
            <a:off x="1798140" y="953510"/>
            <a:ext cx="11797838"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CNDs </a:t>
            </a:r>
            <a:r>
              <a:rPr lang="en-US" sz="28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 . .</a:t>
            </a:r>
          </a:p>
        </p:txBody>
      </p:sp>
      <p:pic>
        <p:nvPicPr>
          <p:cNvPr id="5" name="Picture 4" descr="Diagram&#10;&#10;Description automatically generated">
            <a:extLst>
              <a:ext uri="{FF2B5EF4-FFF2-40B4-BE49-F238E27FC236}">
                <a16:creationId xmlns:a16="http://schemas.microsoft.com/office/drawing/2014/main" id="{1A0ECDB0-A10A-9ED1-EA61-3F6ACA354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303"/>
          <a:stretch/>
        </p:blipFill>
        <p:spPr>
          <a:xfrm>
            <a:off x="2018703" y="3823278"/>
            <a:ext cx="3559812" cy="2521493"/>
          </a:xfrm>
          <a:prstGeom prst="rect">
            <a:avLst/>
          </a:prstGeom>
          <a:ln w="12700">
            <a:solidFill>
              <a:schemeClr val="accent2"/>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A46A4A43-27CA-52A7-B279-FDB40D0F7CDB}"/>
              </a:ext>
            </a:extLst>
          </p:cNvPr>
          <p:cNvSpPr/>
          <p:nvPr/>
        </p:nvSpPr>
        <p:spPr>
          <a:xfrm>
            <a:off x="10027677" y="4891811"/>
            <a:ext cx="1641231" cy="1455323"/>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2687ADF-FEB9-62D7-8A65-FD334A466374}"/>
              </a:ext>
            </a:extLst>
          </p:cNvPr>
          <p:cNvGrpSpPr/>
          <p:nvPr/>
        </p:nvGrpSpPr>
        <p:grpSpPr>
          <a:xfrm>
            <a:off x="10142923" y="4941082"/>
            <a:ext cx="1895038" cy="1356782"/>
            <a:chOff x="11475952" y="1820247"/>
            <a:chExt cx="2022174" cy="978949"/>
          </a:xfrm>
        </p:grpSpPr>
        <p:sp>
          <p:nvSpPr>
            <p:cNvPr id="9" name="Oval 8">
              <a:extLst>
                <a:ext uri="{FF2B5EF4-FFF2-40B4-BE49-F238E27FC236}">
                  <a16:creationId xmlns:a16="http://schemas.microsoft.com/office/drawing/2014/main" id="{5074585B-A951-865B-EFC2-7601DD81F0A4}"/>
                </a:ext>
              </a:extLst>
            </p:cNvPr>
            <p:cNvSpPr/>
            <p:nvPr/>
          </p:nvSpPr>
          <p:spPr>
            <a:xfrm>
              <a:off x="11515491" y="2478383"/>
              <a:ext cx="161522" cy="261360"/>
            </a:xfrm>
            <a:prstGeom prst="ellipse">
              <a:avLst/>
            </a:prstGeom>
            <a:solidFill>
              <a:srgbClr val="02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E0BF847F-CA7E-1BC2-F9F2-A15E46F66504}"/>
                </a:ext>
              </a:extLst>
            </p:cNvPr>
            <p:cNvSpPr/>
            <p:nvPr/>
          </p:nvSpPr>
          <p:spPr>
            <a:xfrm>
              <a:off x="11475952" y="2162810"/>
              <a:ext cx="261360" cy="26136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17">
              <a:extLst>
                <a:ext uri="{FF2B5EF4-FFF2-40B4-BE49-F238E27FC236}">
                  <a16:creationId xmlns:a16="http://schemas.microsoft.com/office/drawing/2014/main" id="{40BFEE95-10A7-E8EE-4604-EAB8CABA44C4}"/>
                </a:ext>
              </a:extLst>
            </p:cNvPr>
            <p:cNvSpPr txBox="1">
              <a:spLocks noGrp="1" noRot="1" noMove="1" noResize="1" noEditPoints="1" noAdjustHandles="1" noChangeArrowheads="1" noChangeShapeType="1"/>
            </p:cNvSpPr>
            <p:nvPr/>
          </p:nvSpPr>
          <p:spPr>
            <a:xfrm>
              <a:off x="11517348" y="1820247"/>
              <a:ext cx="1980778" cy="978949"/>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389255">
                <a:lnSpc>
                  <a:spcPts val="2900"/>
                </a:lnSpc>
                <a:spcBef>
                  <a:spcPts val="340"/>
                </a:spcBef>
              </a:pPr>
              <a:r>
                <a:rPr lang="en-US">
                  <a:ln w="0"/>
                  <a:latin typeface="Arial"/>
                  <a:cs typeface="Arial"/>
                </a:rPr>
                <a:t>KEY: </a:t>
              </a:r>
            </a:p>
            <a:p>
              <a:pPr marL="237744" marR="389255" indent="-237744">
                <a:spcBef>
                  <a:spcPts val="600"/>
                </a:spcBef>
              </a:pPr>
              <a:r>
                <a:rPr lang="en-US" spc="50">
                  <a:latin typeface="Arial"/>
                  <a:cs typeface="Arial"/>
                </a:rPr>
                <a:t>    Cl</a:t>
              </a:r>
              <a:r>
                <a:rPr spc="50">
                  <a:latin typeface="Arial"/>
                  <a:cs typeface="Arial"/>
                </a:rPr>
                <a:t>osures</a:t>
              </a:r>
              <a:endParaRPr>
                <a:latin typeface="Arial"/>
                <a:cs typeface="Arial"/>
              </a:endParaRPr>
            </a:p>
            <a:p>
              <a:pPr marL="237744" marR="5080" indent="-237744">
                <a:spcBef>
                  <a:spcPts val="600"/>
                </a:spcBef>
              </a:pPr>
              <a:r>
                <a:rPr lang="en-US" spc="50">
                  <a:latin typeface="Arial"/>
                  <a:cs typeface="Arial"/>
                </a:rPr>
                <a:t>   Temporary     restriction</a:t>
              </a:r>
              <a:endParaRPr>
                <a:latin typeface="Arial"/>
                <a:cs typeface="Arial"/>
              </a:endParaRPr>
            </a:p>
          </p:txBody>
        </p:sp>
      </p:grpSp>
      <p:pic>
        <p:nvPicPr>
          <p:cNvPr id="12" name="Picture 6" descr="Text&#10;&#10;Description automatically generated">
            <a:extLst>
              <a:ext uri="{FF2B5EF4-FFF2-40B4-BE49-F238E27FC236}">
                <a16:creationId xmlns:a16="http://schemas.microsoft.com/office/drawing/2014/main" id="{8F5AF610-F28A-473D-0930-625214977BE0}"/>
              </a:ext>
            </a:extLst>
          </p:cNvPr>
          <p:cNvPicPr>
            <a:picLocks noChangeAspect="1"/>
          </p:cNvPicPr>
          <p:nvPr/>
        </p:nvPicPr>
        <p:blipFill rotWithShape="1">
          <a:blip r:embed="rId4"/>
          <a:srcRect t="22414" r="15288"/>
          <a:stretch/>
        </p:blipFill>
        <p:spPr>
          <a:xfrm>
            <a:off x="6331985" y="3823278"/>
            <a:ext cx="3326639" cy="2521493"/>
          </a:xfrm>
          <a:prstGeom prst="rect">
            <a:avLst/>
          </a:prstGeom>
          <a:ln>
            <a:solidFill>
              <a:schemeClr val="accent2"/>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FAE382C2-BD43-3212-02B6-ACD6F0CD92A6}"/>
              </a:ext>
            </a:extLst>
          </p:cNvPr>
          <p:cNvSpPr txBox="1">
            <a:spLocks noGrp="1" noRot="1" noMove="1" noResize="1" noEditPoints="1" noAdjustHandles="1" noChangeArrowheads="1" noChangeShapeType="1"/>
          </p:cNvSpPr>
          <p:nvPr/>
        </p:nvSpPr>
        <p:spPr>
          <a:xfrm>
            <a:off x="1798140" y="1522550"/>
            <a:ext cx="10506594" cy="3785652"/>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r>
              <a:rPr lang="en-US" sz="2400" b="1">
                <a:solidFill>
                  <a:srgbClr val="F16F1F"/>
                </a:solidFill>
                <a:latin typeface="Arial"/>
              </a:rPr>
              <a:t>Give airport users a visual depiction of runway &amp; taxiway closures as well as operational restrictions lasting &gt;24 hours</a:t>
            </a:r>
            <a:endParaRPr lang="en-US" sz="800" b="1">
              <a:solidFill>
                <a:srgbClr val="F16F1F"/>
              </a:solidFill>
              <a:latin typeface="Arial"/>
            </a:endParaRPr>
          </a:p>
          <a:p>
            <a:endParaRPr lang="en-US" sz="800" b="1">
              <a:solidFill>
                <a:srgbClr val="F16F1F"/>
              </a:solidFill>
              <a:latin typeface="Arial"/>
            </a:endParaRPr>
          </a:p>
          <a:p>
            <a:pPr marL="342900" indent="-342900">
              <a:buFont typeface="Arial" panose="020B0604020202020204" pitchFamily="34" charset="0"/>
              <a:buChar char="•"/>
            </a:pPr>
            <a:r>
              <a:rPr lang="en-US" sz="2400">
                <a:latin typeface="Arial"/>
              </a:rPr>
              <a:t>Do not replace traditional Airport Diagrams or other non-closure NOTAMs</a:t>
            </a:r>
          </a:p>
          <a:p>
            <a:pPr marL="342900" indent="-342900">
              <a:buFont typeface="Arial" panose="020B0604020202020204" pitchFamily="34" charset="0"/>
              <a:buChar char="•"/>
            </a:pPr>
            <a:r>
              <a:rPr lang="en-US" sz="2400">
                <a:latin typeface="Arial"/>
              </a:rPr>
              <a:t>Are updated daily based on issued NOTAMs</a:t>
            </a:r>
          </a:p>
          <a:p>
            <a:pPr marL="342900" indent="-342900">
              <a:buFont typeface="Arial" panose="020B0604020202020204" pitchFamily="34" charset="0"/>
              <a:buChar char="•"/>
            </a:pPr>
            <a:r>
              <a:rPr lang="en-US" sz="2400">
                <a:latin typeface="Arial"/>
              </a:rPr>
              <a:t>Can be found on </a:t>
            </a:r>
            <a:r>
              <a:rPr lang="en-US" sz="2400" err="1">
                <a:latin typeface="Arial"/>
              </a:rPr>
              <a:t>ForeFlight</a:t>
            </a:r>
            <a:endParaRPr lang="en-US" sz="2400">
              <a:latin typeface="Arial"/>
            </a:endParaRPr>
          </a:p>
          <a:p>
            <a:pPr marL="342900" indent="-342900">
              <a:buFont typeface="Wingdings" panose="05000000000000000000" pitchFamily="2" charset="2"/>
              <a:buChar char="§"/>
            </a:pPr>
            <a:endParaRPr lang="en-US" sz="2200">
              <a:latin typeface="Arial"/>
            </a:endParaRPr>
          </a:p>
          <a:p>
            <a:pPr marL="342900" indent="-342900">
              <a:buFont typeface="Wingdings" panose="05000000000000000000" pitchFamily="2" charset="2"/>
              <a:buChar char="§"/>
            </a:pPr>
            <a:endParaRPr lang="en-US" sz="2200">
              <a:latin typeface="Arial"/>
            </a:endParaRPr>
          </a:p>
          <a:p>
            <a:pPr marL="342900" indent="-342900">
              <a:buFont typeface="Wingdings" panose="05000000000000000000" pitchFamily="2" charset="2"/>
              <a:buChar char="§"/>
            </a:pPr>
            <a:endParaRPr lang="en-US" sz="2200">
              <a:latin typeface="Arial"/>
            </a:endParaRPr>
          </a:p>
          <a:p>
            <a:pPr marL="342900" indent="-342900">
              <a:buFont typeface="Wingdings" panose="05000000000000000000" pitchFamily="2" charset="2"/>
              <a:buChar char="§"/>
            </a:pPr>
            <a:endParaRPr lang="en-US" sz="2200">
              <a:latin typeface="Arial"/>
            </a:endParaRPr>
          </a:p>
          <a:p>
            <a:endParaRPr lang="en-US" b="1">
              <a:solidFill>
                <a:srgbClr val="FF711C"/>
              </a:solidFill>
              <a:cs typeface="Calibri" panose="020F0502020204030204"/>
            </a:endParaRPr>
          </a:p>
        </p:txBody>
      </p:sp>
    </p:spTree>
    <p:extLst>
      <p:ext uri="{BB962C8B-B14F-4D97-AF65-F5344CB8AC3E}">
        <p14:creationId xmlns:p14="http://schemas.microsoft.com/office/powerpoint/2010/main" val="4218143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C4410A-23EE-E773-F482-B482A867D9B5}"/>
              </a:ext>
            </a:extLst>
          </p:cNvPr>
          <p:cNvSpPr txBox="1">
            <a:spLocks noGrp="1" noRot="1" noMove="1" noResize="1" noEditPoints="1" noAdjustHandles="1" noChangeArrowheads="1" noChangeShapeType="1"/>
          </p:cNvSpPr>
          <p:nvPr/>
        </p:nvSpPr>
        <p:spPr>
          <a:xfrm>
            <a:off x="1884036" y="717156"/>
            <a:ext cx="6777003"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CONSTRUCTION NOTICE DIAGRAMS</a:t>
            </a:r>
          </a:p>
        </p:txBody>
      </p:sp>
      <p:sp>
        <p:nvSpPr>
          <p:cNvPr id="3" name="TextBox 2">
            <a:extLst>
              <a:ext uri="{FF2B5EF4-FFF2-40B4-BE49-F238E27FC236}">
                <a16:creationId xmlns:a16="http://schemas.microsoft.com/office/drawing/2014/main" id="{EC94ADA7-01F6-CF9E-86BA-95DFE19C7524}"/>
              </a:ext>
            </a:extLst>
          </p:cNvPr>
          <p:cNvSpPr txBox="1">
            <a:spLocks noGrp="1" noRot="1" noMove="1" noResize="1" noEditPoints="1" noAdjustHandles="1" noChangeArrowheads="1" noChangeShapeType="1"/>
          </p:cNvSpPr>
          <p:nvPr/>
        </p:nvSpPr>
        <p:spPr>
          <a:xfrm>
            <a:off x="1884036" y="970084"/>
            <a:ext cx="8709809"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CNDs</a:t>
            </a:r>
          </a:p>
        </p:txBody>
      </p:sp>
      <p:sp>
        <p:nvSpPr>
          <p:cNvPr id="4" name="TextBox 3">
            <a:extLst>
              <a:ext uri="{FF2B5EF4-FFF2-40B4-BE49-F238E27FC236}">
                <a16:creationId xmlns:a16="http://schemas.microsoft.com/office/drawing/2014/main" id="{66EB8BC6-CE4C-9408-6A6B-97C9A1A44BCC}"/>
              </a:ext>
            </a:extLst>
          </p:cNvPr>
          <p:cNvSpPr txBox="1"/>
          <p:nvPr/>
        </p:nvSpPr>
        <p:spPr>
          <a:xfrm>
            <a:off x="1868232" y="1593560"/>
            <a:ext cx="10262563" cy="615553"/>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12700" marR="5080">
              <a:spcBef>
                <a:spcPts val="240"/>
              </a:spcBef>
            </a:pPr>
            <a:r>
              <a:rPr lang="en-US" sz="2800" b="1">
                <a:solidFill>
                  <a:srgbClr val="FF711C"/>
                </a:solidFill>
                <a:latin typeface="Arial"/>
                <a:cs typeface="Arial"/>
              </a:rPr>
              <a:t>Can be found on the NOTAM website at applicable airports. </a:t>
            </a:r>
            <a:endParaRPr lang="en-US" sz="2800" b="1">
              <a:solidFill>
                <a:srgbClr val="FF711C"/>
              </a:solidFill>
              <a:latin typeface="Arial"/>
              <a:ea typeface="+mn-lt"/>
              <a:cs typeface="Arial"/>
            </a:endParaRPr>
          </a:p>
        </p:txBody>
      </p:sp>
      <p:sp>
        <p:nvSpPr>
          <p:cNvPr id="5" name="TextBox 4">
            <a:extLst>
              <a:ext uri="{FF2B5EF4-FFF2-40B4-BE49-F238E27FC236}">
                <a16:creationId xmlns:a16="http://schemas.microsoft.com/office/drawing/2014/main" id="{1D893819-A1F0-72D2-020A-770AF51666AE}"/>
              </a:ext>
            </a:extLst>
          </p:cNvPr>
          <p:cNvSpPr txBox="1">
            <a:spLocks noGrp="1" noRot="1" noMove="1" noResize="1" noEditPoints="1" noAdjustHandles="1" noChangeArrowheads="1" noChangeShapeType="1"/>
          </p:cNvSpPr>
          <p:nvPr/>
        </p:nvSpPr>
        <p:spPr>
          <a:xfrm>
            <a:off x="1884036" y="2277960"/>
            <a:ext cx="9924512" cy="2682786"/>
          </a:xfrm>
          <a:prstGeom prst="rect">
            <a:avLst/>
          </a:prstGeom>
          <a:noFill/>
        </p:spPr>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237490" indent="-237490">
              <a:spcBef>
                <a:spcPts val="1100"/>
              </a:spcBef>
              <a:buFont typeface="Arial" panose="020B0604020202020204" pitchFamily="34" charset="0"/>
              <a:buChar char="•"/>
            </a:pPr>
            <a:r>
              <a:rPr lang="en-US" sz="2400">
                <a:latin typeface="Arial"/>
                <a:cs typeface="Arial"/>
              </a:rPr>
              <a:t>Open                                                                             to search for your airport NOTAMs.</a:t>
            </a:r>
          </a:p>
          <a:p>
            <a:pPr marL="237490" indent="-237490">
              <a:spcBef>
                <a:spcPts val="1100"/>
              </a:spcBef>
              <a:buFont typeface="Arial" panose="020B0604020202020204" pitchFamily="34" charset="0"/>
              <a:buChar char="•"/>
            </a:pPr>
            <a:r>
              <a:rPr lang="en-US" sz="2400">
                <a:latin typeface="Arial"/>
                <a:cs typeface="Arial"/>
              </a:rPr>
              <a:t>Look for this construction symbol     , on the left of the top row</a:t>
            </a:r>
          </a:p>
          <a:p>
            <a:pPr marL="237490" indent="-237490">
              <a:spcBef>
                <a:spcPts val="1100"/>
              </a:spcBef>
              <a:buFont typeface="Arial" panose="020B0604020202020204" pitchFamily="34" charset="0"/>
              <a:buChar char="•"/>
            </a:pPr>
            <a:r>
              <a:rPr lang="en-US" sz="2400">
                <a:latin typeface="Arial"/>
                <a:cs typeface="Arial"/>
              </a:rPr>
              <a:t>If available, under Condition, click on </a:t>
            </a:r>
            <a:r>
              <a:rPr lang="en-US" sz="2400">
                <a:solidFill>
                  <a:srgbClr val="F16F1F"/>
                </a:solidFill>
                <a:latin typeface="Arial"/>
                <a:cs typeface="Arial"/>
              </a:rPr>
              <a:t>"ON AIRPORT – SEE CONSTRUCTION GRAPHIC" </a:t>
            </a:r>
            <a:r>
              <a:rPr lang="en-US" sz="2400">
                <a:latin typeface="Arial"/>
                <a:cs typeface="Arial"/>
              </a:rPr>
              <a:t>on the right of the top row to download your airport’s CND</a:t>
            </a:r>
            <a:r>
              <a:rPr lang="en-US" sz="2400" b="1">
                <a:latin typeface="Arial"/>
                <a:cs typeface="Arial"/>
              </a:rPr>
              <a:t> </a:t>
            </a:r>
            <a:endParaRPr lang="en-US" b="1">
              <a:cs typeface="Calibri"/>
            </a:endParaRPr>
          </a:p>
        </p:txBody>
      </p:sp>
      <p:pic>
        <p:nvPicPr>
          <p:cNvPr id="6" name="Picture 7">
            <a:extLst>
              <a:ext uri="{FF2B5EF4-FFF2-40B4-BE49-F238E27FC236}">
                <a16:creationId xmlns:a16="http://schemas.microsoft.com/office/drawing/2014/main" id="{907ACA64-15AE-5596-8504-4D43C9248238}"/>
              </a:ext>
            </a:extLst>
          </p:cNvPr>
          <p:cNvPicPr>
            <a:picLocks noGrp="1" noRot="1" noChangeAspect="1" noMove="1" noResize="1" noEditPoints="1" noAdjustHandles="1" noChangeArrowheads="1" noChangeShapeType="1" noCrop="1"/>
          </p:cNvPicPr>
          <p:nvPr/>
        </p:nvPicPr>
        <p:blipFill>
          <a:blip r:embed="rId3"/>
          <a:stretch>
            <a:fillRect/>
          </a:stretch>
        </p:blipFill>
        <p:spPr>
          <a:xfrm>
            <a:off x="6620966" y="3349856"/>
            <a:ext cx="378547" cy="378547"/>
          </a:xfrm>
          <a:prstGeom prst="rect">
            <a:avLst/>
          </a:prstGeom>
        </p:spPr>
      </p:pic>
      <p:pic>
        <p:nvPicPr>
          <p:cNvPr id="7" name="Picture 12">
            <a:extLst>
              <a:ext uri="{FF2B5EF4-FFF2-40B4-BE49-F238E27FC236}">
                <a16:creationId xmlns:a16="http://schemas.microsoft.com/office/drawing/2014/main" id="{4CD70605-3B10-E5C3-6B43-4116EB952E43}"/>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2131344" y="5301797"/>
            <a:ext cx="8446697" cy="603600"/>
          </a:xfrm>
          <a:prstGeom prst="rect">
            <a:avLst/>
          </a:prstGeom>
          <a:ln w="3175">
            <a:solidFill>
              <a:schemeClr val="bg2"/>
            </a:solidFill>
          </a:ln>
          <a:effectLst>
            <a:outerShdw blurRad="50800" dist="38100" dir="2700000" algn="tl" rotWithShape="0">
              <a:prstClr val="black">
                <a:alpha val="40000"/>
              </a:prstClr>
            </a:outerShdw>
          </a:effectLst>
        </p:spPr>
      </p:pic>
      <p:sp>
        <p:nvSpPr>
          <p:cNvPr id="8" name="Rounded Rectangle 16">
            <a:extLst>
              <a:ext uri="{FF2B5EF4-FFF2-40B4-BE49-F238E27FC236}">
                <a16:creationId xmlns:a16="http://schemas.microsoft.com/office/drawing/2014/main" id="{57CB9F46-D41D-0C7B-84D4-ABDFE85AFDE4}"/>
              </a:ext>
            </a:extLst>
          </p:cNvPr>
          <p:cNvSpPr>
            <a:spLocks noGrp="1" noRot="1" noMove="1" noResize="1" noEditPoints="1" noAdjustHandles="1" noChangeArrowheads="1" noChangeShapeType="1"/>
          </p:cNvSpPr>
          <p:nvPr/>
        </p:nvSpPr>
        <p:spPr>
          <a:xfrm>
            <a:off x="5553069" y="5214421"/>
            <a:ext cx="4343304" cy="314081"/>
          </a:xfrm>
          <a:prstGeom prst="roundRect">
            <a:avLst/>
          </a:prstGeom>
          <a:noFill/>
          <a:ln w="44450">
            <a:solidFill>
              <a:srgbClr val="FF71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Arrow: Down 7">
            <a:extLst>
              <a:ext uri="{FF2B5EF4-FFF2-40B4-BE49-F238E27FC236}">
                <a16:creationId xmlns:a16="http://schemas.microsoft.com/office/drawing/2014/main" id="{377998B7-6205-6A03-5424-0CE5F7B71A93}"/>
              </a:ext>
            </a:extLst>
          </p:cNvPr>
          <p:cNvSpPr>
            <a:spLocks noGrp="1" noRot="1" noMove="1" noResize="1" noEditPoints="1" noAdjustHandles="1" noChangeArrowheads="1" noChangeShapeType="1"/>
          </p:cNvSpPr>
          <p:nvPr/>
        </p:nvSpPr>
        <p:spPr>
          <a:xfrm rot="16200000">
            <a:off x="4758073" y="4936603"/>
            <a:ext cx="488830" cy="809117"/>
          </a:xfrm>
          <a:prstGeom prst="downArrow">
            <a:avLst>
              <a:gd name="adj1" fmla="val 65910"/>
              <a:gd name="adj2" fmla="val 50000"/>
            </a:avLst>
          </a:prstGeom>
          <a:solidFill>
            <a:srgbClr val="FF71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hlinkClick r:id="rId5"/>
            <a:extLst>
              <a:ext uri="{FF2B5EF4-FFF2-40B4-BE49-F238E27FC236}">
                <a16:creationId xmlns:a16="http://schemas.microsoft.com/office/drawing/2014/main" id="{29B5B321-AE01-5125-D296-0F4D44F4C325}"/>
              </a:ext>
            </a:extLst>
          </p:cNvPr>
          <p:cNvSpPr txBox="1">
            <a:spLocks noGrp="1" noRot="1" noMove="1" noResize="1" noEditPoints="1" noAdjustHandles="1" noChangeArrowheads="1" noChangeShapeType="1"/>
          </p:cNvSpPr>
          <p:nvPr/>
        </p:nvSpPr>
        <p:spPr>
          <a:xfrm>
            <a:off x="2909560" y="2345113"/>
            <a:ext cx="6890263" cy="523220"/>
          </a:xfrm>
          <a:prstGeom prst="rect">
            <a:avLst/>
          </a:prstGeom>
          <a:noFill/>
        </p:spPr>
        <p:txBody>
          <a:bodyPr wrap="square" lIns="91440" tIns="45720" rIns="91440" bIns="45720" anchor="t">
            <a:spAutoFit/>
          </a:bodyPr>
          <a:lstStyle/>
          <a:p>
            <a:r>
              <a:rPr lang="en-US" sz="2800">
                <a:hlinkClick r:id="rId6"/>
              </a:rPr>
              <a:t>https://notams.aim.faa.gov/notamSearch/</a:t>
            </a:r>
            <a:endParaRPr lang="en-US" sz="2800"/>
          </a:p>
        </p:txBody>
      </p:sp>
      <p:sp>
        <p:nvSpPr>
          <p:cNvPr id="11" name="TextBox 10">
            <a:hlinkClick r:id="rId5"/>
            <a:extLst>
              <a:ext uri="{FF2B5EF4-FFF2-40B4-BE49-F238E27FC236}">
                <a16:creationId xmlns:a16="http://schemas.microsoft.com/office/drawing/2014/main" id="{145C606E-CC84-1D99-7201-56D066F3D870}"/>
              </a:ext>
            </a:extLst>
          </p:cNvPr>
          <p:cNvSpPr txBox="1">
            <a:spLocks noGrp="1" noRot="1" noMove="1" noResize="1" noEditPoints="1" noAdjustHandles="1" noChangeArrowheads="1" noChangeShapeType="1"/>
          </p:cNvSpPr>
          <p:nvPr/>
        </p:nvSpPr>
        <p:spPr>
          <a:xfrm>
            <a:off x="3175834" y="6110448"/>
            <a:ext cx="6890263" cy="523220"/>
          </a:xfrm>
          <a:prstGeom prst="rect">
            <a:avLst/>
          </a:prstGeom>
          <a:noFill/>
        </p:spPr>
        <p:txBody>
          <a:bodyPr wrap="square" lIns="91440" tIns="45720" rIns="91440" bIns="45720" anchor="t">
            <a:spAutoFit/>
          </a:bodyPr>
          <a:lstStyle/>
          <a:p>
            <a:r>
              <a:rPr lang="en-US" sz="2800">
                <a:hlinkClick r:id="rId7"/>
              </a:rPr>
              <a:t>https://notams.aim.faa.gov/notamSearch/</a:t>
            </a:r>
            <a:endParaRPr lang="en-US" sz="2800"/>
          </a:p>
        </p:txBody>
      </p:sp>
    </p:spTree>
    <p:extLst>
      <p:ext uri="{BB962C8B-B14F-4D97-AF65-F5344CB8AC3E}">
        <p14:creationId xmlns:p14="http://schemas.microsoft.com/office/powerpoint/2010/main" val="151499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DB26D-D424-AB06-CAB9-483BE1CA11B0}"/>
              </a:ext>
            </a:extLst>
          </p:cNvPr>
          <p:cNvSpPr txBox="1">
            <a:spLocks noGrp="1" noRot="1" noMove="1" noResize="1" noEditPoints="1" noAdjustHandles="1" noChangeArrowheads="1" noChangeShapeType="1"/>
          </p:cNvSpPr>
          <p:nvPr/>
        </p:nvSpPr>
        <p:spPr>
          <a:xfrm>
            <a:off x="1817227" y="615298"/>
            <a:ext cx="10323767"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AIRPORT CONSTRUCTION</a:t>
            </a:r>
          </a:p>
        </p:txBody>
      </p:sp>
      <p:sp>
        <p:nvSpPr>
          <p:cNvPr id="3" name="TextBox 2">
            <a:extLst>
              <a:ext uri="{FF2B5EF4-FFF2-40B4-BE49-F238E27FC236}">
                <a16:creationId xmlns:a16="http://schemas.microsoft.com/office/drawing/2014/main" id="{E3333663-4827-2119-1ACB-13EDFA97386D}"/>
              </a:ext>
            </a:extLst>
          </p:cNvPr>
          <p:cNvSpPr txBox="1">
            <a:spLocks noGrp="1" noRot="1" noMove="1" noResize="1" noEditPoints="1" noAdjustHandles="1" noChangeArrowheads="1" noChangeShapeType="1"/>
          </p:cNvSpPr>
          <p:nvPr/>
        </p:nvSpPr>
        <p:spPr>
          <a:xfrm>
            <a:off x="1766223" y="954164"/>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BEST PRACTICES</a:t>
            </a:r>
          </a:p>
        </p:txBody>
      </p:sp>
      <p:sp>
        <p:nvSpPr>
          <p:cNvPr id="4" name="object 9">
            <a:extLst>
              <a:ext uri="{FF2B5EF4-FFF2-40B4-BE49-F238E27FC236}">
                <a16:creationId xmlns:a16="http://schemas.microsoft.com/office/drawing/2014/main" id="{C5FF420D-C4A8-3A05-97FF-E11BEA874BC6}"/>
              </a:ext>
            </a:extLst>
          </p:cNvPr>
          <p:cNvSpPr txBox="1">
            <a:spLocks noGrp="1" noRot="1" noMove="1" noResize="1" noEditPoints="1" noAdjustHandles="1" noChangeArrowheads="1" noChangeShapeType="1"/>
          </p:cNvSpPr>
          <p:nvPr/>
        </p:nvSpPr>
        <p:spPr>
          <a:xfrm>
            <a:off x="1766223" y="1631272"/>
            <a:ext cx="10425777" cy="4417531"/>
          </a:xfrm>
          <a:prstGeom prst="rect">
            <a:avLst/>
          </a:prstGeom>
        </p:spPr>
        <p:txBody>
          <a:bodyPr vert="horz" wrap="square" lIns="0" tIns="182880" rIns="0" bIns="0" numCol="2" spcCol="91440" rtlCol="0" anchor="t">
            <a:noAutofit/>
          </a:bodyPr>
          <a:lstStyle/>
          <a:p>
            <a:pPr marL="237490" marR="728980" indent="-237490">
              <a:spcBef>
                <a:spcPts val="1100"/>
              </a:spcBef>
              <a:buChar char="•"/>
              <a:tabLst>
                <a:tab pos="236220" algn="l"/>
              </a:tabLst>
            </a:pPr>
            <a:r>
              <a:rPr lang="en-US" sz="2400" b="1">
                <a:solidFill>
                  <a:schemeClr val="accent2"/>
                </a:solidFill>
                <a:latin typeface="Arial"/>
                <a:cs typeface="Arial"/>
              </a:rPr>
              <a:t>Coordinate </a:t>
            </a:r>
            <a:r>
              <a:rPr lang="en-US" sz="2000">
                <a:solidFill>
                  <a:schemeClr val="accent2"/>
                </a:solidFill>
                <a:latin typeface="Arial"/>
                <a:cs typeface="Arial"/>
              </a:rPr>
              <a:t>construction plans early among the</a:t>
            </a:r>
            <a:r>
              <a:rPr sz="2000">
                <a:solidFill>
                  <a:schemeClr val="accent2"/>
                </a:solidFill>
                <a:latin typeface="Arial"/>
                <a:cs typeface="Arial"/>
              </a:rPr>
              <a:t> Airport</a:t>
            </a:r>
            <a:r>
              <a:rPr lang="en-US" sz="2000">
                <a:solidFill>
                  <a:schemeClr val="accent2"/>
                </a:solidFill>
                <a:latin typeface="Arial"/>
                <a:cs typeface="Arial"/>
              </a:rPr>
              <a:t> Operator, ATCT and Airport Construction Advisory Council (ACAC</a:t>
            </a:r>
            <a:r>
              <a:rPr sz="2000">
                <a:solidFill>
                  <a:schemeClr val="accent2"/>
                </a:solidFill>
                <a:latin typeface="Arial"/>
                <a:cs typeface="Arial"/>
              </a:rPr>
              <a:t>.</a:t>
            </a:r>
            <a:r>
              <a:rPr lang="en-US" sz="2000">
                <a:solidFill>
                  <a:schemeClr val="accent2"/>
                </a:solidFill>
                <a:latin typeface="Arial"/>
                <a:cs typeface="Arial"/>
              </a:rPr>
              <a:t>)</a:t>
            </a:r>
          </a:p>
          <a:p>
            <a:pPr marL="237490" indent="-237490">
              <a:buFont typeface="Arial"/>
              <a:buChar char="•"/>
              <a:tabLst>
                <a:tab pos="236220" algn="l"/>
              </a:tabLst>
            </a:pPr>
            <a:endParaRPr lang="en-US" sz="800" b="1">
              <a:solidFill>
                <a:schemeClr val="accent2"/>
              </a:solidFill>
              <a:latin typeface="Arial"/>
              <a:cs typeface="Arial"/>
            </a:endParaRPr>
          </a:p>
          <a:p>
            <a:pPr marL="237490" indent="-237490">
              <a:buFont typeface="Arial"/>
              <a:buChar char="•"/>
              <a:tabLst>
                <a:tab pos="236220" algn="l"/>
              </a:tabLst>
            </a:pPr>
            <a:r>
              <a:rPr lang="en-US" sz="2400" b="1">
                <a:solidFill>
                  <a:schemeClr val="accent2"/>
                </a:solidFill>
                <a:latin typeface="Arial"/>
                <a:cs typeface="Arial"/>
              </a:rPr>
              <a:t>Email Plans to ACAC</a:t>
            </a:r>
            <a:r>
              <a:rPr lang="en-US" sz="2400">
                <a:solidFill>
                  <a:schemeClr val="accent2"/>
                </a:solidFill>
                <a:latin typeface="Arial"/>
                <a:cs typeface="Arial"/>
              </a:rPr>
              <a:t> </a:t>
            </a:r>
          </a:p>
          <a:p>
            <a:pPr>
              <a:tabLst>
                <a:tab pos="236220" algn="l"/>
              </a:tabLst>
            </a:pPr>
            <a:r>
              <a:rPr lang="en-US" sz="2400">
                <a:solidFill>
                  <a:schemeClr val="accent2"/>
                </a:solidFill>
                <a:latin typeface="Arial"/>
                <a:cs typeface="Arial"/>
              </a:rPr>
              <a:t>   </a:t>
            </a:r>
            <a:r>
              <a:rPr lang="en-US" sz="2000">
                <a:solidFill>
                  <a:schemeClr val="accent2"/>
                </a:solidFill>
                <a:latin typeface="Arial"/>
                <a:cs typeface="Arial"/>
              </a:rPr>
              <a:t>at: </a:t>
            </a:r>
            <a:r>
              <a:rPr lang="en-US" sz="2000">
                <a:solidFill>
                  <a:schemeClr val="accent2"/>
                </a:solidFill>
                <a:latin typeface="Arial"/>
                <a:cs typeface="Arial"/>
                <a:hlinkClick r:id="rId3">
                  <a:extLst>
                    <a:ext uri="{A12FA001-AC4F-418D-AE19-62706E023703}">
                      <ahyp:hlinkClr xmlns:ahyp="http://schemas.microsoft.com/office/drawing/2018/hyperlinkcolor" val="tx"/>
                    </a:ext>
                  </a:extLst>
                </a:hlinkClick>
              </a:rPr>
              <a:t>ConstructionCouncil@faa.gov</a:t>
            </a:r>
            <a:endParaRPr lang="en-US" sz="2000">
              <a:solidFill>
                <a:schemeClr val="accent2"/>
              </a:solidFill>
              <a:latin typeface="Arial"/>
              <a:cs typeface="Arial"/>
            </a:endParaRPr>
          </a:p>
          <a:p>
            <a:pPr marL="237490" marR="342900" indent="-237490">
              <a:spcBef>
                <a:spcPts val="1100"/>
              </a:spcBef>
              <a:buChar char="•"/>
              <a:tabLst>
                <a:tab pos="236220" algn="l"/>
              </a:tabLst>
            </a:pPr>
            <a:r>
              <a:rPr lang="en-US" sz="2400" b="1">
                <a:solidFill>
                  <a:schemeClr val="accent2"/>
                </a:solidFill>
                <a:latin typeface="Arial"/>
                <a:cs typeface="Arial"/>
              </a:rPr>
              <a:t>Provide </a:t>
            </a:r>
            <a:r>
              <a:rPr lang="en-US" sz="2000">
                <a:solidFill>
                  <a:schemeClr val="accent2"/>
                </a:solidFill>
                <a:latin typeface="Arial"/>
                <a:cs typeface="Arial"/>
              </a:rPr>
              <a:t>briefings </a:t>
            </a:r>
          </a:p>
          <a:p>
            <a:pPr>
              <a:tabLst>
                <a:tab pos="236220" algn="l"/>
              </a:tabLst>
            </a:pPr>
            <a:r>
              <a:rPr lang="en-US" sz="2000">
                <a:solidFill>
                  <a:schemeClr val="accent2"/>
                </a:solidFill>
                <a:latin typeface="Arial"/>
                <a:cs typeface="Arial"/>
              </a:rPr>
              <a:t>	&amp; training</a:t>
            </a:r>
            <a:r>
              <a:rPr sz="2000" b="1">
                <a:solidFill>
                  <a:schemeClr val="accent2"/>
                </a:solidFill>
                <a:latin typeface="Arial"/>
                <a:cs typeface="Arial"/>
              </a:rPr>
              <a:t> </a:t>
            </a:r>
            <a:r>
              <a:rPr sz="2000">
                <a:solidFill>
                  <a:schemeClr val="accent2"/>
                </a:solidFill>
                <a:latin typeface="Arial"/>
                <a:cs typeface="Arial"/>
              </a:rPr>
              <a:t>for</a:t>
            </a:r>
            <a:r>
              <a:rPr lang="en-US" sz="2000">
                <a:solidFill>
                  <a:schemeClr val="accent2"/>
                </a:solidFill>
                <a:latin typeface="Arial"/>
                <a:cs typeface="Arial"/>
              </a:rPr>
              <a:t> controllers and tenants</a:t>
            </a:r>
            <a:r>
              <a:rPr sz="2000">
                <a:solidFill>
                  <a:schemeClr val="accent2"/>
                </a:solidFill>
                <a:latin typeface="Arial"/>
                <a:cs typeface="Arial"/>
              </a:rPr>
              <a:t>.</a:t>
            </a:r>
          </a:p>
          <a:p>
            <a:pPr marL="237490" marR="35560" indent="-237490">
              <a:spcBef>
                <a:spcPts val="1100"/>
              </a:spcBef>
              <a:buChar char="•"/>
              <a:tabLst>
                <a:tab pos="236220" algn="l"/>
              </a:tabLst>
            </a:pPr>
            <a:r>
              <a:rPr sz="2400" b="1">
                <a:solidFill>
                  <a:schemeClr val="accent2"/>
                </a:solidFill>
                <a:latin typeface="Arial"/>
                <a:cs typeface="Arial"/>
              </a:rPr>
              <a:t>Meet </a:t>
            </a:r>
            <a:r>
              <a:rPr sz="2000">
                <a:solidFill>
                  <a:schemeClr val="accent2"/>
                </a:solidFill>
                <a:latin typeface="Arial"/>
                <a:cs typeface="Arial"/>
              </a:rPr>
              <a:t>with your </a:t>
            </a:r>
            <a:r>
              <a:rPr lang="en-US" sz="2000">
                <a:solidFill>
                  <a:schemeClr val="accent2"/>
                </a:solidFill>
                <a:latin typeface="Arial"/>
                <a:cs typeface="Arial"/>
              </a:rPr>
              <a:t>Local Safety Council (LSC) to</a:t>
            </a:r>
            <a:r>
              <a:rPr sz="2000">
                <a:solidFill>
                  <a:schemeClr val="accent2"/>
                </a:solidFill>
                <a:latin typeface="Arial"/>
                <a:cs typeface="Arial"/>
              </a:rPr>
              <a:t> discuss alternate</a:t>
            </a:r>
            <a:r>
              <a:rPr lang="en-US" sz="2000">
                <a:solidFill>
                  <a:schemeClr val="accent2"/>
                </a:solidFill>
                <a:latin typeface="Arial"/>
                <a:cs typeface="Arial"/>
              </a:rPr>
              <a:t> </a:t>
            </a:r>
            <a:r>
              <a:rPr sz="2000">
                <a:solidFill>
                  <a:schemeClr val="accent2"/>
                </a:solidFill>
                <a:latin typeface="Arial"/>
                <a:cs typeface="Arial"/>
              </a:rPr>
              <a:t>procedures/</a:t>
            </a:r>
            <a:r>
              <a:rPr lang="en-US" sz="2000">
                <a:solidFill>
                  <a:schemeClr val="accent2"/>
                </a:solidFill>
                <a:latin typeface="Arial"/>
                <a:cs typeface="Arial"/>
              </a:rPr>
              <a:t> </a:t>
            </a:r>
            <a:r>
              <a:rPr sz="2000">
                <a:solidFill>
                  <a:schemeClr val="accent2"/>
                </a:solidFill>
                <a:latin typeface="Arial"/>
                <a:cs typeface="Arial"/>
              </a:rPr>
              <a:t>taxi</a:t>
            </a:r>
            <a:r>
              <a:rPr lang="en-US" sz="2000">
                <a:solidFill>
                  <a:schemeClr val="accent2"/>
                </a:solidFill>
                <a:latin typeface="Arial"/>
                <a:cs typeface="Arial"/>
              </a:rPr>
              <a:t> </a:t>
            </a:r>
            <a:r>
              <a:rPr sz="2000">
                <a:solidFill>
                  <a:schemeClr val="accent2"/>
                </a:solidFill>
                <a:latin typeface="Arial"/>
                <a:cs typeface="Arial"/>
              </a:rPr>
              <a:t>routes</a:t>
            </a:r>
            <a:r>
              <a:rPr sz="2400">
                <a:solidFill>
                  <a:schemeClr val="accent2"/>
                </a:solidFill>
                <a:latin typeface="Arial"/>
                <a:cs typeface="Arial"/>
              </a:rPr>
              <a:t>.</a:t>
            </a:r>
            <a:endParaRPr lang="en-US" sz="2400">
              <a:solidFill>
                <a:schemeClr val="accent2"/>
              </a:solidFill>
              <a:latin typeface="Arial"/>
              <a:cs typeface="Arial"/>
            </a:endParaRPr>
          </a:p>
          <a:p>
            <a:pPr marL="237490" marR="35560" indent="-237490">
              <a:spcBef>
                <a:spcPts val="1100"/>
              </a:spcBef>
              <a:buChar char="•"/>
              <a:tabLst>
                <a:tab pos="236220" algn="l"/>
              </a:tabLst>
            </a:pPr>
            <a:endParaRPr sz="2400">
              <a:solidFill>
                <a:schemeClr val="accent2"/>
              </a:solidFill>
              <a:latin typeface="Arial"/>
              <a:cs typeface="Arial"/>
            </a:endParaRPr>
          </a:p>
          <a:p>
            <a:pPr marL="237490" marR="339725" indent="-237490">
              <a:spcBef>
                <a:spcPts val="1100"/>
              </a:spcBef>
              <a:buChar char="•"/>
              <a:tabLst>
                <a:tab pos="236220" algn="l"/>
              </a:tabLst>
            </a:pPr>
            <a:r>
              <a:rPr sz="2400" b="1">
                <a:solidFill>
                  <a:schemeClr val="accent2"/>
                </a:solidFill>
                <a:latin typeface="Arial"/>
                <a:cs typeface="Arial"/>
              </a:rPr>
              <a:t>Coordinate </a:t>
            </a:r>
            <a:r>
              <a:rPr sz="2000">
                <a:solidFill>
                  <a:schemeClr val="accent2"/>
                </a:solidFill>
                <a:latin typeface="Arial"/>
                <a:cs typeface="Arial"/>
              </a:rPr>
              <a:t>with </a:t>
            </a:r>
            <a:r>
              <a:rPr lang="en-US" sz="2000">
                <a:solidFill>
                  <a:schemeClr val="accent2"/>
                </a:solidFill>
                <a:latin typeface="Arial"/>
                <a:cs typeface="Arial"/>
              </a:rPr>
              <a:t>Quality Control Group (QCG) </a:t>
            </a:r>
            <a:r>
              <a:rPr sz="2000">
                <a:solidFill>
                  <a:schemeClr val="accent2"/>
                </a:solidFill>
                <a:latin typeface="Arial"/>
                <a:cs typeface="Arial"/>
              </a:rPr>
              <a:t>for </a:t>
            </a:r>
            <a:r>
              <a:rPr lang="en-US" sz="2000">
                <a:solidFill>
                  <a:schemeClr val="accent2"/>
                </a:solidFill>
                <a:latin typeface="Arial"/>
                <a:cs typeface="Arial"/>
              </a:rPr>
              <a:t>Safety Management System (SMS) requirements. </a:t>
            </a:r>
          </a:p>
          <a:p>
            <a:pPr marL="237490" marR="592455" indent="-237490">
              <a:spcBef>
                <a:spcPts val="1100"/>
              </a:spcBef>
              <a:buChar char="•"/>
              <a:tabLst>
                <a:tab pos="236220" algn="l"/>
              </a:tabLst>
            </a:pPr>
            <a:r>
              <a:rPr lang="en-US" sz="2400" b="1">
                <a:solidFill>
                  <a:schemeClr val="accent2"/>
                </a:solidFill>
                <a:latin typeface="Arial"/>
                <a:cs typeface="Arial"/>
              </a:rPr>
              <a:t>Use resources</a:t>
            </a:r>
            <a:r>
              <a:rPr lang="en-US" sz="2400">
                <a:solidFill>
                  <a:schemeClr val="accent2"/>
                </a:solidFill>
                <a:latin typeface="Arial"/>
                <a:cs typeface="Arial"/>
              </a:rPr>
              <a:t> </a:t>
            </a:r>
            <a:r>
              <a:rPr lang="en-US" sz="2000">
                <a:solidFill>
                  <a:schemeClr val="accent2"/>
                </a:solidFill>
                <a:latin typeface="Arial"/>
                <a:cs typeface="Arial"/>
              </a:rPr>
              <a:t>&amp;</a:t>
            </a:r>
            <a:r>
              <a:rPr lang="en-US" sz="2000" b="1">
                <a:solidFill>
                  <a:schemeClr val="accent2"/>
                </a:solidFill>
                <a:latin typeface="Arial"/>
                <a:cs typeface="Arial"/>
              </a:rPr>
              <a:t> </a:t>
            </a:r>
            <a:r>
              <a:rPr lang="en-US" sz="2000">
                <a:solidFill>
                  <a:schemeClr val="accent2"/>
                </a:solidFill>
                <a:latin typeface="Arial"/>
                <a:cs typeface="Arial"/>
              </a:rPr>
              <a:t>checklists found on the Runway Safety Webpage under the Runway Construction Section. </a:t>
            </a:r>
          </a:p>
          <a:p>
            <a:pPr marL="237490" marR="44450" indent="-237490">
              <a:spcBef>
                <a:spcPts val="1100"/>
              </a:spcBef>
              <a:buChar char="•"/>
              <a:tabLst>
                <a:tab pos="236220" algn="l"/>
              </a:tabLst>
            </a:pPr>
            <a:r>
              <a:rPr lang="en-US" sz="2400" b="1">
                <a:solidFill>
                  <a:schemeClr val="accent2"/>
                </a:solidFill>
                <a:latin typeface="Arial"/>
                <a:cs typeface="Arial"/>
              </a:rPr>
              <a:t>Set up </a:t>
            </a:r>
            <a:r>
              <a:rPr lang="en-US" sz="2400">
                <a:solidFill>
                  <a:schemeClr val="accent2"/>
                </a:solidFill>
                <a:latin typeface="Arial"/>
                <a:cs typeface="Arial"/>
              </a:rPr>
              <a:t>an </a:t>
            </a:r>
            <a:r>
              <a:rPr lang="en-US" sz="2000">
                <a:solidFill>
                  <a:schemeClr val="accent2"/>
                </a:solidFill>
                <a:latin typeface="Arial"/>
                <a:cs typeface="Arial"/>
              </a:rPr>
              <a:t>after-action review to determine what worked and what did not.</a:t>
            </a:r>
          </a:p>
          <a:p>
            <a:pPr marL="237490" indent="-237490">
              <a:spcBef>
                <a:spcPts val="1100"/>
              </a:spcBef>
              <a:buFont typeface="Arial" panose="020B0604020202020204" pitchFamily="34" charset="0"/>
              <a:buChar char="•"/>
            </a:pPr>
            <a:r>
              <a:rPr lang="en-US" sz="2400" b="1">
                <a:solidFill>
                  <a:schemeClr val="accent2"/>
                </a:solidFill>
                <a:latin typeface="Arial"/>
                <a:cs typeface="Arial"/>
              </a:rPr>
              <a:t>Use NOTAM Manager</a:t>
            </a:r>
            <a:r>
              <a:rPr lang="en-US" sz="2400">
                <a:solidFill>
                  <a:schemeClr val="accent2"/>
                </a:solidFill>
                <a:latin typeface="Arial"/>
                <a:cs typeface="Arial"/>
              </a:rPr>
              <a:t> </a:t>
            </a:r>
            <a:br>
              <a:rPr lang="en-US" sz="2400">
                <a:latin typeface="Arial"/>
                <a:cs typeface="Arial"/>
              </a:rPr>
            </a:br>
            <a:r>
              <a:rPr lang="en-US" sz="2000">
                <a:solidFill>
                  <a:schemeClr val="accent2"/>
                </a:solidFill>
                <a:latin typeface="Arial"/>
                <a:cs typeface="Arial"/>
              </a:rPr>
              <a:t>when available at your airport    for Automated CNDs</a:t>
            </a:r>
            <a:r>
              <a:rPr lang="en-US" sz="2400">
                <a:solidFill>
                  <a:schemeClr val="accent2"/>
                </a:solidFill>
                <a:latin typeface="Arial"/>
                <a:cs typeface="Arial"/>
              </a:rPr>
              <a:t>.</a:t>
            </a:r>
          </a:p>
        </p:txBody>
      </p:sp>
    </p:spTree>
    <p:extLst>
      <p:ext uri="{BB962C8B-B14F-4D97-AF65-F5344CB8AC3E}">
        <p14:creationId xmlns:p14="http://schemas.microsoft.com/office/powerpoint/2010/main" val="1767645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C114466-4AEE-77CC-573B-C6411AF4BD1A}"/>
              </a:ext>
            </a:extLst>
          </p:cNvPr>
          <p:cNvSpPr>
            <a:spLocks noGrp="1" noRot="1" noMove="1" noResize="1" noEditPoints="1" noAdjustHandles="1" noChangeArrowheads="1" noChangeShapeType="1"/>
          </p:cNvSpPr>
          <p:nvPr/>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20">
            <a:extLst>
              <a:ext uri="{FF2B5EF4-FFF2-40B4-BE49-F238E27FC236}">
                <a16:creationId xmlns:a16="http://schemas.microsoft.com/office/drawing/2014/main" id="{A083988F-504D-DD13-C6AC-ED98587C6D16}"/>
              </a:ext>
            </a:extLst>
          </p:cNvPr>
          <p:cNvSpPr txBox="1">
            <a:spLocks noGrp="1" noRot="1" noMove="1" noResize="1" noEditPoints="1" noAdjustHandles="1" noChangeArrowheads="1" noChangeShapeType="1"/>
          </p:cNvSpPr>
          <p:nvPr/>
        </p:nvSpPr>
        <p:spPr>
          <a:xfrm>
            <a:off x="1878446" y="2733913"/>
            <a:ext cx="10096498" cy="492443"/>
          </a:xfrm>
          <a:prstGeom prst="rect">
            <a:avLst/>
          </a:prstGeom>
        </p:spPr>
        <p:txBody>
          <a:bodyPr vert="horz" wrap="square" lIns="0" tIns="182880" rIns="0" bIns="0" rtlCol="0" anchor="t">
            <a:spAutoFit/>
          </a:bodyPr>
          <a:lstStyle/>
          <a:p>
            <a:pPr marL="12700">
              <a:spcBef>
                <a:spcPts val="1100"/>
              </a:spcBef>
            </a:pPr>
            <a:endParaRPr lang="en-US" sz="2000" b="1">
              <a:solidFill>
                <a:srgbClr val="FF711C"/>
              </a:solidFill>
              <a:latin typeface="Arial"/>
              <a:cs typeface="Arial"/>
            </a:endParaRPr>
          </a:p>
        </p:txBody>
      </p:sp>
      <p:sp>
        <p:nvSpPr>
          <p:cNvPr id="12" name="TextBox 11">
            <a:extLst>
              <a:ext uri="{FF2B5EF4-FFF2-40B4-BE49-F238E27FC236}">
                <a16:creationId xmlns:a16="http://schemas.microsoft.com/office/drawing/2014/main" id="{EB007E96-1632-66B2-4383-45A039D02F18}"/>
              </a:ext>
            </a:extLst>
          </p:cNvPr>
          <p:cNvSpPr txBox="1">
            <a:spLocks noGrp="1" noRot="1" noMove="1" noResize="1" noEditPoints="1" noAdjustHandles="1" noChangeArrowheads="1" noChangeShapeType="1"/>
          </p:cNvSpPr>
          <p:nvPr/>
        </p:nvSpPr>
        <p:spPr>
          <a:xfrm>
            <a:off x="1745259" y="584653"/>
            <a:ext cx="9927122" cy="387798"/>
          </a:xfrm>
          <a:prstGeom prst="rect">
            <a:avLst/>
          </a:prstGeom>
          <a:noFill/>
        </p:spPr>
        <p:txBody>
          <a:bodyPr wrap="square" lIns="0" tIns="0" rIns="0" bIns="0" anchor="t">
            <a:spAutoFit/>
          </a:bodyPr>
          <a:lstStyle/>
          <a:p>
            <a:pPr>
              <a:lnSpc>
                <a:spcPct val="90000"/>
              </a:lnSpc>
              <a:spcBef>
                <a:spcPts val="1000"/>
              </a:spcBef>
              <a:defRPr/>
            </a:pPr>
            <a:r>
              <a:rPr lang="en-US" sz="2800" b="1">
                <a:solidFill>
                  <a:srgbClr val="FF711C"/>
                </a:solidFill>
                <a:latin typeface="Arial"/>
                <a:cs typeface="Arial"/>
              </a:rPr>
              <a:t>RUNWAY SAFETY</a:t>
            </a:r>
            <a:endParaRPr kumimoji="0" lang="en-US" sz="2800" b="1" i="0" u="none" strike="noStrike" kern="1200" cap="none" spc="0" normalizeH="0" baseline="0" noProof="0">
              <a:ln>
                <a:noFill/>
              </a:ln>
              <a:solidFill>
                <a:srgbClr val="FF711C"/>
              </a:solidFill>
              <a:effectLst/>
              <a:uLnTx/>
              <a:uFillTx/>
              <a:latin typeface="Arial"/>
              <a:cs typeface="Arial"/>
            </a:endParaRPr>
          </a:p>
        </p:txBody>
      </p:sp>
      <p:sp>
        <p:nvSpPr>
          <p:cNvPr id="13" name="TextBox 12">
            <a:extLst>
              <a:ext uri="{FF2B5EF4-FFF2-40B4-BE49-F238E27FC236}">
                <a16:creationId xmlns:a16="http://schemas.microsoft.com/office/drawing/2014/main" id="{B6CDD5BA-35C9-304B-7E19-71EDDD6C5CE2}"/>
              </a:ext>
            </a:extLst>
          </p:cNvPr>
          <p:cNvSpPr txBox="1">
            <a:spLocks noGrp="1" noRot="1" noMove="1" noResize="1" noEditPoints="1" noAdjustHandles="1" noChangeArrowheads="1" noChangeShapeType="1"/>
          </p:cNvSpPr>
          <p:nvPr/>
        </p:nvSpPr>
        <p:spPr>
          <a:xfrm>
            <a:off x="1745259" y="959173"/>
            <a:ext cx="10229685" cy="677108"/>
          </a:xfrm>
          <a:prstGeom prst="rect">
            <a:avLst/>
          </a:prstGeom>
          <a:noFill/>
        </p:spPr>
        <p:txBody>
          <a:bodyPr wrap="square" lIns="0" tIns="0" rIns="0" bIns="0" rtlCol="0" anchor="t">
            <a:spAutoFit/>
          </a:bodyPr>
          <a:lstStyle/>
          <a:p>
            <a:r>
              <a:rPr lang="en-US" sz="4400" b="1">
                <a:solidFill>
                  <a:schemeClr val="bg1"/>
                </a:solidFill>
                <a:effectLst>
                  <a:outerShdw blurRad="76200" dist="76200" dir="3600000" algn="tl" rotWithShape="0">
                    <a:prstClr val="black">
                      <a:alpha val="40000"/>
                    </a:prstClr>
                  </a:outerShdw>
                </a:effectLst>
                <a:latin typeface="Arial Black"/>
                <a:cs typeface="Arial Black" panose="020B0604020202020204" pitchFamily="34" charset="0"/>
              </a:rPr>
              <a:t>RESOURCES</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14" name="Rectangle 13">
            <a:hlinkClick r:id="rId3"/>
            <a:extLst>
              <a:ext uri="{FF2B5EF4-FFF2-40B4-BE49-F238E27FC236}">
                <a16:creationId xmlns:a16="http://schemas.microsoft.com/office/drawing/2014/main" id="{DEAD46EB-E0C4-6209-ECDB-BAADCA086207}"/>
              </a:ext>
            </a:extLst>
          </p:cNvPr>
          <p:cNvSpPr>
            <a:spLocks noGrp="1" noRot="1" noMove="1" noResize="1" noEditPoints="1" noAdjustHandles="1" noChangeArrowheads="1" noChangeShapeType="1"/>
          </p:cNvSpPr>
          <p:nvPr/>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ject 4">
            <a:extLst>
              <a:ext uri="{FF2B5EF4-FFF2-40B4-BE49-F238E27FC236}">
                <a16:creationId xmlns:a16="http://schemas.microsoft.com/office/drawing/2014/main" id="{AA8D744E-5558-547D-1911-C765922A9A80}"/>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0785780" y="5451298"/>
            <a:ext cx="910920" cy="911402"/>
          </a:xfrm>
          <a:prstGeom prst="rect">
            <a:avLst/>
          </a:prstGeom>
        </p:spPr>
      </p:pic>
      <p:pic>
        <p:nvPicPr>
          <p:cNvPr id="3" name="Picture 2">
            <a:extLst>
              <a:ext uri="{FF2B5EF4-FFF2-40B4-BE49-F238E27FC236}">
                <a16:creationId xmlns:a16="http://schemas.microsoft.com/office/drawing/2014/main" id="{E6A37F5C-3289-9CBC-32BF-5203CA124F89}"/>
              </a:ext>
            </a:extLst>
          </p:cNvPr>
          <p:cNvPicPr>
            <a:picLocks noGrp="1" noRot="1" noChangeAspect="1" noMove="1" noResize="1" noEditPoints="1" noAdjustHandles="1" noChangeArrowheads="1" noChangeShapeType="1" noCrop="1"/>
          </p:cNvPicPr>
          <p:nvPr/>
        </p:nvPicPr>
        <p:blipFill rotWithShape="1">
          <a:blip r:embed="rId5"/>
          <a:srcRect l="26293" t="3942" r="51952" b="3925"/>
          <a:stretch/>
        </p:blipFill>
        <p:spPr>
          <a:xfrm>
            <a:off x="1745558" y="1614773"/>
            <a:ext cx="2432960" cy="4726731"/>
          </a:xfrm>
          <a:prstGeom prst="rect">
            <a:avLst/>
          </a:prstGeom>
          <a:ln w="38100">
            <a:solidFill>
              <a:schemeClr val="accent1">
                <a:lumMod val="75000"/>
              </a:schemeClr>
            </a:solidFill>
          </a:ln>
        </p:spPr>
      </p:pic>
      <p:sp>
        <p:nvSpPr>
          <p:cNvPr id="10" name="TextBox 9">
            <a:extLst>
              <a:ext uri="{FF2B5EF4-FFF2-40B4-BE49-F238E27FC236}">
                <a16:creationId xmlns:a16="http://schemas.microsoft.com/office/drawing/2014/main" id="{F7CEA838-AC8A-A1F4-8F38-7E873120D4AD}"/>
              </a:ext>
            </a:extLst>
          </p:cNvPr>
          <p:cNvSpPr txBox="1">
            <a:spLocks noGrp="1" noRot="1" noMove="1" noResize="1" noEditPoints="1" noAdjustHandles="1" noChangeArrowheads="1" noChangeShapeType="1"/>
          </p:cNvSpPr>
          <p:nvPr/>
        </p:nvSpPr>
        <p:spPr>
          <a:xfrm>
            <a:off x="1616968" y="6316129"/>
            <a:ext cx="690839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accent3">
                    <a:lumMod val="75000"/>
                  </a:schemeClr>
                </a:solidFill>
                <a:hlinkClick r:id="rId6">
                  <a:extLst>
                    <a:ext uri="{A12FA001-AC4F-418D-AE19-62706E023703}">
                      <ahyp:hlinkClr xmlns:ahyp="http://schemas.microsoft.com/office/drawing/2018/hyperlinkcolor" val="tx"/>
                    </a:ext>
                  </a:extLst>
                </a:hlinkClick>
              </a:rPr>
              <a:t>https://www.faa.gov/airports/runway_safety</a:t>
            </a:r>
            <a:endParaRPr lang="en-US" sz="2600">
              <a:solidFill>
                <a:schemeClr val="accent3">
                  <a:lumMod val="75000"/>
                </a:schemeClr>
              </a:solidFill>
            </a:endParaRPr>
          </a:p>
          <a:p>
            <a:endParaRPr lang="en-US" sz="1600">
              <a:cs typeface="Calibri"/>
            </a:endParaRPr>
          </a:p>
        </p:txBody>
      </p:sp>
      <p:sp>
        <p:nvSpPr>
          <p:cNvPr id="8" name="Oval 7">
            <a:extLst>
              <a:ext uri="{FF2B5EF4-FFF2-40B4-BE49-F238E27FC236}">
                <a16:creationId xmlns:a16="http://schemas.microsoft.com/office/drawing/2014/main" id="{844A0142-C37C-C6A3-27B4-EA6DEF38AB60}"/>
              </a:ext>
            </a:extLst>
          </p:cNvPr>
          <p:cNvSpPr>
            <a:spLocks noGrp="1" noRot="1" noMove="1" noResize="1" noEditPoints="1" noAdjustHandles="1" noChangeArrowheads="1" noChangeShapeType="1"/>
          </p:cNvSpPr>
          <p:nvPr/>
        </p:nvSpPr>
        <p:spPr>
          <a:xfrm>
            <a:off x="1781963" y="5843546"/>
            <a:ext cx="1875637" cy="369332"/>
          </a:xfrm>
          <a:prstGeom prst="ellipse">
            <a:avLst/>
          </a:prstGeom>
          <a:noFill/>
          <a:ln w="19050">
            <a:solidFill>
              <a:srgbClr val="F16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4C8796-BF3C-8F3B-A4D0-3EFC0B4DCDB7}"/>
              </a:ext>
            </a:extLst>
          </p:cNvPr>
          <p:cNvSpPr txBox="1">
            <a:spLocks noGrp="1" noRot="1" noMove="1" noResize="1" noEditPoints="1" noAdjustHandles="1" noChangeArrowheads="1" noChangeShapeType="1"/>
          </p:cNvSpPr>
          <p:nvPr/>
        </p:nvSpPr>
        <p:spPr>
          <a:xfrm>
            <a:off x="4332842" y="1542290"/>
            <a:ext cx="7966638" cy="3954929"/>
          </a:xfrm>
          <a:prstGeom prst="rect">
            <a:avLst/>
          </a:prstGeom>
          <a:noFill/>
        </p:spPr>
        <p:txBody>
          <a:bodyPr wrap="square" rtlCol="0">
            <a:spAutoFit/>
          </a:bodyPr>
          <a:lstStyle/>
          <a:p>
            <a:pPr>
              <a:spcBef>
                <a:spcPts val="600"/>
              </a:spcBef>
            </a:pPr>
            <a:r>
              <a:rPr lang="en-US" sz="2600" b="1" u="sng">
                <a:solidFill>
                  <a:srgbClr val="F16F1F"/>
                </a:solidFill>
                <a:latin typeface="Arial" panose="020B0604020202020204" pitchFamily="34" charset="0"/>
                <a:cs typeface="Arial" panose="020B0604020202020204" pitchFamily="34" charset="0"/>
              </a:rPr>
              <a:t>Airfield Construction Checklists</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Complete Runway Closure Checklist</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New Runway Construction/ Opening Checklist</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Runway/ Taxiway Opening (Re-Opening) Checklist</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Taxiway Construction Checklist</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Partial Runway Construction Closure Checklist</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Taxiway Re-Labeling Checklist</a:t>
            </a:r>
          </a:p>
          <a:p>
            <a:pPr marL="285750" indent="-285750">
              <a:spcBef>
                <a:spcPts val="600"/>
              </a:spcBef>
              <a:buFont typeface="Arial" panose="020B0604020202020204" pitchFamily="34" charset="0"/>
              <a:buChar char="•"/>
            </a:pPr>
            <a:r>
              <a:rPr lang="en-US" sz="2200">
                <a:latin typeface="Arial" panose="020B0604020202020204" pitchFamily="34" charset="0"/>
                <a:cs typeface="Arial" panose="020B0604020202020204" pitchFamily="34" charset="0"/>
              </a:rPr>
              <a:t>Runway </a:t>
            </a:r>
            <a:r>
              <a:rPr lang="en-US" sz="2200" err="1">
                <a:latin typeface="Arial" panose="020B0604020202020204" pitchFamily="34" charset="0"/>
                <a:cs typeface="Arial" panose="020B0604020202020204" pitchFamily="34" charset="0"/>
              </a:rPr>
              <a:t>Decomissioning</a:t>
            </a:r>
            <a:r>
              <a:rPr lang="en-US" sz="2200">
                <a:latin typeface="Arial" panose="020B0604020202020204" pitchFamily="34" charset="0"/>
                <a:cs typeface="Arial" panose="020B0604020202020204" pitchFamily="34" charset="0"/>
              </a:rPr>
              <a:t> Checklist</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a:p>
        </p:txBody>
      </p:sp>
      <p:pic>
        <p:nvPicPr>
          <p:cNvPr id="6" name="Picture 5">
            <a:extLst>
              <a:ext uri="{FF2B5EF4-FFF2-40B4-BE49-F238E27FC236}">
                <a16:creationId xmlns:a16="http://schemas.microsoft.com/office/drawing/2014/main" id="{08F231DC-0ED2-03EA-4676-99CEA4A4370F}"/>
              </a:ext>
            </a:extLst>
          </p:cNvPr>
          <p:cNvPicPr>
            <a:picLocks noGrp="1" noRot="1" noChangeAspect="1" noMove="1" noResize="1" noEditPoints="1" noAdjustHandles="1" noChangeArrowheads="1" noChangeShapeType="1" noCrop="1"/>
          </p:cNvPicPr>
          <p:nvPr/>
        </p:nvPicPr>
        <p:blipFill>
          <a:blip r:embed="rId7"/>
          <a:stretch>
            <a:fillRect/>
          </a:stretch>
        </p:blipFill>
        <p:spPr>
          <a:xfrm>
            <a:off x="9174987" y="4062437"/>
            <a:ext cx="2915704" cy="2164744"/>
          </a:xfrm>
          <a:prstGeom prst="rect">
            <a:avLst/>
          </a:prstGeom>
          <a:solidFill>
            <a:srgbClr val="5B9BD5">
              <a:lumMod val="75000"/>
            </a:srgbClr>
          </a:solidFill>
          <a:ln>
            <a:solidFill>
              <a:srgbClr val="5B9BD5">
                <a:lumMod val="75000"/>
              </a:srgbClr>
            </a:solidFill>
          </a:ln>
        </p:spPr>
      </p:pic>
      <p:pic>
        <p:nvPicPr>
          <p:cNvPr id="7" name="Picture 6">
            <a:extLst>
              <a:ext uri="{FF2B5EF4-FFF2-40B4-BE49-F238E27FC236}">
                <a16:creationId xmlns:a16="http://schemas.microsoft.com/office/drawing/2014/main" id="{F6AF77A1-5053-C662-5657-434A3F814956}"/>
              </a:ext>
            </a:extLst>
          </p:cNvPr>
          <p:cNvPicPr>
            <a:picLocks noGrp="1" noRot="1" noChangeAspect="1" noMove="1" noResize="1" noEditPoints="1" noAdjustHandles="1" noChangeArrowheads="1" noChangeShapeType="1" noCrop="1"/>
          </p:cNvPicPr>
          <p:nvPr/>
        </p:nvPicPr>
        <p:blipFill>
          <a:blip r:embed="rId8"/>
          <a:stretch>
            <a:fillRect/>
          </a:stretch>
        </p:blipFill>
        <p:spPr>
          <a:xfrm>
            <a:off x="8316161" y="4904490"/>
            <a:ext cx="3552277" cy="1878111"/>
          </a:xfrm>
          <a:prstGeom prst="rect">
            <a:avLst/>
          </a:prstGeom>
          <a:ln>
            <a:solidFill>
              <a:srgbClr val="5B9BD5">
                <a:lumMod val="75000"/>
              </a:srgbClr>
            </a:solidFill>
          </a:ln>
        </p:spPr>
      </p:pic>
    </p:spTree>
    <p:extLst>
      <p:ext uri="{BB962C8B-B14F-4D97-AF65-F5344CB8AC3E}">
        <p14:creationId xmlns:p14="http://schemas.microsoft.com/office/powerpoint/2010/main" val="419171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SAT Airfield Operational Surfaces">
            <a:hlinkClick r:id="" action="ppaction://media"/>
            <a:extLst>
              <a:ext uri="{FF2B5EF4-FFF2-40B4-BE49-F238E27FC236}">
                <a16:creationId xmlns:a16="http://schemas.microsoft.com/office/drawing/2014/main" id="{96AD2C45-E28D-1CF8-E120-7259DD162C04}"/>
              </a:ext>
            </a:extLst>
          </p:cNvPr>
          <p:cNvPicPr>
            <a:picLocks noGrp="1" noRot="1" noChangeAspect="1"/>
          </p:cNvPicPr>
          <p:nvPr>
            <p:ph type="media" sz="quarter" idx="10"/>
            <a:videoFile r:link="rId1"/>
          </p:nvPr>
        </p:nvPicPr>
        <p:blipFill>
          <a:blip r:embed="rId4"/>
          <a:stretch>
            <a:fillRect/>
          </a:stretch>
        </p:blipFill>
        <p:spPr>
          <a:xfrm>
            <a:off x="0" y="3175"/>
            <a:ext cx="12192000" cy="6888163"/>
          </a:xfrm>
        </p:spPr>
      </p:pic>
    </p:spTree>
    <p:extLst>
      <p:ext uri="{BB962C8B-B14F-4D97-AF65-F5344CB8AC3E}">
        <p14:creationId xmlns:p14="http://schemas.microsoft.com/office/powerpoint/2010/main" val="3228769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C114466-4AEE-77CC-573B-C6411AF4BD1A}"/>
              </a:ext>
            </a:extLst>
          </p:cNvPr>
          <p:cNvSpPr>
            <a:spLocks noGrp="1" noRot="1" noMove="1" noResize="1" noEditPoints="1" noAdjustHandles="1" noChangeArrowheads="1" noChangeShapeType="1"/>
          </p:cNvSpPr>
          <p:nvPr/>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bject 20">
            <a:extLst>
              <a:ext uri="{FF2B5EF4-FFF2-40B4-BE49-F238E27FC236}">
                <a16:creationId xmlns:a16="http://schemas.microsoft.com/office/drawing/2014/main" id="{A083988F-504D-DD13-C6AC-ED98587C6D16}"/>
              </a:ext>
            </a:extLst>
          </p:cNvPr>
          <p:cNvSpPr txBox="1">
            <a:spLocks noGrp="1" noRot="1" noMove="1" noResize="1" noEditPoints="1" noAdjustHandles="1" noChangeArrowheads="1" noChangeShapeType="1"/>
          </p:cNvSpPr>
          <p:nvPr/>
        </p:nvSpPr>
        <p:spPr>
          <a:xfrm>
            <a:off x="1878446" y="2729818"/>
            <a:ext cx="10096498" cy="492443"/>
          </a:xfrm>
          <a:prstGeom prst="rect">
            <a:avLst/>
          </a:prstGeom>
        </p:spPr>
        <p:txBody>
          <a:bodyPr vert="horz" wrap="square" lIns="0" tIns="182880" rIns="0" bIns="0" rtlCol="0" anchor="t">
            <a:spAutoFit/>
          </a:bodyPr>
          <a:lstStyle/>
          <a:p>
            <a:pPr marL="12700" marR="0" lvl="0" indent="0" algn="l" defTabSz="914400" rtl="0" eaLnBrk="1" fontAlgn="auto" latinLnBrk="0" hangingPunct="1">
              <a:lnSpc>
                <a:spcPct val="100000"/>
              </a:lnSpc>
              <a:spcBef>
                <a:spcPts val="1100"/>
              </a:spcBef>
              <a:spcAft>
                <a:spcPts val="0"/>
              </a:spcAft>
              <a:buClrTx/>
              <a:buSzTx/>
              <a:buFontTx/>
              <a:buNone/>
              <a:tabLst/>
              <a:defRPr/>
            </a:pPr>
            <a:endParaRPr kumimoji="0" lang="en-US" sz="2000" b="1" i="0" u="none" strike="noStrike" kern="1200" cap="none" spc="0" normalizeH="0" baseline="0" noProof="0">
              <a:ln>
                <a:noFill/>
              </a:ln>
              <a:solidFill>
                <a:srgbClr val="FF711C"/>
              </a:solidFill>
              <a:effectLst/>
              <a:uLnTx/>
              <a:uFillTx/>
              <a:latin typeface="Arial"/>
              <a:ea typeface="+mn-ea"/>
              <a:cs typeface="Arial"/>
            </a:endParaRPr>
          </a:p>
        </p:txBody>
      </p:sp>
      <p:sp>
        <p:nvSpPr>
          <p:cNvPr id="12" name="TextBox 11">
            <a:extLst>
              <a:ext uri="{FF2B5EF4-FFF2-40B4-BE49-F238E27FC236}">
                <a16:creationId xmlns:a16="http://schemas.microsoft.com/office/drawing/2014/main" id="{EB007E96-1632-66B2-4383-45A039D02F18}"/>
              </a:ext>
            </a:extLst>
          </p:cNvPr>
          <p:cNvSpPr txBox="1">
            <a:spLocks noGrp="1" noRot="1" noMove="1" noResize="1" noEditPoints="1" noAdjustHandles="1" noChangeArrowheads="1" noChangeShapeType="1"/>
          </p:cNvSpPr>
          <p:nvPr/>
        </p:nvSpPr>
        <p:spPr>
          <a:xfrm>
            <a:off x="1661932" y="760027"/>
            <a:ext cx="9927122" cy="387798"/>
          </a:xfrm>
          <a:prstGeom prst="rect">
            <a:avLst/>
          </a:prstGeom>
          <a:noFill/>
        </p:spPr>
        <p:txBody>
          <a:bodyPr wrap="square" lIns="0" tIns="0" rIns="0" bIns="0" anchor="t">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SAFETY MANAGEMENT &amp; SAFETY RISK SYSTEMS</a:t>
            </a:r>
          </a:p>
        </p:txBody>
      </p:sp>
      <p:sp>
        <p:nvSpPr>
          <p:cNvPr id="13" name="TextBox 12">
            <a:extLst>
              <a:ext uri="{FF2B5EF4-FFF2-40B4-BE49-F238E27FC236}">
                <a16:creationId xmlns:a16="http://schemas.microsoft.com/office/drawing/2014/main" id="{B6CDD5BA-35C9-304B-7E19-71EDDD6C5CE2}"/>
              </a:ext>
            </a:extLst>
          </p:cNvPr>
          <p:cNvSpPr txBox="1">
            <a:spLocks noGrp="1" noRot="1" noMove="1" noResize="1" noEditPoints="1" noAdjustHandles="1" noChangeArrowheads="1" noChangeShapeType="1"/>
          </p:cNvSpPr>
          <p:nvPr/>
        </p:nvSpPr>
        <p:spPr>
          <a:xfrm>
            <a:off x="1653448" y="1064836"/>
            <a:ext cx="10229685" cy="6771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n-ea"/>
                <a:cs typeface="Arial Black" panose="020B0604020202020204" pitchFamily="34" charset="0"/>
              </a:rPr>
              <a:t>SMS &amp; SRM</a:t>
            </a:r>
            <a:endPar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endParaRPr>
          </a:p>
        </p:txBody>
      </p:sp>
      <p:sp>
        <p:nvSpPr>
          <p:cNvPr id="14" name="Rectangle 13">
            <a:hlinkClick r:id="rId3"/>
            <a:extLst>
              <a:ext uri="{FF2B5EF4-FFF2-40B4-BE49-F238E27FC236}">
                <a16:creationId xmlns:a16="http://schemas.microsoft.com/office/drawing/2014/main" id="{DEAD46EB-E0C4-6209-ECDB-BAADCA086207}"/>
              </a:ext>
            </a:extLst>
          </p:cNvPr>
          <p:cNvSpPr>
            <a:spLocks noGrp="1" noRot="1" noMove="1" noResize="1" noEditPoints="1" noAdjustHandles="1" noChangeArrowheads="1" noChangeShapeType="1"/>
          </p:cNvSpPr>
          <p:nvPr/>
        </p:nvSpPr>
        <p:spPr>
          <a:xfrm>
            <a:off x="1865014" y="2272420"/>
            <a:ext cx="1186004" cy="1156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C2E212B-2E8A-834F-695A-B446E7DC8F28}"/>
              </a:ext>
            </a:extLst>
          </p:cNvPr>
          <p:cNvSpPr txBox="1">
            <a:spLocks noGrp="1" noRot="1" noMove="1" noResize="1" noEditPoints="1" noAdjustHandles="1" noChangeArrowheads="1" noChangeShapeType="1"/>
          </p:cNvSpPr>
          <p:nvPr/>
        </p:nvSpPr>
        <p:spPr>
          <a:xfrm>
            <a:off x="1653448" y="1718883"/>
            <a:ext cx="10475049"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3823F">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Safety Management Systems (SMS)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is the formal, top-down, FAA-wide approach to managing safety risk and assuring the effectiveness of safety risk controls that include systematic procedures, practices, and policies for the management of safety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3823F">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Safety Risk Management (SRM)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is one of the four components of SMS that enables the FAA to manage safety within the National Airspace System (NAS) helping to identify hazards, analyze and assess safety risk, and develop controls to reduce safety risk to an acceptable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Georgia" panose="02040502050405020303" pitchFamily="18"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Both, </a:t>
            </a:r>
            <a:r>
              <a:rPr kumimoji="0" lang="en-US" sz="1800" b="0" i="0" u="none" strike="noStrike" kern="1200" cap="none" spc="0" normalizeH="0" baseline="0" noProof="0">
                <a:ln>
                  <a:noFill/>
                </a:ln>
                <a:solidFill>
                  <a:schemeClr val="accent4">
                    <a:lumMod val="60000"/>
                    <a:lumOff val="40000"/>
                  </a:schemeClr>
                </a:solidFill>
                <a:effectLst/>
                <a:uLnTx/>
                <a:uFillTx/>
                <a:latin typeface="Calibri" panose="020F0502020204030204"/>
                <a:ea typeface="Calibri" panose="020F0502020204030204" pitchFamily="34" charset="0"/>
                <a:cs typeface="Calibri" panose="020F0502020204030204" pitchFamily="34" charset="0"/>
              </a:rPr>
              <a:t>Office of Airports (ARP) </a:t>
            </a:r>
            <a:r>
              <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and </a:t>
            </a:r>
            <a:r>
              <a:rPr kumimoji="0" lang="en-US" sz="1800" b="0" i="0" u="none" strike="noStrike" kern="1200" cap="none" spc="0" normalizeH="0" baseline="0" noProof="0">
                <a:ln>
                  <a:noFill/>
                </a:ln>
                <a:solidFill>
                  <a:schemeClr val="accent4">
                    <a:lumMod val="60000"/>
                    <a:lumOff val="40000"/>
                  </a:schemeClr>
                </a:solidFill>
                <a:effectLst/>
                <a:uLnTx/>
                <a:uFillTx/>
                <a:latin typeface="Calibri" panose="020F0502020204030204"/>
                <a:ea typeface="Calibri" panose="020F0502020204030204" pitchFamily="34" charset="0"/>
                <a:cs typeface="Calibri" panose="020F0502020204030204" pitchFamily="34" charset="0"/>
              </a:rPr>
              <a:t>Air Traffic Organization (ATO) </a:t>
            </a:r>
            <a:r>
              <a:rPr kumimoji="0" lang="en-US" sz="1800" b="0"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require SRM, but each have separate procedures. In short, when a triggering change is made to that could affect safety of the NAS, some level of SRM needs to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eorgia" panose="02040502050405020303" pitchFamily="18"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05A89D-748C-727E-3477-539A16476E71}"/>
              </a:ext>
            </a:extLst>
          </p:cNvPr>
          <p:cNvSpPr txBox="1">
            <a:spLocks noGrp="1" noRot="1" noMove="1" noResize="1" noEditPoints="1" noAdjustHandles="1" noChangeArrowheads="1" noChangeShapeType="1"/>
          </p:cNvSpPr>
          <p:nvPr/>
        </p:nvSpPr>
        <p:spPr>
          <a:xfrm>
            <a:off x="1769321" y="4640150"/>
            <a:ext cx="4760479" cy="1754326"/>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Airport Managers/ Operators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can find more ARP SRM information via your Airports Regional or District or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lgn="ctr">
              <a:defRPr/>
            </a:pPr>
            <a:r>
              <a:rPr lang="en-US" sz="1800" dirty="0">
                <a:solidFill>
                  <a:schemeClr val="accent5">
                    <a:lumMod val="50000"/>
                  </a:schemeClr>
                </a:solidFill>
                <a:latin typeface="Arial" panose="020B0604020202020204" pitchFamily="34" charset="0"/>
                <a:cs typeface="Arial" panose="020B0604020202020204" pitchFamily="34" charset="0"/>
                <a:hlinkClick r:id="rId4"/>
              </a:rPr>
              <a:t>https://www.faa.gov/airports/airport_safety/safety_management_systems</a:t>
            </a:r>
            <a:endParaRPr lang="en-US" sz="1800" dirty="0">
              <a:solidFill>
                <a:schemeClr val="accent5">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F44590-FBFF-08EB-F81F-2C218981E91A}"/>
              </a:ext>
            </a:extLst>
          </p:cNvPr>
          <p:cNvSpPr txBox="1">
            <a:spLocks noGrp="1" noRot="1" noMove="1" noResize="1" noEditPoints="1" noAdjustHandles="1" noChangeArrowheads="1" noChangeShapeType="1"/>
          </p:cNvSpPr>
          <p:nvPr/>
        </p:nvSpPr>
        <p:spPr>
          <a:xfrm>
            <a:off x="6979778" y="4640150"/>
            <a:ext cx="4903355" cy="1762021"/>
          </a:xfrm>
          <a:prstGeom prst="rect">
            <a:avLst/>
          </a:prstGeom>
          <a:solidFill>
            <a:schemeClr val="accent1">
              <a:lumMod val="20000"/>
              <a:lumOff val="80000"/>
            </a:schemeClr>
          </a:solidFill>
          <a:ln w="381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4">
                    <a:lumMod val="60000"/>
                    <a:lumOff val="40000"/>
                  </a:schemeClr>
                </a:solidFill>
                <a:effectLst/>
                <a:uLnTx/>
                <a:uFillTx/>
                <a:latin typeface="Calibri" panose="020F0502020204030204" pitchFamily="34" charset="0"/>
                <a:ea typeface="Calibri" panose="020F0502020204030204" pitchFamily="34" charset="0"/>
                <a:cs typeface="Calibri" panose="020F0502020204030204" pitchFamily="34" charset="0"/>
              </a:rPr>
              <a:t>Air Traffic Managers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can find more ATO SRM information through your Service Area Quality Control Group at:</a:t>
            </a: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sz="1600" b="1">
              <a:solidFill>
                <a:srgbClr val="FF711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https://my.faa.gov/org/linebusiness/ato/safety/sms/srm/pre-panel</a:t>
            </a:r>
            <a:r>
              <a:rPr lang="en-US">
                <a:solidFill>
                  <a:srgbClr val="002060"/>
                </a:solidFill>
                <a:latin typeface="Arial" panose="020B0604020202020204" pitchFamily="34" charset="0"/>
                <a:cs typeface="Arial" panose="020B0604020202020204" pitchFamily="34" charset="0"/>
              </a:rPr>
              <a:t>  (for internal FAA use)</a:t>
            </a:r>
            <a:endParaRPr kumimoji="0" lang="en-US" sz="1600" b="0" i="0" u="none" strike="noStrike" kern="1200" cap="none" spc="0" normalizeH="0" baseline="0" noProof="0">
              <a:ln>
                <a:noFill/>
              </a:ln>
              <a:solidFill>
                <a:srgbClr val="000000"/>
              </a:solidFill>
              <a:effectLst/>
              <a:uLnTx/>
              <a:uFillTx/>
              <a:latin typeface="Georgia" panose="02040502050405020303"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417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5">
            <a:extLst>
              <a:ext uri="{FF2B5EF4-FFF2-40B4-BE49-F238E27FC236}">
                <a16:creationId xmlns:a16="http://schemas.microsoft.com/office/drawing/2014/main" id="{64AC8D85-9707-A7E8-3895-1BC94C2CB723}"/>
              </a:ext>
            </a:extLst>
          </p:cNvPr>
          <p:cNvSpPr txBox="1">
            <a:spLocks/>
          </p:cNvSpPr>
          <p:nvPr/>
        </p:nvSpPr>
        <p:spPr>
          <a:xfrm>
            <a:off x="1868311" y="2870040"/>
            <a:ext cx="5689599" cy="3696891"/>
          </a:xfrm>
          <a:prstGeom prst="rect">
            <a:avLst/>
          </a:prstGeom>
        </p:spPr>
        <p:txBody>
          <a:bodyPr lIns="0" tIns="182880" rIns="0" bIns="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23520"/>
            <a:r>
              <a:rPr lang="en-US">
                <a:solidFill>
                  <a:schemeClr val="accent2"/>
                </a:solidFill>
                <a:latin typeface="Arial"/>
                <a:cs typeface="Arial"/>
              </a:rPr>
              <a:t>Apron A2 – Estimated completion Fall 2025</a:t>
            </a:r>
          </a:p>
          <a:p>
            <a:pPr marL="233045" lvl="3" indent="-223520"/>
            <a:r>
              <a:rPr lang="en-US">
                <a:solidFill>
                  <a:schemeClr val="accent2"/>
                </a:solidFill>
                <a:latin typeface="Arial"/>
                <a:cs typeface="Arial"/>
              </a:rPr>
              <a:t>Reconstruct RY11/29 east of RY2/20</a:t>
            </a:r>
            <a:endParaRPr lang="en-US">
              <a:solidFill>
                <a:schemeClr val="accent2"/>
              </a:solidFill>
            </a:endParaRPr>
          </a:p>
          <a:p>
            <a:pPr lvl="3"/>
            <a:endParaRPr lang="en-US">
              <a:solidFill>
                <a:schemeClr val="accent2"/>
              </a:solidFill>
            </a:endParaRPr>
          </a:p>
        </p:txBody>
      </p:sp>
      <p:sp>
        <p:nvSpPr>
          <p:cNvPr id="3" name="object 24">
            <a:extLst>
              <a:ext uri="{FF2B5EF4-FFF2-40B4-BE49-F238E27FC236}">
                <a16:creationId xmlns:a16="http://schemas.microsoft.com/office/drawing/2014/main" id="{129EB662-2318-6A31-B5B5-F66F6D0167C2}"/>
              </a:ext>
            </a:extLst>
          </p:cNvPr>
          <p:cNvSpPr txBox="1"/>
          <p:nvPr/>
        </p:nvSpPr>
        <p:spPr>
          <a:xfrm>
            <a:off x="1866900" y="1600200"/>
            <a:ext cx="8874672" cy="1046440"/>
          </a:xfrm>
          <a:prstGeom prst="rect">
            <a:avLst/>
          </a:prstGeom>
        </p:spPr>
        <p:txBody>
          <a:bodyPr vert="horz" wrap="square" lIns="0" tIns="182880" rIns="0" bIns="0" rtlCol="0" anchor="t">
            <a:spAutoFit/>
          </a:bodyPr>
          <a:lstStyle/>
          <a:p>
            <a:pPr marL="12700">
              <a:spcBef>
                <a:spcPts val="110"/>
              </a:spcBef>
            </a:pPr>
            <a:r>
              <a:rPr lang="en-US" sz="2800" b="1" spc="50">
                <a:solidFill>
                  <a:srgbClr val="FF711C"/>
                </a:solidFill>
                <a:latin typeface="Arial"/>
                <a:cs typeface="Arial"/>
              </a:rPr>
              <a:t>A brief overview of any construction projects planned for the upcoming year.</a:t>
            </a:r>
          </a:p>
        </p:txBody>
      </p:sp>
      <p:sp>
        <p:nvSpPr>
          <p:cNvPr id="5" name="TextBox 4">
            <a:extLst>
              <a:ext uri="{FF2B5EF4-FFF2-40B4-BE49-F238E27FC236}">
                <a16:creationId xmlns:a16="http://schemas.microsoft.com/office/drawing/2014/main" id="{746B14D7-ED46-215D-3EA1-0918A53B3FD7}"/>
              </a:ext>
            </a:extLst>
          </p:cNvPr>
          <p:cNvSpPr txBox="1">
            <a:spLocks noGrp="1" noRot="1" noMove="1" noResize="1" noEditPoints="1" noAdjustHandles="1" noChangeArrowheads="1" noChangeShapeType="1"/>
          </p:cNvSpPr>
          <p:nvPr/>
        </p:nvSpPr>
        <p:spPr>
          <a:xfrm>
            <a:off x="1854200" y="743587"/>
            <a:ext cx="7479680"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CURRENT AND PLANNED</a:t>
            </a:r>
          </a:p>
        </p:txBody>
      </p:sp>
      <p:sp>
        <p:nvSpPr>
          <p:cNvPr id="6" name="TextBox 5">
            <a:extLst>
              <a:ext uri="{FF2B5EF4-FFF2-40B4-BE49-F238E27FC236}">
                <a16:creationId xmlns:a16="http://schemas.microsoft.com/office/drawing/2014/main" id="{C399CD1F-A365-7D44-0981-3F6B42D472DF}"/>
              </a:ext>
            </a:extLst>
          </p:cNvPr>
          <p:cNvSpPr txBox="1">
            <a:spLocks noGrp="1" noRot="1" noMove="1" noResize="1" noEditPoints="1" noAdjustHandles="1" noChangeArrowheads="1" noChangeShapeType="1"/>
          </p:cNvSpPr>
          <p:nvPr/>
        </p:nvSpPr>
        <p:spPr>
          <a:xfrm>
            <a:off x="1838522" y="1082710"/>
            <a:ext cx="10137888"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CONSTRUCTION</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7" name="Picture Placeholder 38">
            <a:extLst>
              <a:ext uri="{FF2B5EF4-FFF2-40B4-BE49-F238E27FC236}">
                <a16:creationId xmlns:a16="http://schemas.microsoft.com/office/drawing/2014/main" id="{05521617-0CCA-E33A-B40D-E9A0095181B8}"/>
              </a:ext>
            </a:extLst>
          </p:cNvPr>
          <p:cNvSpPr>
            <a:spLocks noGrp="1"/>
          </p:cNvSpPr>
          <p:nvPr>
            <p:ph type="pic" sz="quarter" idx="19"/>
          </p:nvPr>
        </p:nvSpPr>
        <p:spPr>
          <a:xfrm>
            <a:off x="7299304" y="1600200"/>
            <a:ext cx="4491736" cy="5138225"/>
          </a:xfrm>
        </p:spPr>
        <p:txBody>
          <a:bodyPr/>
          <a:lstStyle/>
          <a:p>
            <a:endParaRPr lang="en-US"/>
          </a:p>
        </p:txBody>
      </p:sp>
    </p:spTree>
    <p:extLst>
      <p:ext uri="{BB962C8B-B14F-4D97-AF65-F5344CB8AC3E}">
        <p14:creationId xmlns:p14="http://schemas.microsoft.com/office/powerpoint/2010/main" val="634806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o photo description available.">
            <a:extLst>
              <a:ext uri="{FF2B5EF4-FFF2-40B4-BE49-F238E27FC236}">
                <a16:creationId xmlns:a16="http://schemas.microsoft.com/office/drawing/2014/main" id="{00262234-3679-0EB2-F64A-ED426EBF7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74634" cy="7299511"/>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10">
            <a:extLst>
              <a:ext uri="{FF2B5EF4-FFF2-40B4-BE49-F238E27FC236}">
                <a16:creationId xmlns:a16="http://schemas.microsoft.com/office/drawing/2014/main" id="{836EDCB9-866B-2D9E-D50A-F336332FB6AF}"/>
              </a:ext>
            </a:extLst>
          </p:cNvPr>
          <p:cNvSpPr txBox="1"/>
          <p:nvPr/>
        </p:nvSpPr>
        <p:spPr>
          <a:xfrm>
            <a:off x="5656063" y="5339310"/>
            <a:ext cx="6591300" cy="1336625"/>
          </a:xfrm>
          <a:prstGeom prst="rect">
            <a:avLst/>
          </a:prstGeom>
        </p:spPr>
        <p:txBody>
          <a:bodyPr vert="horz" wrap="square" lIns="0" tIns="0" rIns="0" bIns="0" rtlCol="0" anchor="t">
            <a:noAutofit/>
          </a:bodyPr>
          <a:lstStyle/>
          <a:p>
            <a:pPr marL="233045" marR="0" lvl="3" indent="-22352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chemeClr val="accent2"/>
                </a:solidFill>
                <a:effectLst/>
                <a:uLnTx/>
                <a:uFillTx/>
                <a:latin typeface="Arial"/>
                <a:cs typeface="Arial"/>
              </a:rPr>
              <a:t>Thunderstorms, snow, fog, and </a:t>
            </a:r>
            <a:r>
              <a:rPr lang="en-US" sz="2000">
                <a:solidFill>
                  <a:schemeClr val="accent2"/>
                </a:solidFill>
                <a:latin typeface="Arial"/>
                <a:cs typeface="Arial"/>
              </a:rPr>
              <a:t>wind.</a:t>
            </a:r>
            <a:endParaRPr lang="en-US">
              <a:solidFill>
                <a:schemeClr val="accent2"/>
              </a:solidFill>
              <a:latin typeface="Arial"/>
              <a:cs typeface="Arial"/>
            </a:endParaRPr>
          </a:p>
          <a:p>
            <a:pPr marL="233045" marR="0" lvl="3" indent="-22352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chemeClr val="accent2"/>
                </a:solidFill>
                <a:effectLst/>
                <a:uLnTx/>
                <a:uFillTx/>
                <a:latin typeface="Arial"/>
                <a:cs typeface="Arial"/>
              </a:rPr>
              <a:t>Airfield visibility from the tower.</a:t>
            </a:r>
            <a:endParaRPr lang="en-US" sz="2000" i="0" u="none" strike="noStrike" kern="1200" cap="none" spc="0" normalizeH="0" baseline="0" noProof="0">
              <a:ln>
                <a:noFill/>
              </a:ln>
              <a:solidFill>
                <a:schemeClr val="accent2"/>
              </a:solidFill>
              <a:effectLst/>
              <a:uLnTx/>
              <a:uFillTx/>
              <a:latin typeface="Arial"/>
              <a:cs typeface="Arial"/>
            </a:endParaRPr>
          </a:p>
          <a:p>
            <a:pPr marL="233363" marR="0" lvl="3" indent="-223838"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AF9E15-6E8F-62B1-17D1-221CE1693589}"/>
              </a:ext>
            </a:extLst>
          </p:cNvPr>
          <p:cNvSpPr txBox="1">
            <a:spLocks noGrp="1" noRot="1" noMove="1" noResize="1" noEditPoints="1" noAdjustHandles="1" noChangeArrowheads="1" noChangeShapeType="1"/>
          </p:cNvSpPr>
          <p:nvPr/>
        </p:nvSpPr>
        <p:spPr>
          <a:xfrm>
            <a:off x="5641952" y="1057404"/>
            <a:ext cx="6109568" cy="723275"/>
          </a:xfrm>
          <a:prstGeom prst="rect">
            <a:avLst/>
          </a:prstGeom>
          <a:noFill/>
        </p:spPr>
        <p:txBody>
          <a:bodyPr wrap="square" lIns="0" tIns="0" rIns="0" bIns="0" rtlCol="0" anchor="t">
            <a:noAutofit/>
          </a:bodyPr>
          <a:lstStyle/>
          <a:p>
            <a:r>
              <a:rPr lang="en-US" sz="4400" b="1" i="0">
                <a:solidFill>
                  <a:schemeClr val="bg1"/>
                </a:solidFill>
                <a:effectLst>
                  <a:outerShdw blurRad="76200" dist="76200" dir="3600000" algn="tl" rotWithShape="0">
                    <a:prstClr val="black">
                      <a:alpha val="40000"/>
                    </a:prstClr>
                  </a:outerShdw>
                </a:effectLst>
                <a:latin typeface="Arial Black"/>
                <a:cs typeface="Arial Black" panose="020B0604020202020204" pitchFamily="34" charset="0"/>
              </a:rPr>
              <a:t>WEATHER</a:t>
            </a:r>
          </a:p>
        </p:txBody>
      </p:sp>
      <p:sp>
        <p:nvSpPr>
          <p:cNvPr id="4" name="object 10">
            <a:extLst>
              <a:ext uri="{FF2B5EF4-FFF2-40B4-BE49-F238E27FC236}">
                <a16:creationId xmlns:a16="http://schemas.microsoft.com/office/drawing/2014/main" id="{17DBD274-51CF-A76E-EFB2-DC7DA551ECD3}"/>
              </a:ext>
            </a:extLst>
          </p:cNvPr>
          <p:cNvSpPr txBox="1">
            <a:spLocks noGrp="1" noRot="1" noMove="1" noResize="1" noEditPoints="1" noAdjustHandles="1" noChangeArrowheads="1" noChangeShapeType="1"/>
          </p:cNvSpPr>
          <p:nvPr/>
        </p:nvSpPr>
        <p:spPr>
          <a:xfrm>
            <a:off x="5641952" y="1522139"/>
            <a:ext cx="6591300" cy="1143001"/>
          </a:xfrm>
          <a:prstGeom prst="rect">
            <a:avLst/>
          </a:prstGeom>
        </p:spPr>
        <p:txBody>
          <a:bodyPr vert="horz" wrap="square" lIns="0" tIns="182880" rIns="0" bIns="0" rtlCol="0" anchor="t">
            <a:noAutofit/>
          </a:bodyPr>
          <a:lstStyle/>
          <a:p>
            <a:pPr marL="12700" marR="592455">
              <a:tabLst>
                <a:tab pos="236220" algn="l"/>
              </a:tabLst>
            </a:pPr>
            <a:r>
              <a:rPr lang="en-US" sz="2800" b="1">
                <a:solidFill>
                  <a:srgbClr val="FF711C"/>
                </a:solidFill>
                <a:latin typeface="Arial"/>
                <a:cs typeface="Arial"/>
              </a:rPr>
              <a:t>Discuss weather conditions that affect safety on your airfield.  </a:t>
            </a:r>
          </a:p>
        </p:txBody>
      </p:sp>
      <p:sp>
        <p:nvSpPr>
          <p:cNvPr id="5" name="TextBox 4">
            <a:extLst>
              <a:ext uri="{FF2B5EF4-FFF2-40B4-BE49-F238E27FC236}">
                <a16:creationId xmlns:a16="http://schemas.microsoft.com/office/drawing/2014/main" id="{7C8CA22C-2992-E502-E008-1BC2D4C4BCA5}"/>
              </a:ext>
            </a:extLst>
          </p:cNvPr>
          <p:cNvSpPr txBox="1">
            <a:spLocks noGrp="1" noRot="1" noMove="1" noResize="1" noEditPoints="1" noAdjustHandles="1" noChangeArrowheads="1" noChangeShapeType="1"/>
          </p:cNvSpPr>
          <p:nvPr/>
        </p:nvSpPr>
        <p:spPr>
          <a:xfrm>
            <a:off x="5641952" y="742835"/>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AREA</a:t>
            </a:r>
          </a:p>
        </p:txBody>
      </p:sp>
      <p:sp>
        <p:nvSpPr>
          <p:cNvPr id="6" name="TextBox 5">
            <a:extLst>
              <a:ext uri="{FF2B5EF4-FFF2-40B4-BE49-F238E27FC236}">
                <a16:creationId xmlns:a16="http://schemas.microsoft.com/office/drawing/2014/main" id="{5DFB62EB-6098-CF22-C0AF-0F3010BDD711}"/>
              </a:ext>
            </a:extLst>
          </p:cNvPr>
          <p:cNvSpPr txBox="1"/>
          <p:nvPr/>
        </p:nvSpPr>
        <p:spPr>
          <a:xfrm>
            <a:off x="783773" y="4449648"/>
            <a:ext cx="4136570" cy="1184940"/>
          </a:xfrm>
          <a:prstGeom prst="rect">
            <a:avLst/>
          </a:prstGeom>
          <a:solidFill>
            <a:schemeClr val="bg1"/>
          </a:solidFill>
        </p:spPr>
        <p:txBody>
          <a:bodyPr wrap="square" tIns="91440" bIns="91440" rtlCol="0">
            <a:spAutoFit/>
          </a:bodyPr>
          <a:lstStyle/>
          <a:p>
            <a:pPr marL="12700" marR="592455" lvl="0" indent="0" algn="l" defTabSz="914400" rtl="0" eaLnBrk="1" fontAlgn="auto" latinLnBrk="0" hangingPunct="1">
              <a:lnSpc>
                <a:spcPts val="2600"/>
              </a:lnSpc>
              <a:spcBef>
                <a:spcPts val="320"/>
              </a:spcBef>
              <a:spcAft>
                <a:spcPts val="0"/>
              </a:spcAft>
              <a:buClrTx/>
              <a:buSzTx/>
              <a:buFontTx/>
              <a:buNone/>
              <a:tabLst>
                <a:tab pos="236220" algn="l"/>
              </a:tabLst>
              <a:defRPr/>
            </a:pPr>
            <a:r>
              <a:rPr kumimoji="0" lang="en-US" sz="2400" b="0" i="0" u="none" strike="noStrike" kern="1200" cap="none" spc="-20" normalizeH="0" baseline="0" noProof="0">
                <a:ln>
                  <a:noFill/>
                </a:ln>
                <a:solidFill>
                  <a:srgbClr val="C00000"/>
                </a:solidFill>
                <a:effectLst/>
                <a:uLnTx/>
                <a:uFillTx/>
                <a:latin typeface="Arial"/>
                <a:ea typeface="+mn-ea"/>
                <a:cs typeface="Arial"/>
              </a:rPr>
              <a:t>(You may add photos of weather-related issues at your airport.)</a:t>
            </a:r>
            <a:endParaRPr lang="en-US"/>
          </a:p>
        </p:txBody>
      </p:sp>
      <p:sp>
        <p:nvSpPr>
          <p:cNvPr id="8" name="object 10">
            <a:extLst>
              <a:ext uri="{FF2B5EF4-FFF2-40B4-BE49-F238E27FC236}">
                <a16:creationId xmlns:a16="http://schemas.microsoft.com/office/drawing/2014/main" id="{104576C5-36E2-8FCD-580C-1E08842B1FA1}"/>
              </a:ext>
            </a:extLst>
          </p:cNvPr>
          <p:cNvSpPr txBox="1">
            <a:spLocks noGrp="1" noRot="1" noMove="1" noResize="1" noEditPoints="1" noAdjustHandles="1" noChangeArrowheads="1" noChangeShapeType="1"/>
          </p:cNvSpPr>
          <p:nvPr/>
        </p:nvSpPr>
        <p:spPr>
          <a:xfrm>
            <a:off x="5641952" y="2726275"/>
            <a:ext cx="6471435" cy="3607420"/>
          </a:xfrm>
          <a:prstGeom prst="rect">
            <a:avLst/>
          </a:prstGeom>
        </p:spPr>
        <p:txBody>
          <a:bodyPr vert="horz" wrap="square" lIns="0" tIns="0" rIns="0" bIns="0" rtlCol="0" anchor="t">
            <a:noAutofit/>
          </a:bodyPr>
          <a:lstStyle/>
          <a:p>
            <a:pPr marL="352425" marR="0" lvl="3" indent="-3429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rPr>
              <a:t>Is sun glare a safety factor?</a:t>
            </a:r>
          </a:p>
          <a:p>
            <a:pPr marL="352425" marR="0" lvl="3" indent="-3429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Are there areas where ponding/ standing water impacts surface safety? </a:t>
            </a:r>
          </a:p>
          <a:p>
            <a:pPr marL="352425" marR="0" lvl="3" indent="-3429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lang="en-US" sz="2000">
                <a:solidFill>
                  <a:schemeClr val="accent2"/>
                </a:solidFill>
                <a:latin typeface="Arial" panose="020B0604020202020204" pitchFamily="34" charset="0"/>
                <a:cs typeface="Arial" panose="020B0604020202020204" pitchFamily="34" charset="0"/>
              </a:rPr>
              <a:t>How is cumulating snow/ ice addressed to minimize sign/ marking obscurity? </a:t>
            </a:r>
          </a:p>
          <a:p>
            <a:pPr marL="352425" lvl="3" indent="-342900">
              <a:lnSpc>
                <a:spcPct val="90000"/>
              </a:lnSpc>
              <a:spcBef>
                <a:spcPts val="1100"/>
              </a:spcBef>
              <a:buFont typeface="Arial" panose="020B0604020202020204" pitchFamily="34" charset="0"/>
              <a:buChar char="•"/>
              <a:defRPr/>
            </a:pPr>
            <a:r>
              <a:rPr lang="en-US" sz="2000">
                <a:solidFill>
                  <a:schemeClr val="accent2"/>
                </a:solidFill>
                <a:latin typeface="Arial" panose="020B0604020202020204" pitchFamily="34" charset="0"/>
                <a:cs typeface="Arial" panose="020B0604020202020204" pitchFamily="34" charset="0"/>
              </a:rPr>
              <a:t>Do you utilize Take-Off and Landing Performance Assessment (TALPA) practices at your facility?</a:t>
            </a:r>
          </a:p>
          <a:p>
            <a:pPr marL="352425" marR="0" lvl="3" indent="-34290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endParaRPr lang="en-US" sz="2000">
              <a:solidFill>
                <a:schemeClr val="accent2"/>
              </a:solidFill>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96498076-2079-9AA0-7B28-929EE632F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73978"/>
            <a:ext cx="5474634" cy="307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7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91913D-4A2A-6181-E1F2-087D1003C8DD}"/>
              </a:ext>
            </a:extLst>
          </p:cNvPr>
          <p:cNvSpPr txBox="1"/>
          <p:nvPr/>
        </p:nvSpPr>
        <p:spPr>
          <a:xfrm>
            <a:off x="783773" y="4449648"/>
            <a:ext cx="4136570" cy="2185214"/>
          </a:xfrm>
          <a:prstGeom prst="rect">
            <a:avLst/>
          </a:prstGeom>
          <a:solidFill>
            <a:schemeClr val="bg1"/>
          </a:solidFill>
        </p:spPr>
        <p:txBody>
          <a:bodyPr wrap="square" tIns="91440" bIns="91440" rtlCol="0">
            <a:spAutoFit/>
          </a:bodyPr>
          <a:lstStyle/>
          <a:p>
            <a:pPr marL="12700" marR="592455" lvl="0" indent="0" algn="l" defTabSz="914400" rtl="0" eaLnBrk="1" fontAlgn="auto" latinLnBrk="0" hangingPunct="1">
              <a:lnSpc>
                <a:spcPts val="2600"/>
              </a:lnSpc>
              <a:spcBef>
                <a:spcPts val="320"/>
              </a:spcBef>
              <a:spcAft>
                <a:spcPts val="0"/>
              </a:spcAft>
              <a:buClrTx/>
              <a:buSzTx/>
              <a:buFontTx/>
              <a:buNone/>
              <a:tabLst>
                <a:tab pos="236220" algn="l"/>
              </a:tabLst>
              <a:defRPr/>
            </a:pPr>
            <a:r>
              <a:rPr kumimoji="0" lang="en-US" sz="2400" b="0" i="0" u="none" strike="noStrike" kern="1200" cap="none" spc="-20" normalizeH="0" baseline="0" noProof="0">
                <a:ln>
                  <a:noFill/>
                </a:ln>
                <a:solidFill>
                  <a:srgbClr val="C00000"/>
                </a:solidFill>
                <a:effectLst/>
                <a:uLnTx/>
                <a:uFillTx/>
                <a:latin typeface="Arial"/>
                <a:ea typeface="+mn-ea"/>
                <a:cs typeface="Arial"/>
              </a:rPr>
              <a:t>(You may add photos of wildlife-related issues at your airport. Discuss the process for reporting wildlife and/or </a:t>
            </a:r>
            <a:r>
              <a:rPr kumimoji="0" lang="en-US" sz="2400" b="0" i="0" u="none" strike="noStrike" kern="1200" cap="none" spc="-20" normalizeH="0" baseline="0" noProof="0" err="1">
                <a:ln>
                  <a:noFill/>
                </a:ln>
                <a:solidFill>
                  <a:srgbClr val="C00000"/>
                </a:solidFill>
                <a:effectLst/>
                <a:uLnTx/>
                <a:uFillTx/>
                <a:latin typeface="Arial"/>
                <a:ea typeface="+mn-ea"/>
                <a:cs typeface="Arial"/>
              </a:rPr>
              <a:t>bir</a:t>
            </a:r>
            <a:r>
              <a:rPr lang="en-US" sz="2400" spc="-20">
                <a:solidFill>
                  <a:srgbClr val="C00000"/>
                </a:solidFill>
                <a:latin typeface="Arial"/>
                <a:cs typeface="Arial"/>
              </a:rPr>
              <a:t>d </a:t>
            </a:r>
            <a:r>
              <a:rPr kumimoji="0" lang="en-US" sz="2400" b="0" i="0" u="none" strike="noStrike" kern="1200" cap="none" spc="-20" normalizeH="0" baseline="0" noProof="0">
                <a:ln>
                  <a:noFill/>
                </a:ln>
                <a:solidFill>
                  <a:srgbClr val="C00000"/>
                </a:solidFill>
                <a:effectLst/>
                <a:uLnTx/>
                <a:uFillTx/>
                <a:latin typeface="Arial"/>
                <a:ea typeface="+mn-ea"/>
                <a:cs typeface="Arial"/>
              </a:rPr>
              <a:t>strikes at your facility)</a:t>
            </a:r>
            <a:endParaRPr lang="en-US"/>
          </a:p>
        </p:txBody>
      </p:sp>
      <p:sp>
        <p:nvSpPr>
          <p:cNvPr id="14" name="object 10">
            <a:extLst>
              <a:ext uri="{FF2B5EF4-FFF2-40B4-BE49-F238E27FC236}">
                <a16:creationId xmlns:a16="http://schemas.microsoft.com/office/drawing/2014/main" id="{C95C7305-47F6-E19A-781B-92BB1EB10B1B}"/>
              </a:ext>
            </a:extLst>
          </p:cNvPr>
          <p:cNvSpPr txBox="1"/>
          <p:nvPr/>
        </p:nvSpPr>
        <p:spPr>
          <a:xfrm>
            <a:off x="5704821" y="2884148"/>
            <a:ext cx="6109568" cy="1736393"/>
          </a:xfrm>
          <a:prstGeom prst="rect">
            <a:avLst/>
          </a:prstGeom>
        </p:spPr>
        <p:txBody>
          <a:bodyPr vert="horz" wrap="square" lIns="0" tIns="182880" rIns="0" bIns="0" rtlCol="0" anchor="t">
            <a:noAutofit/>
          </a:bodyPr>
          <a:lstStyle/>
          <a:p>
            <a:pPr marL="237490" marR="592455" indent="-219075">
              <a:lnSpc>
                <a:spcPts val="2600"/>
              </a:lnSpc>
              <a:spcBef>
                <a:spcPts val="1100"/>
              </a:spcBef>
              <a:buFont typeface="Arial" panose="020B0604020202020204" pitchFamily="34" charset="0"/>
              <a:buChar char="•"/>
              <a:tabLst>
                <a:tab pos="236220" algn="l"/>
              </a:tabLst>
            </a:pPr>
            <a:r>
              <a:rPr lang="en-US" sz="2400" spc="-20">
                <a:solidFill>
                  <a:schemeClr val="accent2"/>
                </a:solidFill>
                <a:latin typeface="Arial"/>
                <a:cs typeface="Arial"/>
              </a:rPr>
              <a:t>Deer, bears, coyotes</a:t>
            </a:r>
            <a:endParaRPr lang="en-US">
              <a:solidFill>
                <a:schemeClr val="accent2"/>
              </a:solidFill>
              <a:latin typeface="Arial"/>
              <a:cs typeface="Arial"/>
            </a:endParaRPr>
          </a:p>
          <a:p>
            <a:pPr marL="237490" marR="592455" indent="-219075">
              <a:lnSpc>
                <a:spcPts val="2600"/>
              </a:lnSpc>
              <a:spcBef>
                <a:spcPts val="1100"/>
              </a:spcBef>
              <a:buFont typeface="Arial" panose="020B0604020202020204" pitchFamily="34" charset="0"/>
              <a:buChar char="•"/>
              <a:tabLst>
                <a:tab pos="236220" algn="l"/>
              </a:tabLst>
            </a:pPr>
            <a:r>
              <a:rPr lang="en-US" sz="2400" spc="-20">
                <a:solidFill>
                  <a:schemeClr val="accent2"/>
                </a:solidFill>
                <a:latin typeface="Arial"/>
                <a:cs typeface="Arial"/>
              </a:rPr>
              <a:t>Migratory birds, coyotes</a:t>
            </a:r>
          </a:p>
          <a:p>
            <a:pPr marL="237490" marR="592455" indent="-219075">
              <a:lnSpc>
                <a:spcPts val="2600"/>
              </a:lnSpc>
              <a:spcBef>
                <a:spcPts val="1100"/>
              </a:spcBef>
              <a:buFont typeface="Arial" panose="020B0604020202020204" pitchFamily="34" charset="0"/>
              <a:buChar char="•"/>
              <a:tabLst>
                <a:tab pos="236220" algn="l"/>
              </a:tabLst>
            </a:pPr>
            <a:r>
              <a:rPr lang="en-US" sz="2400" spc="-20">
                <a:solidFill>
                  <a:schemeClr val="accent2"/>
                </a:solidFill>
                <a:latin typeface="Arial"/>
                <a:cs typeface="Arial"/>
              </a:rPr>
              <a:t>Grasshoppers, coyotes</a:t>
            </a:r>
          </a:p>
          <a:p>
            <a:pPr marL="237490" marR="592455" indent="-219075">
              <a:lnSpc>
                <a:spcPts val="2600"/>
              </a:lnSpc>
              <a:spcBef>
                <a:spcPts val="1100"/>
              </a:spcBef>
              <a:buFont typeface="Arial" panose="020B0604020202020204" pitchFamily="34" charset="0"/>
              <a:buChar char="•"/>
              <a:tabLst>
                <a:tab pos="236220" algn="l"/>
              </a:tabLst>
            </a:pPr>
            <a:endParaRPr lang="en-US" sz="2400" spc="-20">
              <a:solidFill>
                <a:schemeClr val="accent2"/>
              </a:solidFill>
              <a:latin typeface="Arial"/>
              <a:cs typeface="Arial"/>
            </a:endParaRPr>
          </a:p>
        </p:txBody>
      </p:sp>
      <p:sp>
        <p:nvSpPr>
          <p:cNvPr id="2" name="TextBox 1">
            <a:extLst>
              <a:ext uri="{FF2B5EF4-FFF2-40B4-BE49-F238E27FC236}">
                <a16:creationId xmlns:a16="http://schemas.microsoft.com/office/drawing/2014/main" id="{A7F9FC21-2A05-B0A1-2BD8-46FD42177DC3}"/>
              </a:ext>
            </a:extLst>
          </p:cNvPr>
          <p:cNvSpPr txBox="1">
            <a:spLocks noGrp="1" noRot="1" noMove="1" noResize="1" noEditPoints="1" noAdjustHandles="1" noChangeArrowheads="1" noChangeShapeType="1"/>
          </p:cNvSpPr>
          <p:nvPr/>
        </p:nvSpPr>
        <p:spPr>
          <a:xfrm>
            <a:off x="5600700" y="1091177"/>
            <a:ext cx="6375710"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WILDLIFE HAZARDS</a:t>
            </a:r>
          </a:p>
        </p:txBody>
      </p:sp>
      <p:sp>
        <p:nvSpPr>
          <p:cNvPr id="3" name="object 10">
            <a:extLst>
              <a:ext uri="{FF2B5EF4-FFF2-40B4-BE49-F238E27FC236}">
                <a16:creationId xmlns:a16="http://schemas.microsoft.com/office/drawing/2014/main" id="{C5AF9750-3922-EC9C-C3A4-958ADCC48EDB}"/>
              </a:ext>
            </a:extLst>
          </p:cNvPr>
          <p:cNvSpPr txBox="1">
            <a:spLocks noGrp="1" noRot="1" noMove="1" noResize="1" noEditPoints="1" noAdjustHandles="1" noChangeArrowheads="1" noChangeShapeType="1"/>
          </p:cNvSpPr>
          <p:nvPr/>
        </p:nvSpPr>
        <p:spPr>
          <a:xfrm>
            <a:off x="5600700" y="1600200"/>
            <a:ext cx="6362974" cy="1143001"/>
          </a:xfrm>
          <a:prstGeom prst="rect">
            <a:avLst/>
          </a:prstGeom>
        </p:spPr>
        <p:txBody>
          <a:bodyPr vert="horz" wrap="square" lIns="0" tIns="182880" rIns="0" bIns="0" rtlCol="0" anchor="t">
            <a:noAutofit/>
          </a:bodyPr>
          <a:lstStyle/>
          <a:p>
            <a:pPr marL="12700" marR="592455">
              <a:tabLst>
                <a:tab pos="236220" algn="l"/>
              </a:tabLst>
            </a:pPr>
            <a:r>
              <a:rPr lang="en-US" sz="2800" b="1">
                <a:solidFill>
                  <a:srgbClr val="FF711C"/>
                </a:solidFill>
                <a:latin typeface="Arial"/>
                <a:cs typeface="Arial"/>
              </a:rPr>
              <a:t>The following are wildlife hazards specific to this airport: </a:t>
            </a:r>
          </a:p>
        </p:txBody>
      </p:sp>
      <p:sp>
        <p:nvSpPr>
          <p:cNvPr id="4" name="TextBox 3">
            <a:extLst>
              <a:ext uri="{FF2B5EF4-FFF2-40B4-BE49-F238E27FC236}">
                <a16:creationId xmlns:a16="http://schemas.microsoft.com/office/drawing/2014/main" id="{481782D2-6D76-9546-9E8A-7862FE99CC21}"/>
              </a:ext>
            </a:extLst>
          </p:cNvPr>
          <p:cNvSpPr txBox="1">
            <a:spLocks noGrp="1" noRot="1" noMove="1" noResize="1" noEditPoints="1" noAdjustHandles="1" noChangeArrowheads="1" noChangeShapeType="1"/>
          </p:cNvSpPr>
          <p:nvPr/>
        </p:nvSpPr>
        <p:spPr>
          <a:xfrm>
            <a:off x="5587132" y="789903"/>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AREA</a:t>
            </a:r>
          </a:p>
        </p:txBody>
      </p:sp>
      <p:sp>
        <p:nvSpPr>
          <p:cNvPr id="6" name="object 10">
            <a:extLst>
              <a:ext uri="{FF2B5EF4-FFF2-40B4-BE49-F238E27FC236}">
                <a16:creationId xmlns:a16="http://schemas.microsoft.com/office/drawing/2014/main" id="{A693CE41-A3FB-FBFA-91C2-A95EE5F8D9A3}"/>
              </a:ext>
            </a:extLst>
          </p:cNvPr>
          <p:cNvSpPr txBox="1">
            <a:spLocks noGrp="1" noRot="1" noMove="1" noResize="1" noEditPoints="1" noAdjustHandles="1" noChangeArrowheads="1" noChangeShapeType="1"/>
          </p:cNvSpPr>
          <p:nvPr/>
        </p:nvSpPr>
        <p:spPr>
          <a:xfrm>
            <a:off x="5733771" y="4449648"/>
            <a:ext cx="6109568" cy="1753565"/>
          </a:xfrm>
          <a:prstGeom prst="rect">
            <a:avLst/>
          </a:prstGeom>
        </p:spPr>
        <p:txBody>
          <a:bodyPr vert="horz" wrap="square" lIns="0" tIns="182880" rIns="0" bIns="0" rtlCol="0" anchor="t">
            <a:noAutofit/>
          </a:bodyPr>
          <a:lstStyle/>
          <a:p>
            <a:pPr marL="237490" marR="592455" indent="-219075">
              <a:lnSpc>
                <a:spcPts val="2600"/>
              </a:lnSpc>
              <a:spcBef>
                <a:spcPts val="1100"/>
              </a:spcBef>
              <a:buFont typeface="Arial" panose="020B0604020202020204" pitchFamily="34" charset="0"/>
              <a:buChar char="•"/>
              <a:tabLst>
                <a:tab pos="236220" algn="l"/>
              </a:tabLst>
            </a:pPr>
            <a:r>
              <a:rPr lang="en-US" sz="2400" spc="-20">
                <a:solidFill>
                  <a:schemeClr val="accent2"/>
                </a:solidFill>
                <a:latin typeface="Arial"/>
                <a:cs typeface="Arial"/>
              </a:rPr>
              <a:t>Describe </a:t>
            </a:r>
            <a:r>
              <a:rPr lang="en-US" sz="2400" b="1" spc="-20">
                <a:solidFill>
                  <a:schemeClr val="accent2"/>
                </a:solidFill>
                <a:latin typeface="Arial"/>
                <a:cs typeface="Arial"/>
              </a:rPr>
              <a:t>movement controls,</a:t>
            </a:r>
            <a:r>
              <a:rPr lang="en-US" sz="2400" spc="-20">
                <a:solidFill>
                  <a:schemeClr val="accent2"/>
                </a:solidFill>
                <a:latin typeface="Arial"/>
                <a:cs typeface="Arial"/>
              </a:rPr>
              <a:t> and </a:t>
            </a:r>
            <a:r>
              <a:rPr lang="en-US" sz="2400" b="1" spc="-20">
                <a:solidFill>
                  <a:schemeClr val="accent2"/>
                </a:solidFill>
                <a:latin typeface="Arial"/>
                <a:cs typeface="Arial"/>
              </a:rPr>
              <a:t>procedures</a:t>
            </a:r>
            <a:r>
              <a:rPr lang="en-US" sz="2400" spc="-20">
                <a:solidFill>
                  <a:schemeClr val="accent2"/>
                </a:solidFill>
                <a:latin typeface="Arial"/>
                <a:cs typeface="Arial"/>
              </a:rPr>
              <a:t> for the </a:t>
            </a:r>
            <a:r>
              <a:rPr lang="en-US" sz="2400" b="1" spc="-20">
                <a:solidFill>
                  <a:schemeClr val="accent2"/>
                </a:solidFill>
                <a:latin typeface="Arial"/>
                <a:cs typeface="Arial"/>
              </a:rPr>
              <a:t>responsible airport drivers </a:t>
            </a:r>
            <a:r>
              <a:rPr lang="en-US" sz="2400" spc="-20">
                <a:solidFill>
                  <a:schemeClr val="accent2"/>
                </a:solidFill>
                <a:latin typeface="Arial"/>
                <a:cs typeface="Arial"/>
              </a:rPr>
              <a:t>involved in active or preventative wildlife mitigation measures. </a:t>
            </a:r>
            <a:endParaRPr lang="en-US">
              <a:solidFill>
                <a:schemeClr val="accent2"/>
              </a:solidFill>
            </a:endParaRPr>
          </a:p>
        </p:txBody>
      </p:sp>
      <p:pic>
        <p:nvPicPr>
          <p:cNvPr id="2050" name="Picture 2" descr="coyotes in 2025 | Coyote animal, Coyote, Song dog">
            <a:extLst>
              <a:ext uri="{FF2B5EF4-FFF2-40B4-BE49-F238E27FC236}">
                <a16:creationId xmlns:a16="http://schemas.microsoft.com/office/drawing/2014/main" id="{102CDC10-036A-0D9B-7A5D-02C725E8EAF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710" b="471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206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5">
            <a:extLst>
              <a:ext uri="{FF2B5EF4-FFF2-40B4-BE49-F238E27FC236}">
                <a16:creationId xmlns:a16="http://schemas.microsoft.com/office/drawing/2014/main" id="{58FF965B-A684-9207-2A62-C04BCEFE8487}"/>
              </a:ext>
            </a:extLst>
          </p:cNvPr>
          <p:cNvSpPr txBox="1">
            <a:spLocks noGrp="1" noRot="1" noMove="1" noResize="1" noEditPoints="1" noAdjustHandles="1" noChangeArrowheads="1" noChangeShapeType="1"/>
          </p:cNvSpPr>
          <p:nvPr/>
        </p:nvSpPr>
        <p:spPr>
          <a:xfrm>
            <a:off x="1681992" y="2779910"/>
            <a:ext cx="5687530" cy="2128788"/>
          </a:xfrm>
          <a:prstGeom prst="rect">
            <a:avLst/>
          </a:prstGeom>
        </p:spPr>
        <p:txBody>
          <a:bodyPr wrap="square" lIns="0" tIns="182880" rIns="0" bIns="0" numCol="1" spcCol="457200" anchor="t">
            <a:sp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23520">
              <a:spcBef>
                <a:spcPts val="1100"/>
              </a:spcBef>
            </a:pPr>
            <a:r>
              <a:rPr lang="en-US" sz="2000">
                <a:solidFill>
                  <a:schemeClr val="accent2"/>
                </a:solidFill>
                <a:latin typeface="Arial"/>
                <a:cs typeface="Arial"/>
              </a:rPr>
              <a:t>Who can access the airfield?</a:t>
            </a:r>
          </a:p>
          <a:p>
            <a:pPr marL="233045" lvl="3" indent="-223520">
              <a:spcBef>
                <a:spcPts val="1100"/>
              </a:spcBef>
            </a:pPr>
            <a:r>
              <a:rPr lang="en-US" sz="2000">
                <a:solidFill>
                  <a:schemeClr val="accent2"/>
                </a:solidFill>
                <a:latin typeface="Arial"/>
                <a:cs typeface="Arial"/>
              </a:rPr>
              <a:t>How is training conducted for various airfield users, i.e. police/ security, fire fighters/ emergency responders, wildlife agents? </a:t>
            </a:r>
          </a:p>
          <a:p>
            <a:pPr marL="233045" lvl="3" indent="-223520">
              <a:spcBef>
                <a:spcPts val="1100"/>
              </a:spcBef>
            </a:pPr>
            <a:r>
              <a:rPr lang="en-US" sz="2000">
                <a:solidFill>
                  <a:schemeClr val="accent2"/>
                </a:solidFill>
                <a:latin typeface="Arial"/>
                <a:cs typeface="Arial"/>
              </a:rPr>
              <a:t>Who do you contact if someone accesses the airfield without permission?</a:t>
            </a:r>
          </a:p>
        </p:txBody>
      </p:sp>
      <p:sp>
        <p:nvSpPr>
          <p:cNvPr id="7" name="Rectangle 6">
            <a:hlinkClick r:id="rId3"/>
            <a:extLst>
              <a:ext uri="{FF2B5EF4-FFF2-40B4-BE49-F238E27FC236}">
                <a16:creationId xmlns:a16="http://schemas.microsoft.com/office/drawing/2014/main" id="{88C82B02-7EB3-CF55-7FB0-8EA61B9845C4}"/>
              </a:ext>
            </a:extLst>
          </p:cNvPr>
          <p:cNvSpPr/>
          <p:nvPr/>
        </p:nvSpPr>
        <p:spPr>
          <a:xfrm>
            <a:off x="7482821" y="4544840"/>
            <a:ext cx="1362416" cy="1905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4"/>
            <a:extLst>
              <a:ext uri="{FF2B5EF4-FFF2-40B4-BE49-F238E27FC236}">
                <a16:creationId xmlns:a16="http://schemas.microsoft.com/office/drawing/2014/main" id="{4AAB45B5-E0A5-65C0-01E4-2E886FE6C656}"/>
              </a:ext>
            </a:extLst>
          </p:cNvPr>
          <p:cNvSpPr/>
          <p:nvPr/>
        </p:nvSpPr>
        <p:spPr>
          <a:xfrm>
            <a:off x="9012857" y="4544839"/>
            <a:ext cx="1362416" cy="1905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965EF201-0F2D-5BCF-7D81-BFE3835FC869}"/>
              </a:ext>
            </a:extLst>
          </p:cNvPr>
          <p:cNvSpPr/>
          <p:nvPr/>
        </p:nvSpPr>
        <p:spPr>
          <a:xfrm>
            <a:off x="10488572" y="4544840"/>
            <a:ext cx="1362416" cy="1905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F31BE9D7-3CA7-6A12-56AE-6970C256E63B}"/>
              </a:ext>
            </a:extLst>
          </p:cNvPr>
          <p:cNvSpPr txBox="1">
            <a:spLocks noGrp="1" noRot="1" noMove="1" noResize="1" noEditPoints="1" noAdjustHandles="1" noChangeArrowheads="1" noChangeShapeType="1"/>
          </p:cNvSpPr>
          <p:nvPr/>
        </p:nvSpPr>
        <p:spPr>
          <a:xfrm>
            <a:off x="1681992" y="1854586"/>
            <a:ext cx="5825616" cy="1046440"/>
          </a:xfrm>
          <a:prstGeom prst="rect">
            <a:avLst/>
          </a:prstGeom>
        </p:spPr>
        <p:txBody>
          <a:bodyPr vert="horz" wrap="square" lIns="0" tIns="182880" rIns="0" bIns="0" numCol="1" spcCol="365760" rtlCol="0" anchor="t">
            <a:spAutoFit/>
          </a:bodyPr>
          <a:lstStyle/>
          <a:p>
            <a:pPr marL="9525" marR="0" lvl="3" indent="0" algn="l" defTabSz="914400" rtl="0" eaLnBrk="1" fontAlgn="auto" latinLnBrk="0" hangingPunct="1">
              <a:lnSpc>
                <a:spcPct val="100000"/>
              </a:lnSpc>
              <a:spcBef>
                <a:spcPts val="11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Review of driver policies, procedures, and training</a:t>
            </a:r>
            <a:endParaRPr kumimoji="0" lang="en-US" sz="1800" b="0" i="0" u="none" strike="noStrike" kern="1200" cap="none" spc="0" normalizeH="0" baseline="0" noProof="0">
              <a:ln>
                <a:noFill/>
              </a:ln>
              <a:solidFill>
                <a:srgbClr val="303744"/>
              </a:solidFill>
              <a:effectLst/>
              <a:uLnTx/>
              <a:uFillTx/>
              <a:latin typeface="Calibri" panose="020F0502020204030204"/>
              <a:ea typeface="+mn-ea"/>
              <a:cs typeface="+mn-cs"/>
            </a:endParaRPr>
          </a:p>
        </p:txBody>
      </p:sp>
      <p:sp>
        <p:nvSpPr>
          <p:cNvPr id="4" name="Title 22">
            <a:extLst>
              <a:ext uri="{FF2B5EF4-FFF2-40B4-BE49-F238E27FC236}">
                <a16:creationId xmlns:a16="http://schemas.microsoft.com/office/drawing/2014/main" id="{34329B5E-A178-E611-C76E-810744B0C328}"/>
              </a:ext>
            </a:extLst>
          </p:cNvPr>
          <p:cNvSpPr txBox="1">
            <a:spLocks noGrp="1" noRot="1" noMove="1" noResize="1" noEditPoints="1" noAdjustHandles="1" noChangeArrowheads="1" noChangeShapeType="1"/>
          </p:cNvSpPr>
          <p:nvPr/>
        </p:nvSpPr>
        <p:spPr>
          <a:xfrm>
            <a:off x="1681992" y="1563747"/>
            <a:ext cx="5731211" cy="704088"/>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pc="-150" baseline="0">
                <a:solidFill>
                  <a:schemeClr val="bg1"/>
                </a:solidFill>
                <a:effectLst>
                  <a:outerShdw blurRad="76200" dist="76200" dir="3600000" algn="tl" rotWithShape="0">
                    <a:prstClr val="black">
                      <a:alpha val="40000"/>
                    </a:prstClr>
                  </a:outerShdw>
                </a:effectLst>
                <a:latin typeface="Arial Black"/>
              </a:rPr>
              <a:t>AIRFIELD DRIVERS</a:t>
            </a:r>
            <a:endParaRPr lang="en-US" spc="-150" baseline="0">
              <a:solidFill>
                <a:schemeClr val="bg1"/>
              </a:solidFill>
              <a:effectLst>
                <a:outerShdw blurRad="76200" dist="76200" dir="3600000" algn="tl" rotWithShape="0">
                  <a:prstClr val="black">
                    <a:alpha val="40000"/>
                  </a:prstClr>
                </a:outerShdw>
              </a:effectLst>
            </a:endParaRPr>
          </a:p>
        </p:txBody>
      </p:sp>
      <p:sp>
        <p:nvSpPr>
          <p:cNvPr id="5" name="Title 22">
            <a:extLst>
              <a:ext uri="{FF2B5EF4-FFF2-40B4-BE49-F238E27FC236}">
                <a16:creationId xmlns:a16="http://schemas.microsoft.com/office/drawing/2014/main" id="{0A58A61D-8F82-E28D-304F-9ABC2597632B}"/>
              </a:ext>
            </a:extLst>
          </p:cNvPr>
          <p:cNvSpPr txBox="1">
            <a:spLocks noGrp="1" noRot="1" noMove="1" noResize="1" noEditPoints="1" noAdjustHandles="1" noChangeArrowheads="1" noChangeShapeType="1"/>
          </p:cNvSpPr>
          <p:nvPr/>
        </p:nvSpPr>
        <p:spPr>
          <a:xfrm>
            <a:off x="1681992" y="1230123"/>
            <a:ext cx="6195432" cy="333624"/>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TRAINING AND OPERATIONS</a:t>
            </a:r>
          </a:p>
        </p:txBody>
      </p:sp>
      <p:sp>
        <p:nvSpPr>
          <p:cNvPr id="6" name="Content Placeholder 15">
            <a:extLst>
              <a:ext uri="{FF2B5EF4-FFF2-40B4-BE49-F238E27FC236}">
                <a16:creationId xmlns:a16="http://schemas.microsoft.com/office/drawing/2014/main" id="{3F39D267-2A21-D6B0-F2D5-F4E7D32681F4}"/>
              </a:ext>
            </a:extLst>
          </p:cNvPr>
          <p:cNvSpPr txBox="1">
            <a:spLocks/>
          </p:cNvSpPr>
          <p:nvPr/>
        </p:nvSpPr>
        <p:spPr>
          <a:xfrm>
            <a:off x="1708577" y="5770300"/>
            <a:ext cx="5305552" cy="461665"/>
          </a:xfrm>
          <a:prstGeom prst="rect">
            <a:avLst/>
          </a:prstGeom>
        </p:spPr>
        <p:txBody>
          <a:bodyPr wrap="square" lIns="0" tIns="182880" rIns="0" bIns="0" numCol="1" spcCol="457200" anchor="t">
            <a:sp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lvl="3" indent="0">
              <a:spcBef>
                <a:spcPts val="1100"/>
              </a:spcBef>
              <a:buNone/>
            </a:pPr>
            <a:r>
              <a:rPr lang="en-US" sz="2000">
                <a:solidFill>
                  <a:srgbClr val="FF0000"/>
                </a:solidFill>
                <a:latin typeface="Arial"/>
                <a:cs typeface="Arial"/>
              </a:rPr>
              <a:t> </a:t>
            </a:r>
            <a:endParaRPr lang="en-US" sz="2000">
              <a:solidFill>
                <a:srgbClr val="FF0000"/>
              </a:solidFill>
            </a:endParaRPr>
          </a:p>
        </p:txBody>
      </p:sp>
    </p:spTree>
    <p:extLst>
      <p:ext uri="{BB962C8B-B14F-4D97-AF65-F5344CB8AC3E}">
        <p14:creationId xmlns:p14="http://schemas.microsoft.com/office/powerpoint/2010/main" val="2471023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screen shot of a map&#10;&#10;AI-generated content may be incorrect.">
            <a:extLst>
              <a:ext uri="{FF2B5EF4-FFF2-40B4-BE49-F238E27FC236}">
                <a16:creationId xmlns:a16="http://schemas.microsoft.com/office/drawing/2014/main" id="{61171439-8A9D-2DC4-19A9-B5D2FE509158}"/>
              </a:ext>
            </a:extLst>
          </p:cNvPr>
          <p:cNvPicPr>
            <a:picLocks noChangeAspect="1"/>
          </p:cNvPicPr>
          <p:nvPr/>
        </p:nvPicPr>
        <p:blipFill>
          <a:blip r:embed="rId2"/>
          <a:stretch>
            <a:fillRect/>
          </a:stretch>
        </p:blipFill>
        <p:spPr>
          <a:xfrm>
            <a:off x="6090458" y="2117666"/>
            <a:ext cx="6101542" cy="4576157"/>
          </a:xfrm>
          <a:prstGeom prst="rect">
            <a:avLst/>
          </a:prstGeom>
        </p:spPr>
      </p:pic>
      <p:sp>
        <p:nvSpPr>
          <p:cNvPr id="3" name="TextBox 2">
            <a:extLst>
              <a:ext uri="{FF2B5EF4-FFF2-40B4-BE49-F238E27FC236}">
                <a16:creationId xmlns:a16="http://schemas.microsoft.com/office/drawing/2014/main" id="{7E4429D7-93B1-7465-AA6F-17B89477CCAE}"/>
              </a:ext>
            </a:extLst>
          </p:cNvPr>
          <p:cNvSpPr txBox="1"/>
          <p:nvPr/>
        </p:nvSpPr>
        <p:spPr>
          <a:xfrm>
            <a:off x="1620982" y="867478"/>
            <a:ext cx="6101542" cy="369332"/>
          </a:xfrm>
          <a:prstGeom prst="rect">
            <a:avLst/>
          </a:prstGeom>
          <a:noFill/>
        </p:spPr>
        <p:txBody>
          <a:bodyPr wrap="square">
            <a:spAutoFit/>
          </a:bodyPr>
          <a:lstStyle/>
          <a:p>
            <a:r>
              <a:rPr lang="en-US" sz="1800" b="1" i="0">
                <a:solidFill>
                  <a:srgbClr val="FF711C"/>
                </a:solidFill>
                <a:effectLst>
                  <a:outerShdw blurRad="76200" dist="76200" dir="3600000" algn="tl" rotWithShape="0">
                    <a:prstClr val="black">
                      <a:alpha val="40000"/>
                    </a:prstClr>
                  </a:outerShdw>
                </a:effectLst>
                <a:latin typeface="Arial" panose="020B0604020202020204" pitchFamily="34" charset="0"/>
                <a:cs typeface="Arial" panose="020B0604020202020204" pitchFamily="34" charset="0"/>
              </a:rPr>
              <a:t>TRAINING AND OPERATIONS</a:t>
            </a:r>
          </a:p>
        </p:txBody>
      </p:sp>
      <p:sp>
        <p:nvSpPr>
          <p:cNvPr id="5" name="TextBox 4">
            <a:extLst>
              <a:ext uri="{FF2B5EF4-FFF2-40B4-BE49-F238E27FC236}">
                <a16:creationId xmlns:a16="http://schemas.microsoft.com/office/drawing/2014/main" id="{3D77A651-DF1A-5AC0-3E16-45DB13B845AE}"/>
              </a:ext>
            </a:extLst>
          </p:cNvPr>
          <p:cNvSpPr txBox="1"/>
          <p:nvPr/>
        </p:nvSpPr>
        <p:spPr>
          <a:xfrm>
            <a:off x="1620982" y="1236810"/>
            <a:ext cx="6101542" cy="369332"/>
          </a:xfrm>
          <a:prstGeom prst="rect">
            <a:avLst/>
          </a:prstGeom>
          <a:noFill/>
        </p:spPr>
        <p:txBody>
          <a:bodyPr wrap="square">
            <a:spAutoFit/>
          </a:bodyPr>
          <a:lstStyle/>
          <a:p>
            <a:r>
              <a:rPr lang="en-US" spc="-150" baseline="0">
                <a:solidFill>
                  <a:schemeClr val="bg1"/>
                </a:solidFill>
                <a:effectLst>
                  <a:outerShdw blurRad="76200" dist="76200" dir="3600000" algn="tl" rotWithShape="0">
                    <a:prstClr val="black">
                      <a:alpha val="40000"/>
                    </a:prstClr>
                  </a:outerShdw>
                </a:effectLst>
                <a:latin typeface="Arial Black"/>
              </a:rPr>
              <a:t>AIRFIELD DRIVERS</a:t>
            </a:r>
            <a:endParaRPr lang="en-US" spc="-150" baseline="0">
              <a:solidFill>
                <a:schemeClr val="bg1"/>
              </a:solidFill>
              <a:effectLst>
                <a:outerShdw blurRad="76200" dist="76200" dir="3600000" algn="tl" rotWithShape="0">
                  <a:prstClr val="black">
                    <a:alpha val="40000"/>
                  </a:prstClr>
                </a:outerShdw>
              </a:effectLst>
            </a:endParaRPr>
          </a:p>
        </p:txBody>
      </p:sp>
      <p:sp>
        <p:nvSpPr>
          <p:cNvPr id="7" name="TextBox 6">
            <a:extLst>
              <a:ext uri="{FF2B5EF4-FFF2-40B4-BE49-F238E27FC236}">
                <a16:creationId xmlns:a16="http://schemas.microsoft.com/office/drawing/2014/main" id="{972CE0FD-64DA-3712-495E-5D4BDEF5B990}"/>
              </a:ext>
            </a:extLst>
          </p:cNvPr>
          <p:cNvSpPr txBox="1"/>
          <p:nvPr/>
        </p:nvSpPr>
        <p:spPr>
          <a:xfrm>
            <a:off x="1620982" y="2234337"/>
            <a:ext cx="4114800" cy="848950"/>
          </a:xfrm>
          <a:prstGeom prst="rect">
            <a:avLst/>
          </a:prstGeom>
          <a:noFill/>
        </p:spPr>
        <p:txBody>
          <a:bodyPr wrap="square">
            <a:spAutoFit/>
          </a:bodyPr>
          <a:lstStyle/>
          <a:p>
            <a:pPr marL="9525" marR="0" lvl="3" indent="0" algn="l" defTabSz="914400" rtl="0" eaLnBrk="1" fontAlgn="auto" latinLnBrk="0" hangingPunct="1">
              <a:lnSpc>
                <a:spcPct val="100000"/>
              </a:lnSpc>
              <a:spcBef>
                <a:spcPts val="1100"/>
              </a:spcBef>
              <a:spcAft>
                <a:spcPts val="0"/>
              </a:spcAft>
              <a:buClrTx/>
              <a:buSzTx/>
              <a:buFontTx/>
              <a:buNone/>
              <a:tabLst/>
              <a:defRPr/>
            </a:pPr>
            <a:r>
              <a:rPr kumimoji="0" lang="en-US" sz="2000" b="1" i="0" u="none" strike="noStrike" kern="1200" cap="none" spc="0" normalizeH="0" baseline="0" noProof="0">
                <a:ln>
                  <a:noFill/>
                </a:ln>
                <a:solidFill>
                  <a:srgbClr val="FF711C"/>
                </a:solidFill>
                <a:effectLst/>
                <a:uLnTx/>
                <a:uFillTx/>
                <a:latin typeface="Arial"/>
                <a:ea typeface="+mn-ea"/>
                <a:cs typeface="Arial"/>
              </a:rPr>
              <a:t>Review of driver policies, </a:t>
            </a:r>
          </a:p>
          <a:p>
            <a:pPr marL="9525" marR="0" lvl="3" indent="0" algn="l" defTabSz="914400" rtl="0" eaLnBrk="1" fontAlgn="auto" latinLnBrk="0" hangingPunct="1">
              <a:lnSpc>
                <a:spcPct val="100000"/>
              </a:lnSpc>
              <a:spcBef>
                <a:spcPts val="1100"/>
              </a:spcBef>
              <a:spcAft>
                <a:spcPts val="0"/>
              </a:spcAft>
              <a:buClrTx/>
              <a:buSzTx/>
              <a:buFontTx/>
              <a:buNone/>
              <a:tabLst/>
              <a:defRPr/>
            </a:pPr>
            <a:r>
              <a:rPr kumimoji="0" lang="en-US" sz="2000" b="1" i="0" u="none" strike="noStrike" kern="1200" cap="none" spc="0" normalizeH="0" baseline="0" noProof="0">
                <a:ln>
                  <a:noFill/>
                </a:ln>
                <a:solidFill>
                  <a:srgbClr val="FF711C"/>
                </a:solidFill>
                <a:effectLst/>
                <a:uLnTx/>
                <a:uFillTx/>
                <a:latin typeface="Arial"/>
                <a:ea typeface="+mn-ea"/>
                <a:cs typeface="Arial"/>
              </a:rPr>
              <a:t>procedures, and training</a:t>
            </a:r>
            <a:endParaRPr kumimoji="0" lang="en-US" sz="2000" b="0" i="0" u="none" strike="noStrike" kern="1200" cap="none" spc="0" normalizeH="0" baseline="0" noProof="0">
              <a:ln>
                <a:noFill/>
              </a:ln>
              <a:solidFill>
                <a:srgbClr val="303744"/>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3FE528D-F765-5256-4377-838B96FD3FA4}"/>
              </a:ext>
            </a:extLst>
          </p:cNvPr>
          <p:cNvSpPr txBox="1"/>
          <p:nvPr/>
        </p:nvSpPr>
        <p:spPr>
          <a:xfrm>
            <a:off x="1745673" y="3410437"/>
            <a:ext cx="3108960" cy="1015663"/>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Do vehicles have tracking devices? </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Tower display</a:t>
            </a:r>
          </a:p>
        </p:txBody>
      </p:sp>
    </p:spTree>
    <p:extLst>
      <p:ext uri="{BB962C8B-B14F-4D97-AF65-F5344CB8AC3E}">
        <p14:creationId xmlns:p14="http://schemas.microsoft.com/office/powerpoint/2010/main" val="180078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5">
            <a:extLst>
              <a:ext uri="{FF2B5EF4-FFF2-40B4-BE49-F238E27FC236}">
                <a16:creationId xmlns:a16="http://schemas.microsoft.com/office/drawing/2014/main" id="{E0874614-DE91-87E8-AB2E-157D5577BF6B}"/>
              </a:ext>
            </a:extLst>
          </p:cNvPr>
          <p:cNvSpPr txBox="1">
            <a:spLocks noGrp="1" noRot="1" noMove="1" noResize="1" noEditPoints="1" noAdjustHandles="1" noChangeArrowheads="1" noChangeShapeType="1"/>
          </p:cNvSpPr>
          <p:nvPr/>
        </p:nvSpPr>
        <p:spPr>
          <a:xfrm>
            <a:off x="1838679" y="4140377"/>
            <a:ext cx="4866922" cy="2397941"/>
          </a:xfrm>
          <a:prstGeom prst="rect">
            <a:avLst/>
          </a:prstGeom>
        </p:spPr>
        <p:txBody>
          <a:bodyPr wrap="square" lIns="0" tIns="0" rIns="0" bIns="0" numCol="1" spcCol="9144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23520">
              <a:spcBef>
                <a:spcPts val="1100"/>
              </a:spcBef>
              <a:buFont typeface="Arial" panose="020B0604020202020204" pitchFamily="34" charset="0"/>
              <a:buChar char="•"/>
            </a:pPr>
            <a:r>
              <a:rPr lang="en-US">
                <a:solidFill>
                  <a:schemeClr val="accent2"/>
                </a:solidFill>
                <a:latin typeface="Arial"/>
                <a:cs typeface="Arial"/>
              </a:rPr>
              <a:t>Have LOAs been reviewed and updated annually as required?  </a:t>
            </a:r>
          </a:p>
          <a:p>
            <a:pPr marL="233045" lvl="3" indent="-223520">
              <a:spcBef>
                <a:spcPts val="1100"/>
              </a:spcBef>
              <a:buFont typeface="Arial" panose="020B0604020202020204" pitchFamily="34" charset="0"/>
              <a:buChar char="•"/>
            </a:pPr>
            <a:r>
              <a:rPr lang="en-US">
                <a:solidFill>
                  <a:schemeClr val="accent2"/>
                </a:solidFill>
                <a:latin typeface="Arial"/>
                <a:cs typeface="Arial"/>
              </a:rPr>
              <a:t>Do you have a stand-alone RSA LOA on file per 7210.3, 3-4-1?</a:t>
            </a:r>
            <a:endParaRPr lang="en-US">
              <a:solidFill>
                <a:srgbClr val="FF0000"/>
              </a:solidFill>
              <a:latin typeface="Arial"/>
              <a:cs typeface="Arial"/>
            </a:endParaRPr>
          </a:p>
        </p:txBody>
      </p:sp>
      <p:sp>
        <p:nvSpPr>
          <p:cNvPr id="2" name="TextBox 1">
            <a:extLst>
              <a:ext uri="{FF2B5EF4-FFF2-40B4-BE49-F238E27FC236}">
                <a16:creationId xmlns:a16="http://schemas.microsoft.com/office/drawing/2014/main" id="{6DA92CE0-1F0C-DA56-097F-7F36CA0CB842}"/>
              </a:ext>
            </a:extLst>
          </p:cNvPr>
          <p:cNvSpPr txBox="1">
            <a:spLocks noGrp="1" noRot="1" noMove="1" noResize="1" noEditPoints="1" noAdjustHandles="1" noChangeArrowheads="1" noChangeShapeType="1"/>
          </p:cNvSpPr>
          <p:nvPr/>
        </p:nvSpPr>
        <p:spPr>
          <a:xfrm>
            <a:off x="1838522" y="1082710"/>
            <a:ext cx="10982424" cy="723275"/>
          </a:xfrm>
          <a:prstGeom prst="rect">
            <a:avLst/>
          </a:prstGeom>
          <a:noFill/>
        </p:spPr>
        <p:txBody>
          <a:bodyPr wrap="square" lIns="0" tIns="0" rIns="0" bIns="0" rtlCol="0">
            <a:noAutofit/>
          </a:bodyPr>
          <a:lstStyle/>
          <a:p>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a:ea typeface="+mj-ea"/>
                <a:cs typeface="Arial Black" panose="020B0604020202020204" pitchFamily="34" charset="0"/>
              </a:rPr>
              <a:t>LETTERS OF AGREEMENT</a:t>
            </a:r>
            <a:endPar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3" name="Content Placeholder 17">
            <a:extLst>
              <a:ext uri="{FF2B5EF4-FFF2-40B4-BE49-F238E27FC236}">
                <a16:creationId xmlns:a16="http://schemas.microsoft.com/office/drawing/2014/main" id="{7DBAE238-A5C3-5536-DAC6-1A81A9470EEF}"/>
              </a:ext>
            </a:extLst>
          </p:cNvPr>
          <p:cNvSpPr txBox="1">
            <a:spLocks noGrp="1" noRot="1" noMove="1" noResize="1" noEditPoints="1" noAdjustHandles="1" noChangeArrowheads="1" noChangeShapeType="1"/>
          </p:cNvSpPr>
          <p:nvPr/>
        </p:nvSpPr>
        <p:spPr>
          <a:xfrm>
            <a:off x="1758166" y="1530183"/>
            <a:ext cx="6156374" cy="696448"/>
          </a:xfrm>
          <a:prstGeom prst="rect">
            <a:avLst/>
          </a:prstGeom>
          <a:effectLst/>
        </p:spPr>
        <p:txBody>
          <a:bodyPr lIns="91440" tIns="182880" rIns="91440" bIns="45720" anchor="t"/>
          <a:lstStyle>
            <a:lvl1pPr marL="0" indent="0" algn="l" defTabSz="914400" rtl="0" eaLnBrk="1" latinLnBrk="0" hangingPunct="1">
              <a:lnSpc>
                <a:spcPct val="90000"/>
              </a:lnSpc>
              <a:spcBef>
                <a:spcPts val="1000"/>
              </a:spcBef>
              <a:buFont typeface="Arial" panose="020B0604020202020204" pitchFamily="34" charset="0"/>
              <a:buNone/>
              <a:defRPr sz="256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50" b="1">
                <a:solidFill>
                  <a:schemeClr val="bg1"/>
                </a:solidFill>
                <a:effectLst>
                  <a:outerShdw blurRad="50800" dist="38100" dir="2700000" algn="tl" rotWithShape="0">
                    <a:prstClr val="black">
                      <a:alpha val="40000"/>
                    </a:prstClr>
                  </a:outerShdw>
                </a:effectLst>
                <a:latin typeface="Arial"/>
                <a:cs typeface="Arial"/>
              </a:rPr>
              <a:t>AFFECTING SURFACE OPERATIONS</a:t>
            </a:r>
          </a:p>
        </p:txBody>
      </p:sp>
      <p:sp>
        <p:nvSpPr>
          <p:cNvPr id="4" name="Content Placeholder 15">
            <a:extLst>
              <a:ext uri="{FF2B5EF4-FFF2-40B4-BE49-F238E27FC236}">
                <a16:creationId xmlns:a16="http://schemas.microsoft.com/office/drawing/2014/main" id="{D24B238D-FE4A-C939-298F-4D704DDAA776}"/>
              </a:ext>
            </a:extLst>
          </p:cNvPr>
          <p:cNvSpPr txBox="1">
            <a:spLocks/>
          </p:cNvSpPr>
          <p:nvPr/>
        </p:nvSpPr>
        <p:spPr>
          <a:xfrm>
            <a:off x="1838523" y="5788167"/>
            <a:ext cx="5705278" cy="479629"/>
          </a:xfrm>
          <a:prstGeom prst="rect">
            <a:avLst/>
          </a:prstGeom>
        </p:spPr>
        <p:txBody>
          <a:bodyPr wrap="square" lIns="0" tIns="0" rIns="0" bIns="0" numCol="2" spcCol="9144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23520">
              <a:spcBef>
                <a:spcPts val="1100"/>
              </a:spcBef>
            </a:pPr>
            <a:r>
              <a:rPr lang="en-US">
                <a:latin typeface="Arial"/>
                <a:cs typeface="Arial"/>
              </a:rPr>
              <a:t>Other LOAs</a:t>
            </a:r>
          </a:p>
        </p:txBody>
      </p:sp>
      <p:sp>
        <p:nvSpPr>
          <p:cNvPr id="5" name="Content Placeholder 15">
            <a:extLst>
              <a:ext uri="{FF2B5EF4-FFF2-40B4-BE49-F238E27FC236}">
                <a16:creationId xmlns:a16="http://schemas.microsoft.com/office/drawing/2014/main" id="{6E5E9A1F-DD6A-05DF-218C-4848CC5DA3D3}"/>
              </a:ext>
            </a:extLst>
          </p:cNvPr>
          <p:cNvSpPr txBox="1">
            <a:spLocks/>
          </p:cNvSpPr>
          <p:nvPr/>
        </p:nvSpPr>
        <p:spPr>
          <a:xfrm>
            <a:off x="7329735" y="4168550"/>
            <a:ext cx="4544766" cy="2397941"/>
          </a:xfrm>
          <a:prstGeom prst="rect">
            <a:avLst/>
          </a:prstGeom>
        </p:spPr>
        <p:txBody>
          <a:bodyPr wrap="square" lIns="0" tIns="0" rIns="0" bIns="0" numCol="2" spcCol="9144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lvl="3" indent="0">
              <a:spcBef>
                <a:spcPts val="1100"/>
              </a:spcBef>
              <a:buNone/>
            </a:pPr>
            <a:endParaRPr lang="en-US" sz="1800">
              <a:latin typeface="Arial"/>
              <a:cs typeface="Arial"/>
            </a:endParaRPr>
          </a:p>
        </p:txBody>
      </p:sp>
      <p:sp>
        <p:nvSpPr>
          <p:cNvPr id="6" name="TextBox 5">
            <a:extLst>
              <a:ext uri="{FF2B5EF4-FFF2-40B4-BE49-F238E27FC236}">
                <a16:creationId xmlns:a16="http://schemas.microsoft.com/office/drawing/2014/main" id="{44C31CE2-10FD-3B7E-FFE4-1A0C6686D6DE}"/>
              </a:ext>
            </a:extLst>
          </p:cNvPr>
          <p:cNvSpPr txBox="1"/>
          <p:nvPr/>
        </p:nvSpPr>
        <p:spPr>
          <a:xfrm>
            <a:off x="6567055" y="4272742"/>
            <a:ext cx="4272741" cy="1754326"/>
          </a:xfrm>
          <a:prstGeom prst="rect">
            <a:avLst/>
          </a:prstGeom>
          <a:noFill/>
        </p:spPr>
        <p:txBody>
          <a:bodyPr wrap="square" rtlCol="0">
            <a:spAutoFit/>
          </a:bodyPr>
          <a:lstStyle/>
          <a:p>
            <a:pPr marL="285750" indent="-285750">
              <a:buFont typeface="Arial" panose="020B0604020202020204" pitchFamily="34" charset="0"/>
              <a:buChar char="•"/>
            </a:pPr>
            <a:r>
              <a:rPr lang="en-US"/>
              <a:t>TRK/TTAD Movement and Non-Movement Areas and Control of Vehicles</a:t>
            </a:r>
          </a:p>
          <a:p>
            <a:pPr marL="285750" indent="-285750">
              <a:buFont typeface="Arial" panose="020B0604020202020204" pitchFamily="34" charset="0"/>
              <a:buChar char="•"/>
            </a:pPr>
            <a:r>
              <a:rPr lang="en-US"/>
              <a:t>TRK/TTAD Reporting Airport Conditions</a:t>
            </a:r>
          </a:p>
          <a:p>
            <a:pPr marL="285750" indent="-285750">
              <a:buFont typeface="Arial" panose="020B0604020202020204" pitchFamily="34" charset="0"/>
              <a:buChar char="•"/>
            </a:pPr>
            <a:r>
              <a:rPr lang="en-US"/>
              <a:t>TRK/TTAD Requirements for Operating in Runway Safety Areas</a:t>
            </a:r>
          </a:p>
          <a:p>
            <a:pPr marL="285750" indent="-285750">
              <a:buFont typeface="Arial" panose="020B0604020202020204" pitchFamily="34" charset="0"/>
              <a:buChar char="•"/>
            </a:pPr>
            <a:r>
              <a:rPr lang="en-US"/>
              <a:t>Airport Emergency Services</a:t>
            </a:r>
          </a:p>
        </p:txBody>
      </p:sp>
    </p:spTree>
    <p:extLst>
      <p:ext uri="{BB962C8B-B14F-4D97-AF65-F5344CB8AC3E}">
        <p14:creationId xmlns:p14="http://schemas.microsoft.com/office/powerpoint/2010/main" val="2285487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820618-B01F-779C-2244-99C369FBEFB0}"/>
              </a:ext>
            </a:extLst>
          </p:cNvPr>
          <p:cNvSpPr txBox="1">
            <a:spLocks noGrp="1" noRot="1" noMove="1" noResize="1" noEditPoints="1" noAdjustHandles="1" noChangeArrowheads="1" noChangeShapeType="1"/>
          </p:cNvSpPr>
          <p:nvPr/>
        </p:nvSpPr>
        <p:spPr>
          <a:xfrm>
            <a:off x="5600700" y="1080134"/>
            <a:ext cx="6261968" cy="723275"/>
          </a:xfrm>
          <a:prstGeom prst="rect">
            <a:avLst/>
          </a:prstGeom>
          <a:noFill/>
        </p:spPr>
        <p:txBody>
          <a:bodyPr wrap="square" lIns="0" tIns="0" rIns="0" bIns="0" rtlCol="0">
            <a:no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SPECIAL EVENTS</a:t>
            </a:r>
          </a:p>
        </p:txBody>
      </p:sp>
      <p:sp>
        <p:nvSpPr>
          <p:cNvPr id="7" name="object 10">
            <a:extLst>
              <a:ext uri="{FF2B5EF4-FFF2-40B4-BE49-F238E27FC236}">
                <a16:creationId xmlns:a16="http://schemas.microsoft.com/office/drawing/2014/main" id="{20A71DEE-A866-C592-FCBC-3D7A02B9B921}"/>
              </a:ext>
            </a:extLst>
          </p:cNvPr>
          <p:cNvSpPr txBox="1">
            <a:spLocks noGrp="1" noRot="1" noMove="1" noResize="1" noEditPoints="1" noAdjustHandles="1" noChangeArrowheads="1" noChangeShapeType="1"/>
          </p:cNvSpPr>
          <p:nvPr/>
        </p:nvSpPr>
        <p:spPr>
          <a:xfrm>
            <a:off x="5600700" y="1600200"/>
            <a:ext cx="6119022" cy="1121979"/>
          </a:xfrm>
          <a:prstGeom prst="rect">
            <a:avLst/>
          </a:prstGeom>
        </p:spPr>
        <p:txBody>
          <a:bodyPr vert="horz" wrap="square" lIns="0" tIns="182880" rIns="0" bIns="0" rtlCol="0" anchor="t">
            <a:noAutofit/>
          </a:bodyPr>
          <a:lstStyle/>
          <a:p>
            <a:pPr marL="12700" marR="592455">
              <a:spcBef>
                <a:spcPts val="320"/>
              </a:spcBef>
              <a:tabLst>
                <a:tab pos="236220" algn="l"/>
              </a:tabLst>
            </a:pPr>
            <a:r>
              <a:rPr lang="en-US" sz="2800" b="1">
                <a:solidFill>
                  <a:srgbClr val="FF711C"/>
                </a:solidFill>
                <a:latin typeface="Arial"/>
                <a:cs typeface="Arial"/>
              </a:rPr>
              <a:t>The following are events scheduled at this airport: </a:t>
            </a:r>
          </a:p>
        </p:txBody>
      </p:sp>
      <p:sp>
        <p:nvSpPr>
          <p:cNvPr id="8" name="TextBox 7">
            <a:extLst>
              <a:ext uri="{FF2B5EF4-FFF2-40B4-BE49-F238E27FC236}">
                <a16:creationId xmlns:a16="http://schemas.microsoft.com/office/drawing/2014/main" id="{4B5F1B5C-6692-B0A2-AC7F-DACFB0F65841}"/>
              </a:ext>
            </a:extLst>
          </p:cNvPr>
          <p:cNvSpPr txBox="1">
            <a:spLocks noGrp="1" noRot="1" noMove="1" noResize="1" noEditPoints="1" noAdjustHandles="1" noChangeArrowheads="1" noChangeShapeType="1"/>
          </p:cNvSpPr>
          <p:nvPr/>
        </p:nvSpPr>
        <p:spPr>
          <a:xfrm>
            <a:off x="5587132" y="789903"/>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UPCOMING</a:t>
            </a:r>
          </a:p>
        </p:txBody>
      </p:sp>
      <p:sp>
        <p:nvSpPr>
          <p:cNvPr id="3" name="object 10">
            <a:extLst>
              <a:ext uri="{FF2B5EF4-FFF2-40B4-BE49-F238E27FC236}">
                <a16:creationId xmlns:a16="http://schemas.microsoft.com/office/drawing/2014/main" id="{0E9F5A16-D0E5-734D-7075-1617ABBC384D}"/>
              </a:ext>
            </a:extLst>
          </p:cNvPr>
          <p:cNvSpPr txBox="1"/>
          <p:nvPr/>
        </p:nvSpPr>
        <p:spPr>
          <a:xfrm>
            <a:off x="5600700" y="2598234"/>
            <a:ext cx="6520465" cy="4313712"/>
          </a:xfrm>
          <a:prstGeom prst="rect">
            <a:avLst/>
          </a:prstGeom>
        </p:spPr>
        <p:txBody>
          <a:bodyPr vert="horz" wrap="square" lIns="0" tIns="182880" rIns="0" bIns="0" rtlCol="0" anchor="t">
            <a:noAutofit/>
          </a:bodyPr>
          <a:lstStyle/>
          <a:p>
            <a:pPr marL="237490" marR="592455" indent="-219075">
              <a:lnSpc>
                <a:spcPts val="2600"/>
              </a:lnSpc>
              <a:spcBef>
                <a:spcPts val="1100"/>
              </a:spcBef>
              <a:buFont typeface="Arial" panose="020B0604020202020204" pitchFamily="34" charset="0"/>
              <a:buChar char="•"/>
              <a:tabLst>
                <a:tab pos="236220" algn="l"/>
              </a:tabLst>
            </a:pPr>
            <a:r>
              <a:rPr lang="en-US" sz="2000" spc="-20" dirty="0">
                <a:solidFill>
                  <a:schemeClr val="accent2"/>
                </a:solidFill>
                <a:latin typeface="Arial"/>
                <a:cs typeface="Arial"/>
              </a:rPr>
              <a:t>Fly Safe Clinics. Next month Juan Browne</a:t>
            </a:r>
          </a:p>
          <a:p>
            <a:pPr marL="237490" marR="592455" indent="-219075">
              <a:lnSpc>
                <a:spcPts val="2600"/>
              </a:lnSpc>
              <a:spcBef>
                <a:spcPts val="1100"/>
              </a:spcBef>
              <a:buFont typeface="Arial" panose="020B0604020202020204" pitchFamily="34" charset="0"/>
              <a:buChar char="•"/>
              <a:tabLst>
                <a:tab pos="236220" algn="l"/>
              </a:tabLst>
            </a:pPr>
            <a:r>
              <a:rPr lang="en-US" sz="2000" spc="-20" dirty="0">
                <a:solidFill>
                  <a:schemeClr val="accent2"/>
                </a:solidFill>
                <a:latin typeface="Arial"/>
                <a:cs typeface="Arial"/>
              </a:rPr>
              <a:t>American Century Celebrity Golf Tournament</a:t>
            </a:r>
          </a:p>
          <a:p>
            <a:pPr marL="237490" marR="592455" indent="-219075">
              <a:lnSpc>
                <a:spcPts val="2600"/>
              </a:lnSpc>
              <a:spcBef>
                <a:spcPts val="1100"/>
              </a:spcBef>
              <a:buFont typeface="Arial" panose="020B0604020202020204" pitchFamily="34" charset="0"/>
              <a:buChar char="•"/>
              <a:tabLst>
                <a:tab pos="236220" algn="l"/>
              </a:tabLst>
            </a:pPr>
            <a:r>
              <a:rPr lang="en-US" sz="2000" spc="-20" dirty="0">
                <a:solidFill>
                  <a:schemeClr val="accent2"/>
                </a:solidFill>
                <a:latin typeface="Arial"/>
                <a:cs typeface="Arial"/>
              </a:rPr>
              <a:t>Truckee Tahoe Soaring Association Contests</a:t>
            </a:r>
          </a:p>
        </p:txBody>
      </p:sp>
    </p:spTree>
    <p:extLst>
      <p:ext uri="{BB962C8B-B14F-4D97-AF65-F5344CB8AC3E}">
        <p14:creationId xmlns:p14="http://schemas.microsoft.com/office/powerpoint/2010/main" val="3463120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5">
            <a:extLst>
              <a:ext uri="{FF2B5EF4-FFF2-40B4-BE49-F238E27FC236}">
                <a16:creationId xmlns:a16="http://schemas.microsoft.com/office/drawing/2014/main" id="{10711764-1B29-3142-17CD-861C45FFAC8D}"/>
              </a:ext>
            </a:extLst>
          </p:cNvPr>
          <p:cNvSpPr txBox="1">
            <a:spLocks noGrp="1" noRot="1" noMove="1" noResize="1" noEditPoints="1" noAdjustHandles="1" noChangeArrowheads="1" noChangeShapeType="1"/>
          </p:cNvSpPr>
          <p:nvPr/>
        </p:nvSpPr>
        <p:spPr>
          <a:xfrm>
            <a:off x="1867667" y="1594030"/>
            <a:ext cx="11503949" cy="1135846"/>
          </a:xfrm>
          <a:prstGeom prst="rect">
            <a:avLst/>
          </a:prstGeom>
        </p:spPr>
        <p:txBody>
          <a:bodyPr wrap="none" lIns="0" tIns="182880" rIns="0" bIns="0" numCol="1" spcCol="18288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spcBef>
                <a:spcPts val="0"/>
              </a:spcBef>
              <a:buNone/>
            </a:pPr>
            <a:r>
              <a:rPr lang="en-US" sz="2800" b="1">
                <a:solidFill>
                  <a:srgbClr val="FF711C"/>
                </a:solidFill>
                <a:latin typeface="Arial"/>
                <a:cs typeface="Arial"/>
              </a:rPr>
              <a:t>Enter reported safety issues from local pilots, tenants, </a:t>
            </a:r>
          </a:p>
          <a:p>
            <a:pPr marL="0" lvl="3" indent="0">
              <a:spcBef>
                <a:spcPts val="0"/>
              </a:spcBef>
              <a:buNone/>
            </a:pPr>
            <a:r>
              <a:rPr lang="en-US" sz="2800" b="1">
                <a:solidFill>
                  <a:srgbClr val="FF711C"/>
                </a:solidFill>
                <a:latin typeface="Arial"/>
                <a:cs typeface="Arial"/>
              </a:rPr>
              <a:t>stakeholders, Pilot-Controller Forums, etc. for discussion</a:t>
            </a:r>
            <a:endParaRPr lang="en-US">
              <a:solidFill>
                <a:schemeClr val="accent2"/>
              </a:solidFill>
            </a:endParaRPr>
          </a:p>
        </p:txBody>
      </p:sp>
      <p:sp>
        <p:nvSpPr>
          <p:cNvPr id="13" name="Content Placeholder 15">
            <a:extLst>
              <a:ext uri="{FF2B5EF4-FFF2-40B4-BE49-F238E27FC236}">
                <a16:creationId xmlns:a16="http://schemas.microsoft.com/office/drawing/2014/main" id="{7E0CD04B-7A69-AA42-4B1C-0FFD484CC1EF}"/>
              </a:ext>
            </a:extLst>
          </p:cNvPr>
          <p:cNvSpPr txBox="1">
            <a:spLocks noGrp="1" noRot="1" noMove="1" noResize="1" noEditPoints="1" noAdjustHandles="1" noChangeArrowheads="1" noChangeShapeType="1"/>
          </p:cNvSpPr>
          <p:nvPr/>
        </p:nvSpPr>
        <p:spPr>
          <a:xfrm>
            <a:off x="1867667" y="2428425"/>
            <a:ext cx="9816333" cy="1082861"/>
          </a:xfrm>
          <a:prstGeom prst="rect">
            <a:avLst/>
          </a:prstGeom>
        </p:spPr>
        <p:txBody>
          <a:bodyPr wrap="none" lIns="0" tIns="274320" rIns="0" bIns="0" numCol="1" spcCol="18288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37490">
              <a:spcBef>
                <a:spcPts val="1100"/>
              </a:spcBef>
            </a:pPr>
            <a:r>
              <a:rPr lang="en-US">
                <a:solidFill>
                  <a:schemeClr val="accent2"/>
                </a:solidFill>
                <a:latin typeface="Arial"/>
                <a:cs typeface="Arial"/>
              </a:rPr>
              <a:t>Any known areas of non-visibility in movement areas from the tower? </a:t>
            </a:r>
          </a:p>
          <a:p>
            <a:pPr marL="233045" lvl="3" indent="-237490">
              <a:spcBef>
                <a:spcPts val="1100"/>
              </a:spcBef>
            </a:pPr>
            <a:r>
              <a:rPr lang="en-US">
                <a:solidFill>
                  <a:schemeClr val="accent2"/>
                </a:solidFill>
                <a:latin typeface="Arial"/>
                <a:cs typeface="Arial"/>
              </a:rPr>
              <a:t>Any known areas of intermittent communication/technology/frequency</a:t>
            </a:r>
          </a:p>
          <a:p>
            <a:pPr marL="0" lvl="3" indent="0">
              <a:spcBef>
                <a:spcPts val="1100"/>
              </a:spcBef>
              <a:buNone/>
            </a:pPr>
            <a:r>
              <a:rPr lang="en-US">
                <a:solidFill>
                  <a:schemeClr val="accent2"/>
                </a:solidFill>
                <a:latin typeface="Arial"/>
                <a:cs typeface="Arial"/>
              </a:rPr>
              <a:t>   interruption? (ATIS)</a:t>
            </a:r>
          </a:p>
          <a:p>
            <a:pPr marL="342900" lvl="3" indent="-342900">
              <a:spcBef>
                <a:spcPts val="1100"/>
              </a:spcBef>
            </a:pPr>
            <a:r>
              <a:rPr lang="en-US">
                <a:solidFill>
                  <a:schemeClr val="accent2"/>
                </a:solidFill>
                <a:latin typeface="Arial"/>
                <a:cs typeface="Arial"/>
              </a:rPr>
              <a:t>Taxiway Romeo and Quebec markings</a:t>
            </a:r>
          </a:p>
          <a:p>
            <a:pPr marL="342900" lvl="3" indent="-342900">
              <a:spcBef>
                <a:spcPts val="1100"/>
              </a:spcBef>
            </a:pPr>
            <a:r>
              <a:rPr lang="en-US">
                <a:solidFill>
                  <a:schemeClr val="accent2"/>
                </a:solidFill>
                <a:latin typeface="Arial"/>
                <a:cs typeface="Arial"/>
              </a:rPr>
              <a:t>Runway assignments not being readback</a:t>
            </a:r>
          </a:p>
        </p:txBody>
      </p:sp>
      <p:sp>
        <p:nvSpPr>
          <p:cNvPr id="2" name="Content Placeholder 15">
            <a:extLst>
              <a:ext uri="{FF2B5EF4-FFF2-40B4-BE49-F238E27FC236}">
                <a16:creationId xmlns:a16="http://schemas.microsoft.com/office/drawing/2014/main" id="{D2C7311A-13C6-8581-45D7-163FF194BC4B}"/>
              </a:ext>
            </a:extLst>
          </p:cNvPr>
          <p:cNvSpPr txBox="1">
            <a:spLocks/>
          </p:cNvSpPr>
          <p:nvPr/>
        </p:nvSpPr>
        <p:spPr>
          <a:xfrm>
            <a:off x="1867667" y="4031986"/>
            <a:ext cx="9816333" cy="2826014"/>
          </a:xfrm>
          <a:prstGeom prst="rect">
            <a:avLst/>
          </a:prstGeom>
        </p:spPr>
        <p:txBody>
          <a:bodyPr wrap="none" lIns="0" tIns="274320" rIns="0" bIns="0" numCol="1" spcCol="18288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spcBef>
                <a:spcPts val="1100"/>
              </a:spcBef>
              <a:buNone/>
            </a:pPr>
            <a:endParaRPr lang="en-US">
              <a:solidFill>
                <a:srgbClr val="FF0000"/>
              </a:solidFill>
            </a:endParaRPr>
          </a:p>
        </p:txBody>
      </p:sp>
    </p:spTree>
    <p:extLst>
      <p:ext uri="{BB962C8B-B14F-4D97-AF65-F5344CB8AC3E}">
        <p14:creationId xmlns:p14="http://schemas.microsoft.com/office/powerpoint/2010/main" val="3740273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16C79C-9D44-7142-8585-14915D4F25FC}"/>
              </a:ext>
            </a:extLst>
          </p:cNvPr>
          <p:cNvSpPr/>
          <p:nvPr/>
        </p:nvSpPr>
        <p:spPr>
          <a:xfrm>
            <a:off x="1435100" y="456279"/>
            <a:ext cx="10756900" cy="1563021"/>
          </a:xfrm>
          <a:prstGeom prst="rect">
            <a:avLst/>
          </a:prstGeom>
          <a:solidFill>
            <a:srgbClr val="3037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39848268-804F-F767-7528-F6C30CBF6CD2}"/>
              </a:ext>
            </a:extLst>
          </p:cNvPr>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473F85F7-7B98-1C11-F1AA-0B907D48E59A}"/>
              </a:ext>
            </a:extLst>
          </p:cNvPr>
          <p:cNvSpPr txBox="1">
            <a:spLocks noGrp="1" noRot="1" noMove="1" noResize="1" noEditPoints="1" noAdjustHandles="1" noChangeArrowheads="1" noChangeShapeType="1"/>
          </p:cNvSpPr>
          <p:nvPr/>
        </p:nvSpPr>
        <p:spPr>
          <a:xfrm>
            <a:off x="1868233" y="2213061"/>
            <a:ext cx="10323766" cy="50911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11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Enter best practices at </a:t>
            </a:r>
            <a:r>
              <a:rPr kumimoji="0" lang="en-US" sz="2800" b="1" i="1" u="none" strike="noStrike" kern="1200" cap="none" spc="0" normalizeH="0" baseline="0" noProof="0">
                <a:ln>
                  <a:noFill/>
                </a:ln>
                <a:solidFill>
                  <a:srgbClr val="FF711C"/>
                </a:solidFill>
                <a:effectLst/>
                <a:uLnTx/>
                <a:uFillTx/>
                <a:latin typeface="Arial"/>
                <a:ea typeface="+mn-ea"/>
                <a:cs typeface="Arial"/>
              </a:rPr>
              <a:t>your</a:t>
            </a:r>
            <a:r>
              <a:rPr kumimoji="0" lang="en-US" sz="2800" b="1" i="0" u="none" strike="noStrike" kern="1200" cap="none" spc="0" normalizeH="0" baseline="0" noProof="0">
                <a:ln>
                  <a:noFill/>
                </a:ln>
                <a:solidFill>
                  <a:srgbClr val="FF711C"/>
                </a:solidFill>
                <a:effectLst/>
                <a:uLnTx/>
                <a:uFillTx/>
                <a:latin typeface="Arial"/>
                <a:ea typeface="+mn-ea"/>
                <a:cs typeface="Arial"/>
              </a:rPr>
              <a:t> facility for discussion</a:t>
            </a: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50E8D8B-3915-0649-BB97-C993C603ED62}"/>
              </a:ext>
            </a:extLst>
          </p:cNvPr>
          <p:cNvSpPr txBox="1">
            <a:spLocks noGrp="1" noRot="1" noMove="1" noResize="1" noEditPoints="1" noAdjustHandles="1" noChangeArrowheads="1" noChangeShapeType="1"/>
          </p:cNvSpPr>
          <p:nvPr/>
        </p:nvSpPr>
        <p:spPr>
          <a:xfrm>
            <a:off x="1854200" y="1159152"/>
            <a:ext cx="10337800" cy="37781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 BEST PRACTICES</a:t>
            </a:r>
          </a:p>
        </p:txBody>
      </p:sp>
      <p:sp>
        <p:nvSpPr>
          <p:cNvPr id="9" name="Title 1">
            <a:extLst>
              <a:ext uri="{FF2B5EF4-FFF2-40B4-BE49-F238E27FC236}">
                <a16:creationId xmlns:a16="http://schemas.microsoft.com/office/drawing/2014/main" id="{6B3FFC7D-3BC2-5346-B9CD-0785B9FBD990}"/>
              </a:ext>
            </a:extLst>
          </p:cNvPr>
          <p:cNvSpPr txBox="1">
            <a:spLocks noGrp="1" noRot="1" noMove="1" noResize="1" noEditPoints="1" noAdjustHandles="1" noChangeArrowheads="1" noChangeShapeType="1"/>
          </p:cNvSpPr>
          <p:nvPr/>
        </p:nvSpPr>
        <p:spPr>
          <a:xfrm>
            <a:off x="1854200" y="1463482"/>
            <a:ext cx="10337800"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FFFFFF"/>
                </a:solidFill>
              </a:rPr>
              <a:t>FOR PILOTS</a:t>
            </a:r>
            <a:endPar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endParaRPr>
          </a:p>
        </p:txBody>
      </p:sp>
      <p:sp>
        <p:nvSpPr>
          <p:cNvPr id="2" name="Content Placeholder 15">
            <a:extLst>
              <a:ext uri="{FF2B5EF4-FFF2-40B4-BE49-F238E27FC236}">
                <a16:creationId xmlns:a16="http://schemas.microsoft.com/office/drawing/2014/main" id="{8B3D9130-390D-92D9-DA04-6BD1AD4BFC4C}"/>
              </a:ext>
            </a:extLst>
          </p:cNvPr>
          <p:cNvSpPr txBox="1">
            <a:spLocks/>
          </p:cNvSpPr>
          <p:nvPr/>
        </p:nvSpPr>
        <p:spPr>
          <a:xfrm>
            <a:off x="1868233" y="2636333"/>
            <a:ext cx="9829033" cy="4221667"/>
          </a:xfrm>
          <a:prstGeom prst="rect">
            <a:avLst/>
          </a:prstGeom>
        </p:spPr>
        <p:txBody>
          <a:bodyPr wrap="none" lIns="0" tIns="274320" rIns="0" bIns="0" numCol="2" spcCol="9144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marR="0" lvl="3" indent="-237490"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lang="en-US">
                <a:latin typeface="Arial"/>
                <a:cs typeface="Arial"/>
              </a:rPr>
              <a:t>Please readback assigned runways and hold short instructions</a:t>
            </a:r>
            <a:endParaRPr lang="en-US" sz="2400" b="0" i="0" u="none" strike="noStrike" kern="1200" cap="none" spc="0" normalizeH="0" baseline="0" noProof="0">
              <a:ln>
                <a:noFill/>
              </a:ln>
              <a:effectLst/>
              <a:uLnTx/>
              <a:uFillTx/>
            </a:endParaRPr>
          </a:p>
          <a:p>
            <a:pPr marL="233045" lvl="3" indent="-237490">
              <a:spcBef>
                <a:spcPts val="1100"/>
              </a:spcBef>
              <a:defRPr/>
            </a:pPr>
            <a:r>
              <a:rPr lang="en-US">
                <a:solidFill>
                  <a:srgbClr val="303744"/>
                </a:solidFill>
              </a:rPr>
              <a:t>Ask for progressive taxi instructions</a:t>
            </a:r>
          </a:p>
        </p:txBody>
      </p:sp>
    </p:spTree>
    <p:extLst>
      <p:ext uri="{BB962C8B-B14F-4D97-AF65-F5344CB8AC3E}">
        <p14:creationId xmlns:p14="http://schemas.microsoft.com/office/powerpoint/2010/main" val="303264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EFFD-A9E7-1483-80D1-6D272EEC8F4F}"/>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ED6F0449-147D-A717-899A-146BBE66C8B2}"/>
              </a:ext>
            </a:extLst>
          </p:cNvPr>
          <p:cNvSpPr>
            <a:spLocks noGrp="1"/>
          </p:cNvSpPr>
          <p:nvPr>
            <p:ph idx="14"/>
          </p:nvPr>
        </p:nvSpPr>
        <p:spPr>
          <a:xfrm>
            <a:off x="1854199" y="1037129"/>
            <a:ext cx="10337800" cy="377814"/>
          </a:xfrm>
        </p:spPr>
        <p:txBody>
          <a:bodyPr/>
          <a:lstStyle/>
          <a:p>
            <a:pPr algn="ctr"/>
            <a:r>
              <a:rPr lang="en-US" sz="3200" dirty="0"/>
              <a:t>Truckee-Tahoe Airport</a:t>
            </a:r>
          </a:p>
        </p:txBody>
      </p:sp>
      <p:pic>
        <p:nvPicPr>
          <p:cNvPr id="6" name="Content Placeholder 5" descr="An aerial view of a city&#10;&#10;Description automatically generated with low confidence">
            <a:extLst>
              <a:ext uri="{FF2B5EF4-FFF2-40B4-BE49-F238E27FC236}">
                <a16:creationId xmlns:a16="http://schemas.microsoft.com/office/drawing/2014/main" id="{15450256-EDDD-B839-7190-712C42B6F90E}"/>
              </a:ext>
            </a:extLst>
          </p:cNvPr>
          <p:cNvPicPr>
            <a:picLocks noGrp="1" noChangeAspect="1"/>
          </p:cNvPicPr>
          <p:nvPr>
            <p:ph idx="1"/>
          </p:nvPr>
        </p:nvPicPr>
        <p:blipFill>
          <a:blip r:embed="rId3"/>
          <a:stretch>
            <a:fillRect/>
          </a:stretch>
        </p:blipFill>
        <p:spPr>
          <a:xfrm>
            <a:off x="3396984" y="2213061"/>
            <a:ext cx="7252230" cy="4351338"/>
          </a:xfrm>
        </p:spPr>
      </p:pic>
      <p:sp>
        <p:nvSpPr>
          <p:cNvPr id="9" name="TextBox 8">
            <a:extLst>
              <a:ext uri="{FF2B5EF4-FFF2-40B4-BE49-F238E27FC236}">
                <a16:creationId xmlns:a16="http://schemas.microsoft.com/office/drawing/2014/main" id="{865F24E4-E2D0-C213-F135-62089CA3BFC2}"/>
              </a:ext>
            </a:extLst>
          </p:cNvPr>
          <p:cNvSpPr txBox="1"/>
          <p:nvPr/>
        </p:nvSpPr>
        <p:spPr>
          <a:xfrm>
            <a:off x="5939495" y="3631475"/>
            <a:ext cx="1741465" cy="369332"/>
          </a:xfrm>
          <a:prstGeom prst="rect">
            <a:avLst/>
          </a:prstGeom>
          <a:noFill/>
        </p:spPr>
        <p:txBody>
          <a:bodyPr wrap="square" rtlCol="0">
            <a:spAutoFit/>
          </a:bodyPr>
          <a:lstStyle/>
          <a:p>
            <a:r>
              <a:rPr lang="en-US" dirty="0">
                <a:solidFill>
                  <a:schemeClr val="bg1"/>
                </a:solidFill>
              </a:rPr>
              <a:t>Movement</a:t>
            </a:r>
            <a:r>
              <a:rPr lang="en-US" dirty="0"/>
              <a:t> </a:t>
            </a:r>
            <a:r>
              <a:rPr lang="en-US" dirty="0">
                <a:solidFill>
                  <a:schemeClr val="bg1"/>
                </a:solidFill>
              </a:rPr>
              <a:t>Area</a:t>
            </a:r>
          </a:p>
        </p:txBody>
      </p:sp>
      <p:sp>
        <p:nvSpPr>
          <p:cNvPr id="10" name="TextBox 9">
            <a:extLst>
              <a:ext uri="{FF2B5EF4-FFF2-40B4-BE49-F238E27FC236}">
                <a16:creationId xmlns:a16="http://schemas.microsoft.com/office/drawing/2014/main" id="{5CDEFB6C-4EBE-30A7-4BFB-EB18BA122E97}"/>
              </a:ext>
            </a:extLst>
          </p:cNvPr>
          <p:cNvSpPr txBox="1"/>
          <p:nvPr/>
        </p:nvSpPr>
        <p:spPr>
          <a:xfrm>
            <a:off x="1632857" y="3816141"/>
            <a:ext cx="1554480" cy="646331"/>
          </a:xfrm>
          <a:prstGeom prst="rect">
            <a:avLst/>
          </a:prstGeom>
          <a:noFill/>
        </p:spPr>
        <p:txBody>
          <a:bodyPr wrap="square" rtlCol="0">
            <a:spAutoFit/>
          </a:bodyPr>
          <a:lstStyle/>
          <a:p>
            <a:pPr marL="285750" indent="-285750">
              <a:buFont typeface="Arial" panose="020B0604020202020204" pitchFamily="34" charset="0"/>
              <a:buChar char="•"/>
            </a:pPr>
            <a:r>
              <a:rPr lang="en-US" dirty="0"/>
              <a:t>Runways</a:t>
            </a:r>
          </a:p>
          <a:p>
            <a:pPr marL="285750" indent="-285750">
              <a:buFont typeface="Arial" panose="020B0604020202020204" pitchFamily="34" charset="0"/>
              <a:buChar char="•"/>
            </a:pPr>
            <a:r>
              <a:rPr lang="en-US" dirty="0"/>
              <a:t>Taxiways</a:t>
            </a:r>
          </a:p>
        </p:txBody>
      </p:sp>
      <p:cxnSp>
        <p:nvCxnSpPr>
          <p:cNvPr id="12" name="Straight Arrow Connector 11">
            <a:extLst>
              <a:ext uri="{FF2B5EF4-FFF2-40B4-BE49-F238E27FC236}">
                <a16:creationId xmlns:a16="http://schemas.microsoft.com/office/drawing/2014/main" id="{6CDAFE5F-4178-EC39-E73A-08E78AFB0B04}"/>
              </a:ext>
            </a:extLst>
          </p:cNvPr>
          <p:cNvCxnSpPr/>
          <p:nvPr/>
        </p:nvCxnSpPr>
        <p:spPr>
          <a:xfrm flipV="1">
            <a:off x="7680960" y="2821577"/>
            <a:ext cx="1110343" cy="809898"/>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DBD42C74-BE87-18D6-D044-D11C28263907}"/>
              </a:ext>
            </a:extLst>
          </p:cNvPr>
          <p:cNvCxnSpPr/>
          <p:nvPr/>
        </p:nvCxnSpPr>
        <p:spPr>
          <a:xfrm flipH="1" flipV="1">
            <a:off x="4127863" y="3631475"/>
            <a:ext cx="1811632" cy="184666"/>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579162E-D92C-2382-C56D-2DF76E65ECC6}"/>
              </a:ext>
            </a:extLst>
          </p:cNvPr>
          <p:cNvCxnSpPr>
            <a:cxnSpLocks/>
          </p:cNvCxnSpPr>
          <p:nvPr/>
        </p:nvCxnSpPr>
        <p:spPr>
          <a:xfrm flipH="1">
            <a:off x="5958840" y="4049346"/>
            <a:ext cx="357114" cy="378626"/>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59ED660-E007-6ECA-577C-F754FDF8E5B8}"/>
              </a:ext>
            </a:extLst>
          </p:cNvPr>
          <p:cNvCxnSpPr/>
          <p:nvPr/>
        </p:nvCxnSpPr>
        <p:spPr>
          <a:xfrm>
            <a:off x="7406640" y="4000807"/>
            <a:ext cx="274320" cy="300082"/>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8D7245BD-6344-266D-1DDE-D052CD1CA26B}"/>
              </a:ext>
            </a:extLst>
          </p:cNvPr>
          <p:cNvSpPr txBox="1"/>
          <p:nvPr/>
        </p:nvSpPr>
        <p:spPr>
          <a:xfrm>
            <a:off x="8961120" y="6322423"/>
            <a:ext cx="1580606" cy="215444"/>
          </a:xfrm>
          <a:prstGeom prst="rect">
            <a:avLst/>
          </a:prstGeom>
          <a:noFill/>
        </p:spPr>
        <p:txBody>
          <a:bodyPr wrap="square" rtlCol="0">
            <a:spAutoFit/>
          </a:bodyPr>
          <a:lstStyle/>
          <a:p>
            <a:r>
              <a:rPr lang="en-US" sz="800" dirty="0">
                <a:solidFill>
                  <a:schemeClr val="bg1"/>
                </a:solidFill>
              </a:rPr>
              <a:t>Photo Credit: Tom Lippert</a:t>
            </a:r>
          </a:p>
        </p:txBody>
      </p:sp>
    </p:spTree>
    <p:extLst>
      <p:ext uri="{BB962C8B-B14F-4D97-AF65-F5344CB8AC3E}">
        <p14:creationId xmlns:p14="http://schemas.microsoft.com/office/powerpoint/2010/main" val="1330473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16C79C-9D44-7142-8585-14915D4F25FC}"/>
              </a:ext>
            </a:extLst>
          </p:cNvPr>
          <p:cNvSpPr/>
          <p:nvPr/>
        </p:nvSpPr>
        <p:spPr>
          <a:xfrm>
            <a:off x="1435100" y="456279"/>
            <a:ext cx="10756900" cy="1563021"/>
          </a:xfrm>
          <a:prstGeom prst="rect">
            <a:avLst/>
          </a:prstGeom>
          <a:solidFill>
            <a:srgbClr val="3037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39848268-804F-F767-7528-F6C30CBF6CD2}"/>
              </a:ext>
            </a:extLst>
          </p:cNvPr>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473F85F7-7B98-1C11-F1AA-0B907D48E59A}"/>
              </a:ext>
            </a:extLst>
          </p:cNvPr>
          <p:cNvSpPr txBox="1">
            <a:spLocks noGrp="1" noRot="1" noMove="1" noResize="1" noEditPoints="1" noAdjustHandles="1" noChangeArrowheads="1" noChangeShapeType="1"/>
          </p:cNvSpPr>
          <p:nvPr/>
        </p:nvSpPr>
        <p:spPr>
          <a:xfrm>
            <a:off x="1868233" y="2213061"/>
            <a:ext cx="10323766" cy="50911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11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Enter best practices at </a:t>
            </a:r>
            <a:r>
              <a:rPr kumimoji="0" lang="en-US" sz="2800" b="1" i="1" u="none" strike="noStrike" kern="1200" cap="none" spc="0" normalizeH="0" baseline="0" noProof="0">
                <a:ln>
                  <a:noFill/>
                </a:ln>
                <a:solidFill>
                  <a:srgbClr val="FF711C"/>
                </a:solidFill>
                <a:effectLst/>
                <a:uLnTx/>
                <a:uFillTx/>
                <a:latin typeface="Arial"/>
                <a:ea typeface="+mn-ea"/>
                <a:cs typeface="Arial"/>
              </a:rPr>
              <a:t>your</a:t>
            </a:r>
            <a:r>
              <a:rPr kumimoji="0" lang="en-US" sz="2800" b="1" i="0" u="none" strike="noStrike" kern="1200" cap="none" spc="0" normalizeH="0" baseline="0" noProof="0">
                <a:ln>
                  <a:noFill/>
                </a:ln>
                <a:solidFill>
                  <a:srgbClr val="FF711C"/>
                </a:solidFill>
                <a:effectLst/>
                <a:uLnTx/>
                <a:uFillTx/>
                <a:latin typeface="Arial"/>
                <a:ea typeface="+mn-ea"/>
                <a:cs typeface="Arial"/>
              </a:rPr>
              <a:t> facility for discussion</a:t>
            </a: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50E8D8B-3915-0649-BB97-C993C603ED62}"/>
              </a:ext>
            </a:extLst>
          </p:cNvPr>
          <p:cNvSpPr txBox="1">
            <a:spLocks noGrp="1" noRot="1" noMove="1" noResize="1" noEditPoints="1" noAdjustHandles="1" noChangeArrowheads="1" noChangeShapeType="1"/>
          </p:cNvSpPr>
          <p:nvPr/>
        </p:nvSpPr>
        <p:spPr>
          <a:xfrm>
            <a:off x="1854200" y="1159152"/>
            <a:ext cx="10337800" cy="37781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 BEST PRACTICES</a:t>
            </a:r>
          </a:p>
        </p:txBody>
      </p:sp>
      <p:sp>
        <p:nvSpPr>
          <p:cNvPr id="9" name="Title 1">
            <a:extLst>
              <a:ext uri="{FF2B5EF4-FFF2-40B4-BE49-F238E27FC236}">
                <a16:creationId xmlns:a16="http://schemas.microsoft.com/office/drawing/2014/main" id="{6B3FFC7D-3BC2-5346-B9CD-0785B9FBD990}"/>
              </a:ext>
            </a:extLst>
          </p:cNvPr>
          <p:cNvSpPr txBox="1">
            <a:spLocks noGrp="1" noRot="1" noMove="1" noResize="1" noEditPoints="1" noAdjustHandles="1" noChangeArrowheads="1" noChangeShapeType="1"/>
          </p:cNvSpPr>
          <p:nvPr/>
        </p:nvSpPr>
        <p:spPr>
          <a:xfrm>
            <a:off x="1854200" y="1463482"/>
            <a:ext cx="10337800"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FFFFFF"/>
                </a:solidFill>
              </a:rPr>
              <a:t>FOR CONTROLLERS</a:t>
            </a:r>
            <a:endPar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endParaRPr>
          </a:p>
        </p:txBody>
      </p:sp>
      <p:sp>
        <p:nvSpPr>
          <p:cNvPr id="2" name="Content Placeholder 15">
            <a:extLst>
              <a:ext uri="{FF2B5EF4-FFF2-40B4-BE49-F238E27FC236}">
                <a16:creationId xmlns:a16="http://schemas.microsoft.com/office/drawing/2014/main" id="{8B3D9130-390D-92D9-DA04-6BD1AD4BFC4C}"/>
              </a:ext>
            </a:extLst>
          </p:cNvPr>
          <p:cNvSpPr txBox="1">
            <a:spLocks/>
          </p:cNvSpPr>
          <p:nvPr/>
        </p:nvSpPr>
        <p:spPr>
          <a:xfrm>
            <a:off x="1868233" y="2636333"/>
            <a:ext cx="9829033" cy="4221667"/>
          </a:xfrm>
          <a:prstGeom prst="rect">
            <a:avLst/>
          </a:prstGeom>
        </p:spPr>
        <p:txBody>
          <a:bodyPr wrap="none" lIns="0" tIns="274320" rIns="0" bIns="0" numCol="2" spcCol="9144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37490">
              <a:spcBef>
                <a:spcPts val="1100"/>
              </a:spcBef>
              <a:defRPr/>
            </a:pPr>
            <a:r>
              <a:rPr lang="en-US">
                <a:solidFill>
                  <a:srgbClr val="303744"/>
                </a:solidFill>
              </a:rPr>
              <a:t>Open Ground Control before it gets busy.</a:t>
            </a:r>
          </a:p>
          <a:p>
            <a:pPr marL="233045" lvl="3" indent="-237490">
              <a:spcBef>
                <a:spcPts val="1100"/>
              </a:spcBef>
              <a:defRPr/>
            </a:pPr>
            <a:r>
              <a:rPr lang="en-US">
                <a:solidFill>
                  <a:srgbClr val="303744"/>
                </a:solidFill>
              </a:rPr>
              <a:t>Use checklist and memory aids.</a:t>
            </a:r>
          </a:p>
          <a:p>
            <a:pPr marL="233045" lvl="3" indent="-237490">
              <a:spcBef>
                <a:spcPts val="1100"/>
              </a:spcBef>
              <a:defRPr/>
            </a:pPr>
            <a:r>
              <a:rPr lang="en-US">
                <a:solidFill>
                  <a:srgbClr val="303744"/>
                </a:solidFill>
              </a:rPr>
              <a:t>Have vehicles use tower frequency when conducting runway checks.</a:t>
            </a:r>
          </a:p>
          <a:p>
            <a:pPr marL="0" lvl="3" indent="0">
              <a:spcBef>
                <a:spcPts val="1100"/>
              </a:spcBef>
              <a:buNone/>
              <a:defRPr/>
            </a:pPr>
            <a:endParaRPr lang="en-US">
              <a:solidFill>
                <a:srgbClr val="303744"/>
              </a:solidFill>
            </a:endParaRPr>
          </a:p>
        </p:txBody>
      </p:sp>
    </p:spTree>
    <p:extLst>
      <p:ext uri="{BB962C8B-B14F-4D97-AF65-F5344CB8AC3E}">
        <p14:creationId xmlns:p14="http://schemas.microsoft.com/office/powerpoint/2010/main" val="309938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16C79C-9D44-7142-8585-14915D4F25FC}"/>
              </a:ext>
            </a:extLst>
          </p:cNvPr>
          <p:cNvSpPr/>
          <p:nvPr/>
        </p:nvSpPr>
        <p:spPr>
          <a:xfrm>
            <a:off x="1435100" y="456279"/>
            <a:ext cx="10756900" cy="1563021"/>
          </a:xfrm>
          <a:prstGeom prst="rect">
            <a:avLst/>
          </a:prstGeom>
          <a:solidFill>
            <a:srgbClr val="30374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39848268-804F-F767-7528-F6C30CBF6CD2}"/>
              </a:ext>
            </a:extLst>
          </p:cNvPr>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473F85F7-7B98-1C11-F1AA-0B907D48E59A}"/>
              </a:ext>
            </a:extLst>
          </p:cNvPr>
          <p:cNvSpPr txBox="1">
            <a:spLocks noGrp="1" noRot="1" noMove="1" noResize="1" noEditPoints="1" noAdjustHandles="1" noChangeArrowheads="1" noChangeShapeType="1"/>
          </p:cNvSpPr>
          <p:nvPr/>
        </p:nvSpPr>
        <p:spPr>
          <a:xfrm>
            <a:off x="1868233" y="2213061"/>
            <a:ext cx="10323766" cy="50911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1100"/>
              </a:spcBef>
              <a:spcAft>
                <a:spcPts val="0"/>
              </a:spcAft>
              <a:buClrTx/>
              <a:buSzTx/>
              <a:buFontTx/>
              <a:buNone/>
              <a:tabLst/>
              <a:defRPr/>
            </a:pPr>
            <a:r>
              <a:rPr kumimoji="0" lang="en-US" sz="2800" b="1" i="0" u="none" strike="noStrike" kern="1200" cap="none" spc="0" normalizeH="0" baseline="0" noProof="0">
                <a:ln>
                  <a:noFill/>
                </a:ln>
                <a:solidFill>
                  <a:srgbClr val="FF711C"/>
                </a:solidFill>
                <a:effectLst/>
                <a:uLnTx/>
                <a:uFillTx/>
                <a:latin typeface="Arial"/>
                <a:ea typeface="+mn-ea"/>
                <a:cs typeface="Arial"/>
              </a:rPr>
              <a:t>Enter best practices at </a:t>
            </a:r>
            <a:r>
              <a:rPr kumimoji="0" lang="en-US" sz="2800" b="1" i="1" u="none" strike="noStrike" kern="1200" cap="none" spc="0" normalizeH="0" baseline="0" noProof="0">
                <a:ln>
                  <a:noFill/>
                </a:ln>
                <a:solidFill>
                  <a:srgbClr val="FF711C"/>
                </a:solidFill>
                <a:effectLst/>
                <a:uLnTx/>
                <a:uFillTx/>
                <a:latin typeface="Arial"/>
                <a:ea typeface="+mn-ea"/>
                <a:cs typeface="Arial"/>
              </a:rPr>
              <a:t>your</a:t>
            </a:r>
            <a:r>
              <a:rPr kumimoji="0" lang="en-US" sz="2800" b="1" i="0" u="none" strike="noStrike" kern="1200" cap="none" spc="0" normalizeH="0" baseline="0" noProof="0">
                <a:ln>
                  <a:noFill/>
                </a:ln>
                <a:solidFill>
                  <a:srgbClr val="FF711C"/>
                </a:solidFill>
                <a:effectLst/>
                <a:uLnTx/>
                <a:uFillTx/>
                <a:latin typeface="Arial"/>
                <a:ea typeface="+mn-ea"/>
                <a:cs typeface="Arial"/>
              </a:rPr>
              <a:t> facility for discussion</a:t>
            </a: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50E8D8B-3915-0649-BB97-C993C603ED62}"/>
              </a:ext>
            </a:extLst>
          </p:cNvPr>
          <p:cNvSpPr txBox="1">
            <a:spLocks noGrp="1" noRot="1" noMove="1" noResize="1" noEditPoints="1" noAdjustHandles="1" noChangeArrowheads="1" noChangeShapeType="1"/>
          </p:cNvSpPr>
          <p:nvPr/>
        </p:nvSpPr>
        <p:spPr>
          <a:xfrm>
            <a:off x="1854200" y="1159152"/>
            <a:ext cx="10337800" cy="37781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6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LOCAL RUNWAY SAFETY BEST PRACTICES</a:t>
            </a:r>
          </a:p>
        </p:txBody>
      </p:sp>
      <p:sp>
        <p:nvSpPr>
          <p:cNvPr id="9" name="Title 1">
            <a:extLst>
              <a:ext uri="{FF2B5EF4-FFF2-40B4-BE49-F238E27FC236}">
                <a16:creationId xmlns:a16="http://schemas.microsoft.com/office/drawing/2014/main" id="{6B3FFC7D-3BC2-5346-B9CD-0785B9FBD990}"/>
              </a:ext>
            </a:extLst>
          </p:cNvPr>
          <p:cNvSpPr txBox="1">
            <a:spLocks noGrp="1" noRot="1" noMove="1" noResize="1" noEditPoints="1" noAdjustHandles="1" noChangeArrowheads="1" noChangeShapeType="1"/>
          </p:cNvSpPr>
          <p:nvPr/>
        </p:nvSpPr>
        <p:spPr>
          <a:xfrm>
            <a:off x="1854200" y="1463482"/>
            <a:ext cx="10337800"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FFFFFF"/>
                </a:solidFill>
              </a:rPr>
              <a:t>FOR DRIVERS</a:t>
            </a:r>
            <a:endPar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endParaRPr>
          </a:p>
        </p:txBody>
      </p:sp>
      <p:sp>
        <p:nvSpPr>
          <p:cNvPr id="2" name="Content Placeholder 15">
            <a:extLst>
              <a:ext uri="{FF2B5EF4-FFF2-40B4-BE49-F238E27FC236}">
                <a16:creationId xmlns:a16="http://schemas.microsoft.com/office/drawing/2014/main" id="{8B3D9130-390D-92D9-DA04-6BD1AD4BFC4C}"/>
              </a:ext>
            </a:extLst>
          </p:cNvPr>
          <p:cNvSpPr txBox="1">
            <a:spLocks/>
          </p:cNvSpPr>
          <p:nvPr/>
        </p:nvSpPr>
        <p:spPr>
          <a:xfrm>
            <a:off x="1868233" y="2636333"/>
            <a:ext cx="9829033" cy="4221667"/>
          </a:xfrm>
          <a:prstGeom prst="rect">
            <a:avLst/>
          </a:prstGeom>
        </p:spPr>
        <p:txBody>
          <a:bodyPr wrap="none" lIns="0" tIns="274320" rIns="0" bIns="0" numCol="2" spcCol="9144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37490">
              <a:spcBef>
                <a:spcPts val="1100"/>
              </a:spcBef>
              <a:defRPr/>
            </a:pPr>
            <a:r>
              <a:rPr lang="en-US">
                <a:solidFill>
                  <a:srgbClr val="303744"/>
                </a:solidFill>
              </a:rPr>
              <a:t>Wait to start runway checks until the tower is open, if possible.</a:t>
            </a:r>
          </a:p>
          <a:p>
            <a:pPr marL="233045" lvl="3" indent="-237490">
              <a:spcBef>
                <a:spcPts val="1100"/>
              </a:spcBef>
              <a:defRPr/>
            </a:pPr>
            <a:r>
              <a:rPr lang="en-US">
                <a:solidFill>
                  <a:srgbClr val="303744"/>
                </a:solidFill>
              </a:rPr>
              <a:t>For other than runway crossings, use tower frequency while on the runway.</a:t>
            </a:r>
          </a:p>
        </p:txBody>
      </p:sp>
    </p:spTree>
    <p:extLst>
      <p:ext uri="{BB962C8B-B14F-4D97-AF65-F5344CB8AC3E}">
        <p14:creationId xmlns:p14="http://schemas.microsoft.com/office/powerpoint/2010/main" val="225239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B4A5AC09-E17F-C24E-86F6-FE761C46A18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0785780" y="5440788"/>
            <a:ext cx="910920" cy="911402"/>
          </a:xfrm>
          <a:prstGeom prst="rect">
            <a:avLst/>
          </a:prstGeom>
        </p:spPr>
      </p:pic>
      <p:sp>
        <p:nvSpPr>
          <p:cNvPr id="3" name="TextBox 2">
            <a:extLst>
              <a:ext uri="{FF2B5EF4-FFF2-40B4-BE49-F238E27FC236}">
                <a16:creationId xmlns:a16="http://schemas.microsoft.com/office/drawing/2014/main" id="{8F777F94-8DED-1457-461C-58FA18D3042B}"/>
              </a:ext>
            </a:extLst>
          </p:cNvPr>
          <p:cNvSpPr txBox="1">
            <a:spLocks noGrp="1" noRot="1" noMove="1" noResize="1" noEditPoints="1" noAdjustHandles="1" noChangeArrowheads="1" noChangeShapeType="1"/>
          </p:cNvSpPr>
          <p:nvPr/>
        </p:nvSpPr>
        <p:spPr>
          <a:xfrm>
            <a:off x="5100974" y="1145202"/>
            <a:ext cx="6094849"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SAFETY ACTION PLAN</a:t>
            </a:r>
          </a:p>
        </p:txBody>
      </p:sp>
      <p:sp>
        <p:nvSpPr>
          <p:cNvPr id="4" name="TextBox 3">
            <a:extLst>
              <a:ext uri="{FF2B5EF4-FFF2-40B4-BE49-F238E27FC236}">
                <a16:creationId xmlns:a16="http://schemas.microsoft.com/office/drawing/2014/main" id="{69DE2E27-1D7B-3ED5-252F-41DE10CEF486}"/>
              </a:ext>
            </a:extLst>
          </p:cNvPr>
          <p:cNvSpPr txBox="1"/>
          <p:nvPr/>
        </p:nvSpPr>
        <p:spPr>
          <a:xfrm>
            <a:off x="5084402" y="1488055"/>
            <a:ext cx="880890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RSAP</a:t>
            </a:r>
          </a:p>
        </p:txBody>
      </p:sp>
      <p:sp>
        <p:nvSpPr>
          <p:cNvPr id="5" name="Content Placeholder 15">
            <a:extLst>
              <a:ext uri="{FF2B5EF4-FFF2-40B4-BE49-F238E27FC236}">
                <a16:creationId xmlns:a16="http://schemas.microsoft.com/office/drawing/2014/main" id="{C42F770A-17ED-8D06-827A-6DEEAEFC6AD0}"/>
              </a:ext>
            </a:extLst>
          </p:cNvPr>
          <p:cNvSpPr txBox="1">
            <a:spLocks noGrp="1" noRot="1" noMove="1" noResize="1" noEditPoints="1" noAdjustHandles="1" noChangeArrowheads="1" noChangeShapeType="1"/>
          </p:cNvSpPr>
          <p:nvPr/>
        </p:nvSpPr>
        <p:spPr>
          <a:xfrm>
            <a:off x="5084404" y="2010094"/>
            <a:ext cx="5986367" cy="4634195"/>
          </a:xfrm>
          <a:prstGeom prst="rect">
            <a:avLst/>
          </a:prstGeom>
        </p:spPr>
        <p:txBody>
          <a:bodyPr lIns="0" tIns="182880" rIns="0" bIns="0" numCol="1" spcCol="45720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spcBef>
                <a:spcPts val="1100"/>
              </a:spcBef>
            </a:pPr>
            <a:r>
              <a:rPr lang="en-US" b="1">
                <a:solidFill>
                  <a:schemeClr val="accent2"/>
                </a:solidFill>
              </a:rPr>
              <a:t>Action items are non-regulatory, voluntary, and flexible.</a:t>
            </a:r>
          </a:p>
          <a:p>
            <a:pPr lvl="3">
              <a:spcBef>
                <a:spcPts val="1100"/>
              </a:spcBef>
            </a:pPr>
            <a:r>
              <a:rPr lang="en-US" b="1">
                <a:solidFill>
                  <a:schemeClr val="accent2"/>
                </a:solidFill>
              </a:rPr>
              <a:t>The responsible parties for implementing and/or funding the Action Item must be in agreement with the Action Item.</a:t>
            </a:r>
          </a:p>
          <a:p>
            <a:pPr lvl="3">
              <a:spcBef>
                <a:spcPts val="1100"/>
              </a:spcBef>
            </a:pPr>
            <a:r>
              <a:rPr lang="en-US" b="1">
                <a:solidFill>
                  <a:schemeClr val="accent2"/>
                </a:solidFill>
              </a:rPr>
              <a:t>Your RSAP is due to your RSPM within </a:t>
            </a:r>
            <a:r>
              <a:rPr lang="en-US" b="1"/>
              <a:t>45</a:t>
            </a:r>
            <a:r>
              <a:rPr lang="en-US" b="1">
                <a:solidFill>
                  <a:schemeClr val="accent2"/>
                </a:solidFill>
              </a:rPr>
              <a:t> days from today for review and acceptance.</a:t>
            </a:r>
          </a:p>
          <a:p>
            <a:pPr lvl="3">
              <a:spcBef>
                <a:spcPts val="1100"/>
              </a:spcBef>
            </a:pPr>
            <a:r>
              <a:rPr lang="en-US" b="1">
                <a:solidFill>
                  <a:schemeClr val="accent2"/>
                </a:solidFill>
              </a:rPr>
              <a:t>Report Action Item updates &amp; closures to your RSPM as completed.</a:t>
            </a:r>
          </a:p>
        </p:txBody>
      </p:sp>
    </p:spTree>
    <p:extLst>
      <p:ext uri="{BB962C8B-B14F-4D97-AF65-F5344CB8AC3E}">
        <p14:creationId xmlns:p14="http://schemas.microsoft.com/office/powerpoint/2010/main" val="592097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ED2AA4E-E722-1C68-A92E-9E1FCB40D26E}"/>
              </a:ext>
            </a:extLst>
          </p:cNvPr>
          <p:cNvSpPr txBox="1">
            <a:spLocks/>
          </p:cNvSpPr>
          <p:nvPr/>
        </p:nvSpPr>
        <p:spPr>
          <a:xfrm>
            <a:off x="1790697" y="2936558"/>
            <a:ext cx="5918042" cy="1538883"/>
          </a:xfrm>
          <a:prstGeom prst="rect">
            <a:avLst/>
          </a:prstGeom>
        </p:spPr>
        <p:txBody>
          <a:bodyPr vert="horz" wrap="square" lIns="0" tIns="18288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tx1"/>
                </a:solidFill>
                <a:latin typeface="Arial"/>
                <a:ea typeface="Helvetica Neue" panose="02000503000000020004" pitchFamily="2" charset="0"/>
                <a:cs typeface="Arial"/>
              </a:rPr>
              <a:t>Assigned Action Item Code: </a:t>
            </a:r>
            <a:r>
              <a:rPr lang="en-US" sz="2200">
                <a:solidFill>
                  <a:schemeClr val="tx1"/>
                </a:solidFill>
                <a:latin typeface="Arial"/>
                <a:cs typeface="Arial"/>
              </a:rPr>
              <a:t> </a:t>
            </a:r>
            <a:r>
              <a:rPr lang="en-US" sz="2000">
                <a:solidFill>
                  <a:schemeClr val="tx1"/>
                </a:solidFill>
                <a:latin typeface="Arial"/>
                <a:cs typeface="Arial"/>
              </a:rPr>
              <a:t> </a:t>
            </a:r>
            <a:endParaRPr lang="en-US" sz="2200">
              <a:solidFill>
                <a:schemeClr val="tx1"/>
              </a:solidFill>
            </a:endParaRPr>
          </a:p>
          <a:p>
            <a:r>
              <a:rPr lang="en-US" sz="2200" b="1">
                <a:solidFill>
                  <a:schemeClr val="tx1"/>
                </a:solidFill>
                <a:latin typeface="Arial"/>
                <a:cs typeface="Arial"/>
              </a:rPr>
              <a:t>Action Item Description: </a:t>
            </a:r>
            <a:r>
              <a:rPr lang="en-US" sz="2200">
                <a:solidFill>
                  <a:schemeClr val="tx1"/>
                </a:solidFill>
                <a:latin typeface="Arial"/>
                <a:cs typeface="Arial"/>
              </a:rPr>
              <a:t>XXX</a:t>
            </a:r>
            <a:endParaRPr lang="en-US" sz="2200">
              <a:solidFill>
                <a:schemeClr val="tx1"/>
              </a:solidFill>
            </a:endParaRPr>
          </a:p>
          <a:p>
            <a:r>
              <a:rPr lang="en-US" sz="2200" b="1">
                <a:solidFill>
                  <a:schemeClr val="tx1"/>
                </a:solidFill>
                <a:latin typeface="Arial"/>
                <a:ea typeface="Helvetica Neue" panose="02000503000000020004" pitchFamily="2" charset="0"/>
                <a:cs typeface="Arial"/>
              </a:rPr>
              <a:t>Status: </a:t>
            </a:r>
            <a:r>
              <a:rPr lang="en-US" sz="2200">
                <a:solidFill>
                  <a:schemeClr val="tx1"/>
                </a:solidFill>
                <a:latin typeface="Arial"/>
                <a:ea typeface="Helvetica Neue" panose="02000503000000020004" pitchFamily="2" charset="0"/>
                <a:cs typeface="Arial"/>
              </a:rPr>
              <a:t>XXX</a:t>
            </a:r>
          </a:p>
          <a:p>
            <a:r>
              <a:rPr lang="en-US" sz="2200" b="1">
                <a:solidFill>
                  <a:schemeClr val="tx1"/>
                </a:solidFill>
                <a:latin typeface="Arial"/>
                <a:ea typeface="Helvetica Neue" panose="02000503000000020004" pitchFamily="2" charset="0"/>
                <a:cs typeface="Arial"/>
              </a:rPr>
              <a:t>Completion Date: </a:t>
            </a:r>
            <a:r>
              <a:rPr lang="en-US" sz="2200">
                <a:solidFill>
                  <a:schemeClr val="tx1"/>
                </a:solidFill>
                <a:latin typeface="Arial"/>
                <a:ea typeface="Helvetica Neue" panose="02000503000000020004" pitchFamily="2" charset="0"/>
                <a:cs typeface="Arial"/>
              </a:rPr>
              <a:t>XXX</a:t>
            </a:r>
            <a:endParaRPr lang="en-US" sz="2200">
              <a:solidFill>
                <a:schemeClr val="tx1"/>
              </a:solidFill>
            </a:endParaRPr>
          </a:p>
        </p:txBody>
      </p:sp>
      <p:sp>
        <p:nvSpPr>
          <p:cNvPr id="2" name="TextBox 1">
            <a:extLst>
              <a:ext uri="{FF2B5EF4-FFF2-40B4-BE49-F238E27FC236}">
                <a16:creationId xmlns:a16="http://schemas.microsoft.com/office/drawing/2014/main" id="{46B1DA56-2592-CB4C-C53B-3EF4F531BB9E}"/>
              </a:ext>
            </a:extLst>
          </p:cNvPr>
          <p:cNvSpPr txBox="1">
            <a:spLocks noGrp="1" noRot="1" noMove="1" noResize="1" noEditPoints="1" noAdjustHandles="1" noChangeArrowheads="1" noChangeShapeType="1"/>
          </p:cNvSpPr>
          <p:nvPr/>
        </p:nvSpPr>
        <p:spPr>
          <a:xfrm>
            <a:off x="1663377" y="1736229"/>
            <a:ext cx="10160001" cy="1200329"/>
          </a:xfrm>
          <a:prstGeom prst="rect">
            <a:avLst/>
          </a:prstGeom>
          <a:noFill/>
        </p:spPr>
        <p:txBody>
          <a:bodyPr wrap="square" rtlCol="0">
            <a:spAutoFit/>
          </a:bodyPr>
          <a:lstStyle/>
          <a:p>
            <a:r>
              <a:rPr lang="en-US" sz="2400" b="1">
                <a:solidFill>
                  <a:srgbClr val="F16F1F"/>
                </a:solidFill>
                <a:latin typeface="Arial" panose="020B0604020202020204" pitchFamily="34" charset="0"/>
                <a:cs typeface="Arial" panose="020B0604020202020204" pitchFamily="34" charset="0"/>
              </a:rPr>
              <a:t>Enter Open Action Items below. </a:t>
            </a:r>
          </a:p>
          <a:p>
            <a:r>
              <a:rPr lang="en-US" sz="2400">
                <a:solidFill>
                  <a:srgbClr val="F16F1F"/>
                </a:solidFill>
                <a:latin typeface="Arial" panose="020B0604020202020204" pitchFamily="34" charset="0"/>
                <a:cs typeface="Arial" panose="020B0604020202020204" pitchFamily="34" charset="0"/>
              </a:rPr>
              <a:t>Discuss progress updates and </a:t>
            </a:r>
          </a:p>
          <a:p>
            <a:r>
              <a:rPr lang="en-US" sz="2400">
                <a:solidFill>
                  <a:srgbClr val="F16F1F"/>
                </a:solidFill>
                <a:latin typeface="Arial" panose="020B0604020202020204" pitchFamily="34" charset="0"/>
                <a:cs typeface="Arial" panose="020B0604020202020204" pitchFamily="34" charset="0"/>
              </a:rPr>
              <a:t>review planned completion. </a:t>
            </a:r>
          </a:p>
        </p:txBody>
      </p:sp>
      <p:sp>
        <p:nvSpPr>
          <p:cNvPr id="3" name="Text Placeholder 2">
            <a:extLst>
              <a:ext uri="{FF2B5EF4-FFF2-40B4-BE49-F238E27FC236}">
                <a16:creationId xmlns:a16="http://schemas.microsoft.com/office/drawing/2014/main" id="{79BB2578-8948-CB06-B6A5-B64A6D5DF943}"/>
              </a:ext>
            </a:extLst>
          </p:cNvPr>
          <p:cNvSpPr txBox="1">
            <a:spLocks/>
          </p:cNvSpPr>
          <p:nvPr/>
        </p:nvSpPr>
        <p:spPr>
          <a:xfrm>
            <a:off x="1790698" y="4822693"/>
            <a:ext cx="5918041" cy="1538883"/>
          </a:xfrm>
          <a:prstGeom prst="rect">
            <a:avLst/>
          </a:prstGeom>
        </p:spPr>
        <p:txBody>
          <a:bodyPr vert="horz" wrap="square" lIns="0" tIns="18288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tx1"/>
                </a:solidFill>
                <a:latin typeface="Arial"/>
                <a:ea typeface="Helvetica Neue" panose="02000503000000020004" pitchFamily="2" charset="0"/>
                <a:cs typeface="Arial"/>
              </a:rPr>
              <a:t>Assigned Action Item Code: </a:t>
            </a:r>
            <a:r>
              <a:rPr lang="en-US" sz="2000">
                <a:solidFill>
                  <a:schemeClr val="tx1"/>
                </a:solidFill>
                <a:latin typeface="Arial"/>
                <a:cs typeface="Arial"/>
              </a:rPr>
              <a:t>XXX-YYYY-00# </a:t>
            </a:r>
            <a:r>
              <a:rPr lang="en-US" sz="2200">
                <a:solidFill>
                  <a:schemeClr val="tx1"/>
                </a:solidFill>
                <a:latin typeface="Arial"/>
                <a:cs typeface="Arial"/>
              </a:rPr>
              <a:t> </a:t>
            </a:r>
            <a:endParaRPr lang="en-US" sz="2200">
              <a:solidFill>
                <a:schemeClr val="tx1"/>
              </a:solidFill>
            </a:endParaRPr>
          </a:p>
          <a:p>
            <a:r>
              <a:rPr lang="en-US" sz="2200" b="1">
                <a:solidFill>
                  <a:schemeClr val="tx1"/>
                </a:solidFill>
                <a:latin typeface="Arial"/>
                <a:cs typeface="Arial"/>
              </a:rPr>
              <a:t>Action Item Description: </a:t>
            </a:r>
            <a:r>
              <a:rPr lang="en-US" sz="2200">
                <a:solidFill>
                  <a:schemeClr val="tx1"/>
                </a:solidFill>
                <a:latin typeface="Arial"/>
                <a:cs typeface="Arial"/>
              </a:rPr>
              <a:t>XXX</a:t>
            </a:r>
            <a:endParaRPr lang="en-US" sz="2200">
              <a:solidFill>
                <a:schemeClr val="tx1"/>
              </a:solidFill>
            </a:endParaRPr>
          </a:p>
          <a:p>
            <a:r>
              <a:rPr lang="en-US" sz="2200" b="1">
                <a:solidFill>
                  <a:schemeClr val="tx1"/>
                </a:solidFill>
                <a:latin typeface="Arial"/>
                <a:ea typeface="Helvetica Neue" panose="02000503000000020004" pitchFamily="2" charset="0"/>
                <a:cs typeface="Arial"/>
              </a:rPr>
              <a:t>Status: </a:t>
            </a:r>
            <a:r>
              <a:rPr lang="en-US" sz="2200">
                <a:solidFill>
                  <a:schemeClr val="tx1"/>
                </a:solidFill>
                <a:latin typeface="Arial"/>
                <a:ea typeface="Helvetica Neue" panose="02000503000000020004" pitchFamily="2" charset="0"/>
                <a:cs typeface="Arial"/>
              </a:rPr>
              <a:t>XXX</a:t>
            </a:r>
          </a:p>
          <a:p>
            <a:r>
              <a:rPr lang="en-US" sz="2200" b="1">
                <a:solidFill>
                  <a:schemeClr val="tx1"/>
                </a:solidFill>
                <a:latin typeface="Arial"/>
                <a:ea typeface="Helvetica Neue" panose="02000503000000020004" pitchFamily="2" charset="0"/>
                <a:cs typeface="Arial"/>
              </a:rPr>
              <a:t>Completion Date: </a:t>
            </a:r>
            <a:r>
              <a:rPr lang="en-US" sz="2200">
                <a:solidFill>
                  <a:schemeClr val="tx1"/>
                </a:solidFill>
                <a:latin typeface="Arial"/>
                <a:ea typeface="Helvetica Neue" panose="02000503000000020004" pitchFamily="2" charset="0"/>
                <a:cs typeface="Arial"/>
              </a:rPr>
              <a:t>XXX</a:t>
            </a:r>
            <a:endParaRPr lang="en-US" sz="2200">
              <a:solidFill>
                <a:schemeClr val="tx1"/>
              </a:solidFill>
            </a:endParaRPr>
          </a:p>
        </p:txBody>
      </p:sp>
    </p:spTree>
    <p:extLst>
      <p:ext uri="{BB962C8B-B14F-4D97-AF65-F5344CB8AC3E}">
        <p14:creationId xmlns:p14="http://schemas.microsoft.com/office/powerpoint/2010/main" val="3114500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EEDCC18-2F1B-3D0B-A25D-937C8717F325}"/>
              </a:ext>
            </a:extLst>
          </p:cNvPr>
          <p:cNvSpPr txBox="1">
            <a:spLocks/>
          </p:cNvSpPr>
          <p:nvPr/>
        </p:nvSpPr>
        <p:spPr>
          <a:xfrm>
            <a:off x="1828800" y="3075226"/>
            <a:ext cx="6629400" cy="2554545"/>
          </a:xfrm>
          <a:prstGeom prst="rect">
            <a:avLst/>
          </a:prstGeom>
        </p:spPr>
        <p:txBody>
          <a:bodyPr vert="horz" wrap="square" lIns="0" tIns="18288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accent2"/>
                </a:solidFill>
                <a:latin typeface="Arial" panose="020B0604020202020204" pitchFamily="34" charset="0"/>
                <a:cs typeface="Arial" panose="020B0604020202020204" pitchFamily="34" charset="0"/>
              </a:rPr>
              <a:t>Action Item Description: </a:t>
            </a:r>
            <a:r>
              <a:rPr lang="en-US" sz="2200">
                <a:solidFill>
                  <a:schemeClr val="accent2"/>
                </a:solidFill>
                <a:latin typeface="Arial" panose="020B0604020202020204" pitchFamily="34" charset="0"/>
                <a:cs typeface="Arial" panose="020B0604020202020204" pitchFamily="34" charset="0"/>
              </a:rPr>
              <a:t>Describe item</a:t>
            </a:r>
            <a:endParaRPr lang="en-US" sz="2200">
              <a:solidFill>
                <a:schemeClr val="accent2"/>
              </a:solidFill>
              <a:latin typeface="Arial" panose="020B0604020202020204" pitchFamily="34" charset="0"/>
              <a:ea typeface="+mn-lt"/>
              <a:cs typeface="Arial" panose="020B0604020202020204" pitchFamily="34" charset="0"/>
            </a:endParaRPr>
          </a:p>
          <a:p>
            <a:pPr indent="-627380"/>
            <a:r>
              <a:rPr lang="en-US" sz="2200" b="1">
                <a:solidFill>
                  <a:schemeClr val="accent2"/>
                </a:solidFill>
                <a:latin typeface="Arial" panose="020B0604020202020204" pitchFamily="34" charset="0"/>
                <a:cs typeface="Arial" panose="020B0604020202020204" pitchFamily="34" charset="0"/>
              </a:rPr>
              <a:t>Action Item Rationale: </a:t>
            </a:r>
            <a:r>
              <a:rPr lang="en-US" sz="2200">
                <a:solidFill>
                  <a:schemeClr val="accent2"/>
                </a:solidFill>
                <a:latin typeface="Arial" panose="020B0604020202020204" pitchFamily="34" charset="0"/>
                <a:cs typeface="Arial" panose="020B0604020202020204" pitchFamily="34" charset="0"/>
              </a:rPr>
              <a:t>Issue/concern</a:t>
            </a:r>
            <a:endParaRPr lang="en-US" sz="2200">
              <a:solidFill>
                <a:schemeClr val="accent2"/>
              </a:solidFill>
              <a:latin typeface="Arial" panose="020B0604020202020204" pitchFamily="34" charset="0"/>
              <a:ea typeface="+mn-lt"/>
              <a:cs typeface="Arial" panose="020B0604020202020204" pitchFamily="34" charset="0"/>
            </a:endParaRPr>
          </a:p>
          <a:p>
            <a:pPr indent="-627380"/>
            <a:r>
              <a:rPr lang="en-US" sz="2200" b="1">
                <a:solidFill>
                  <a:schemeClr val="accent2"/>
                </a:solidFill>
                <a:latin typeface="Arial" panose="020B0604020202020204" pitchFamily="34" charset="0"/>
                <a:cs typeface="Arial" panose="020B0604020202020204" pitchFamily="34" charset="0"/>
              </a:rPr>
              <a:t>Estimated Completion Date: </a:t>
            </a:r>
            <a:r>
              <a:rPr lang="en-US" sz="2200">
                <a:solidFill>
                  <a:schemeClr val="accent2"/>
                </a:solidFill>
                <a:latin typeface="Arial" panose="020B0604020202020204" pitchFamily="34" charset="0"/>
                <a:cs typeface="Arial" panose="020B0604020202020204" pitchFamily="34" charset="0"/>
              </a:rPr>
              <a:t>Month/Day/Year</a:t>
            </a:r>
            <a:endParaRPr lang="en-US" sz="2200">
              <a:solidFill>
                <a:schemeClr val="accent2"/>
              </a:solidFill>
              <a:latin typeface="Arial" panose="020B0604020202020204" pitchFamily="34" charset="0"/>
              <a:ea typeface="+mn-lt"/>
              <a:cs typeface="Arial" panose="020B0604020202020204" pitchFamily="34" charset="0"/>
            </a:endParaRPr>
          </a:p>
          <a:p>
            <a:pPr indent="-627380"/>
            <a:r>
              <a:rPr lang="en-US" sz="2200" b="1">
                <a:solidFill>
                  <a:schemeClr val="accent2"/>
                </a:solidFill>
                <a:latin typeface="Arial" panose="020B0604020202020204" pitchFamily="34" charset="0"/>
                <a:cs typeface="Arial" panose="020B0604020202020204" pitchFamily="34" charset="0"/>
              </a:rPr>
              <a:t>POC Organization: </a:t>
            </a:r>
            <a:r>
              <a:rPr lang="en-US" sz="2200">
                <a:solidFill>
                  <a:schemeClr val="accent2"/>
                </a:solidFill>
                <a:latin typeface="Arial" panose="020B0604020202020204" pitchFamily="34" charset="0"/>
                <a:cs typeface="Arial" panose="020B0604020202020204" pitchFamily="34" charset="0"/>
              </a:rPr>
              <a:t>Operator/ ATCT</a:t>
            </a:r>
            <a:endParaRPr lang="en-US" sz="2200">
              <a:solidFill>
                <a:schemeClr val="accent2"/>
              </a:solidFill>
              <a:latin typeface="Arial" panose="020B0604020202020204" pitchFamily="34" charset="0"/>
              <a:ea typeface="+mn-lt"/>
              <a:cs typeface="Arial" panose="020B0604020202020204" pitchFamily="34" charset="0"/>
            </a:endParaRPr>
          </a:p>
          <a:p>
            <a:pPr indent="-627380"/>
            <a:r>
              <a:rPr lang="en-US" sz="2200" b="1">
                <a:solidFill>
                  <a:schemeClr val="accent2"/>
                </a:solidFill>
                <a:latin typeface="Arial" panose="020B0604020202020204" pitchFamily="34" charset="0"/>
                <a:cs typeface="Arial" panose="020B0604020202020204" pitchFamily="34" charset="0"/>
              </a:rPr>
              <a:t>POC name: </a:t>
            </a:r>
            <a:r>
              <a:rPr lang="en-US" sz="2200">
                <a:solidFill>
                  <a:schemeClr val="accent2"/>
                </a:solidFill>
                <a:latin typeface="Arial" panose="020B0604020202020204" pitchFamily="34" charset="0"/>
                <a:cs typeface="Arial" panose="020B0604020202020204" pitchFamily="34" charset="0"/>
              </a:rPr>
              <a:t>First &amp; Last Name</a:t>
            </a:r>
            <a:endParaRPr lang="en-US" sz="2200">
              <a:solidFill>
                <a:schemeClr val="accent2"/>
              </a:solidFill>
              <a:latin typeface="Arial" panose="020B0604020202020204" pitchFamily="34" charset="0"/>
              <a:ea typeface="+mn-lt"/>
              <a:cs typeface="Arial" panose="020B0604020202020204" pitchFamily="34" charset="0"/>
            </a:endParaRPr>
          </a:p>
          <a:p>
            <a:pPr indent="-627380"/>
            <a:r>
              <a:rPr lang="en-US" sz="2200" b="1">
                <a:solidFill>
                  <a:schemeClr val="accent2"/>
                </a:solidFill>
                <a:latin typeface="Arial" panose="020B0604020202020204" pitchFamily="34" charset="0"/>
                <a:cs typeface="Arial" panose="020B0604020202020204" pitchFamily="34" charset="0"/>
              </a:rPr>
              <a:t>POC phone: </a:t>
            </a:r>
            <a:r>
              <a:rPr lang="en-US" sz="2200" err="1">
                <a:solidFill>
                  <a:schemeClr val="accent2"/>
                </a:solidFill>
                <a:latin typeface="Arial" panose="020B0604020202020204" pitchFamily="34" charset="0"/>
                <a:cs typeface="Arial" panose="020B0604020202020204" pitchFamily="34" charset="0"/>
              </a:rPr>
              <a:t>xxx.xxx.xxxx</a:t>
            </a:r>
            <a:endParaRPr lang="en-US" sz="2200">
              <a:solidFill>
                <a:schemeClr val="accent2"/>
              </a:solidFill>
              <a:latin typeface="Arial" panose="020B0604020202020204" pitchFamily="34" charset="0"/>
              <a:ea typeface="+mn-lt"/>
              <a:cs typeface="Arial" panose="020B0604020202020204" pitchFamily="34" charset="0"/>
            </a:endParaRPr>
          </a:p>
          <a:p>
            <a:pPr indent="-627380"/>
            <a:r>
              <a:rPr lang="en-US" sz="2200" b="1">
                <a:solidFill>
                  <a:schemeClr val="accent2"/>
                </a:solidFill>
                <a:latin typeface="Arial" panose="020B0604020202020204" pitchFamily="34" charset="0"/>
                <a:cs typeface="Arial" panose="020B0604020202020204" pitchFamily="34" charset="0"/>
              </a:rPr>
              <a:t>POC email: </a:t>
            </a:r>
            <a:r>
              <a:rPr lang="en-US" sz="2200" err="1">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xxxxxx.xxxx@xxx.xxx</a:t>
            </a:r>
            <a:endParaRPr lang="en-US" sz="2200">
              <a:solidFill>
                <a:schemeClr val="accent2"/>
              </a:solidFill>
              <a:latin typeface="Arial" panose="020B0604020202020204" pitchFamily="34" charset="0"/>
              <a:ea typeface="+mn-lt"/>
              <a:cs typeface="Arial" panose="020B0604020202020204" pitchFamily="34" charset="0"/>
            </a:endParaRPr>
          </a:p>
        </p:txBody>
      </p:sp>
      <p:sp>
        <p:nvSpPr>
          <p:cNvPr id="2" name="TextBox 1">
            <a:extLst>
              <a:ext uri="{FF2B5EF4-FFF2-40B4-BE49-F238E27FC236}">
                <a16:creationId xmlns:a16="http://schemas.microsoft.com/office/drawing/2014/main" id="{4E983CD9-746B-359C-1065-E94F41A29D5D}"/>
              </a:ext>
            </a:extLst>
          </p:cNvPr>
          <p:cNvSpPr txBox="1">
            <a:spLocks noGrp="1" noRot="1" noMove="1" noResize="1" noEditPoints="1" noAdjustHandles="1" noChangeArrowheads="1" noChangeShapeType="1"/>
          </p:cNvSpPr>
          <p:nvPr/>
        </p:nvSpPr>
        <p:spPr>
          <a:xfrm>
            <a:off x="1727199" y="1736229"/>
            <a:ext cx="10160001" cy="1200329"/>
          </a:xfrm>
          <a:prstGeom prst="rect">
            <a:avLst/>
          </a:prstGeom>
          <a:noFill/>
        </p:spPr>
        <p:txBody>
          <a:bodyPr wrap="square" rtlCol="0">
            <a:spAutoFit/>
          </a:bodyPr>
          <a:lstStyle/>
          <a:p>
            <a:r>
              <a:rPr lang="en-US" sz="2400" b="1">
                <a:solidFill>
                  <a:srgbClr val="F16F1F"/>
                </a:solidFill>
                <a:latin typeface="Arial" panose="020B0604020202020204" pitchFamily="34" charset="0"/>
                <a:cs typeface="Arial" panose="020B0604020202020204" pitchFamily="34" charset="0"/>
              </a:rPr>
              <a:t>Enter New Action Items here. </a:t>
            </a:r>
          </a:p>
          <a:p>
            <a:r>
              <a:rPr lang="en-US" sz="2400">
                <a:solidFill>
                  <a:srgbClr val="F16F1F"/>
                </a:solidFill>
                <a:latin typeface="Arial" panose="020B0604020202020204" pitchFamily="34" charset="0"/>
                <a:cs typeface="Arial" panose="020B0604020202020204" pitchFamily="34" charset="0"/>
              </a:rPr>
              <a:t>Discuss project details, responsibilities</a:t>
            </a:r>
          </a:p>
          <a:p>
            <a:r>
              <a:rPr lang="en-US" sz="2400">
                <a:solidFill>
                  <a:srgbClr val="F16F1F"/>
                </a:solidFill>
                <a:latin typeface="Arial" panose="020B0604020202020204" pitchFamily="34" charset="0"/>
                <a:cs typeface="Arial" panose="020B0604020202020204" pitchFamily="34" charset="0"/>
              </a:rPr>
              <a:t>and planned completion.</a:t>
            </a:r>
          </a:p>
        </p:txBody>
      </p:sp>
    </p:spTree>
    <p:extLst>
      <p:ext uri="{BB962C8B-B14F-4D97-AF65-F5344CB8AC3E}">
        <p14:creationId xmlns:p14="http://schemas.microsoft.com/office/powerpoint/2010/main" val="1996904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994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6">
            <a:extLst>
              <a:ext uri="{FF2B5EF4-FFF2-40B4-BE49-F238E27FC236}">
                <a16:creationId xmlns:a16="http://schemas.microsoft.com/office/drawing/2014/main" id="{3CC4DE47-8F9D-955C-52FC-DF021F5832BE}"/>
              </a:ext>
            </a:extLst>
          </p:cNvPr>
          <p:cNvSpPr>
            <a:spLocks noGrp="1" noRot="1" noMove="1" noResize="1" noEditPoints="1" noAdjustHandles="1" noChangeArrowheads="1" noChangeShapeType="1"/>
          </p:cNvSpPr>
          <p:nvPr/>
        </p:nvSpPr>
        <p:spPr>
          <a:xfrm>
            <a:off x="1447800" y="423089"/>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 name="object 7">
            <a:extLst>
              <a:ext uri="{FF2B5EF4-FFF2-40B4-BE49-F238E27FC236}">
                <a16:creationId xmlns:a16="http://schemas.microsoft.com/office/drawing/2014/main" id="{6DFE7B12-E4FC-F9FE-D59E-C56A73EE7C43}"/>
              </a:ext>
            </a:extLst>
          </p:cNvPr>
          <p:cNvSpPr>
            <a:spLocks noGrp="1" noRot="1" noMove="1" noResize="1" noEditPoints="1" noAdjustHandles="1" noChangeArrowheads="1" noChangeShapeType="1"/>
          </p:cNvSpPr>
          <p:nvPr/>
        </p:nvSpPr>
        <p:spPr>
          <a:xfrm>
            <a:off x="1447800" y="1343124"/>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 name="object 5">
            <a:extLst>
              <a:ext uri="{FF2B5EF4-FFF2-40B4-BE49-F238E27FC236}">
                <a16:creationId xmlns:a16="http://schemas.microsoft.com/office/drawing/2014/main" id="{7549EBE0-A7B9-2A09-F280-5742A207856B}"/>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376BF9A3-C894-B685-7698-5C59DDF9FE69}"/>
              </a:ext>
            </a:extLst>
          </p:cNvPr>
          <p:cNvSpPr txBox="1">
            <a:spLocks noGrp="1" noRot="1" noMove="1" noResize="1" noEditPoints="1" noAdjustHandles="1" noChangeArrowheads="1" noChangeShapeType="1"/>
          </p:cNvSpPr>
          <p:nvPr/>
        </p:nvSpPr>
        <p:spPr>
          <a:xfrm>
            <a:off x="1676401" y="857673"/>
            <a:ext cx="9999188" cy="573716"/>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atin typeface="Arial"/>
                <a:cs typeface="Arial"/>
              </a:rPr>
              <a:t>RUNWAY SAFETY PROGRAM WEBSITE</a:t>
            </a:r>
            <a:endParaRPr lang="en-US" sz="2800" b="1" i="0" u="none" strike="noStrike" kern="1200" cap="none" spc="60" normalizeH="0" baseline="0" noProof="0">
              <a:ln>
                <a:noFill/>
              </a:ln>
              <a:solidFill>
                <a:srgbClr val="FF711C"/>
              </a:solidFill>
              <a:effectLst/>
              <a:uLnTx/>
              <a:uFillTx/>
              <a:latin typeface="Arial"/>
              <a:cs typeface="Arial"/>
            </a:endParaRPr>
          </a:p>
        </p:txBody>
      </p:sp>
      <p:sp>
        <p:nvSpPr>
          <p:cNvPr id="16" name="Title 1">
            <a:extLst>
              <a:ext uri="{FF2B5EF4-FFF2-40B4-BE49-F238E27FC236}">
                <a16:creationId xmlns:a16="http://schemas.microsoft.com/office/drawing/2014/main" id="{B9B6F9D6-34E2-C495-7D26-CB6B112842F2}"/>
              </a:ext>
            </a:extLst>
          </p:cNvPr>
          <p:cNvSpPr txBox="1">
            <a:spLocks noGrp="1" noRot="1" noMove="1" noResize="1" noEditPoints="1" noAdjustHandles="1" noChangeArrowheads="1" noChangeShapeType="1"/>
          </p:cNvSpPr>
          <p:nvPr/>
        </p:nvSpPr>
        <p:spPr>
          <a:xfrm>
            <a:off x="1676401" y="1452998"/>
            <a:ext cx="10228579"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30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a:defRPr/>
            </a:pPr>
            <a:r>
              <a:rPr lang="en-US" sz="3600">
                <a:solidFill>
                  <a:srgbClr val="FFFFFF"/>
                </a:solidFill>
                <a:latin typeface="Arial Black"/>
              </a:rPr>
              <a:t>OUR COMMITMENT TO SAFETY</a:t>
            </a:r>
            <a:endParaRPr lang="en-US" sz="3600" b="1" i="0" u="none" strike="noStrike" kern="1200" cap="none" spc="300" normalizeH="0" baseline="0" noProof="0">
              <a:ln>
                <a:noFill/>
              </a:ln>
              <a:solidFill>
                <a:srgbClr val="FFFFFF"/>
              </a:solidFill>
              <a:effectLst>
                <a:outerShdw blurRad="76200" dist="76200" dir="3600000" algn="tl" rotWithShape="0">
                  <a:prstClr val="black">
                    <a:alpha val="40000"/>
                  </a:prstClr>
                </a:outerShdw>
              </a:effectLst>
              <a:uLnTx/>
              <a:uFillTx/>
              <a:latin typeface="Arial Black"/>
            </a:endParaRPr>
          </a:p>
        </p:txBody>
      </p:sp>
      <p:sp>
        <p:nvSpPr>
          <p:cNvPr id="17" name="Content Placeholder 2">
            <a:extLst>
              <a:ext uri="{FF2B5EF4-FFF2-40B4-BE49-F238E27FC236}">
                <a16:creationId xmlns:a16="http://schemas.microsoft.com/office/drawing/2014/main" id="{50878D00-DB82-1246-A33E-86D5611D0ACD}"/>
              </a:ext>
            </a:extLst>
          </p:cNvPr>
          <p:cNvSpPr txBox="1">
            <a:spLocks noGrp="1" noRot="1" noMove="1" noResize="1" noEditPoints="1" noAdjustHandles="1" noChangeArrowheads="1" noChangeShapeType="1"/>
          </p:cNvSpPr>
          <p:nvPr/>
        </p:nvSpPr>
        <p:spPr>
          <a:xfrm>
            <a:off x="2025403" y="2185889"/>
            <a:ext cx="9990776" cy="3756076"/>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800" b="1" i="0" u="none" strike="noStrike" kern="1200" cap="none" spc="60" normalizeH="0" baseline="0" noProof="0">
              <a:ln>
                <a:noFill/>
              </a:ln>
              <a:solidFill>
                <a:srgbClr val="FF711C"/>
              </a:solidFill>
              <a:effectLst/>
              <a:uLnTx/>
              <a:uFillTx/>
              <a:latin typeface="Arial"/>
              <a:cs typeface="Arial"/>
            </a:endParaRPr>
          </a:p>
          <a:p>
            <a:pPr marL="457200" marR="0" lvl="1" indent="-4476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i="0" u="none" strike="noStrike" kern="1200" cap="none" spc="0" normalizeH="0" baseline="0" noProof="0">
              <a:ln>
                <a:noFill/>
              </a:ln>
              <a:solidFill>
                <a:srgbClr val="303744"/>
              </a:solidFill>
              <a:effectLst/>
              <a:uLnTx/>
              <a:uFillTx/>
              <a:latin typeface="Arial"/>
              <a:cs typeface="Arial"/>
            </a:endParaRPr>
          </a:p>
        </p:txBody>
      </p:sp>
      <p:sp>
        <p:nvSpPr>
          <p:cNvPr id="2" name="TextBox 1">
            <a:extLst>
              <a:ext uri="{FF2B5EF4-FFF2-40B4-BE49-F238E27FC236}">
                <a16:creationId xmlns:a16="http://schemas.microsoft.com/office/drawing/2014/main" id="{FB782423-8E89-459E-FBC9-B77A23AB849B}"/>
              </a:ext>
            </a:extLst>
          </p:cNvPr>
          <p:cNvSpPr txBox="1">
            <a:spLocks noGrp="1" noRot="1" noMove="1" noResize="1" noEditPoints="1" noAdjustHandles="1" noChangeArrowheads="1" noChangeShapeType="1"/>
          </p:cNvSpPr>
          <p:nvPr/>
        </p:nvSpPr>
        <p:spPr>
          <a:xfrm>
            <a:off x="2570608" y="6136068"/>
            <a:ext cx="827022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lumMod val="50000"/>
                  </a:schemeClr>
                </a:solidFill>
                <a:hlinkClick r:id="rId3">
                  <a:extLst>
                    <a:ext uri="{A12FA001-AC4F-418D-AE19-62706E023703}">
                      <ahyp:hlinkClr xmlns:ahyp="http://schemas.microsoft.com/office/drawing/2018/hyperlinkcolor" val="tx"/>
                    </a:ext>
                  </a:extLst>
                </a:hlinkClick>
              </a:rPr>
              <a:t>https://www.faa.gov/airports/runway_safety</a:t>
            </a:r>
            <a:endParaRPr lang="en-US" sz="3200">
              <a:solidFill>
                <a:schemeClr val="accent1">
                  <a:lumMod val="50000"/>
                </a:schemeClr>
              </a:solidFill>
            </a:endParaRPr>
          </a:p>
          <a:p>
            <a:endParaRPr lang="en-US">
              <a:cs typeface="Calibri"/>
            </a:endParaRPr>
          </a:p>
        </p:txBody>
      </p:sp>
      <p:pic>
        <p:nvPicPr>
          <p:cNvPr id="3" name="Picture 2">
            <a:extLst>
              <a:ext uri="{FF2B5EF4-FFF2-40B4-BE49-F238E27FC236}">
                <a16:creationId xmlns:a16="http://schemas.microsoft.com/office/drawing/2014/main" id="{D1FB7A0D-4AF2-38CF-7448-0ACA42C7257E}"/>
              </a:ext>
            </a:extLst>
          </p:cNvPr>
          <p:cNvPicPr>
            <a:picLocks noGrp="1" noRot="1" noChangeAspect="1" noMove="1" noResize="1" noEditPoints="1" noAdjustHandles="1" noChangeArrowheads="1" noChangeShapeType="1" noCrop="1"/>
          </p:cNvPicPr>
          <p:nvPr/>
        </p:nvPicPr>
        <p:blipFill rotWithShape="1">
          <a:blip r:embed="rId4"/>
          <a:srcRect t="42262" r="-158" b="-506"/>
          <a:stretch/>
        </p:blipFill>
        <p:spPr>
          <a:xfrm>
            <a:off x="1676401" y="3508519"/>
            <a:ext cx="10058643" cy="2554270"/>
          </a:xfrm>
          <a:prstGeom prst="rect">
            <a:avLst/>
          </a:prstGeom>
        </p:spPr>
      </p:pic>
      <p:sp>
        <p:nvSpPr>
          <p:cNvPr id="4" name="TextBox 3">
            <a:extLst>
              <a:ext uri="{FF2B5EF4-FFF2-40B4-BE49-F238E27FC236}">
                <a16:creationId xmlns:a16="http://schemas.microsoft.com/office/drawing/2014/main" id="{8AE3D132-97F2-81B3-8BE9-FBAC10F70263}"/>
              </a:ext>
            </a:extLst>
          </p:cNvPr>
          <p:cNvSpPr txBox="1">
            <a:spLocks noGrp="1" noRot="1" noMove="1" noResize="1" noEditPoints="1" noAdjustHandles="1" noChangeArrowheads="1" noChangeShapeType="1"/>
          </p:cNvSpPr>
          <p:nvPr/>
        </p:nvSpPr>
        <p:spPr>
          <a:xfrm>
            <a:off x="1655290" y="2245901"/>
            <a:ext cx="10079754" cy="1200329"/>
          </a:xfrm>
          <a:prstGeom prst="rect">
            <a:avLst/>
          </a:prstGeom>
          <a:noFill/>
        </p:spPr>
        <p:txBody>
          <a:bodyPr wrap="square" rtlCol="0">
            <a:spAutoFit/>
          </a:bodyPr>
          <a:lstStyle/>
          <a:p>
            <a:pPr algn="ctr"/>
            <a:r>
              <a:rPr lang="en-US" sz="2400">
                <a:solidFill>
                  <a:schemeClr val="accent5">
                    <a:lumMod val="50000"/>
                  </a:schemeClr>
                </a:solidFill>
              </a:rPr>
              <a:t>Runway Safety embodies a safe flight – both at its start and at its conclusion. Runway Safety continues to  be one of the FAA’s highest priorities and encompasses pilots, air traffic controllers and airport vehicle drivers.</a:t>
            </a:r>
          </a:p>
        </p:txBody>
      </p:sp>
    </p:spTree>
    <p:extLst>
      <p:ext uri="{BB962C8B-B14F-4D97-AF65-F5344CB8AC3E}">
        <p14:creationId xmlns:p14="http://schemas.microsoft.com/office/powerpoint/2010/main" val="4288526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6">
            <a:extLst>
              <a:ext uri="{FF2B5EF4-FFF2-40B4-BE49-F238E27FC236}">
                <a16:creationId xmlns:a16="http://schemas.microsoft.com/office/drawing/2014/main" id="{3CC4DE47-8F9D-955C-52FC-DF021F5832BE}"/>
              </a:ext>
            </a:extLst>
          </p:cNvPr>
          <p:cNvSpPr>
            <a:spLocks noGrp="1" noRot="1" noMove="1" noResize="1" noEditPoints="1" noAdjustHandles="1" noChangeArrowheads="1" noChangeShapeType="1"/>
          </p:cNvSpPr>
          <p:nvPr/>
        </p:nvSpPr>
        <p:spPr>
          <a:xfrm>
            <a:off x="1447800" y="457200"/>
            <a:ext cx="10741660" cy="1578610"/>
          </a:xfrm>
          <a:custGeom>
            <a:avLst/>
            <a:gdLst/>
            <a:ahLst/>
            <a:cxnLst/>
            <a:rect l="l" t="t" r="r" b="b"/>
            <a:pathLst>
              <a:path w="10741660" h="1578610">
                <a:moveTo>
                  <a:pt x="10741152" y="0"/>
                </a:moveTo>
                <a:lnTo>
                  <a:pt x="0" y="0"/>
                </a:lnTo>
                <a:lnTo>
                  <a:pt x="0" y="1578432"/>
                </a:lnTo>
                <a:lnTo>
                  <a:pt x="10741152" y="1578432"/>
                </a:lnTo>
                <a:lnTo>
                  <a:pt x="10741152" y="0"/>
                </a:lnTo>
                <a:close/>
              </a:path>
            </a:pathLst>
          </a:custGeom>
          <a:solidFill>
            <a:srgbClr val="2C34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 name="object 7">
            <a:extLst>
              <a:ext uri="{FF2B5EF4-FFF2-40B4-BE49-F238E27FC236}">
                <a16:creationId xmlns:a16="http://schemas.microsoft.com/office/drawing/2014/main" id="{6DFE7B12-E4FC-F9FE-D59E-C56A73EE7C43}"/>
              </a:ext>
            </a:extLst>
          </p:cNvPr>
          <p:cNvSpPr>
            <a:spLocks noGrp="1" noRot="1" noMove="1" noResize="1" noEditPoints="1" noAdjustHandles="1" noChangeArrowheads="1" noChangeShapeType="1"/>
          </p:cNvSpPr>
          <p:nvPr/>
        </p:nvSpPr>
        <p:spPr>
          <a:xfrm>
            <a:off x="1447800" y="1320033"/>
            <a:ext cx="10248900" cy="706120"/>
          </a:xfrm>
          <a:custGeom>
            <a:avLst/>
            <a:gdLst/>
            <a:ahLst/>
            <a:cxnLst/>
            <a:rect l="l" t="t" r="r" b="b"/>
            <a:pathLst>
              <a:path w="9670415" h="706119">
                <a:moveTo>
                  <a:pt x="9670021" y="0"/>
                </a:moveTo>
                <a:lnTo>
                  <a:pt x="0" y="0"/>
                </a:lnTo>
                <a:lnTo>
                  <a:pt x="0" y="705954"/>
                </a:lnTo>
                <a:lnTo>
                  <a:pt x="9670021" y="705954"/>
                </a:lnTo>
                <a:lnTo>
                  <a:pt x="9670021" y="0"/>
                </a:lnTo>
                <a:close/>
              </a:path>
            </a:pathLst>
          </a:custGeom>
          <a:solidFill>
            <a:srgbClr val="FF711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 name="object 5">
            <a:extLst>
              <a:ext uri="{FF2B5EF4-FFF2-40B4-BE49-F238E27FC236}">
                <a16:creationId xmlns:a16="http://schemas.microsoft.com/office/drawing/2014/main" id="{7549EBE0-A7B9-2A09-F280-5742A207856B}"/>
              </a:ext>
            </a:extLst>
          </p:cNvPr>
          <p:cNvSpPr>
            <a:spLocks noGrp="1" noRot="1" noMove="1" noResize="1" noEditPoints="1" noAdjustHandles="1" noChangeArrowheads="1" noChangeShapeType="1"/>
          </p:cNvSpPr>
          <p:nvPr/>
        </p:nvSpPr>
        <p:spPr>
          <a:xfrm>
            <a:off x="456956" y="1"/>
            <a:ext cx="990844" cy="6362700"/>
          </a:xfrm>
          <a:custGeom>
            <a:avLst/>
            <a:gdLst/>
            <a:ahLst/>
            <a:cxnLst/>
            <a:rect l="l" t="t" r="r" b="b"/>
            <a:pathLst>
              <a:path w="990600" h="6858000">
                <a:moveTo>
                  <a:pt x="990600" y="0"/>
                </a:moveTo>
                <a:lnTo>
                  <a:pt x="0" y="0"/>
                </a:lnTo>
                <a:lnTo>
                  <a:pt x="0" y="6858000"/>
                </a:lnTo>
                <a:lnTo>
                  <a:pt x="990600" y="6858000"/>
                </a:lnTo>
                <a:lnTo>
                  <a:pt x="990600" y="0"/>
                </a:lnTo>
                <a:close/>
              </a:path>
            </a:pathLst>
          </a:custGeom>
          <a:solidFill>
            <a:srgbClr val="568E9F"/>
          </a:solidFill>
          <a:effectLst>
            <a:outerShdw blurRad="50800" dist="38100" dir="2700000" algn="tl"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376BF9A3-C894-B685-7698-5C59DDF9FE69}"/>
              </a:ext>
            </a:extLst>
          </p:cNvPr>
          <p:cNvSpPr txBox="1">
            <a:spLocks noGrp="1" noRot="1" noMove="1" noResize="1" noEditPoints="1" noAdjustHandles="1" noChangeArrowheads="1" noChangeShapeType="1"/>
          </p:cNvSpPr>
          <p:nvPr/>
        </p:nvSpPr>
        <p:spPr>
          <a:xfrm>
            <a:off x="1819036" y="846764"/>
            <a:ext cx="9999188" cy="573716"/>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atin typeface="Arial"/>
                <a:cs typeface="Arial"/>
              </a:rPr>
              <a:t>RUNWAY SAFETY PROGRAM WEBSITE</a:t>
            </a:r>
            <a:endParaRPr lang="en-US" sz="2800" b="1" i="0" u="none" strike="noStrike" kern="1200" cap="none" spc="60" normalizeH="0" baseline="0" noProof="0">
              <a:ln>
                <a:noFill/>
              </a:ln>
              <a:solidFill>
                <a:srgbClr val="FF711C"/>
              </a:solidFill>
              <a:effectLst/>
              <a:uLnTx/>
              <a:uFillTx/>
              <a:latin typeface="Arial"/>
              <a:cs typeface="Arial"/>
            </a:endParaRPr>
          </a:p>
        </p:txBody>
      </p:sp>
      <p:sp>
        <p:nvSpPr>
          <p:cNvPr id="16" name="Title 1">
            <a:extLst>
              <a:ext uri="{FF2B5EF4-FFF2-40B4-BE49-F238E27FC236}">
                <a16:creationId xmlns:a16="http://schemas.microsoft.com/office/drawing/2014/main" id="{B9B6F9D6-34E2-C495-7D26-CB6B112842F2}"/>
              </a:ext>
            </a:extLst>
          </p:cNvPr>
          <p:cNvSpPr txBox="1">
            <a:spLocks noGrp="1" noRot="1" noMove="1" noResize="1" noEditPoints="1" noAdjustHandles="1" noChangeArrowheads="1" noChangeShapeType="1"/>
          </p:cNvSpPr>
          <p:nvPr/>
        </p:nvSpPr>
        <p:spPr>
          <a:xfrm>
            <a:off x="1861128" y="1436769"/>
            <a:ext cx="10228579" cy="701040"/>
          </a:xfrm>
          <a:prstGeom prst="rect">
            <a:avLst/>
          </a:prstGeom>
        </p:spPr>
        <p:txBody>
          <a:bodyPr lIns="0" tIns="0" rIns="0" bIns="0" anchor="b" anchorCtr="0"/>
          <a:lstStyle>
            <a:lvl1pPr algn="l" defTabSz="914400" rtl="0" eaLnBrk="1" latinLnBrk="0" hangingPunct="1">
              <a:lnSpc>
                <a:spcPct val="90000"/>
              </a:lnSpc>
              <a:spcBef>
                <a:spcPct val="0"/>
              </a:spcBef>
              <a:buNone/>
              <a:defRPr sz="4400" b="1" i="0" kern="1200" spc="300" baseline="0">
                <a:solidFill>
                  <a:schemeClr val="bg1"/>
                </a:solidFill>
                <a:effectLst>
                  <a:outerShdw blurRad="76200" dist="76200" dir="3600000" algn="tl" rotWithShape="0">
                    <a:prstClr val="black">
                      <a:alpha val="40000"/>
                    </a:prstClr>
                  </a:outerShdw>
                </a:effectLst>
                <a:latin typeface="Arial Black" panose="020B0604020202020204" pitchFamily="34" charset="0"/>
                <a:ea typeface="+mj-ea"/>
                <a:cs typeface="Arial Black" panose="020B0604020202020204" pitchFamily="34" charset="0"/>
              </a:defRPr>
            </a:lvl1pPr>
          </a:lstStyle>
          <a:p>
            <a:pPr>
              <a:defRPr/>
            </a:pPr>
            <a:r>
              <a:rPr lang="en-US" sz="3200">
                <a:solidFill>
                  <a:srgbClr val="FFFFFF"/>
                </a:solidFill>
                <a:latin typeface="Arial Black"/>
              </a:rPr>
              <a:t>RUNWAY SAFETY RESOURCES</a:t>
            </a:r>
            <a:endParaRPr lang="en-US" sz="3200" b="1" i="0" u="none" strike="noStrike" kern="1200" cap="none" spc="300" normalizeH="0" baseline="0" noProof="0">
              <a:ln>
                <a:noFill/>
              </a:ln>
              <a:solidFill>
                <a:srgbClr val="FFFFFF"/>
              </a:solidFill>
              <a:effectLst>
                <a:outerShdw blurRad="76200" dist="76200" dir="3600000" algn="tl" rotWithShape="0">
                  <a:prstClr val="black">
                    <a:alpha val="40000"/>
                  </a:prstClr>
                </a:outerShdw>
              </a:effectLst>
              <a:uLnTx/>
              <a:uFillTx/>
              <a:latin typeface="Arial Black"/>
            </a:endParaRPr>
          </a:p>
        </p:txBody>
      </p:sp>
      <p:sp>
        <p:nvSpPr>
          <p:cNvPr id="17" name="Content Placeholder 2">
            <a:extLst>
              <a:ext uri="{FF2B5EF4-FFF2-40B4-BE49-F238E27FC236}">
                <a16:creationId xmlns:a16="http://schemas.microsoft.com/office/drawing/2014/main" id="{50878D00-DB82-1246-A33E-86D5611D0ACD}"/>
              </a:ext>
            </a:extLst>
          </p:cNvPr>
          <p:cNvSpPr txBox="1">
            <a:spLocks noGrp="1" noRot="1" noMove="1" noResize="1" noEditPoints="1" noAdjustHandles="1" noChangeArrowheads="1" noChangeShapeType="1"/>
          </p:cNvSpPr>
          <p:nvPr/>
        </p:nvSpPr>
        <p:spPr>
          <a:xfrm>
            <a:off x="2025403" y="2185889"/>
            <a:ext cx="9990776" cy="3756076"/>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3pPr>
            <a:lvl4pPr marL="233363"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28800" indent="-1819275"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800" b="1" i="0" u="none" strike="noStrike" kern="1200" cap="none" spc="60" normalizeH="0" baseline="0" noProof="0">
              <a:ln>
                <a:noFill/>
              </a:ln>
              <a:solidFill>
                <a:srgbClr val="FF711C"/>
              </a:solidFill>
              <a:effectLst/>
              <a:uLnTx/>
              <a:uFillTx/>
              <a:latin typeface="Arial"/>
              <a:cs typeface="Arial"/>
            </a:endParaRPr>
          </a:p>
          <a:p>
            <a:pPr marL="457200" marR="0" lvl="1" indent="-447675"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i="0" u="none" strike="noStrike" kern="1200" cap="none" spc="0" normalizeH="0" baseline="0" noProof="0">
              <a:ln>
                <a:noFill/>
              </a:ln>
              <a:solidFill>
                <a:srgbClr val="303744"/>
              </a:solidFill>
              <a:effectLst/>
              <a:uLnTx/>
              <a:uFillTx/>
              <a:latin typeface="Arial"/>
              <a:cs typeface="Arial"/>
            </a:endParaRPr>
          </a:p>
        </p:txBody>
      </p:sp>
      <p:sp>
        <p:nvSpPr>
          <p:cNvPr id="2" name="TextBox 1">
            <a:extLst>
              <a:ext uri="{FF2B5EF4-FFF2-40B4-BE49-F238E27FC236}">
                <a16:creationId xmlns:a16="http://schemas.microsoft.com/office/drawing/2014/main" id="{FB782423-8E89-459E-FBC9-B77A23AB849B}"/>
              </a:ext>
            </a:extLst>
          </p:cNvPr>
          <p:cNvSpPr txBox="1">
            <a:spLocks noGrp="1" noRot="1" noMove="1" noResize="1" noEditPoints="1" noAdjustHandles="1" noChangeArrowheads="1" noChangeShapeType="1"/>
          </p:cNvSpPr>
          <p:nvPr/>
        </p:nvSpPr>
        <p:spPr>
          <a:xfrm>
            <a:off x="2814459" y="6177432"/>
            <a:ext cx="86503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lumMod val="50000"/>
                  </a:schemeClr>
                </a:solidFill>
                <a:hlinkClick r:id="rId3">
                  <a:extLst>
                    <a:ext uri="{A12FA001-AC4F-418D-AE19-62706E023703}">
                      <ahyp:hlinkClr xmlns:ahyp="http://schemas.microsoft.com/office/drawing/2018/hyperlinkcolor" val="tx"/>
                    </a:ext>
                  </a:extLst>
                </a:hlinkClick>
              </a:rPr>
              <a:t>https://www.faa.gov/airports/runway_safety</a:t>
            </a:r>
            <a:endParaRPr lang="en-US" sz="3200">
              <a:solidFill>
                <a:schemeClr val="accent1">
                  <a:lumMod val="50000"/>
                </a:schemeClr>
              </a:solidFill>
            </a:endParaRPr>
          </a:p>
          <a:p>
            <a:endParaRPr lang="en-US">
              <a:cs typeface="Calibri"/>
            </a:endParaRPr>
          </a:p>
        </p:txBody>
      </p:sp>
      <p:pic>
        <p:nvPicPr>
          <p:cNvPr id="4" name="Picture 3">
            <a:extLst>
              <a:ext uri="{FF2B5EF4-FFF2-40B4-BE49-F238E27FC236}">
                <a16:creationId xmlns:a16="http://schemas.microsoft.com/office/drawing/2014/main" id="{9FE52B78-33CC-9337-7A69-A37278948604}"/>
              </a:ext>
            </a:extLst>
          </p:cNvPr>
          <p:cNvPicPr>
            <a:picLocks noGrp="1" noRot="1" noChangeAspect="1" noMove="1" noResize="1" noEditPoints="1" noAdjustHandles="1" noChangeArrowheads="1" noChangeShapeType="1" noCrop="1"/>
          </p:cNvPicPr>
          <p:nvPr/>
        </p:nvPicPr>
        <p:blipFill>
          <a:blip r:embed="rId4"/>
          <a:stretch>
            <a:fillRect/>
          </a:stretch>
        </p:blipFill>
        <p:spPr>
          <a:xfrm>
            <a:off x="1861128" y="2299856"/>
            <a:ext cx="9873916" cy="3867726"/>
          </a:xfrm>
          <a:prstGeom prst="rect">
            <a:avLst/>
          </a:prstGeom>
        </p:spPr>
      </p:pic>
    </p:spTree>
    <p:extLst>
      <p:ext uri="{BB962C8B-B14F-4D97-AF65-F5344CB8AC3E}">
        <p14:creationId xmlns:p14="http://schemas.microsoft.com/office/powerpoint/2010/main" val="1193628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B0CED-737A-9B75-D3DF-7DE32F492DE5}"/>
              </a:ext>
            </a:extLst>
          </p:cNvPr>
          <p:cNvSpPr txBox="1">
            <a:spLocks noGrp="1" noRot="1" noMove="1" noResize="1" noEditPoints="1" noAdjustHandles="1" noChangeArrowheads="1" noChangeShapeType="1"/>
          </p:cNvSpPr>
          <p:nvPr/>
        </p:nvSpPr>
        <p:spPr>
          <a:xfrm>
            <a:off x="1598921" y="975481"/>
            <a:ext cx="9812256"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SAFETY RESOURCES</a:t>
            </a:r>
          </a:p>
        </p:txBody>
      </p:sp>
      <p:sp>
        <p:nvSpPr>
          <p:cNvPr id="8" name="object 11">
            <a:extLst>
              <a:ext uri="{FF2B5EF4-FFF2-40B4-BE49-F238E27FC236}">
                <a16:creationId xmlns:a16="http://schemas.microsoft.com/office/drawing/2014/main" id="{7E44AEC0-5D1A-96B1-B401-9E99782DA5A3}"/>
              </a:ext>
            </a:extLst>
          </p:cNvPr>
          <p:cNvSpPr txBox="1">
            <a:spLocks noGrp="1" noRot="1" noMove="1" noResize="1" noEditPoints="1" noAdjustHandles="1" noChangeArrowheads="1" noChangeShapeType="1"/>
          </p:cNvSpPr>
          <p:nvPr/>
        </p:nvSpPr>
        <p:spPr>
          <a:xfrm>
            <a:off x="1441497" y="2447443"/>
            <a:ext cx="3912506" cy="1976182"/>
          </a:xfrm>
          <a:prstGeom prst="rect">
            <a:avLst/>
          </a:prstGeom>
        </p:spPr>
        <p:txBody>
          <a:bodyPr vert="horz" wrap="square" lIns="0" tIns="13970" rIns="0" bIns="0" rtlCol="0" anchor="t">
            <a:spAutoFit/>
          </a:bodyPr>
          <a:lstStyle/>
          <a:p>
            <a:pPr marL="12700" marR="0" lvl="0" indent="0" algn="ctr" defTabSz="914400" rtl="0" eaLnBrk="1" fontAlgn="auto" latinLnBrk="0" hangingPunct="1">
              <a:lnSpc>
                <a:spcPts val="2980"/>
              </a:lnSpc>
              <a:spcBef>
                <a:spcPts val="110"/>
              </a:spcBef>
              <a:spcAft>
                <a:spcPts val="0"/>
              </a:spcAft>
              <a:buClrTx/>
              <a:buSzTx/>
              <a:buFontTx/>
              <a:buNone/>
              <a:tabLst/>
              <a:defRPr/>
            </a:pPr>
            <a:r>
              <a:rPr kumimoji="0" lang="en-US" sz="2800" b="0" i="0" u="none" strike="noStrike" kern="1200" cap="none" spc="50" normalizeH="0" baseline="0" noProof="0">
                <a:ln>
                  <a:noFill/>
                </a:ln>
                <a:solidFill>
                  <a:srgbClr val="303744"/>
                </a:solidFill>
                <a:effectLst/>
                <a:uLnTx/>
                <a:uFillTx/>
                <a:latin typeface="Arial"/>
                <a:ea typeface="+mn-ea"/>
                <a:cs typeface="Arial"/>
              </a:rPr>
              <a:t>Search for </a:t>
            </a:r>
          </a:p>
          <a:p>
            <a:pPr marL="12700" marR="0" lvl="0" indent="0" algn="ctr" defTabSz="914400" rtl="0" eaLnBrk="1" fontAlgn="auto" latinLnBrk="0" hangingPunct="1">
              <a:lnSpc>
                <a:spcPts val="2980"/>
              </a:lnSpc>
              <a:spcBef>
                <a:spcPts val="110"/>
              </a:spcBef>
              <a:spcAft>
                <a:spcPts val="0"/>
              </a:spcAft>
              <a:buClrTx/>
              <a:buSzTx/>
              <a:buFontTx/>
              <a:buNone/>
              <a:tabLst/>
              <a:defRPr/>
            </a:pPr>
            <a:r>
              <a:rPr kumimoji="0" lang="en-US" sz="2800" b="1" i="0" u="none" strike="noStrike" kern="1200" cap="none" spc="50" normalizeH="0" baseline="0" noProof="0">
                <a:ln>
                  <a:noFill/>
                </a:ln>
                <a:solidFill>
                  <a:srgbClr val="FF711C"/>
                </a:solidFill>
                <a:effectLst/>
                <a:uLnTx/>
                <a:uFillTx/>
                <a:latin typeface="Arial"/>
                <a:ea typeface="+mn-ea"/>
                <a:cs typeface="Arial"/>
              </a:rPr>
              <a:t>Pilot Handbooks</a:t>
            </a:r>
          </a:p>
          <a:p>
            <a:pPr marL="12700" marR="0" lvl="0" indent="0" algn="ctr" defTabSz="914400" rtl="0" eaLnBrk="1" fontAlgn="auto" latinLnBrk="0" hangingPunct="1">
              <a:lnSpc>
                <a:spcPts val="2980"/>
              </a:lnSpc>
              <a:spcBef>
                <a:spcPts val="110"/>
              </a:spcBef>
              <a:spcAft>
                <a:spcPts val="0"/>
              </a:spcAft>
              <a:buClrTx/>
              <a:buSzTx/>
              <a:buFontTx/>
              <a:buNone/>
              <a:tabLst/>
              <a:defRPr/>
            </a:pPr>
            <a:r>
              <a:rPr kumimoji="0" lang="en-US" sz="2800" b="0" i="0" u="none" strike="noStrike" kern="1200" cap="none" spc="50" normalizeH="0" baseline="0" noProof="0">
                <a:ln>
                  <a:noFill/>
                </a:ln>
                <a:solidFill>
                  <a:srgbClr val="303744"/>
                </a:solidFill>
                <a:effectLst/>
                <a:uLnTx/>
                <a:uFillTx/>
                <a:latin typeface="Arial"/>
                <a:ea typeface="+mn-ea"/>
                <a:cs typeface="Arial"/>
              </a:rPr>
              <a:t>using the </a:t>
            </a:r>
          </a:p>
          <a:p>
            <a:pPr marL="12700" marR="0" lvl="0" indent="0" algn="ctr" defTabSz="914400" rtl="0" eaLnBrk="1" fontAlgn="auto" latinLnBrk="0" hangingPunct="1">
              <a:lnSpc>
                <a:spcPts val="2980"/>
              </a:lnSpc>
              <a:spcBef>
                <a:spcPts val="110"/>
              </a:spcBef>
              <a:spcAft>
                <a:spcPts val="0"/>
              </a:spcAft>
              <a:buClrTx/>
              <a:buSzTx/>
              <a:buFontTx/>
              <a:buNone/>
              <a:tabLst/>
              <a:defRPr/>
            </a:pPr>
            <a:r>
              <a:rPr kumimoji="0" lang="en-US" sz="2800" b="0" i="0" u="none" strike="noStrike" kern="1200" cap="none" spc="50" normalizeH="0" baseline="0" noProof="0">
                <a:ln>
                  <a:noFill/>
                </a:ln>
                <a:solidFill>
                  <a:srgbClr val="000000"/>
                </a:solidFill>
                <a:effectLst/>
                <a:uLnTx/>
                <a:uFillTx/>
                <a:latin typeface="Arial"/>
                <a:ea typeface="+mn-ea"/>
                <a:cs typeface="Arial"/>
              </a:rPr>
              <a:t>3-letter ID at:</a:t>
            </a:r>
          </a:p>
          <a:p>
            <a:pPr marL="12700" marR="0" lvl="0" indent="0" algn="ctr" defTabSz="914400" rtl="0" eaLnBrk="1" fontAlgn="auto" latinLnBrk="0" hangingPunct="1">
              <a:lnSpc>
                <a:spcPts val="2980"/>
              </a:lnSpc>
              <a:spcBef>
                <a:spcPts val="110"/>
              </a:spcBef>
              <a:spcAft>
                <a:spcPts val="0"/>
              </a:spcAft>
              <a:buClrTx/>
              <a:buSzTx/>
              <a:buFontTx/>
              <a:buNone/>
              <a:tabLst/>
              <a:defRPr/>
            </a:pPr>
            <a:r>
              <a:rPr kumimoji="0" lang="en-US" sz="2800" b="1" i="0" u="none" strike="noStrike" kern="1200" cap="none" spc="50" normalizeH="0" baseline="0" noProof="0">
                <a:ln>
                  <a:noFill/>
                </a:ln>
                <a:solidFill>
                  <a:srgbClr val="000000"/>
                </a:solidFill>
                <a:effectLst/>
                <a:uLnTx/>
                <a:uFillTx/>
                <a:latin typeface="Arial"/>
                <a:ea typeface="+mn-ea"/>
                <a:cs typeface="Arial"/>
              </a:rPr>
              <a:t>www.faa.gov/XXX</a:t>
            </a:r>
          </a:p>
        </p:txBody>
      </p:sp>
      <p:sp>
        <p:nvSpPr>
          <p:cNvPr id="9" name="Content Placeholder 7">
            <a:extLst>
              <a:ext uri="{FF2B5EF4-FFF2-40B4-BE49-F238E27FC236}">
                <a16:creationId xmlns:a16="http://schemas.microsoft.com/office/drawing/2014/main" id="{59166410-CF38-7A2E-FD4D-ACCB2DDD7F0F}"/>
              </a:ext>
            </a:extLst>
          </p:cNvPr>
          <p:cNvSpPr txBox="1">
            <a:spLocks noGrp="1" noRot="1" noMove="1" noResize="1" noEditPoints="1" noAdjustHandles="1" noChangeArrowheads="1" noChangeShapeType="1"/>
          </p:cNvSpPr>
          <p:nvPr/>
        </p:nvSpPr>
        <p:spPr>
          <a:xfrm>
            <a:off x="1620684" y="619612"/>
            <a:ext cx="10883900" cy="437880"/>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2"/>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60" normalizeH="0" baseline="0" noProof="0">
                <a:ln>
                  <a:noFill/>
                </a:ln>
                <a:solidFill>
                  <a:srgbClr val="FF711C"/>
                </a:solidFill>
                <a:effectLst/>
                <a:uLnTx/>
                <a:uFillTx/>
                <a:latin typeface="Arial"/>
                <a:ea typeface="+mn-ea"/>
                <a:cs typeface="Arial"/>
              </a:rPr>
              <a:t>FROM THE FLIGHT DECK </a:t>
            </a:r>
            <a:r>
              <a:rPr kumimoji="0" lang="en-US" sz="2800" b="1" i="0" u="none" strike="noStrike" kern="1200" cap="none" spc="60" normalizeH="0" baseline="0" noProof="0">
                <a:ln>
                  <a:noFill/>
                </a:ln>
                <a:solidFill>
                  <a:srgbClr val="FF711C"/>
                </a:solidFill>
                <a:effectLst/>
                <a:uLnTx/>
                <a:uFillTx/>
                <a:latin typeface="Arial"/>
                <a:ea typeface="+mn-ea"/>
                <a:cs typeface="Arial"/>
              </a:rPr>
              <a:t>VIDEOS &amp; PILOT HANDBOOKS</a:t>
            </a:r>
          </a:p>
        </p:txBody>
      </p:sp>
      <p:pic>
        <p:nvPicPr>
          <p:cNvPr id="11" name="Picture 10">
            <a:extLst>
              <a:ext uri="{FF2B5EF4-FFF2-40B4-BE49-F238E27FC236}">
                <a16:creationId xmlns:a16="http://schemas.microsoft.com/office/drawing/2014/main" id="{44357253-53E5-855F-DC72-CF51677FBDF3}"/>
              </a:ext>
            </a:extLst>
          </p:cNvPr>
          <p:cNvPicPr>
            <a:picLocks noGrp="1" noRot="1" noChangeAspect="1" noMove="1" noResize="1" noEditPoints="1" noAdjustHandles="1" noChangeArrowheads="1" noChangeShapeType="1" noCrop="1"/>
          </p:cNvPicPr>
          <p:nvPr/>
        </p:nvPicPr>
        <p:blipFill rotWithShape="1">
          <a:blip r:embed="rId3"/>
          <a:srcRect l="2339" t="2818" r="2779" b="3280"/>
          <a:stretch/>
        </p:blipFill>
        <p:spPr>
          <a:xfrm>
            <a:off x="5585578" y="2210921"/>
            <a:ext cx="6388446" cy="4200895"/>
          </a:xfrm>
          <a:prstGeom prst="rect">
            <a:avLst/>
          </a:prstGeom>
        </p:spPr>
      </p:pic>
      <p:sp>
        <p:nvSpPr>
          <p:cNvPr id="7" name="TextBox 6">
            <a:extLst>
              <a:ext uri="{FF2B5EF4-FFF2-40B4-BE49-F238E27FC236}">
                <a16:creationId xmlns:a16="http://schemas.microsoft.com/office/drawing/2014/main" id="{8D1E769C-E07B-A533-8A3B-3668FB29770C}"/>
              </a:ext>
            </a:extLst>
          </p:cNvPr>
          <p:cNvSpPr txBox="1">
            <a:spLocks noGrp="1" noRot="1" noMove="1" noResize="1" noEditPoints="1" noAdjustHandles="1" noChangeArrowheads="1" noChangeShapeType="1"/>
          </p:cNvSpPr>
          <p:nvPr/>
        </p:nvSpPr>
        <p:spPr>
          <a:xfrm>
            <a:off x="917859" y="4663799"/>
            <a:ext cx="645553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0070C0"/>
                </a:solidFill>
                <a:effectLst/>
                <a:uLnTx/>
                <a:uFillTx/>
                <a:latin typeface="Calibri" panose="020F0502020204030204"/>
                <a:ea typeface="+mn-ea"/>
                <a:cs typeface="+mn-cs"/>
              </a:rPr>
              <a:t>From the Flight Deck</a:t>
            </a: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Video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0070C0"/>
                </a:solidFill>
                <a:effectLst/>
                <a:uLnTx/>
                <a:uFillTx/>
                <a:latin typeface="Calibri" panose="020F0502020204030204"/>
                <a:ea typeface="+mn-ea"/>
                <a:cs typeface="+mn-cs"/>
              </a:rPr>
              <a:t>From the Flight Deck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Video In Progress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0" i="1" u="none" strike="noStrike" kern="1200" cap="none" spc="0" normalizeH="0" baseline="0" noProof="0">
                <a:ln>
                  <a:noFill/>
                </a:ln>
                <a:solidFill>
                  <a:srgbClr val="0070C0"/>
                </a:solidFill>
                <a:effectLst/>
                <a:uLnTx/>
                <a:uFillTx/>
                <a:latin typeface="Calibri" panose="020F0502020204030204"/>
                <a:ea typeface="+mn-ea"/>
                <a:cs typeface="+mn-cs"/>
              </a:rPr>
              <a:t>From the Flight Deck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Video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FF711C"/>
                </a:solidFill>
                <a:effectLst/>
                <a:uLnTx/>
                <a:uFillTx/>
                <a:latin typeface="Calibri" panose="020F0502020204030204"/>
                <a:ea typeface="+mn-ea"/>
                <a:cs typeface="+mn-cs"/>
              </a:rPr>
              <a:t>Pilot Handbook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800" b="1" i="0" u="none" strike="noStrike" kern="1200" cap="none" spc="0" normalizeH="0" baseline="0" noProof="0">
                <a:ln>
                  <a:noFill/>
                </a:ln>
                <a:solidFill>
                  <a:srgbClr val="FF711C"/>
                </a:solidFill>
                <a:effectLst/>
                <a:uLnTx/>
                <a:uFillTx/>
                <a:latin typeface="Calibri" panose="020F0502020204030204"/>
                <a:ea typeface="+mn-ea"/>
                <a:cs typeface="+mn-cs"/>
              </a:rPr>
              <a:t>Pilot Handbook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Available</a:t>
            </a:r>
          </a:p>
        </p:txBody>
      </p:sp>
      <p:sp>
        <p:nvSpPr>
          <p:cNvPr id="12" name="Oval 11">
            <a:extLst>
              <a:ext uri="{FF2B5EF4-FFF2-40B4-BE49-F238E27FC236}">
                <a16:creationId xmlns:a16="http://schemas.microsoft.com/office/drawing/2014/main" id="{352A40F5-03A6-8267-96AF-08FAB4A6EBFB}"/>
              </a:ext>
            </a:extLst>
          </p:cNvPr>
          <p:cNvSpPr>
            <a:spLocks noGrp="1" noRot="1" noMove="1" noResize="1" noEditPoints="1" noAdjustHandles="1" noChangeArrowheads="1" noChangeShapeType="1"/>
          </p:cNvSpPr>
          <p:nvPr/>
        </p:nvSpPr>
        <p:spPr>
          <a:xfrm>
            <a:off x="1595196" y="4725805"/>
            <a:ext cx="204169" cy="20300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9E0FBA4-557A-9446-B318-CBC10D25ED67}"/>
              </a:ext>
            </a:extLst>
          </p:cNvPr>
          <p:cNvSpPr>
            <a:spLocks noGrp="1" noRot="1" noMove="1" noResize="1" noEditPoints="1" noAdjustHandles="1" noChangeArrowheads="1" noChangeShapeType="1"/>
          </p:cNvSpPr>
          <p:nvPr/>
        </p:nvSpPr>
        <p:spPr>
          <a:xfrm>
            <a:off x="1595196" y="5015478"/>
            <a:ext cx="204169" cy="20300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2B95969-2DB4-1EC5-0F34-8FD07EBF6803}"/>
              </a:ext>
            </a:extLst>
          </p:cNvPr>
          <p:cNvSpPr>
            <a:spLocks noGrp="1" noRot="1" noMove="1" noResize="1" noEditPoints="1" noAdjustHandles="1" noChangeArrowheads="1" noChangeShapeType="1"/>
          </p:cNvSpPr>
          <p:nvPr/>
        </p:nvSpPr>
        <p:spPr>
          <a:xfrm>
            <a:off x="1595196" y="5285106"/>
            <a:ext cx="204169" cy="20300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BFCD62B-A973-DE5B-8171-DD59E48AFEA7}"/>
              </a:ext>
            </a:extLst>
          </p:cNvPr>
          <p:cNvSpPr>
            <a:spLocks noGrp="1" noRot="1" noMove="1" noResize="1" noEditPoints="1" noAdjustHandles="1" noChangeArrowheads="1" noChangeShapeType="1"/>
          </p:cNvSpPr>
          <p:nvPr/>
        </p:nvSpPr>
        <p:spPr>
          <a:xfrm>
            <a:off x="1588107" y="5844407"/>
            <a:ext cx="204169" cy="203001"/>
          </a:xfrm>
          <a:prstGeom prst="ellipse">
            <a:avLst/>
          </a:prstGeom>
          <a:solidFill>
            <a:srgbClr val="F16F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1CD4A60-B211-9BAB-5541-7D0FA72299F6}"/>
              </a:ext>
            </a:extLst>
          </p:cNvPr>
          <p:cNvSpPr>
            <a:spLocks noGrp="1" noRot="1" noMove="1" noResize="1" noEditPoints="1" noAdjustHandles="1" noChangeArrowheads="1" noChangeShapeType="1"/>
          </p:cNvSpPr>
          <p:nvPr/>
        </p:nvSpPr>
        <p:spPr>
          <a:xfrm>
            <a:off x="1620684" y="2304215"/>
            <a:ext cx="3819417" cy="2231884"/>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DC6A56A-9356-EA57-A369-9798AA1960D5}"/>
              </a:ext>
            </a:extLst>
          </p:cNvPr>
          <p:cNvSpPr>
            <a:spLocks noGrp="1" noRot="1" noMove="1" noResize="1" noEditPoints="1" noAdjustHandles="1" noChangeArrowheads="1" noChangeShapeType="1"/>
          </p:cNvSpPr>
          <p:nvPr/>
        </p:nvSpPr>
        <p:spPr>
          <a:xfrm>
            <a:off x="1620684" y="1632474"/>
            <a:ext cx="10336586" cy="49933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bject 11">
            <a:extLst>
              <a:ext uri="{FF2B5EF4-FFF2-40B4-BE49-F238E27FC236}">
                <a16:creationId xmlns:a16="http://schemas.microsoft.com/office/drawing/2014/main" id="{D6AC0AED-C190-20BF-3480-BAE05F6DF698}"/>
              </a:ext>
            </a:extLst>
          </p:cNvPr>
          <p:cNvSpPr txBox="1">
            <a:spLocks noGrp="1" noRot="1" noMove="1" noResize="1" noEditPoints="1" noAdjustHandles="1" noChangeArrowheads="1" noChangeShapeType="1"/>
          </p:cNvSpPr>
          <p:nvPr/>
        </p:nvSpPr>
        <p:spPr>
          <a:xfrm>
            <a:off x="1620684" y="1691386"/>
            <a:ext cx="10357071" cy="398827"/>
          </a:xfrm>
          <a:prstGeom prst="rect">
            <a:avLst/>
          </a:prstGeom>
        </p:spPr>
        <p:txBody>
          <a:bodyPr vert="horz" wrap="square" lIns="0" tIns="13970" rIns="0" bIns="0" rtlCol="0" anchor="t">
            <a:spAutoFit/>
          </a:bodyPr>
          <a:lstStyle/>
          <a:p>
            <a:pPr marL="12700" marR="0" lvl="0" indent="0" algn="ctr" defTabSz="914400" rtl="0" eaLnBrk="1" fontAlgn="auto" latinLnBrk="0" hangingPunct="1">
              <a:lnSpc>
                <a:spcPts val="2980"/>
              </a:lnSpc>
              <a:spcBef>
                <a:spcPts val="110"/>
              </a:spcBef>
              <a:spcAft>
                <a:spcPts val="0"/>
              </a:spcAft>
              <a:buClrTx/>
              <a:buSzTx/>
              <a:buFontTx/>
              <a:buNone/>
              <a:tabLst/>
              <a:defRPr/>
            </a:pPr>
            <a:r>
              <a:rPr kumimoji="0" lang="en-US" sz="2600" b="0" i="0" u="none" strike="noStrike" kern="1200" cap="none" spc="50" normalizeH="0" baseline="0" noProof="0">
                <a:ln>
                  <a:noFill/>
                </a:ln>
                <a:solidFill>
                  <a:srgbClr val="0070C0"/>
                </a:solidFill>
                <a:effectLst/>
                <a:uLnTx/>
                <a:uFillTx/>
                <a:latin typeface="Arial"/>
                <a:ea typeface="+mn-ea"/>
                <a:cs typeface="Arial"/>
              </a:rPr>
              <a:t>Over 125 </a:t>
            </a:r>
            <a:r>
              <a:rPr kumimoji="0" lang="en-US" sz="2600" b="1" i="1" u="none" strike="noStrike" kern="1200" cap="none" spc="50" normalizeH="0" baseline="0" noProof="0">
                <a:ln>
                  <a:noFill/>
                </a:ln>
                <a:solidFill>
                  <a:srgbClr val="0070C0"/>
                </a:solidFill>
                <a:effectLst/>
                <a:uLnTx/>
                <a:uFillTx/>
                <a:latin typeface="Arial"/>
                <a:ea typeface="+mn-ea"/>
                <a:cs typeface="Arial"/>
              </a:rPr>
              <a:t>From the Flight Deck </a:t>
            </a:r>
            <a:r>
              <a:rPr kumimoji="0" lang="en-US" sz="2600" b="0" i="0" u="none" strike="noStrike" kern="1200" cap="none" spc="50" normalizeH="0" baseline="0" noProof="0">
                <a:ln>
                  <a:noFill/>
                </a:ln>
                <a:solidFill>
                  <a:srgbClr val="0070C0"/>
                </a:solidFill>
                <a:effectLst/>
                <a:uLnTx/>
                <a:uFillTx/>
                <a:latin typeface="Arial"/>
                <a:ea typeface="+mn-ea"/>
                <a:cs typeface="Arial"/>
              </a:rPr>
              <a:t>Videos Available</a:t>
            </a:r>
          </a:p>
        </p:txBody>
      </p:sp>
      <p:cxnSp>
        <p:nvCxnSpPr>
          <p:cNvPr id="19" name="Straight Connector 18">
            <a:extLst>
              <a:ext uri="{FF2B5EF4-FFF2-40B4-BE49-F238E27FC236}">
                <a16:creationId xmlns:a16="http://schemas.microsoft.com/office/drawing/2014/main" id="{9B34A791-AC82-DFDE-8576-1576120791D0}"/>
              </a:ext>
            </a:extLst>
          </p:cNvPr>
          <p:cNvCxnSpPr>
            <a:cxnSpLocks noGrp="1" noRot="1" noMove="1" noResize="1" noEditPoints="1" noAdjustHandles="1" noChangeArrowheads="1" noChangeShapeType="1"/>
          </p:cNvCxnSpPr>
          <p:nvPr/>
        </p:nvCxnSpPr>
        <p:spPr>
          <a:xfrm>
            <a:off x="1799365" y="1890799"/>
            <a:ext cx="1156777"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D9E1F5-4FE5-5F41-D2A4-FE5855ED5580}"/>
              </a:ext>
            </a:extLst>
          </p:cNvPr>
          <p:cNvCxnSpPr>
            <a:cxnSpLocks noGrp="1" noRot="1" noMove="1" noResize="1" noEditPoints="1" noAdjustHandles="1" noChangeArrowheads="1" noChangeShapeType="1"/>
          </p:cNvCxnSpPr>
          <p:nvPr/>
        </p:nvCxnSpPr>
        <p:spPr>
          <a:xfrm>
            <a:off x="10722076" y="1882142"/>
            <a:ext cx="1094593"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016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F066F1A1-F8A5-45EA-4F94-53721CD4C468}"/>
              </a:ext>
            </a:extLst>
          </p:cNvPr>
          <p:cNvSpPr>
            <a:spLocks noGrp="1" noRot="1" noMove="1" noResize="1" noEditPoints="1" noAdjustHandles="1" noChangeArrowheads="1" noChangeShapeType="1"/>
          </p:cNvSpPr>
          <p:nvPr/>
        </p:nvSpPr>
        <p:spPr>
          <a:xfrm>
            <a:off x="1837853" y="4246075"/>
            <a:ext cx="1901228" cy="189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30307B-5C2E-F249-A126-9BC6CAE8F39A}"/>
              </a:ext>
            </a:extLst>
          </p:cNvPr>
          <p:cNvSpPr txBox="1">
            <a:spLocks noGrp="1" noRot="1" noMove="1" noResize="1" noEditPoints="1" noAdjustHandles="1" noChangeArrowheads="1" noChangeShapeType="1"/>
          </p:cNvSpPr>
          <p:nvPr/>
        </p:nvSpPr>
        <p:spPr>
          <a:xfrm>
            <a:off x="1837853" y="718829"/>
            <a:ext cx="480019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RUNWAY SAFETY </a:t>
            </a:r>
          </a:p>
        </p:txBody>
      </p:sp>
      <p:sp>
        <p:nvSpPr>
          <p:cNvPr id="15" name="TextBox 14">
            <a:extLst>
              <a:ext uri="{FF2B5EF4-FFF2-40B4-BE49-F238E27FC236}">
                <a16:creationId xmlns:a16="http://schemas.microsoft.com/office/drawing/2014/main" id="{9D2DFD30-B4E2-20EE-C5B8-A5774EB69EAF}"/>
              </a:ext>
            </a:extLst>
          </p:cNvPr>
          <p:cNvSpPr txBox="1">
            <a:spLocks noGrp="1" noRot="1" noMove="1" noResize="1" noEditPoints="1" noAdjustHandles="1" noChangeArrowheads="1" noChangeShapeType="1"/>
          </p:cNvSpPr>
          <p:nvPr/>
        </p:nvSpPr>
        <p:spPr>
          <a:xfrm>
            <a:off x="1688822" y="1216433"/>
            <a:ext cx="6456556" cy="677108"/>
          </a:xfrm>
          <a:prstGeom prst="rect">
            <a:avLst/>
          </a:prstGeom>
          <a:noFill/>
        </p:spPr>
        <p:txBody>
          <a:bodyPr wrap="square" lIns="0" tIns="0" rIns="0" bIns="0" rtlCol="0">
            <a:spAutoFit/>
          </a:bodyPr>
          <a:lstStyle/>
          <a:p>
            <a:r>
              <a:rPr lang="en-US" sz="4400" b="1" i="0">
                <a:solidFill>
                  <a:schemeClr val="bg1"/>
                </a:solidFill>
                <a:effectLst>
                  <a:outerShdw blurRad="76200" dist="76200" dir="3600000" algn="tl" rotWithShape="0">
                    <a:prstClr val="black">
                      <a:alpha val="40000"/>
                    </a:prstClr>
                  </a:outerShdw>
                </a:effectLst>
                <a:latin typeface="Arial Black" panose="020B0604020202020204" pitchFamily="34" charset="0"/>
                <a:cs typeface="Arial Black" panose="020B0604020202020204" pitchFamily="34" charset="0"/>
              </a:rPr>
              <a:t>PILOT SIMULATOR</a:t>
            </a:r>
          </a:p>
        </p:txBody>
      </p:sp>
      <p:pic>
        <p:nvPicPr>
          <p:cNvPr id="16" name="object 11">
            <a:extLst>
              <a:ext uri="{FF2B5EF4-FFF2-40B4-BE49-F238E27FC236}">
                <a16:creationId xmlns:a16="http://schemas.microsoft.com/office/drawing/2014/main" id="{F5427C70-6105-5B9F-9B52-7CF7C34C1CC9}"/>
              </a:ext>
            </a:extLst>
          </p:cNvPr>
          <p:cNvPicPr>
            <a:picLocks noGrp="1" noRo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5161098" y="2251355"/>
            <a:ext cx="3274394" cy="1782616"/>
          </a:xfrm>
          <a:prstGeom prst="rect">
            <a:avLst/>
          </a:prstGeom>
          <a:effectLst>
            <a:outerShdw blurRad="50800" dist="38100" dir="2700000" algn="tl" rotWithShape="0">
              <a:prstClr val="black">
                <a:alpha val="40000"/>
              </a:prstClr>
            </a:outerShdw>
          </a:effectLst>
        </p:spPr>
      </p:pic>
      <p:pic>
        <p:nvPicPr>
          <p:cNvPr id="17" name="object 12">
            <a:extLst>
              <a:ext uri="{FF2B5EF4-FFF2-40B4-BE49-F238E27FC236}">
                <a16:creationId xmlns:a16="http://schemas.microsoft.com/office/drawing/2014/main" id="{4960CFF7-9E6E-CE77-7C5D-D8A00BCDBB66}"/>
              </a:ext>
            </a:extLst>
          </p:cNvPr>
          <p:cNvPicPr>
            <a:picLocks noGrp="1" noRo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8675274" y="2247676"/>
            <a:ext cx="3274394" cy="1782617"/>
          </a:xfrm>
          <a:prstGeom prst="rect">
            <a:avLst/>
          </a:prstGeom>
          <a:effectLst>
            <a:outerShdw blurRad="50800" dist="38100" dir="2700000" algn="tl" rotWithShape="0">
              <a:prstClr val="black">
                <a:alpha val="40000"/>
              </a:prstClr>
            </a:outerShdw>
          </a:effectLst>
        </p:spPr>
      </p:pic>
      <p:pic>
        <p:nvPicPr>
          <p:cNvPr id="18" name="object 13">
            <a:extLst>
              <a:ext uri="{FF2B5EF4-FFF2-40B4-BE49-F238E27FC236}">
                <a16:creationId xmlns:a16="http://schemas.microsoft.com/office/drawing/2014/main" id="{B261E0AA-AE0C-BEB1-1F66-428619E07ECA}"/>
              </a:ext>
            </a:extLst>
          </p:cNvPr>
          <p:cNvPicPr>
            <a:picLocks noGrp="1" noRo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a:ext>
            </a:extLst>
          </a:blip>
          <a:srcRect/>
          <a:stretch/>
        </p:blipFill>
        <p:spPr>
          <a:xfrm>
            <a:off x="8675273" y="4248549"/>
            <a:ext cx="3274395" cy="1782617"/>
          </a:xfrm>
          <a:prstGeom prst="rect">
            <a:avLst/>
          </a:prstGeom>
          <a:effectLst>
            <a:outerShdw blurRad="50800" dist="38100" dir="2700000" algn="tl" rotWithShape="0">
              <a:prstClr val="black">
                <a:alpha val="40000"/>
              </a:prstClr>
            </a:outerShdw>
          </a:effectLst>
        </p:spPr>
      </p:pic>
      <p:pic>
        <p:nvPicPr>
          <p:cNvPr id="19" name="object 14">
            <a:extLst>
              <a:ext uri="{FF2B5EF4-FFF2-40B4-BE49-F238E27FC236}">
                <a16:creationId xmlns:a16="http://schemas.microsoft.com/office/drawing/2014/main" id="{E084CBFB-30B0-C3AB-4B65-44B385622167}"/>
              </a:ext>
            </a:extLst>
          </p:cNvPr>
          <p:cNvPicPr>
            <a:picLocks noGrp="1" noRot="1" noMove="1" noResize="1" noEditPoints="1" noAdjustHandles="1" noChangeArrowheads="1" noChangeShapeType="1" noCrop="1"/>
          </p:cNvPicPr>
          <p:nvPr/>
        </p:nvPicPr>
        <p:blipFill rotWithShape="1">
          <a:blip r:embed="rId7" cstate="screen">
            <a:extLst>
              <a:ext uri="{28A0092B-C50C-407E-A947-70E740481C1C}">
                <a14:useLocalDpi xmlns:a14="http://schemas.microsoft.com/office/drawing/2010/main"/>
              </a:ext>
            </a:extLst>
          </a:blip>
          <a:srcRect/>
          <a:stretch/>
        </p:blipFill>
        <p:spPr>
          <a:xfrm>
            <a:off x="5158745" y="4248551"/>
            <a:ext cx="3274394" cy="1782616"/>
          </a:xfrm>
          <a:prstGeom prst="rect">
            <a:avLst/>
          </a:prstGeom>
          <a:effectLst>
            <a:outerShdw blurRad="50800" dist="38100" dir="2700000" algn="tl" rotWithShape="0">
              <a:prstClr val="black">
                <a:alpha val="40000"/>
              </a:prstClr>
            </a:outerShdw>
          </a:effectLst>
        </p:spPr>
      </p:pic>
      <p:pic>
        <p:nvPicPr>
          <p:cNvPr id="20" name="Picture 19" descr="Qr code&#10;&#10;Description automatically generated">
            <a:extLst>
              <a:ext uri="{FF2B5EF4-FFF2-40B4-BE49-F238E27FC236}">
                <a16:creationId xmlns:a16="http://schemas.microsoft.com/office/drawing/2014/main" id="{66F7D6A0-C6DB-1086-A941-18E2AAE8A9DE}"/>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851663" y="4252838"/>
            <a:ext cx="1884400" cy="1884400"/>
          </a:xfrm>
          <a:prstGeom prst="rect">
            <a:avLst/>
          </a:prstGeom>
          <a:effectLst>
            <a:outerShdw blurRad="50800" dist="38100" dir="2700000" algn="tl" rotWithShape="0">
              <a:prstClr val="black">
                <a:alpha val="40000"/>
              </a:prstClr>
            </a:outerShdw>
          </a:effectLst>
        </p:spPr>
      </p:pic>
      <p:sp>
        <p:nvSpPr>
          <p:cNvPr id="21" name="object 18">
            <a:extLst>
              <a:ext uri="{FF2B5EF4-FFF2-40B4-BE49-F238E27FC236}">
                <a16:creationId xmlns:a16="http://schemas.microsoft.com/office/drawing/2014/main" id="{D625DECA-D337-F93F-44C5-E6825322D3EC}"/>
              </a:ext>
            </a:extLst>
          </p:cNvPr>
          <p:cNvSpPr txBox="1">
            <a:spLocks noGrp="1" noRot="1" noMove="1" noResize="1" noEditPoints="1" noAdjustHandles="1" noChangeArrowheads="1" noChangeShapeType="1"/>
          </p:cNvSpPr>
          <p:nvPr/>
        </p:nvSpPr>
        <p:spPr>
          <a:xfrm>
            <a:off x="1851663" y="2050117"/>
            <a:ext cx="3439892" cy="1908215"/>
          </a:xfrm>
          <a:prstGeom prst="rect">
            <a:avLst/>
          </a:prstGeom>
        </p:spPr>
        <p:txBody>
          <a:bodyPr vert="horz" wrap="square" lIns="0" tIns="182880" rIns="0" bIns="0" rtlCol="0">
            <a:spAutoFit/>
          </a:bodyPr>
          <a:lstStyle/>
          <a:p>
            <a:pPr marL="12700">
              <a:spcBef>
                <a:spcPts val="110"/>
              </a:spcBef>
            </a:pPr>
            <a:r>
              <a:rPr lang="en-US" sz="2800" b="1">
                <a:solidFill>
                  <a:srgbClr val="FF711C"/>
                </a:solidFill>
                <a:latin typeface="Arial"/>
                <a:cs typeface="Arial"/>
              </a:rPr>
              <a:t>A</a:t>
            </a:r>
            <a:r>
              <a:rPr sz="2800" b="1">
                <a:solidFill>
                  <a:srgbClr val="FF711C"/>
                </a:solidFill>
                <a:latin typeface="Arial"/>
                <a:cs typeface="Arial"/>
              </a:rPr>
              <a:t>n</a:t>
            </a:r>
            <a:r>
              <a:rPr lang="en-US" sz="2800" b="1">
                <a:solidFill>
                  <a:srgbClr val="FF711C"/>
                </a:solidFill>
                <a:latin typeface="Arial"/>
                <a:cs typeface="Arial"/>
              </a:rPr>
              <a:t> </a:t>
            </a:r>
            <a:r>
              <a:rPr sz="2800" b="1">
                <a:solidFill>
                  <a:srgbClr val="FF711C"/>
                </a:solidFill>
                <a:latin typeface="Arial"/>
                <a:cs typeface="Arial"/>
              </a:rPr>
              <a:t>interactive safety</a:t>
            </a:r>
            <a:r>
              <a:rPr lang="en-US" sz="2800" b="1">
                <a:solidFill>
                  <a:srgbClr val="FF711C"/>
                </a:solidFill>
                <a:latin typeface="Arial"/>
                <a:cs typeface="Arial"/>
              </a:rPr>
              <a:t> </a:t>
            </a:r>
            <a:r>
              <a:rPr sz="2800" b="1">
                <a:solidFill>
                  <a:srgbClr val="FF711C"/>
                </a:solidFill>
                <a:latin typeface="Arial"/>
                <a:cs typeface="Arial"/>
              </a:rPr>
              <a:t>simulator based on actual surface events</a:t>
            </a:r>
            <a:endParaRPr sz="2800">
              <a:latin typeface="Arial"/>
              <a:cs typeface="Arial"/>
            </a:endParaRPr>
          </a:p>
        </p:txBody>
      </p:sp>
      <p:sp>
        <p:nvSpPr>
          <p:cNvPr id="22" name="Rectangle 21">
            <a:hlinkClick r:id="rId3"/>
            <a:extLst>
              <a:ext uri="{FF2B5EF4-FFF2-40B4-BE49-F238E27FC236}">
                <a16:creationId xmlns:a16="http://schemas.microsoft.com/office/drawing/2014/main" id="{863198E7-7AC7-C7BB-E758-959C8A93396C}"/>
              </a:ext>
            </a:extLst>
          </p:cNvPr>
          <p:cNvSpPr>
            <a:spLocks noGrp="1" noRot="1" noMove="1" noResize="1" noEditPoints="1" noAdjustHandles="1" noChangeArrowheads="1" noChangeShapeType="1"/>
          </p:cNvSpPr>
          <p:nvPr/>
        </p:nvSpPr>
        <p:spPr>
          <a:xfrm>
            <a:off x="2185836" y="4114908"/>
            <a:ext cx="1901228" cy="1892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02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C413-CD76-9521-D2BF-8E6A8B30A75A}"/>
              </a:ext>
            </a:extLst>
          </p:cNvPr>
          <p:cNvSpPr>
            <a:spLocks noGrp="1"/>
          </p:cNvSpPr>
          <p:nvPr>
            <p:ph type="title"/>
          </p:nvPr>
        </p:nvSpPr>
        <p:spPr/>
        <p:txBody>
          <a:bodyPr/>
          <a:lstStyle/>
          <a:p>
            <a:pPr algn="ctr"/>
            <a:br>
              <a:rPr lang="en-US" dirty="0"/>
            </a:br>
            <a:endParaRPr lang="en-US" dirty="0"/>
          </a:p>
        </p:txBody>
      </p:sp>
      <p:sp>
        <p:nvSpPr>
          <p:cNvPr id="3" name="Content Placeholder 2">
            <a:extLst>
              <a:ext uri="{FF2B5EF4-FFF2-40B4-BE49-F238E27FC236}">
                <a16:creationId xmlns:a16="http://schemas.microsoft.com/office/drawing/2014/main" id="{45751385-ECFE-1458-4ECF-C80D00CDE158}"/>
              </a:ext>
            </a:extLst>
          </p:cNvPr>
          <p:cNvSpPr>
            <a:spLocks noGrp="1"/>
          </p:cNvSpPr>
          <p:nvPr>
            <p:ph idx="14"/>
          </p:nvPr>
        </p:nvSpPr>
        <p:spPr>
          <a:xfrm>
            <a:off x="1628913" y="872535"/>
            <a:ext cx="10337800" cy="542494"/>
          </a:xfrm>
        </p:spPr>
        <p:txBody>
          <a:bodyPr/>
          <a:lstStyle/>
          <a:p>
            <a:pPr algn="ctr"/>
            <a:r>
              <a:rPr lang="en-US" sz="3200" dirty="0"/>
              <a:t>Truckee-Tahoe Airport </a:t>
            </a:r>
          </a:p>
        </p:txBody>
      </p:sp>
      <p:pic>
        <p:nvPicPr>
          <p:cNvPr id="5" name="Content Placeholder 4" descr="An aerial view of a city&#10;&#10;Description automatically generated with low confidence">
            <a:extLst>
              <a:ext uri="{FF2B5EF4-FFF2-40B4-BE49-F238E27FC236}">
                <a16:creationId xmlns:a16="http://schemas.microsoft.com/office/drawing/2014/main" id="{2D5845C3-AFB0-0D71-0A34-DED36B9E8FB0}"/>
              </a:ext>
            </a:extLst>
          </p:cNvPr>
          <p:cNvPicPr>
            <a:picLocks noGrp="1" noChangeAspect="1"/>
          </p:cNvPicPr>
          <p:nvPr>
            <p:ph idx="1"/>
          </p:nvPr>
        </p:nvPicPr>
        <p:blipFill>
          <a:blip r:embed="rId3"/>
          <a:stretch>
            <a:fillRect/>
          </a:stretch>
        </p:blipFill>
        <p:spPr>
          <a:xfrm>
            <a:off x="3404129" y="2212975"/>
            <a:ext cx="7252230" cy="4351338"/>
          </a:xfrm>
        </p:spPr>
      </p:pic>
      <p:sp>
        <p:nvSpPr>
          <p:cNvPr id="6" name="TextBox 5">
            <a:extLst>
              <a:ext uri="{FF2B5EF4-FFF2-40B4-BE49-F238E27FC236}">
                <a16:creationId xmlns:a16="http://schemas.microsoft.com/office/drawing/2014/main" id="{E7C0BA9C-512B-0CBE-4214-7A1C6C2EFA83}"/>
              </a:ext>
            </a:extLst>
          </p:cNvPr>
          <p:cNvSpPr txBox="1"/>
          <p:nvPr/>
        </p:nvSpPr>
        <p:spPr>
          <a:xfrm>
            <a:off x="1436915" y="2847703"/>
            <a:ext cx="196721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Main Ramp</a:t>
            </a:r>
          </a:p>
          <a:p>
            <a:pPr marL="285750" indent="-285750">
              <a:buFont typeface="Arial" panose="020B0604020202020204" pitchFamily="34" charset="0"/>
              <a:buChar char="•"/>
            </a:pPr>
            <a:r>
              <a:rPr lang="en-US" dirty="0"/>
              <a:t>South Ramp</a:t>
            </a:r>
          </a:p>
          <a:p>
            <a:pPr marL="285750" indent="-285750">
              <a:buFont typeface="Arial" panose="020B0604020202020204" pitchFamily="34" charset="0"/>
              <a:buChar char="•"/>
            </a:pPr>
            <a:r>
              <a:rPr lang="en-US" dirty="0"/>
              <a:t>West Ramp</a:t>
            </a:r>
          </a:p>
          <a:p>
            <a:pPr marL="285750" indent="-285750">
              <a:buFont typeface="Arial" panose="020B0604020202020204" pitchFamily="34" charset="0"/>
              <a:buChar char="•"/>
            </a:pPr>
            <a:r>
              <a:rPr lang="en-US" dirty="0"/>
              <a:t>East Ramp</a:t>
            </a:r>
          </a:p>
          <a:p>
            <a:pPr marL="285750" indent="-285750">
              <a:buFont typeface="Arial" panose="020B0604020202020204" pitchFamily="34" charset="0"/>
              <a:buChar char="•"/>
            </a:pPr>
            <a:r>
              <a:rPr lang="en-US" dirty="0"/>
              <a:t>Jet Ramp</a:t>
            </a:r>
          </a:p>
          <a:p>
            <a:pPr marL="285750" indent="-285750">
              <a:buFont typeface="Arial" panose="020B0604020202020204" pitchFamily="34" charset="0"/>
              <a:buChar char="•"/>
            </a:pPr>
            <a:r>
              <a:rPr lang="en-US" dirty="0"/>
              <a:t>“Taxiway Q”</a:t>
            </a:r>
          </a:p>
          <a:p>
            <a:pPr marL="285750" indent="-285750">
              <a:buFont typeface="Arial" panose="020B0604020202020204" pitchFamily="34" charset="0"/>
              <a:buChar char="•"/>
            </a:pPr>
            <a:r>
              <a:rPr lang="en-US" dirty="0"/>
              <a:t>“Taxiway R”</a:t>
            </a:r>
          </a:p>
          <a:p>
            <a:pPr marL="285750" indent="-285750">
              <a:buFont typeface="Arial" panose="020B0604020202020204" pitchFamily="34" charset="0"/>
              <a:buChar char="•"/>
            </a:pPr>
            <a:r>
              <a:rPr lang="en-US" dirty="0"/>
              <a:t>Fuel Island</a:t>
            </a:r>
          </a:p>
          <a:p>
            <a:pPr marL="285750" indent="-285750">
              <a:buFont typeface="Arial" panose="020B0604020202020204" pitchFamily="34" charset="0"/>
              <a:buChar char="•"/>
            </a:pPr>
            <a:r>
              <a:rPr lang="en-US" dirty="0"/>
              <a:t>All Hangar Rows</a:t>
            </a:r>
          </a:p>
        </p:txBody>
      </p:sp>
      <p:sp>
        <p:nvSpPr>
          <p:cNvPr id="7" name="TextBox 6">
            <a:extLst>
              <a:ext uri="{FF2B5EF4-FFF2-40B4-BE49-F238E27FC236}">
                <a16:creationId xmlns:a16="http://schemas.microsoft.com/office/drawing/2014/main" id="{2E9D46D9-7D01-807D-6063-C92CC2B3BA66}"/>
              </a:ext>
            </a:extLst>
          </p:cNvPr>
          <p:cNvSpPr txBox="1"/>
          <p:nvPr/>
        </p:nvSpPr>
        <p:spPr>
          <a:xfrm>
            <a:off x="5371343" y="3429000"/>
            <a:ext cx="2429691" cy="369332"/>
          </a:xfrm>
          <a:prstGeom prst="rect">
            <a:avLst/>
          </a:prstGeom>
          <a:noFill/>
        </p:spPr>
        <p:txBody>
          <a:bodyPr wrap="square" rtlCol="0">
            <a:spAutoFit/>
          </a:bodyPr>
          <a:lstStyle/>
          <a:p>
            <a:r>
              <a:rPr lang="en-US" dirty="0">
                <a:solidFill>
                  <a:schemeClr val="bg1"/>
                </a:solidFill>
              </a:rPr>
              <a:t>Non-movement Areas</a:t>
            </a:r>
          </a:p>
        </p:txBody>
      </p:sp>
      <p:cxnSp>
        <p:nvCxnSpPr>
          <p:cNvPr id="10" name="Straight Arrow Connector 9">
            <a:extLst>
              <a:ext uri="{FF2B5EF4-FFF2-40B4-BE49-F238E27FC236}">
                <a16:creationId xmlns:a16="http://schemas.microsoft.com/office/drawing/2014/main" id="{DBF8D0C9-B73C-E7B2-F9F0-6E1E1408C201}"/>
              </a:ext>
            </a:extLst>
          </p:cNvPr>
          <p:cNvCxnSpPr>
            <a:cxnSpLocks/>
            <a:stCxn id="7" idx="1"/>
          </p:cNvCxnSpPr>
          <p:nvPr/>
        </p:nvCxnSpPr>
        <p:spPr>
          <a:xfrm flipH="1">
            <a:off x="3775166" y="3613666"/>
            <a:ext cx="1596177" cy="762391"/>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77DD0A84-F01E-195E-668F-3A716C847F58}"/>
              </a:ext>
            </a:extLst>
          </p:cNvPr>
          <p:cNvCxnSpPr>
            <a:cxnSpLocks/>
          </p:cNvCxnSpPr>
          <p:nvPr/>
        </p:nvCxnSpPr>
        <p:spPr>
          <a:xfrm flipH="1">
            <a:off x="4820194" y="3798332"/>
            <a:ext cx="775229" cy="590312"/>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9150343-C4B1-4223-DBF3-0E51DD4AE348}"/>
              </a:ext>
            </a:extLst>
          </p:cNvPr>
          <p:cNvCxnSpPr>
            <a:cxnSpLocks/>
          </p:cNvCxnSpPr>
          <p:nvPr/>
        </p:nvCxnSpPr>
        <p:spPr>
          <a:xfrm flipH="1">
            <a:off x="5068389" y="3846785"/>
            <a:ext cx="694047" cy="774745"/>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C8497CAC-4CC1-814C-5DC4-7862FC2BD145}"/>
              </a:ext>
            </a:extLst>
          </p:cNvPr>
          <p:cNvCxnSpPr>
            <a:cxnSpLocks/>
          </p:cNvCxnSpPr>
          <p:nvPr/>
        </p:nvCxnSpPr>
        <p:spPr>
          <a:xfrm flipH="1">
            <a:off x="5526441" y="3846785"/>
            <a:ext cx="484190" cy="658302"/>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F4DFB03D-05A6-0D76-45CE-80AA0DADBF73}"/>
              </a:ext>
            </a:extLst>
          </p:cNvPr>
          <p:cNvCxnSpPr>
            <a:cxnSpLocks/>
          </p:cNvCxnSpPr>
          <p:nvPr/>
        </p:nvCxnSpPr>
        <p:spPr>
          <a:xfrm flipH="1">
            <a:off x="6010631" y="3994861"/>
            <a:ext cx="209857" cy="1161166"/>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0AD3D1F4-2C82-54D7-F97F-962044510AB3}"/>
              </a:ext>
            </a:extLst>
          </p:cNvPr>
          <p:cNvCxnSpPr/>
          <p:nvPr/>
        </p:nvCxnSpPr>
        <p:spPr>
          <a:xfrm>
            <a:off x="6581521" y="3994861"/>
            <a:ext cx="0" cy="838396"/>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1B7B1A6E-AC01-3FF6-87BC-ACC596D2FA8C}"/>
              </a:ext>
            </a:extLst>
          </p:cNvPr>
          <p:cNvSpPr txBox="1"/>
          <p:nvPr/>
        </p:nvSpPr>
        <p:spPr>
          <a:xfrm>
            <a:off x="7358151" y="5025186"/>
            <a:ext cx="885766" cy="369332"/>
          </a:xfrm>
          <a:prstGeom prst="rect">
            <a:avLst/>
          </a:prstGeom>
          <a:noFill/>
        </p:spPr>
        <p:txBody>
          <a:bodyPr wrap="square" rtlCol="0">
            <a:spAutoFit/>
          </a:bodyPr>
          <a:lstStyle/>
          <a:p>
            <a:pPr algn="r"/>
            <a:r>
              <a:rPr lang="en-US" dirty="0">
                <a:solidFill>
                  <a:srgbClr val="FFFF00"/>
                </a:solidFill>
              </a:rPr>
              <a:t>TWY</a:t>
            </a:r>
            <a:r>
              <a:rPr lang="en-US" dirty="0">
                <a:solidFill>
                  <a:schemeClr val="bg1"/>
                </a:solidFill>
              </a:rPr>
              <a:t> </a:t>
            </a:r>
            <a:r>
              <a:rPr lang="en-US" dirty="0">
                <a:solidFill>
                  <a:srgbClr val="FFFF00"/>
                </a:solidFill>
              </a:rPr>
              <a:t>Q</a:t>
            </a:r>
          </a:p>
        </p:txBody>
      </p:sp>
      <p:sp>
        <p:nvSpPr>
          <p:cNvPr id="31" name="TextBox 30">
            <a:extLst>
              <a:ext uri="{FF2B5EF4-FFF2-40B4-BE49-F238E27FC236}">
                <a16:creationId xmlns:a16="http://schemas.microsoft.com/office/drawing/2014/main" id="{8E25BBE3-E75E-E3CE-E5EE-9566FBFE7993}"/>
              </a:ext>
            </a:extLst>
          </p:cNvPr>
          <p:cNvSpPr txBox="1"/>
          <p:nvPr/>
        </p:nvSpPr>
        <p:spPr>
          <a:xfrm>
            <a:off x="7358151" y="5474769"/>
            <a:ext cx="885766" cy="369332"/>
          </a:xfrm>
          <a:prstGeom prst="rect">
            <a:avLst/>
          </a:prstGeom>
          <a:noFill/>
        </p:spPr>
        <p:txBody>
          <a:bodyPr wrap="square" rtlCol="0">
            <a:spAutoFit/>
          </a:bodyPr>
          <a:lstStyle/>
          <a:p>
            <a:pPr algn="r"/>
            <a:r>
              <a:rPr lang="en-US" dirty="0">
                <a:solidFill>
                  <a:srgbClr val="FFFF00"/>
                </a:solidFill>
              </a:rPr>
              <a:t>TWY R</a:t>
            </a:r>
          </a:p>
        </p:txBody>
      </p:sp>
      <p:cxnSp>
        <p:nvCxnSpPr>
          <p:cNvPr id="33" name="Straight Arrow Connector 32">
            <a:extLst>
              <a:ext uri="{FF2B5EF4-FFF2-40B4-BE49-F238E27FC236}">
                <a16:creationId xmlns:a16="http://schemas.microsoft.com/office/drawing/2014/main" id="{6EA6DC0E-EEC9-CD4A-A87E-71CBA3C72CA9}"/>
              </a:ext>
            </a:extLst>
          </p:cNvPr>
          <p:cNvCxnSpPr>
            <a:cxnSpLocks/>
          </p:cNvCxnSpPr>
          <p:nvPr/>
        </p:nvCxnSpPr>
        <p:spPr>
          <a:xfrm flipH="1" flipV="1">
            <a:off x="7030244" y="4922908"/>
            <a:ext cx="522413" cy="166081"/>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42E83B93-243D-8470-1178-DCC3E8B55EB1}"/>
              </a:ext>
            </a:extLst>
          </p:cNvPr>
          <p:cNvCxnSpPr>
            <a:cxnSpLocks/>
          </p:cNvCxnSpPr>
          <p:nvPr/>
        </p:nvCxnSpPr>
        <p:spPr>
          <a:xfrm flipH="1" flipV="1">
            <a:off x="6934036" y="5223065"/>
            <a:ext cx="618621" cy="297681"/>
          </a:xfrm>
          <a:prstGeom prst="straightConnector1">
            <a:avLst/>
          </a:prstGeom>
          <a:ln>
            <a:solidFill>
              <a:srgbClr val="FFFF00"/>
            </a:solidFill>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AB0EC008-B1B4-6787-4D48-1EECDF5766A2}"/>
              </a:ext>
            </a:extLst>
          </p:cNvPr>
          <p:cNvSpPr txBox="1"/>
          <p:nvPr/>
        </p:nvSpPr>
        <p:spPr>
          <a:xfrm>
            <a:off x="8948057" y="6270171"/>
            <a:ext cx="1593669" cy="215444"/>
          </a:xfrm>
          <a:prstGeom prst="rect">
            <a:avLst/>
          </a:prstGeom>
          <a:noFill/>
        </p:spPr>
        <p:txBody>
          <a:bodyPr wrap="square" rtlCol="0">
            <a:spAutoFit/>
          </a:bodyPr>
          <a:lstStyle/>
          <a:p>
            <a:r>
              <a:rPr lang="en-US" sz="800" dirty="0">
                <a:solidFill>
                  <a:schemeClr val="bg1"/>
                </a:solidFill>
              </a:rPr>
              <a:t>Photo Credit: Tom Lippert</a:t>
            </a:r>
          </a:p>
        </p:txBody>
      </p:sp>
    </p:spTree>
    <p:extLst>
      <p:ext uri="{BB962C8B-B14F-4D97-AF65-F5344CB8AC3E}">
        <p14:creationId xmlns:p14="http://schemas.microsoft.com/office/powerpoint/2010/main" val="3049347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B6B34-97A8-0818-4C9B-2B82130491C2}"/>
              </a:ext>
            </a:extLst>
          </p:cNvPr>
          <p:cNvPicPr>
            <a:picLocks noGrp="1" noRot="1" noChangeAspect="1" noMove="1" noResize="1" noEditPoints="1" noAdjustHandles="1" noChangeArrowheads="1" noChangeShapeType="1" noCrop="1"/>
          </p:cNvPicPr>
          <p:nvPr/>
        </p:nvPicPr>
        <p:blipFill rotWithShape="1">
          <a:blip r:embed="rId3"/>
          <a:srcRect t="6510"/>
          <a:stretch/>
        </p:blipFill>
        <p:spPr>
          <a:xfrm>
            <a:off x="2144320" y="1565244"/>
            <a:ext cx="9586126" cy="5200241"/>
          </a:xfrm>
          <a:prstGeom prst="rect">
            <a:avLst/>
          </a:prstGeom>
        </p:spPr>
      </p:pic>
      <p:sp>
        <p:nvSpPr>
          <p:cNvPr id="2" name="TextBox 1">
            <a:extLst>
              <a:ext uri="{FF2B5EF4-FFF2-40B4-BE49-F238E27FC236}">
                <a16:creationId xmlns:a16="http://schemas.microsoft.com/office/drawing/2014/main" id="{8BEB9C57-AE46-FFE8-416B-BF53A5AB9142}"/>
              </a:ext>
            </a:extLst>
          </p:cNvPr>
          <p:cNvSpPr txBox="1">
            <a:spLocks noGrp="1" noRot="1" noMove="1" noResize="1" noEditPoints="1" noAdjustHandles="1" noChangeArrowheads="1" noChangeShapeType="1"/>
          </p:cNvSpPr>
          <p:nvPr/>
        </p:nvSpPr>
        <p:spPr>
          <a:xfrm>
            <a:off x="1851658" y="723338"/>
            <a:ext cx="787107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FAA FLIGHT STANDARDS SAFETY TEAM</a:t>
            </a:r>
          </a:p>
        </p:txBody>
      </p:sp>
      <p:sp>
        <p:nvSpPr>
          <p:cNvPr id="3" name="TextBox 2">
            <a:extLst>
              <a:ext uri="{FF2B5EF4-FFF2-40B4-BE49-F238E27FC236}">
                <a16:creationId xmlns:a16="http://schemas.microsoft.com/office/drawing/2014/main" id="{16892B36-7052-A2FE-77AC-DE4628D71E8F}"/>
              </a:ext>
            </a:extLst>
          </p:cNvPr>
          <p:cNvSpPr txBox="1">
            <a:spLocks noGrp="1" noRot="1" noMove="1" noResize="1" noEditPoints="1" noAdjustHandles="1" noChangeArrowheads="1" noChangeShapeType="1"/>
          </p:cNvSpPr>
          <p:nvPr/>
        </p:nvSpPr>
        <p:spPr>
          <a:xfrm>
            <a:off x="1851658" y="1023075"/>
            <a:ext cx="944452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FAASTeam</a:t>
            </a:r>
            <a:endPar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endParaRPr>
          </a:p>
        </p:txBody>
      </p:sp>
      <p:sp>
        <p:nvSpPr>
          <p:cNvPr id="6" name="Rectangle 5">
            <a:extLst>
              <a:ext uri="{FF2B5EF4-FFF2-40B4-BE49-F238E27FC236}">
                <a16:creationId xmlns:a16="http://schemas.microsoft.com/office/drawing/2014/main" id="{BEB0F971-DA1C-1C2E-F394-0D5CE4F44AF6}"/>
              </a:ext>
            </a:extLst>
          </p:cNvPr>
          <p:cNvSpPr/>
          <p:nvPr/>
        </p:nvSpPr>
        <p:spPr>
          <a:xfrm>
            <a:off x="1491117" y="1611501"/>
            <a:ext cx="10493829" cy="5200241"/>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bject 11">
            <a:extLst>
              <a:ext uri="{FF2B5EF4-FFF2-40B4-BE49-F238E27FC236}">
                <a16:creationId xmlns:a16="http://schemas.microsoft.com/office/drawing/2014/main" id="{BD639EB2-F462-D55F-E34D-7B1EBA9F41C2}"/>
              </a:ext>
            </a:extLst>
          </p:cNvPr>
          <p:cNvSpPr txBox="1">
            <a:spLocks noGrp="1" noRot="1" noMove="1" noResize="1" noEditPoints="1" noAdjustHandles="1" noChangeArrowheads="1" noChangeShapeType="1"/>
          </p:cNvSpPr>
          <p:nvPr/>
        </p:nvSpPr>
        <p:spPr>
          <a:xfrm>
            <a:off x="1879100" y="1679424"/>
            <a:ext cx="10116565" cy="4761560"/>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2550" b="1" i="0" u="none" strike="noStrike" kern="1200" cap="none" spc="50" normalizeH="0" baseline="0" noProof="0">
                <a:ln>
                  <a:noFill/>
                </a:ln>
                <a:solidFill>
                  <a:srgbClr val="FF711C"/>
                </a:solidFill>
                <a:effectLst/>
                <a:uLnTx/>
                <a:uFillTx/>
                <a:latin typeface="Arial"/>
                <a:ea typeface="+mn-ea"/>
                <a:cs typeface="Arial"/>
              </a:rPr>
              <a:t>D</a:t>
            </a:r>
            <a:r>
              <a:rPr kumimoji="0" sz="2550" b="1" i="0" u="none" strike="noStrike" kern="1200" cap="none" spc="0" normalizeH="0" baseline="0" noProof="0">
                <a:ln>
                  <a:noFill/>
                </a:ln>
                <a:solidFill>
                  <a:srgbClr val="FF711C"/>
                </a:solidFill>
                <a:effectLst/>
                <a:uLnTx/>
                <a:uFillTx/>
                <a:latin typeface="Arial"/>
                <a:ea typeface="+mn-ea"/>
                <a:cs typeface="Arial"/>
              </a:rPr>
              <a:t>evelops standardized safety interventions for General</a:t>
            </a:r>
            <a:endParaRPr kumimoji="0" sz="2550" b="0" i="0" u="none" strike="noStrike" kern="1200" cap="none" spc="0" normalizeH="0" baseline="0" noProof="0">
              <a:ln>
                <a:noFill/>
              </a:ln>
              <a:solidFill>
                <a:srgbClr val="000000"/>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550" b="1" i="0" u="none" strike="noStrike" kern="1200" cap="none" spc="0" normalizeH="0" baseline="0" noProof="0">
                <a:ln>
                  <a:noFill/>
                </a:ln>
                <a:solidFill>
                  <a:srgbClr val="FF711C"/>
                </a:solidFill>
                <a:effectLst/>
                <a:uLnTx/>
                <a:uFillTx/>
                <a:latin typeface="Arial"/>
                <a:ea typeface="+mn-ea"/>
                <a:cs typeface="Arial"/>
              </a:rPr>
              <a:t>Aviation, and may support other safety initiatives such as:</a:t>
            </a:r>
            <a:endParaRPr kumimoji="0" sz="2550" b="0" i="0" u="none" strike="noStrike" kern="1200" cap="none" spc="0" normalizeH="0" baseline="0" noProof="0">
              <a:ln>
                <a:noFill/>
              </a:ln>
              <a:solidFill>
                <a:srgbClr val="000000"/>
              </a:solidFill>
              <a:effectLst/>
              <a:uLnTx/>
              <a:uFillTx/>
              <a:latin typeface="Arial"/>
              <a:ea typeface="+mn-ea"/>
              <a:cs typeface="Arial"/>
            </a:endParaRPr>
          </a:p>
          <a:p>
            <a:pPr marL="12700" marR="532130" lvl="0" indent="0" algn="l" defTabSz="914400" rtl="0" eaLnBrk="1" fontAlgn="auto" latinLnBrk="0" hangingPunct="1">
              <a:lnSpc>
                <a:spcPct val="100000"/>
              </a:lnSpc>
              <a:spcBef>
                <a:spcPts val="330"/>
              </a:spcBef>
              <a:spcAft>
                <a:spcPts val="0"/>
              </a:spcAft>
              <a:buClrTx/>
              <a:buSzTx/>
              <a:buFontTx/>
              <a:buNone/>
              <a:tabLst/>
              <a:defRPr/>
            </a:pPr>
            <a:r>
              <a:rPr kumimoji="0" sz="2300" b="0" i="0" u="none" strike="noStrike" kern="1200" cap="none" spc="0" normalizeH="0" baseline="0" noProof="0">
                <a:ln>
                  <a:noFill/>
                </a:ln>
                <a:solidFill>
                  <a:srgbClr val="000000"/>
                </a:solidFill>
                <a:effectLst/>
                <a:uLnTx/>
                <a:uFillTx/>
                <a:latin typeface="Arial"/>
                <a:ea typeface="+mn-ea"/>
                <a:cs typeface="Arial"/>
              </a:rPr>
              <a:t>UAS, NextGen, Runway Safety, The General Aviation Joint Steering Committee (GAJSC) Safety Enhancements</a:t>
            </a:r>
            <a:endParaRPr kumimoji="0" lang="en-US" sz="2300" b="0" i="0" u="none" strike="noStrike" kern="1200" cap="none" spc="0" normalizeH="0" baseline="0" noProof="0">
              <a:ln>
                <a:noFill/>
              </a:ln>
              <a:solidFill>
                <a:srgbClr val="000000"/>
              </a:solidFill>
              <a:effectLst/>
              <a:uLnTx/>
              <a:uFillTx/>
              <a:latin typeface="Arial"/>
              <a:ea typeface="+mn-ea"/>
              <a:cs typeface="Arial"/>
            </a:endParaRPr>
          </a:p>
          <a:p>
            <a:pPr marL="12700" marR="532130" lvl="0" indent="0" algn="l" defTabSz="914400" rtl="0" eaLnBrk="1" fontAlgn="auto" latinLnBrk="0" hangingPunct="1">
              <a:lnSpc>
                <a:spcPct val="100000"/>
              </a:lnSpc>
              <a:spcBef>
                <a:spcPts val="33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Arial"/>
              <a:ea typeface="+mn-ea"/>
              <a:cs typeface="Arial"/>
            </a:endParaRPr>
          </a:p>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2550" b="1" i="0" u="none" strike="noStrike" kern="1200" cap="none" spc="0" normalizeH="0" baseline="0" noProof="0" err="1">
                <a:ln>
                  <a:noFill/>
                </a:ln>
                <a:solidFill>
                  <a:srgbClr val="303744"/>
                </a:solidFill>
                <a:effectLst/>
                <a:uLnTx/>
                <a:uFillTx/>
                <a:latin typeface="Arial"/>
                <a:ea typeface="+mn-ea"/>
                <a:cs typeface="Arial"/>
              </a:rPr>
              <a:t>FAASTeam</a:t>
            </a:r>
            <a:r>
              <a:rPr kumimoji="0" sz="2550" b="1" i="0" u="none" strike="noStrike" kern="1200" cap="none" spc="0" normalizeH="0" baseline="0" noProof="0">
                <a:ln>
                  <a:noFill/>
                </a:ln>
                <a:solidFill>
                  <a:srgbClr val="303744"/>
                </a:solidFill>
                <a:effectLst/>
                <a:uLnTx/>
                <a:uFillTx/>
                <a:latin typeface="Arial"/>
                <a:ea typeface="+mn-ea"/>
                <a:cs typeface="Arial"/>
              </a:rPr>
              <a:t> </a:t>
            </a:r>
            <a:r>
              <a:rPr kumimoji="0" lang="en-US" sz="2550" b="1" i="0" u="none" strike="noStrike" kern="1200" cap="none" spc="0" normalizeH="0" baseline="0" noProof="0">
                <a:ln>
                  <a:noFill/>
                </a:ln>
                <a:solidFill>
                  <a:srgbClr val="303744"/>
                </a:solidFill>
                <a:effectLst/>
                <a:uLnTx/>
                <a:uFillTx/>
                <a:latin typeface="Arial"/>
                <a:ea typeface="+mn-ea"/>
                <a:cs typeface="Arial"/>
              </a:rPr>
              <a:t>Program </a:t>
            </a:r>
            <a:r>
              <a:rPr kumimoji="0" lang="en-US" sz="2550" b="1" i="0" u="none" strike="noStrike" kern="1200" cap="none" spc="0" normalizeH="0" baseline="0" noProof="0" err="1">
                <a:ln>
                  <a:noFill/>
                </a:ln>
                <a:solidFill>
                  <a:srgbClr val="303744"/>
                </a:solidFill>
                <a:effectLst/>
                <a:uLnTx/>
                <a:uFillTx/>
                <a:latin typeface="Arial"/>
                <a:ea typeface="+mn-ea"/>
                <a:cs typeface="Arial"/>
              </a:rPr>
              <a:t>Mgr</a:t>
            </a:r>
            <a:r>
              <a:rPr kumimoji="0" lang="en-US" sz="2550" b="1" i="0" u="none" strike="noStrike" kern="1200" cap="none" spc="0" normalizeH="0" baseline="0" noProof="0">
                <a:ln>
                  <a:noFill/>
                </a:ln>
                <a:solidFill>
                  <a:srgbClr val="303744"/>
                </a:solidFill>
                <a:effectLst/>
                <a:uLnTx/>
                <a:uFillTx/>
                <a:latin typeface="Arial"/>
                <a:ea typeface="+mn-ea"/>
                <a:cs typeface="Arial"/>
              </a:rPr>
              <a:t> (FPM) </a:t>
            </a:r>
            <a:r>
              <a:rPr kumimoji="0" sz="2550" b="1" i="0" u="none" strike="noStrike" kern="1200" cap="none" spc="0" normalizeH="0" baseline="0" noProof="0">
                <a:ln>
                  <a:noFill/>
                </a:ln>
                <a:solidFill>
                  <a:srgbClr val="303744"/>
                </a:solidFill>
                <a:effectLst/>
                <a:uLnTx/>
                <a:uFillTx/>
                <a:latin typeface="Arial"/>
                <a:ea typeface="+mn-ea"/>
                <a:cs typeface="Arial"/>
              </a:rPr>
              <a:t>responds to localized safety issues through:</a:t>
            </a:r>
            <a:endParaRPr kumimoji="0" sz="2550" b="0" i="0" u="none" strike="noStrike" kern="1200" cap="none" spc="0" normalizeH="0" baseline="0" noProof="0">
              <a:ln>
                <a:noFill/>
              </a:ln>
              <a:solidFill>
                <a:srgbClr val="303744"/>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Tx/>
              <a:buChar char="•"/>
              <a:tabLst>
                <a:tab pos="261620" algn="l"/>
              </a:tabLst>
              <a:defRPr/>
            </a:pPr>
            <a:r>
              <a:rPr kumimoji="0" sz="2300" b="0" i="0" u="none" strike="noStrike" kern="1200" cap="none" spc="0" normalizeH="0" baseline="0" noProof="0">
                <a:ln>
                  <a:noFill/>
                </a:ln>
                <a:solidFill>
                  <a:srgbClr val="000000"/>
                </a:solidFill>
                <a:effectLst/>
                <a:uLnTx/>
                <a:uFillTx/>
                <a:latin typeface="Arial"/>
                <a:ea typeface="+mn-ea"/>
                <a:cs typeface="Arial"/>
              </a:rPr>
              <a:t>Accident/incident reports involving airmen from the area</a:t>
            </a:r>
          </a:p>
          <a:p>
            <a:pPr marL="237744" marR="892810" lvl="0" indent="-237744" algn="l" defTabSz="914400" rtl="0" eaLnBrk="1" fontAlgn="auto" latinLnBrk="0" hangingPunct="1">
              <a:lnSpc>
                <a:spcPct val="100000"/>
              </a:lnSpc>
              <a:spcBef>
                <a:spcPts val="1100"/>
              </a:spcBef>
              <a:spcAft>
                <a:spcPts val="0"/>
              </a:spcAft>
              <a:buClrTx/>
              <a:buSzTx/>
              <a:buFontTx/>
              <a:buChar char="•"/>
              <a:tabLst>
                <a:tab pos="261620" algn="l"/>
              </a:tabLst>
              <a:defRPr/>
            </a:pPr>
            <a:r>
              <a:rPr kumimoji="0" sz="2300" b="0" i="0" u="none" strike="noStrike" kern="1200" cap="none" spc="0" normalizeH="0" baseline="0" noProof="0">
                <a:ln>
                  <a:noFill/>
                </a:ln>
                <a:solidFill>
                  <a:srgbClr val="000000"/>
                </a:solidFill>
                <a:effectLst/>
                <a:uLnTx/>
                <a:uFillTx/>
                <a:latin typeface="Arial"/>
                <a:ea typeface="+mn-ea"/>
                <a:cs typeface="Arial"/>
              </a:rPr>
              <a:t>Hazards identified by FAA Inspectors at local Flight Standards District Offices</a:t>
            </a:r>
          </a:p>
          <a:p>
            <a:pPr marL="260985" marR="0" lvl="0" indent="-223520" algn="l" defTabSz="914400" rtl="0" eaLnBrk="1" fontAlgn="auto" latinLnBrk="0" hangingPunct="1">
              <a:lnSpc>
                <a:spcPct val="100000"/>
              </a:lnSpc>
              <a:spcBef>
                <a:spcPts val="580"/>
              </a:spcBef>
              <a:spcAft>
                <a:spcPts val="0"/>
              </a:spcAft>
              <a:buClrTx/>
              <a:buSzTx/>
              <a:buFontTx/>
              <a:buChar char="•"/>
              <a:tabLst>
                <a:tab pos="261620" algn="l"/>
              </a:tabLst>
              <a:defRPr/>
            </a:pPr>
            <a:r>
              <a:rPr kumimoji="0" sz="2300" b="0" i="0" u="none" strike="noStrike" kern="1200" cap="none" spc="0" normalizeH="0" baseline="0" noProof="0">
                <a:ln>
                  <a:noFill/>
                </a:ln>
                <a:solidFill>
                  <a:srgbClr val="000000"/>
                </a:solidFill>
                <a:effectLst/>
                <a:uLnTx/>
                <a:uFillTx/>
                <a:latin typeface="Arial"/>
                <a:ea typeface="+mn-ea"/>
                <a:cs typeface="Arial"/>
              </a:rPr>
              <a:t>Information from the local aviation community</a:t>
            </a:r>
          </a:p>
          <a:p>
            <a:pPr marL="260985" marR="0" lvl="0" indent="-223520" algn="l" defTabSz="914400" rtl="0" eaLnBrk="1" fontAlgn="auto" latinLnBrk="0" hangingPunct="1">
              <a:lnSpc>
                <a:spcPct val="100000"/>
              </a:lnSpc>
              <a:spcBef>
                <a:spcPts val="640"/>
              </a:spcBef>
              <a:spcAft>
                <a:spcPts val="0"/>
              </a:spcAft>
              <a:buClrTx/>
              <a:buSzTx/>
              <a:buFontTx/>
              <a:buChar char="•"/>
              <a:tabLst>
                <a:tab pos="261620" algn="l"/>
              </a:tabLst>
              <a:defRPr/>
            </a:pPr>
            <a:r>
              <a:rPr kumimoji="0" sz="2300" b="0" i="0" u="none" strike="noStrike" kern="1200" cap="none" spc="0" normalizeH="0" baseline="0" noProof="0">
                <a:ln>
                  <a:noFill/>
                </a:ln>
                <a:solidFill>
                  <a:srgbClr val="000000"/>
                </a:solidFill>
                <a:effectLst/>
                <a:uLnTx/>
                <a:uFillTx/>
                <a:latin typeface="Arial"/>
                <a:ea typeface="+mn-ea"/>
                <a:cs typeface="Arial"/>
              </a:rPr>
              <a:t>Local Pilot</a:t>
            </a:r>
            <a:r>
              <a:rPr kumimoji="0" lang="en-US" sz="2300" b="0" i="0" u="none" strike="noStrike" kern="1200" cap="none" spc="0" normalizeH="0" baseline="0" noProof="0">
                <a:ln>
                  <a:noFill/>
                </a:ln>
                <a:solidFill>
                  <a:srgbClr val="000000"/>
                </a:solidFill>
                <a:effectLst/>
                <a:uLnTx/>
                <a:uFillTx/>
                <a:latin typeface="Arial"/>
                <a:ea typeface="+mn-ea"/>
                <a:cs typeface="Arial"/>
              </a:rPr>
              <a:t>/</a:t>
            </a:r>
            <a:r>
              <a:rPr kumimoji="0" sz="2300" b="0" i="0" u="none" strike="noStrike" kern="1200" cap="none" spc="0" normalizeH="0" baseline="0" noProof="0">
                <a:ln>
                  <a:noFill/>
                </a:ln>
                <a:solidFill>
                  <a:srgbClr val="000000"/>
                </a:solidFill>
                <a:effectLst/>
                <a:uLnTx/>
                <a:uFillTx/>
                <a:latin typeface="Arial"/>
                <a:ea typeface="+mn-ea"/>
                <a:cs typeface="Arial"/>
              </a:rPr>
              <a:t> Controller Forums</a:t>
            </a:r>
          </a:p>
        </p:txBody>
      </p:sp>
    </p:spTree>
    <p:extLst>
      <p:ext uri="{BB962C8B-B14F-4D97-AF65-F5344CB8AC3E}">
        <p14:creationId xmlns:p14="http://schemas.microsoft.com/office/powerpoint/2010/main" val="135677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EB9C57-AE46-FFE8-416B-BF53A5AB9142}"/>
              </a:ext>
            </a:extLst>
          </p:cNvPr>
          <p:cNvSpPr txBox="1">
            <a:spLocks noGrp="1" noRot="1" noMove="1" noResize="1" noEditPoints="1" noAdjustHandles="1" noChangeArrowheads="1" noChangeShapeType="1"/>
          </p:cNvSpPr>
          <p:nvPr/>
        </p:nvSpPr>
        <p:spPr>
          <a:xfrm>
            <a:off x="1851658" y="724643"/>
            <a:ext cx="7871076" cy="387798"/>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711C"/>
                </a:solidFill>
                <a:effectLst/>
                <a:uLnTx/>
                <a:uFillTx/>
                <a:latin typeface="Arial" panose="020B0604020202020204" pitchFamily="34" charset="0"/>
                <a:ea typeface="+mn-ea"/>
                <a:cs typeface="Arial" panose="020B0604020202020204" pitchFamily="34" charset="0"/>
              </a:rPr>
              <a:t>FAA FLIGHT STANDARDS SAFETY TEAM</a:t>
            </a:r>
          </a:p>
        </p:txBody>
      </p:sp>
      <p:sp>
        <p:nvSpPr>
          <p:cNvPr id="3" name="TextBox 2">
            <a:extLst>
              <a:ext uri="{FF2B5EF4-FFF2-40B4-BE49-F238E27FC236}">
                <a16:creationId xmlns:a16="http://schemas.microsoft.com/office/drawing/2014/main" id="{16892B36-7052-A2FE-77AC-DE4628D71E8F}"/>
              </a:ext>
            </a:extLst>
          </p:cNvPr>
          <p:cNvSpPr txBox="1">
            <a:spLocks noGrp="1" noRot="1" noMove="1" noResize="1" noEditPoints="1" noAdjustHandles="1" noChangeArrowheads="1" noChangeShapeType="1"/>
          </p:cNvSpPr>
          <p:nvPr/>
        </p:nvSpPr>
        <p:spPr>
          <a:xfrm>
            <a:off x="1851658" y="1049783"/>
            <a:ext cx="944452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rPr>
              <a:t>FAASTeam</a:t>
            </a:r>
            <a:endParaRPr kumimoji="0" lang="en-US" sz="4400" b="1" i="0" u="none" strike="noStrike" kern="1200" cap="none" spc="0" normalizeH="0" baseline="0" noProof="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n-ea"/>
              <a:cs typeface="Arial Black" panose="020B0604020202020204" pitchFamily="34" charset="0"/>
            </a:endParaRPr>
          </a:p>
        </p:txBody>
      </p:sp>
      <p:pic>
        <p:nvPicPr>
          <p:cNvPr id="7" name="Picture 6">
            <a:extLst>
              <a:ext uri="{FF2B5EF4-FFF2-40B4-BE49-F238E27FC236}">
                <a16:creationId xmlns:a16="http://schemas.microsoft.com/office/drawing/2014/main" id="{37A4CDCF-AC70-A77A-E3BB-465E844EAA97}"/>
              </a:ext>
            </a:extLst>
          </p:cNvPr>
          <p:cNvPicPr>
            <a:picLocks noGrp="1" noRot="1" noChangeAspect="1" noMove="1" noResize="1" noEditPoints="1" noAdjustHandles="1" noChangeArrowheads="1" noChangeShapeType="1" noCrop="1"/>
          </p:cNvPicPr>
          <p:nvPr/>
        </p:nvPicPr>
        <p:blipFill rotWithShape="1">
          <a:blip r:embed="rId3"/>
          <a:srcRect t="6510"/>
          <a:stretch/>
        </p:blipFill>
        <p:spPr>
          <a:xfrm>
            <a:off x="2128452" y="1612295"/>
            <a:ext cx="9586126" cy="5200241"/>
          </a:xfrm>
          <a:prstGeom prst="rect">
            <a:avLst/>
          </a:prstGeom>
        </p:spPr>
      </p:pic>
      <p:sp>
        <p:nvSpPr>
          <p:cNvPr id="4" name="Rectangle 3">
            <a:extLst>
              <a:ext uri="{FF2B5EF4-FFF2-40B4-BE49-F238E27FC236}">
                <a16:creationId xmlns:a16="http://schemas.microsoft.com/office/drawing/2014/main" id="{42A3104D-851B-6D98-F7DA-9825E293DDF0}"/>
              </a:ext>
            </a:extLst>
          </p:cNvPr>
          <p:cNvSpPr/>
          <p:nvPr/>
        </p:nvSpPr>
        <p:spPr>
          <a:xfrm>
            <a:off x="1645921" y="1764098"/>
            <a:ext cx="10068657" cy="504843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bject 11">
            <a:extLst>
              <a:ext uri="{FF2B5EF4-FFF2-40B4-BE49-F238E27FC236}">
                <a16:creationId xmlns:a16="http://schemas.microsoft.com/office/drawing/2014/main" id="{CD9199EF-1FD5-BEE0-7B4E-F5D4C1207E66}"/>
              </a:ext>
            </a:extLst>
          </p:cNvPr>
          <p:cNvSpPr txBox="1">
            <a:spLocks noGrp="1" noRot="1" noMove="1" noResize="1" noEditPoints="1" noAdjustHandles="1" noChangeArrowheads="1" noChangeShapeType="1"/>
          </p:cNvSpPr>
          <p:nvPr/>
        </p:nvSpPr>
        <p:spPr>
          <a:xfrm>
            <a:off x="1851658" y="1657758"/>
            <a:ext cx="10139714" cy="1069271"/>
          </a:xfrm>
          <a:prstGeom prst="rect">
            <a:avLst/>
          </a:prstGeom>
        </p:spPr>
        <p:txBody>
          <a:bodyPr vert="horz" wrap="square" lIns="0" tIns="182880" rIns="0" bIns="0" rtlCol="0">
            <a:no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2800" b="1" i="0" u="none" strike="noStrike" kern="1200" cap="none" spc="0" normalizeH="0" baseline="0" noProof="0">
                <a:ln>
                  <a:noFill/>
                </a:ln>
                <a:solidFill>
                  <a:srgbClr val="FF711C"/>
                </a:solidFill>
                <a:effectLst/>
                <a:uLnTx/>
                <a:uFillTx/>
                <a:latin typeface="Arial"/>
                <a:ea typeface="+mn-ea"/>
                <a:cs typeface="Arial"/>
              </a:rPr>
              <a:t>A </a:t>
            </a:r>
            <a:r>
              <a:rPr kumimoji="0" sz="2800" b="1" i="0" u="none" strike="noStrike" kern="1200" cap="none" spc="0" normalizeH="0" baseline="0" noProof="0" err="1">
                <a:ln>
                  <a:noFill/>
                </a:ln>
                <a:solidFill>
                  <a:srgbClr val="FF711C"/>
                </a:solidFill>
                <a:effectLst/>
                <a:uLnTx/>
                <a:uFillTx/>
                <a:latin typeface="Arial"/>
                <a:ea typeface="+mn-ea"/>
                <a:cs typeface="Arial"/>
              </a:rPr>
              <a:t>FAASTeam</a:t>
            </a:r>
            <a:r>
              <a:rPr kumimoji="0" sz="2800" b="1" i="0" u="none" strike="noStrike" kern="1200" cap="none" spc="0" normalizeH="0" baseline="0" noProof="0">
                <a:ln>
                  <a:noFill/>
                </a:ln>
                <a:solidFill>
                  <a:srgbClr val="FF711C"/>
                </a:solidFill>
                <a:effectLst/>
                <a:uLnTx/>
                <a:uFillTx/>
                <a:latin typeface="Arial"/>
                <a:ea typeface="+mn-ea"/>
                <a:cs typeface="Arial"/>
              </a:rPr>
              <a:t> Member is anyone who promote</a:t>
            </a:r>
            <a:r>
              <a:rPr kumimoji="0" lang="en-US" sz="2800" b="1" i="0" u="none" strike="noStrike" kern="1200" cap="none" spc="0" normalizeH="0" baseline="0" noProof="0">
                <a:ln>
                  <a:noFill/>
                </a:ln>
                <a:solidFill>
                  <a:srgbClr val="FF711C"/>
                </a:solidFill>
                <a:effectLst/>
                <a:uLnTx/>
                <a:uFillTx/>
                <a:latin typeface="Arial"/>
                <a:ea typeface="+mn-ea"/>
                <a:cs typeface="Arial"/>
              </a:rPr>
              <a:t>s</a:t>
            </a:r>
            <a:r>
              <a:rPr kumimoji="0" sz="2800" b="1" i="0" u="none" strike="noStrike" kern="1200" cap="none" spc="0" normalizeH="0" baseline="0" noProof="0">
                <a:ln>
                  <a:noFill/>
                </a:ln>
                <a:solidFill>
                  <a:srgbClr val="FF711C"/>
                </a:solidFill>
                <a:effectLst/>
                <a:uLnTx/>
                <a:uFillTx/>
                <a:latin typeface="Arial"/>
                <a:ea typeface="+mn-ea"/>
                <a:cs typeface="Arial"/>
              </a:rPr>
              <a:t> aviation safety and become</a:t>
            </a:r>
            <a:r>
              <a:rPr kumimoji="0" lang="en-US" sz="2800" b="1" i="0" u="none" strike="noStrike" kern="1200" cap="none" spc="0" normalizeH="0" baseline="0" noProof="0">
                <a:ln>
                  <a:noFill/>
                </a:ln>
                <a:solidFill>
                  <a:srgbClr val="FF711C"/>
                </a:solidFill>
                <a:effectLst/>
                <a:uLnTx/>
                <a:uFillTx/>
                <a:latin typeface="Arial"/>
                <a:ea typeface="+mn-ea"/>
                <a:cs typeface="Arial"/>
              </a:rPr>
              <a:t>s</a:t>
            </a:r>
            <a:r>
              <a:rPr kumimoji="0" sz="2800" b="1" i="0" u="none" strike="noStrike" kern="1200" cap="none" spc="0" normalizeH="0" baseline="0" noProof="0">
                <a:ln>
                  <a:noFill/>
                </a:ln>
                <a:solidFill>
                  <a:srgbClr val="FF711C"/>
                </a:solidFill>
                <a:effectLst/>
                <a:uLnTx/>
                <a:uFillTx/>
                <a:latin typeface="Arial"/>
                <a:ea typeface="+mn-ea"/>
                <a:cs typeface="Arial"/>
              </a:rPr>
              <a:t> part of the shift in safety culture</a:t>
            </a:r>
            <a:endParaRPr kumimoji="0" sz="2800" b="0" i="0" u="none" strike="noStrike" kern="1200" cap="none" spc="0" normalizeH="0" baseline="0" noProof="0">
              <a:ln>
                <a:noFill/>
              </a:ln>
              <a:solidFill>
                <a:srgbClr val="FF711C"/>
              </a:solidFill>
              <a:effectLst/>
              <a:uLnTx/>
              <a:uFillTx/>
              <a:latin typeface="Arial"/>
              <a:ea typeface="+mn-ea"/>
              <a:cs typeface="Arial"/>
            </a:endParaRPr>
          </a:p>
        </p:txBody>
      </p:sp>
      <p:sp>
        <p:nvSpPr>
          <p:cNvPr id="5" name="TextBox 4">
            <a:extLst>
              <a:ext uri="{FF2B5EF4-FFF2-40B4-BE49-F238E27FC236}">
                <a16:creationId xmlns:a16="http://schemas.microsoft.com/office/drawing/2014/main" id="{01289E5B-79D4-5C95-C9D8-FB3F508F4B4D}"/>
              </a:ext>
            </a:extLst>
          </p:cNvPr>
          <p:cNvSpPr txBox="1">
            <a:spLocks noGrp="1" noRot="1" noMove="1" noResize="1" noEditPoints="1" noAdjustHandles="1" noChangeArrowheads="1" noChangeShapeType="1"/>
          </p:cNvSpPr>
          <p:nvPr/>
        </p:nvSpPr>
        <p:spPr>
          <a:xfrm>
            <a:off x="1940648" y="2969202"/>
            <a:ext cx="9479201" cy="314958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2800" b="1" i="0" u="none" strike="noStrike" kern="1200" cap="none" spc="0" normalizeH="0" baseline="0" noProof="0">
                <a:ln>
                  <a:noFill/>
                </a:ln>
                <a:solidFill>
                  <a:srgbClr val="303744"/>
                </a:solidFill>
                <a:effectLst/>
                <a:uLnTx/>
                <a:uFillTx/>
                <a:latin typeface="Arial"/>
                <a:ea typeface="+mn-ea"/>
                <a:cs typeface="Arial"/>
              </a:rPr>
              <a:t>To</a:t>
            </a:r>
            <a:r>
              <a:rPr kumimoji="0" lang="en-US" sz="2800" b="1" i="0" u="none" strike="noStrike" kern="1200" cap="none" spc="85" normalizeH="0" baseline="0" noProof="0">
                <a:ln>
                  <a:noFill/>
                </a:ln>
                <a:solidFill>
                  <a:srgbClr val="303744"/>
                </a:solidFill>
                <a:effectLst/>
                <a:uLnTx/>
                <a:uFillTx/>
                <a:latin typeface="Arial"/>
                <a:ea typeface="+mn-ea"/>
                <a:cs typeface="Arial"/>
              </a:rPr>
              <a:t> </a:t>
            </a:r>
            <a:r>
              <a:rPr kumimoji="0" lang="en-US" sz="2800" b="1" i="0" u="none" strike="noStrike" kern="1200" cap="none" spc="50" normalizeH="0" baseline="0" noProof="0">
                <a:ln>
                  <a:noFill/>
                </a:ln>
                <a:solidFill>
                  <a:srgbClr val="303744"/>
                </a:solidFill>
                <a:effectLst/>
                <a:uLnTx/>
                <a:uFillTx/>
                <a:latin typeface="Arial"/>
                <a:ea typeface="+mn-ea"/>
                <a:cs typeface="Arial"/>
              </a:rPr>
              <a:t>become</a:t>
            </a:r>
            <a:r>
              <a:rPr kumimoji="0" lang="en-US" sz="2800" b="1" i="0" u="none" strike="noStrike" kern="1200" cap="none" spc="90" normalizeH="0" baseline="0" noProof="0">
                <a:ln>
                  <a:noFill/>
                </a:ln>
                <a:solidFill>
                  <a:srgbClr val="303744"/>
                </a:solidFill>
                <a:effectLst/>
                <a:uLnTx/>
                <a:uFillTx/>
                <a:latin typeface="Arial"/>
                <a:ea typeface="+mn-ea"/>
                <a:cs typeface="Arial"/>
              </a:rPr>
              <a:t> </a:t>
            </a:r>
            <a:r>
              <a:rPr kumimoji="0" lang="en-US" sz="2800" b="1" i="0" u="none" strike="noStrike" kern="1200" cap="none" spc="0" normalizeH="0" baseline="0" noProof="0">
                <a:ln>
                  <a:noFill/>
                </a:ln>
                <a:solidFill>
                  <a:srgbClr val="303744"/>
                </a:solidFill>
                <a:effectLst/>
                <a:uLnTx/>
                <a:uFillTx/>
                <a:latin typeface="Arial"/>
                <a:ea typeface="+mn-ea"/>
                <a:cs typeface="Arial"/>
              </a:rPr>
              <a:t>a</a:t>
            </a:r>
            <a:r>
              <a:rPr kumimoji="0" lang="en-US" sz="2800" b="1" i="0" u="none" strike="noStrike" kern="1200" cap="none" spc="85" normalizeH="0" baseline="0" noProof="0">
                <a:ln>
                  <a:noFill/>
                </a:ln>
                <a:solidFill>
                  <a:srgbClr val="303744"/>
                </a:solidFill>
                <a:effectLst/>
                <a:uLnTx/>
                <a:uFillTx/>
                <a:latin typeface="Arial"/>
                <a:ea typeface="+mn-ea"/>
                <a:cs typeface="Arial"/>
              </a:rPr>
              <a:t> </a:t>
            </a:r>
            <a:r>
              <a:rPr kumimoji="0" lang="en-US" sz="2800" b="1" i="0" u="none" strike="noStrike" kern="1200" cap="none" spc="50" normalizeH="0" baseline="0" noProof="0">
                <a:ln>
                  <a:noFill/>
                </a:ln>
                <a:solidFill>
                  <a:srgbClr val="303744"/>
                </a:solidFill>
                <a:effectLst/>
                <a:uLnTx/>
                <a:uFillTx/>
                <a:latin typeface="Arial"/>
                <a:ea typeface="+mn-ea"/>
                <a:cs typeface="Arial"/>
              </a:rPr>
              <a:t>member:</a:t>
            </a:r>
            <a:endParaRPr kumimoji="0" lang="en-US" sz="2800" b="0" i="0" u="none" strike="noStrike" kern="1200" cap="none" spc="0" normalizeH="0" baseline="0" noProof="0">
              <a:ln>
                <a:noFill/>
              </a:ln>
              <a:solidFill>
                <a:srgbClr val="303744"/>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2C3440"/>
                </a:solidFill>
                <a:effectLst/>
                <a:uLnTx/>
                <a:uFillTx/>
                <a:latin typeface="Arial"/>
                <a:ea typeface="+mn-ea"/>
                <a:cs typeface="Arial"/>
              </a:rPr>
              <a:t>Sign-up</a:t>
            </a:r>
            <a:r>
              <a:rPr kumimoji="0" lang="en-US" sz="2800" b="0" i="0" u="none" strike="noStrike" kern="1200" cap="none" spc="280" normalizeH="0" baseline="0" noProof="0">
                <a:ln>
                  <a:noFill/>
                </a:ln>
                <a:solidFill>
                  <a:srgbClr val="2C3440"/>
                </a:solidFill>
                <a:effectLst/>
                <a:uLnTx/>
                <a:uFillTx/>
                <a:latin typeface="Arial"/>
                <a:ea typeface="+mn-ea"/>
                <a:cs typeface="Arial"/>
              </a:rPr>
              <a:t> </a:t>
            </a:r>
            <a:r>
              <a:rPr kumimoji="0" lang="en-US" sz="2800" b="0" i="0" u="none" strike="noStrike" kern="1200" cap="none" spc="0" normalizeH="0" baseline="0" noProof="0">
                <a:ln>
                  <a:noFill/>
                </a:ln>
                <a:solidFill>
                  <a:srgbClr val="2C3440"/>
                </a:solidFill>
                <a:effectLst/>
                <a:uLnTx/>
                <a:uFillTx/>
                <a:latin typeface="Arial"/>
                <a:ea typeface="+mn-ea"/>
                <a:cs typeface="Arial"/>
              </a:rPr>
              <a:t>– </a:t>
            </a:r>
            <a:r>
              <a:rPr kumimoji="0" lang="en-US" sz="2800" b="1" i="0" u="none" strike="noStrike" kern="1200" cap="none" spc="0" normalizeH="0" baseline="0" noProof="0">
                <a:ln>
                  <a:noFill/>
                </a:ln>
                <a:solidFill>
                  <a:srgbClr val="6B98A6"/>
                </a:solidFill>
                <a:effectLst/>
                <a:uLnTx/>
                <a:uFillTx/>
                <a:latin typeface="Arial"/>
                <a:ea typeface="+mn-ea"/>
                <a:cs typeface="Arial"/>
                <a:hlinkClick r:id="rId4">
                  <a:extLst>
                    <a:ext uri="{A12FA001-AC4F-418D-AE19-62706E023703}">
                      <ahyp:hlinkClr xmlns:ahyp="http://schemas.microsoft.com/office/drawing/2018/hyperlinkcolor" val="tx"/>
                    </a:ext>
                  </a:extLst>
                </a:hlinkClick>
              </a:rPr>
              <a:t>https://www.faasafety.gov/</a:t>
            </a:r>
            <a:endParaRPr kumimoji="0" lang="en-US" sz="2800" b="1" i="0" u="none" strike="noStrike" kern="1200" cap="none" spc="0" normalizeH="0" baseline="0" noProof="0">
              <a:ln>
                <a:noFill/>
              </a:ln>
              <a:solidFill>
                <a:srgbClr val="6B98A6"/>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03744"/>
                </a:solidFill>
                <a:effectLst/>
                <a:uLnTx/>
                <a:uFillTx/>
                <a:latin typeface="Arial"/>
                <a:ea typeface="+mn-ea"/>
                <a:cs typeface="Arial"/>
              </a:rPr>
              <a:t>Participate</a:t>
            </a:r>
            <a:r>
              <a:rPr kumimoji="0" lang="en-US" sz="2800" b="0" i="0" u="none" strike="noStrike" kern="1200" cap="none" spc="265"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in</a:t>
            </a:r>
            <a:r>
              <a:rPr kumimoji="0" lang="en-US" sz="2800" b="0" i="0" u="none" strike="noStrike" kern="1200" cap="none" spc="28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our</a:t>
            </a:r>
            <a:r>
              <a:rPr kumimoji="0" lang="en-US" sz="2800" b="0" i="0" u="none" strike="noStrike" kern="1200" cap="none" spc="275"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new</a:t>
            </a:r>
            <a:r>
              <a:rPr kumimoji="0" lang="en-US" sz="2800" b="0" i="0" u="none" strike="noStrike" kern="1200" cap="none" spc="280" normalizeH="0" baseline="0" noProof="0">
                <a:ln>
                  <a:noFill/>
                </a:ln>
                <a:solidFill>
                  <a:srgbClr val="000000"/>
                </a:solidFill>
                <a:effectLst/>
                <a:uLnTx/>
                <a:uFillTx/>
                <a:latin typeface="Arial"/>
                <a:ea typeface="+mn-ea"/>
                <a:cs typeface="Arial"/>
              </a:rPr>
              <a:t> </a:t>
            </a:r>
            <a:r>
              <a:rPr kumimoji="0" lang="en-US" sz="2800" b="1" i="0" u="none" strike="noStrike" kern="1200" cap="none" spc="0" normalizeH="0" baseline="0" noProof="0">
                <a:ln>
                  <a:noFill/>
                </a:ln>
                <a:solidFill>
                  <a:srgbClr val="000000"/>
                </a:solidFill>
                <a:effectLst/>
                <a:uLnTx/>
                <a:uFillTx/>
                <a:latin typeface="Arial"/>
                <a:ea typeface="+mn-ea"/>
                <a:cs typeface="Arial"/>
              </a:rPr>
              <a:t>WINGS</a:t>
            </a:r>
            <a:r>
              <a:rPr kumimoji="0" lang="en-US" sz="2800" b="1" i="0" u="none" strike="noStrike" kern="1200" cap="none" spc="275" normalizeH="0" baseline="0" noProof="0">
                <a:ln>
                  <a:noFill/>
                </a:ln>
                <a:solidFill>
                  <a:srgbClr val="000000"/>
                </a:solidFill>
                <a:effectLst/>
                <a:uLnTx/>
                <a:uFillTx/>
                <a:latin typeface="Arial"/>
                <a:ea typeface="+mn-ea"/>
                <a:cs typeface="Arial"/>
              </a:rPr>
              <a:t> </a:t>
            </a:r>
            <a:r>
              <a:rPr kumimoji="0" lang="en-US" sz="2800" b="1" i="0" u="none" strike="noStrike" kern="1200" cap="none" spc="0" normalizeH="0" baseline="0" noProof="0">
                <a:ln>
                  <a:noFill/>
                </a:ln>
                <a:solidFill>
                  <a:srgbClr val="000000"/>
                </a:solidFill>
                <a:effectLst/>
                <a:uLnTx/>
                <a:uFillTx/>
                <a:latin typeface="Arial"/>
                <a:ea typeface="+mn-ea"/>
                <a:cs typeface="Arial"/>
              </a:rPr>
              <a:t>Program</a:t>
            </a:r>
            <a:r>
              <a:rPr kumimoji="0" lang="en-US" sz="2800" b="1" i="0" u="none" strike="noStrike" kern="1200" cap="none" spc="280" normalizeH="0" baseline="0" noProof="0">
                <a:ln>
                  <a:noFill/>
                </a:ln>
                <a:solidFill>
                  <a:srgbClr val="000000"/>
                </a:solidFill>
                <a:effectLst/>
                <a:uLnTx/>
                <a:uFillTx/>
                <a:latin typeface="Arial"/>
                <a:ea typeface="+mn-ea"/>
                <a:cs typeface="Arial"/>
              </a:rPr>
              <a:t> </a:t>
            </a:r>
            <a:r>
              <a:rPr kumimoji="0" lang="en-US" sz="2800" b="0" i="0" u="none" strike="noStrike" kern="1200" cap="none" spc="-10" normalizeH="0" baseline="0" noProof="0">
                <a:ln>
                  <a:noFill/>
                </a:ln>
                <a:solidFill>
                  <a:srgbClr val="000000"/>
                </a:solidFill>
                <a:effectLst/>
                <a:uLnTx/>
                <a:uFillTx/>
                <a:latin typeface="Arial"/>
                <a:ea typeface="+mn-ea"/>
                <a:cs typeface="Arial"/>
              </a:rPr>
              <a:t>(Pilots)</a:t>
            </a: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03744"/>
                </a:solidFill>
                <a:effectLst/>
                <a:uLnTx/>
                <a:uFillTx/>
                <a:latin typeface="Arial"/>
                <a:ea typeface="+mn-ea"/>
                <a:cs typeface="Arial"/>
              </a:rPr>
              <a:t>Participate</a:t>
            </a:r>
            <a:r>
              <a:rPr kumimoji="0" lang="en-US" sz="2800" b="0" i="0" u="none" strike="noStrike" kern="1200" cap="none" spc="30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in</a:t>
            </a:r>
            <a:r>
              <a:rPr kumimoji="0" lang="en-US" sz="2800" b="0" i="0" u="none" strike="noStrike" kern="1200" cap="none" spc="305"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the</a:t>
            </a:r>
            <a:r>
              <a:rPr kumimoji="0" lang="en-US" sz="2800" b="0" i="0" u="none" strike="noStrike" kern="1200" cap="none" spc="305"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new</a:t>
            </a:r>
            <a:r>
              <a:rPr kumimoji="0" lang="en-US" sz="2800" b="0" i="0" u="none" strike="noStrike" kern="1200" cap="none" spc="305"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automated</a:t>
            </a:r>
            <a:r>
              <a:rPr kumimoji="0" lang="en-US" sz="2800" b="0" i="0" u="none" strike="noStrike" kern="1200" cap="none" spc="140" normalizeH="0" baseline="0" noProof="0">
                <a:ln>
                  <a:noFill/>
                </a:ln>
                <a:solidFill>
                  <a:srgbClr val="000000"/>
                </a:solidFill>
                <a:effectLst/>
                <a:uLnTx/>
                <a:uFillTx/>
                <a:latin typeface="Arial"/>
                <a:ea typeface="+mn-ea"/>
                <a:cs typeface="Arial"/>
              </a:rPr>
              <a:t> </a:t>
            </a:r>
            <a:r>
              <a:rPr kumimoji="0" lang="en-US" sz="2800" b="0" i="0" u="none" strike="noStrike" kern="1200" cap="none" spc="-25" normalizeH="0" baseline="0" noProof="0">
                <a:ln>
                  <a:noFill/>
                </a:ln>
                <a:solidFill>
                  <a:srgbClr val="000000"/>
                </a:solidFill>
                <a:effectLst/>
                <a:uLnTx/>
                <a:uFillTx/>
                <a:latin typeface="Arial"/>
                <a:ea typeface="+mn-ea"/>
                <a:cs typeface="Arial"/>
              </a:rPr>
              <a:t>AMT </a:t>
            </a:r>
            <a:r>
              <a:rPr kumimoji="0" lang="en-US" sz="2800" b="0" i="0" u="none" strike="noStrike" kern="1200" cap="none" spc="0" normalizeH="0" baseline="0" noProof="0">
                <a:ln>
                  <a:noFill/>
                </a:ln>
                <a:solidFill>
                  <a:srgbClr val="000000"/>
                </a:solidFill>
                <a:effectLst/>
                <a:uLnTx/>
                <a:uFillTx/>
                <a:latin typeface="Arial"/>
                <a:ea typeface="+mn-ea"/>
                <a:cs typeface="Arial"/>
              </a:rPr>
              <a:t>Awards</a:t>
            </a:r>
            <a:r>
              <a:rPr kumimoji="0" lang="en-US" sz="2800" b="0" i="0" u="none" strike="noStrike" kern="1200" cap="none" spc="315"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Program</a:t>
            </a:r>
            <a:r>
              <a:rPr kumimoji="0" lang="en-US" sz="2800" b="0" i="0" u="none" strike="noStrike" kern="1200" cap="none" spc="315" normalizeH="0" baseline="0" noProof="0">
                <a:ln>
                  <a:noFill/>
                </a:ln>
                <a:solidFill>
                  <a:srgbClr val="000000"/>
                </a:solidFill>
                <a:effectLst/>
                <a:uLnTx/>
                <a:uFillTx/>
                <a:latin typeface="Arial"/>
                <a:ea typeface="+mn-ea"/>
                <a:cs typeface="Arial"/>
              </a:rPr>
              <a:t> </a:t>
            </a:r>
            <a:r>
              <a:rPr kumimoji="0" lang="en-US" sz="2800" b="0" i="0" u="none" strike="noStrike" kern="1200" cap="none" spc="-10" normalizeH="0" baseline="0" noProof="0">
                <a:ln>
                  <a:noFill/>
                </a:ln>
                <a:solidFill>
                  <a:srgbClr val="000000"/>
                </a:solidFill>
                <a:effectLst/>
                <a:uLnTx/>
                <a:uFillTx/>
                <a:latin typeface="Arial"/>
                <a:ea typeface="+mn-ea"/>
                <a:cs typeface="Arial"/>
              </a:rPr>
              <a:t>(Mechanics)</a:t>
            </a: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37744" marR="0" lvl="0" indent="-237744" algn="l" defTabSz="914400" rtl="0" eaLnBrk="1" fontAlgn="auto" latinLnBrk="0" hangingPunct="1">
              <a:lnSpc>
                <a:spcPct val="100000"/>
              </a:lnSpc>
              <a:spcBef>
                <a:spcPts val="11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03744"/>
                </a:solidFill>
                <a:effectLst/>
                <a:uLnTx/>
                <a:uFillTx/>
                <a:latin typeface="Arial"/>
                <a:ea typeface="+mn-ea"/>
                <a:cs typeface="Arial"/>
              </a:rPr>
              <a:t>Attend</a:t>
            </a:r>
            <a:r>
              <a:rPr kumimoji="0" lang="en-US" sz="2800" b="0" i="0" u="none" strike="noStrike" kern="1200" cap="none" spc="21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live</a:t>
            </a:r>
            <a:r>
              <a:rPr kumimoji="0" lang="en-US" sz="2800" b="0" i="0" u="none" strike="noStrike" kern="1200" cap="none" spc="22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err="1">
                <a:ln>
                  <a:noFill/>
                </a:ln>
                <a:solidFill>
                  <a:srgbClr val="000000"/>
                </a:solidFill>
                <a:effectLst/>
                <a:uLnTx/>
                <a:uFillTx/>
                <a:latin typeface="Arial"/>
                <a:ea typeface="+mn-ea"/>
                <a:cs typeface="Arial"/>
              </a:rPr>
              <a:t>FAASTeam</a:t>
            </a:r>
            <a:r>
              <a:rPr kumimoji="0" lang="en-US" sz="2800" b="0" i="0" u="none" strike="noStrike" kern="1200" cap="none" spc="22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webinars</a:t>
            </a:r>
            <a:r>
              <a:rPr kumimoji="0" lang="en-US" sz="2800" b="0" i="0" u="none" strike="noStrike" kern="1200" cap="none" spc="22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or</a:t>
            </a:r>
            <a:r>
              <a:rPr kumimoji="0" lang="en-US" sz="2800" b="0" i="0" u="none" strike="noStrike" kern="1200" cap="none" spc="220" normalizeH="0" baseline="0" noProof="0">
                <a:ln>
                  <a:noFill/>
                </a:ln>
                <a:solidFill>
                  <a:srgbClr val="000000"/>
                </a:solidFill>
                <a:effectLst/>
                <a:uLnTx/>
                <a:uFillTx/>
                <a:latin typeface="Arial"/>
                <a:ea typeface="+mn-ea"/>
                <a:cs typeface="Arial"/>
              </a:rPr>
              <a:t> </a:t>
            </a:r>
            <a:r>
              <a:rPr kumimoji="0" lang="en-US" sz="2800" b="0" i="0" u="none" strike="noStrike" kern="1200" cap="none" spc="-10" normalizeH="0" baseline="0" noProof="0">
                <a:ln>
                  <a:noFill/>
                </a:ln>
                <a:solidFill>
                  <a:srgbClr val="000000"/>
                </a:solidFill>
                <a:effectLst/>
                <a:uLnTx/>
                <a:uFillTx/>
                <a:latin typeface="Arial"/>
                <a:ea typeface="+mn-ea"/>
                <a:cs typeface="Arial"/>
              </a:rPr>
              <a:t>events </a:t>
            </a:r>
            <a:r>
              <a:rPr kumimoji="0" lang="en-US" sz="2800" b="0" i="0" u="none" strike="noStrike" kern="1200" cap="none" spc="0" normalizeH="0" baseline="0" noProof="0">
                <a:ln>
                  <a:noFill/>
                </a:ln>
                <a:solidFill>
                  <a:srgbClr val="000000"/>
                </a:solidFill>
                <a:effectLst/>
                <a:uLnTx/>
                <a:uFillTx/>
                <a:latin typeface="Arial"/>
                <a:ea typeface="+mn-ea"/>
                <a:cs typeface="Arial"/>
              </a:rPr>
              <a:t>in</a:t>
            </a:r>
            <a:r>
              <a:rPr kumimoji="0" lang="en-US" sz="2800" b="0" i="0" u="none" strike="noStrike" kern="1200" cap="none" spc="180" normalizeH="0" baseline="0" noProof="0">
                <a:ln>
                  <a:noFill/>
                </a:ln>
                <a:solidFill>
                  <a:srgbClr val="000000"/>
                </a:solidFill>
                <a:effectLst/>
                <a:uLnTx/>
                <a:uFillTx/>
                <a:latin typeface="Arial"/>
                <a:ea typeface="+mn-ea"/>
                <a:cs typeface="Arial"/>
              </a:rPr>
              <a:t> </a:t>
            </a:r>
            <a:r>
              <a:rPr kumimoji="0" lang="en-US" sz="2800" b="0" i="0" u="none" strike="noStrike" kern="1200" cap="none" spc="0" normalizeH="0" baseline="0" noProof="0">
                <a:ln>
                  <a:noFill/>
                </a:ln>
                <a:solidFill>
                  <a:srgbClr val="000000"/>
                </a:solidFill>
                <a:effectLst/>
                <a:uLnTx/>
                <a:uFillTx/>
                <a:latin typeface="Arial"/>
                <a:ea typeface="+mn-ea"/>
                <a:cs typeface="Arial"/>
              </a:rPr>
              <a:t>your</a:t>
            </a:r>
            <a:r>
              <a:rPr kumimoji="0" lang="en-US" sz="2800" b="0" i="0" u="none" strike="noStrike" kern="1200" cap="none" spc="180" normalizeH="0" baseline="0" noProof="0">
                <a:ln>
                  <a:noFill/>
                </a:ln>
                <a:solidFill>
                  <a:srgbClr val="000000"/>
                </a:solidFill>
                <a:effectLst/>
                <a:uLnTx/>
                <a:uFillTx/>
                <a:latin typeface="Arial"/>
                <a:ea typeface="+mn-ea"/>
                <a:cs typeface="Arial"/>
              </a:rPr>
              <a:t> </a:t>
            </a:r>
            <a:r>
              <a:rPr kumimoji="0" lang="en-US" sz="2800" b="0" i="0" u="none" strike="noStrike" kern="1200" cap="none" spc="-20" normalizeH="0" baseline="0" noProof="0">
                <a:ln>
                  <a:noFill/>
                </a:ln>
                <a:solidFill>
                  <a:srgbClr val="000000"/>
                </a:solidFill>
                <a:effectLst/>
                <a:uLnTx/>
                <a:uFillTx/>
                <a:latin typeface="Arial"/>
                <a:ea typeface="+mn-ea"/>
                <a:cs typeface="Arial"/>
              </a:rPr>
              <a:t>area</a:t>
            </a:r>
            <a:endParaRPr kumimoji="0" lang="en-US" sz="28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43728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bject 10">
            <a:extLst>
              <a:ext uri="{FF2B5EF4-FFF2-40B4-BE49-F238E27FC236}">
                <a16:creationId xmlns:a16="http://schemas.microsoft.com/office/drawing/2014/main" id="{FFD9835A-6DC6-C48A-4EF1-0038E5EE0F19}"/>
              </a:ext>
            </a:extLst>
          </p:cNvPr>
          <p:cNvSpPr txBox="1"/>
          <p:nvPr/>
        </p:nvSpPr>
        <p:spPr>
          <a:xfrm>
            <a:off x="1866903" y="3721043"/>
            <a:ext cx="3330006" cy="415498"/>
          </a:xfrm>
          <a:prstGeom prst="rect">
            <a:avLst/>
          </a:prstGeom>
        </p:spPr>
        <p:txBody>
          <a:bodyPr vert="horz" wrap="square" lIns="0" tIns="43180" rIns="0" bIns="0" rtlCol="0" anchor="t">
            <a:spAutoFit/>
          </a:bodyPr>
          <a:lstStyle/>
          <a:p>
            <a:pPr marL="12700" marR="745490">
              <a:lnSpc>
                <a:spcPts val="2900"/>
              </a:lnSpc>
              <a:spcBef>
                <a:spcPts val="340"/>
              </a:spcBef>
            </a:pPr>
            <a:r>
              <a:rPr lang="en-US" sz="2550" b="1">
                <a:solidFill>
                  <a:schemeClr val="accent2"/>
                </a:solidFill>
                <a:latin typeface="Arial"/>
                <a:cs typeface="Arial"/>
              </a:rPr>
              <a:t>When: </a:t>
            </a:r>
            <a:r>
              <a:rPr lang="en-US" sz="2550">
                <a:solidFill>
                  <a:schemeClr val="accent2"/>
                </a:solidFill>
                <a:latin typeface="Arial"/>
                <a:cs typeface="Arial"/>
              </a:rPr>
              <a:t>TBD</a:t>
            </a:r>
            <a:endParaRPr lang="en-US" sz="2550">
              <a:solidFill>
                <a:srgbClr val="303744"/>
              </a:solidFill>
              <a:latin typeface="Arial"/>
              <a:cs typeface="Arial"/>
            </a:endParaRPr>
          </a:p>
        </p:txBody>
      </p:sp>
      <p:sp>
        <p:nvSpPr>
          <p:cNvPr id="16" name="object 10">
            <a:extLst>
              <a:ext uri="{FF2B5EF4-FFF2-40B4-BE49-F238E27FC236}">
                <a16:creationId xmlns:a16="http://schemas.microsoft.com/office/drawing/2014/main" id="{E1CFA880-0D07-EFA2-BA92-8FAF7430CE24}"/>
              </a:ext>
            </a:extLst>
          </p:cNvPr>
          <p:cNvSpPr txBox="1"/>
          <p:nvPr/>
        </p:nvSpPr>
        <p:spPr>
          <a:xfrm>
            <a:off x="1866901" y="4776612"/>
            <a:ext cx="3330008" cy="1197764"/>
          </a:xfrm>
          <a:prstGeom prst="rect">
            <a:avLst/>
          </a:prstGeom>
        </p:spPr>
        <p:txBody>
          <a:bodyPr vert="horz" wrap="square" lIns="0" tIns="43180" rIns="0" bIns="0" rtlCol="0" anchor="t">
            <a:spAutoFit/>
          </a:bodyPr>
          <a:lstStyle/>
          <a:p>
            <a:pPr marL="12700" marR="745490">
              <a:lnSpc>
                <a:spcPts val="2900"/>
              </a:lnSpc>
              <a:spcBef>
                <a:spcPts val="340"/>
              </a:spcBef>
            </a:pPr>
            <a:r>
              <a:rPr lang="en-US" sz="2550" b="1">
                <a:solidFill>
                  <a:schemeClr val="accent2"/>
                </a:solidFill>
                <a:latin typeface="Arial"/>
                <a:cs typeface="Arial"/>
              </a:rPr>
              <a:t>Location:</a:t>
            </a:r>
          </a:p>
          <a:p>
            <a:pPr marL="12700" marR="745490">
              <a:lnSpc>
                <a:spcPts val="2900"/>
              </a:lnSpc>
              <a:spcBef>
                <a:spcPts val="340"/>
              </a:spcBef>
            </a:pPr>
            <a:r>
              <a:rPr kumimoji="0" lang="en-US" sz="2550" b="0" i="0" u="none" strike="noStrike" kern="1200" cap="none" spc="0" normalizeH="0" baseline="0" noProof="0">
                <a:ln>
                  <a:noFill/>
                </a:ln>
                <a:solidFill>
                  <a:srgbClr val="303744"/>
                </a:solidFill>
                <a:effectLst/>
                <a:uLnTx/>
                <a:uFillTx/>
                <a:latin typeface="Arial"/>
                <a:ea typeface="+mn-ea"/>
                <a:cs typeface="Arial"/>
              </a:rPr>
              <a:t>Truckee-Tahoe Airport </a:t>
            </a:r>
            <a:endParaRPr sz="2550">
              <a:solidFill>
                <a:schemeClr val="accent2"/>
              </a:solidFill>
              <a:latin typeface="Arial"/>
              <a:cs typeface="Arial"/>
            </a:endParaRPr>
          </a:p>
        </p:txBody>
      </p:sp>
      <p:sp>
        <p:nvSpPr>
          <p:cNvPr id="4" name="object 10">
            <a:extLst>
              <a:ext uri="{FF2B5EF4-FFF2-40B4-BE49-F238E27FC236}">
                <a16:creationId xmlns:a16="http://schemas.microsoft.com/office/drawing/2014/main" id="{D76FA37D-F1B5-1631-29CA-314527B784EC}"/>
              </a:ext>
            </a:extLst>
          </p:cNvPr>
          <p:cNvSpPr txBox="1"/>
          <p:nvPr/>
        </p:nvSpPr>
        <p:spPr>
          <a:xfrm>
            <a:off x="6182639" y="3721043"/>
            <a:ext cx="3272319" cy="787395"/>
          </a:xfrm>
          <a:prstGeom prst="rect">
            <a:avLst/>
          </a:prstGeom>
        </p:spPr>
        <p:txBody>
          <a:bodyPr vert="horz" wrap="square" lIns="0" tIns="43180" rIns="0" bIns="0" rtlCol="0" anchor="t">
            <a:spAutoFit/>
          </a:bodyPr>
          <a:lstStyle/>
          <a:p>
            <a:pPr marL="12700" marR="745490">
              <a:lnSpc>
                <a:spcPts val="2900"/>
              </a:lnSpc>
              <a:spcBef>
                <a:spcPts val="340"/>
              </a:spcBef>
            </a:pPr>
            <a:r>
              <a:rPr lang="en-US" sz="2550" b="1">
                <a:solidFill>
                  <a:schemeClr val="accent2"/>
                </a:solidFill>
                <a:latin typeface="Arial"/>
                <a:cs typeface="Arial"/>
              </a:rPr>
              <a:t>When: </a:t>
            </a:r>
            <a:r>
              <a:rPr lang="en-US" sz="2550">
                <a:solidFill>
                  <a:schemeClr val="accent2"/>
                </a:solidFill>
                <a:latin typeface="Arial"/>
                <a:cs typeface="Arial"/>
              </a:rPr>
              <a:t>August 2026</a:t>
            </a:r>
            <a:endParaRPr lang="en-US" sz="2550">
              <a:solidFill>
                <a:srgbClr val="303744"/>
              </a:solidFill>
              <a:latin typeface="Arial"/>
              <a:cs typeface="Arial"/>
            </a:endParaRPr>
          </a:p>
        </p:txBody>
      </p:sp>
      <p:sp>
        <p:nvSpPr>
          <p:cNvPr id="13" name="object 10">
            <a:extLst>
              <a:ext uri="{FF2B5EF4-FFF2-40B4-BE49-F238E27FC236}">
                <a16:creationId xmlns:a16="http://schemas.microsoft.com/office/drawing/2014/main" id="{85827ED4-39CF-D91A-D9E7-96B037612F09}"/>
              </a:ext>
            </a:extLst>
          </p:cNvPr>
          <p:cNvSpPr txBox="1"/>
          <p:nvPr/>
        </p:nvSpPr>
        <p:spPr>
          <a:xfrm>
            <a:off x="6182638" y="4776612"/>
            <a:ext cx="3272319" cy="1197764"/>
          </a:xfrm>
          <a:prstGeom prst="rect">
            <a:avLst/>
          </a:prstGeom>
        </p:spPr>
        <p:txBody>
          <a:bodyPr vert="horz" wrap="square" lIns="0" tIns="43180" rIns="0" bIns="0" rtlCol="0" anchor="t">
            <a:spAutoFit/>
          </a:bodyPr>
          <a:lstStyle/>
          <a:p>
            <a:pPr marL="12700" marR="745490">
              <a:lnSpc>
                <a:spcPts val="2900"/>
              </a:lnSpc>
              <a:spcBef>
                <a:spcPts val="340"/>
              </a:spcBef>
            </a:pPr>
            <a:r>
              <a:rPr lang="en-US" sz="2550" b="1">
                <a:solidFill>
                  <a:schemeClr val="accent2"/>
                </a:solidFill>
                <a:latin typeface="Arial"/>
                <a:cs typeface="Arial"/>
              </a:rPr>
              <a:t>Location:</a:t>
            </a:r>
          </a:p>
          <a:p>
            <a:pPr marL="12700" marR="745490">
              <a:lnSpc>
                <a:spcPts val="2900"/>
              </a:lnSpc>
              <a:spcBef>
                <a:spcPts val="340"/>
              </a:spcBef>
            </a:pPr>
            <a:r>
              <a:rPr kumimoji="0" lang="en-US" sz="2550" b="0" i="0" u="none" strike="noStrike" kern="1200" cap="none" spc="0" normalizeH="0" baseline="0" noProof="0">
                <a:ln>
                  <a:noFill/>
                </a:ln>
                <a:solidFill>
                  <a:srgbClr val="303744"/>
                </a:solidFill>
                <a:effectLst/>
                <a:uLnTx/>
                <a:uFillTx/>
                <a:latin typeface="Arial"/>
                <a:ea typeface="+mn-ea"/>
                <a:cs typeface="Arial"/>
              </a:rPr>
              <a:t>Truckee-Tahoe Airport </a:t>
            </a:r>
            <a:endParaRPr sz="2550">
              <a:solidFill>
                <a:schemeClr val="accent2"/>
              </a:solidFill>
              <a:latin typeface="Arial"/>
              <a:cs typeface="Arial"/>
            </a:endParaRPr>
          </a:p>
        </p:txBody>
      </p:sp>
      <p:sp>
        <p:nvSpPr>
          <p:cNvPr id="2" name="object 10">
            <a:extLst>
              <a:ext uri="{FF2B5EF4-FFF2-40B4-BE49-F238E27FC236}">
                <a16:creationId xmlns:a16="http://schemas.microsoft.com/office/drawing/2014/main" id="{ED4713A3-EE8C-E78E-503A-3112F2808B5B}"/>
              </a:ext>
            </a:extLst>
          </p:cNvPr>
          <p:cNvSpPr txBox="1">
            <a:spLocks noGrp="1" noRot="1" noMove="1" noResize="1" noEditPoints="1" noAdjustHandles="1" noChangeArrowheads="1" noChangeShapeType="1"/>
          </p:cNvSpPr>
          <p:nvPr/>
        </p:nvSpPr>
        <p:spPr>
          <a:xfrm>
            <a:off x="1866904" y="2627439"/>
            <a:ext cx="4024480" cy="874598"/>
          </a:xfrm>
          <a:prstGeom prst="rect">
            <a:avLst/>
          </a:prstGeom>
        </p:spPr>
        <p:txBody>
          <a:bodyPr vert="horz" wrap="square" lIns="0" tIns="12700" rIns="0" bIns="0" rtlCol="0" anchor="t">
            <a:spAutoFit/>
          </a:bodyPr>
          <a:lstStyle/>
          <a:p>
            <a:pPr marL="12700">
              <a:spcBef>
                <a:spcPts val="100"/>
              </a:spcBef>
            </a:pPr>
            <a:r>
              <a:rPr lang="en-US" sz="2800" b="1" dirty="0">
                <a:solidFill>
                  <a:srgbClr val="FF711C"/>
                </a:solidFill>
                <a:latin typeface="Arial"/>
                <a:cs typeface="Arial"/>
              </a:rPr>
              <a:t>Coffee with a Controller and ATC101</a:t>
            </a:r>
            <a:endParaRPr sz="2800" dirty="0">
              <a:latin typeface="Arial"/>
              <a:cs typeface="Arial"/>
            </a:endParaRPr>
          </a:p>
        </p:txBody>
      </p:sp>
      <p:sp>
        <p:nvSpPr>
          <p:cNvPr id="3" name="object 10">
            <a:extLst>
              <a:ext uri="{FF2B5EF4-FFF2-40B4-BE49-F238E27FC236}">
                <a16:creationId xmlns:a16="http://schemas.microsoft.com/office/drawing/2014/main" id="{E54387FC-28C4-CBE9-3971-F83B0560DDE1}"/>
              </a:ext>
            </a:extLst>
          </p:cNvPr>
          <p:cNvSpPr txBox="1">
            <a:spLocks noGrp="1" noRot="1" noMove="1" noResize="1" noEditPoints="1" noAdjustHandles="1" noChangeArrowheads="1" noChangeShapeType="1"/>
          </p:cNvSpPr>
          <p:nvPr/>
        </p:nvSpPr>
        <p:spPr>
          <a:xfrm>
            <a:off x="6186864" y="2627439"/>
            <a:ext cx="1590828" cy="874598"/>
          </a:xfrm>
          <a:prstGeom prst="rect">
            <a:avLst/>
          </a:prstGeom>
        </p:spPr>
        <p:txBody>
          <a:bodyPr vert="horz" wrap="square" lIns="0" tIns="12700" rIns="0" bIns="0" rtlCol="0" anchor="t">
            <a:spAutoFit/>
          </a:bodyPr>
          <a:lstStyle/>
          <a:p>
            <a:pPr marL="12700">
              <a:spcBef>
                <a:spcPts val="100"/>
              </a:spcBef>
            </a:pPr>
            <a:r>
              <a:rPr lang="en-US" sz="2800" b="1">
                <a:solidFill>
                  <a:srgbClr val="FF711C"/>
                </a:solidFill>
                <a:latin typeface="Arial"/>
                <a:cs typeface="Arial"/>
              </a:rPr>
              <a:t>NEXT RSAT</a:t>
            </a:r>
            <a:endParaRPr sz="2800">
              <a:latin typeface="Arial"/>
              <a:cs typeface="Arial"/>
            </a:endParaRPr>
          </a:p>
        </p:txBody>
      </p:sp>
    </p:spTree>
    <p:extLst>
      <p:ext uri="{BB962C8B-B14F-4D97-AF65-F5344CB8AC3E}">
        <p14:creationId xmlns:p14="http://schemas.microsoft.com/office/powerpoint/2010/main" val="803251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CEFE86F7-A019-5C3C-16CF-AE41D11BBD98}"/>
              </a:ext>
            </a:extLst>
          </p:cNvPr>
          <p:cNvSpPr txBox="1">
            <a:spLocks noGrp="1" noRot="1" noMove="1" noResize="1" noEditPoints="1" noAdjustHandles="1" noChangeArrowheads="1" noChangeShapeType="1"/>
          </p:cNvSpPr>
          <p:nvPr/>
        </p:nvSpPr>
        <p:spPr>
          <a:xfrm>
            <a:off x="1866900" y="2407420"/>
            <a:ext cx="10325100" cy="911403"/>
          </a:xfrm>
          <a:prstGeom prst="rect">
            <a:avLst/>
          </a:prstGeom>
        </p:spPr>
        <p:txBody>
          <a:bodyPr vert="horz" wrap="square" lIns="0" tIns="182880" rIns="0" bIns="0" rtlCol="0" anchor="t">
            <a:noAutofit/>
          </a:bodyPr>
          <a:lstStyle/>
          <a:p>
            <a:pPr marL="12700" marR="248285">
              <a:spcBef>
                <a:spcPts val="340"/>
              </a:spcBef>
            </a:pPr>
            <a:r>
              <a:rPr lang="en-US" sz="2800" b="1">
                <a:solidFill>
                  <a:srgbClr val="FF711C"/>
                </a:solidFill>
                <a:effectLst>
                  <a:outerShdw blurRad="50800" dist="38100" dir="2700000" algn="tl" rotWithShape="0">
                    <a:prstClr val="black">
                      <a:alpha val="19000"/>
                    </a:prstClr>
                  </a:outerShdw>
                </a:effectLst>
                <a:latin typeface="Arial"/>
                <a:cs typeface="Arial"/>
              </a:rPr>
              <a:t>YOUR OPPORTUNITY TO SAY SOMETHING </a:t>
            </a:r>
            <a:endParaRPr lang="en-US">
              <a:effectLst>
                <a:outerShdw blurRad="50800" dist="38100" dir="2700000" algn="tl" rotWithShape="0">
                  <a:prstClr val="black">
                    <a:alpha val="19000"/>
                  </a:prstClr>
                </a:outerShdw>
              </a:effectLst>
              <a:cs typeface="Calibri"/>
            </a:endParaRPr>
          </a:p>
        </p:txBody>
      </p:sp>
      <p:sp>
        <p:nvSpPr>
          <p:cNvPr id="3" name="TextBox 2">
            <a:extLst>
              <a:ext uri="{FF2B5EF4-FFF2-40B4-BE49-F238E27FC236}">
                <a16:creationId xmlns:a16="http://schemas.microsoft.com/office/drawing/2014/main" id="{16FF9453-5A32-90DE-67C5-6A9B891B128E}"/>
              </a:ext>
            </a:extLst>
          </p:cNvPr>
          <p:cNvSpPr txBox="1">
            <a:spLocks noGrp="1" noRot="1" noMove="1" noResize="1" noEditPoints="1" noAdjustHandles="1" noChangeArrowheads="1" noChangeShapeType="1"/>
          </p:cNvSpPr>
          <p:nvPr/>
        </p:nvSpPr>
        <p:spPr>
          <a:xfrm>
            <a:off x="1844598" y="1385833"/>
            <a:ext cx="8207298" cy="1308050"/>
          </a:xfrm>
          <a:prstGeom prst="rect">
            <a:avLst/>
          </a:prstGeom>
          <a:noFill/>
        </p:spPr>
        <p:txBody>
          <a:bodyPr wrap="square" lIns="0" tIns="0" rIns="0" bIns="0" rtlCol="0">
            <a:spAutoFit/>
          </a:bodyPr>
          <a:lstStyle/>
          <a:p>
            <a:r>
              <a:rPr lang="en-US" sz="8500" b="1" i="0">
                <a:solidFill>
                  <a:schemeClr val="bg1"/>
                </a:solidFill>
                <a:effectLst>
                  <a:outerShdw blurRad="76200" dist="76200" dir="3600000" algn="t" rotWithShape="0">
                    <a:prstClr val="black">
                      <a:alpha val="40000"/>
                    </a:prstClr>
                  </a:outerShdw>
                </a:effectLst>
                <a:latin typeface="Arial Black" panose="020B0604020202020204" pitchFamily="34" charset="0"/>
                <a:cs typeface="Arial Black" panose="020B0604020202020204" pitchFamily="34" charset="0"/>
              </a:rPr>
              <a:t>CLOSING</a:t>
            </a:r>
            <a:endParaRPr lang="en-US" sz="8500" b="1" i="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088611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969F9013-260E-7C90-307E-508FF005DC29}"/>
              </a:ext>
            </a:extLst>
          </p:cNvPr>
          <p:cNvSpPr txBox="1">
            <a:spLocks noGrp="1" noRot="1" noMove="1" noResize="1" noEditPoints="1" noAdjustHandles="1" noChangeArrowheads="1" noChangeShapeType="1"/>
          </p:cNvSpPr>
          <p:nvPr/>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0">
                <a:solidFill>
                  <a:srgbClr val="FF711C"/>
                </a:solidFill>
                <a:effectLst>
                  <a:outerShdw blurRad="76200" dist="76200" dir="3600000" algn="tl" rotWithShape="0">
                    <a:prstClr val="black">
                      <a:alpha val="17248"/>
                    </a:prstClr>
                  </a:outerShdw>
                </a:effectLst>
              </a:rPr>
              <a:t>LINKS</a:t>
            </a:r>
            <a:endParaRPr lang="en-US" sz="2400" b="0" spc="0" baseline="0">
              <a:solidFill>
                <a:srgbClr val="FF711C"/>
              </a:solidFill>
              <a:effectLst>
                <a:outerShdw blurRad="76200" dist="76200" dir="3600000" algn="tl" rotWithShape="0">
                  <a:prstClr val="black">
                    <a:alpha val="17248"/>
                  </a:prstClr>
                </a:outerShdw>
              </a:effectLst>
              <a:latin typeface="Arial"/>
              <a:cs typeface="Arial"/>
            </a:endParaRPr>
          </a:p>
        </p:txBody>
      </p:sp>
      <p:sp>
        <p:nvSpPr>
          <p:cNvPr id="3" name="Rectangle 2">
            <a:extLst>
              <a:ext uri="{FF2B5EF4-FFF2-40B4-BE49-F238E27FC236}">
                <a16:creationId xmlns:a16="http://schemas.microsoft.com/office/drawing/2014/main" id="{3FF60BC1-4122-C42D-DE4B-796AFA87B995}"/>
              </a:ext>
            </a:extLst>
          </p:cNvPr>
          <p:cNvSpPr>
            <a:spLocks noGrp="1" noRot="1" noMove="1" noResize="1" noEditPoints="1" noAdjustHandles="1" noChangeArrowheads="1" noChangeShapeType="1"/>
          </p:cNvSpPr>
          <p:nvPr/>
        </p:nvSpPr>
        <p:spPr>
          <a:xfrm>
            <a:off x="1871225" y="4241610"/>
            <a:ext cx="4448738" cy="2462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ea typeface="Calibri" panose="020F050202020403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0C09B53-1A82-1E88-8FB0-277721590C85}"/>
              </a:ext>
            </a:extLst>
          </p:cNvPr>
          <p:cNvSpPr>
            <a:spLocks noGrp="1" noRot="1" noMove="1" noResize="1" noEditPoints="1" noAdjustHandles="1" noChangeArrowheads="1" noChangeShapeType="1"/>
          </p:cNvSpPr>
          <p:nvPr/>
        </p:nvSpPr>
        <p:spPr>
          <a:xfrm>
            <a:off x="6216808" y="187062"/>
            <a:ext cx="5975191" cy="7178888"/>
          </a:xfrm>
          <a:prstGeom prst="rect">
            <a:avLst/>
          </a:prstGeom>
        </p:spPr>
        <p:txBody>
          <a:bodyPr wrap="square" lIns="0" tIns="0" rIns="0" bIns="0">
            <a:spAutoFit/>
          </a:bodyPr>
          <a:lstStyle/>
          <a:p>
            <a:pPr>
              <a:lnSpc>
                <a:spcPct val="100000"/>
              </a:lnSpc>
              <a:spcBef>
                <a:spcPts val="0"/>
              </a:spcBef>
              <a:spcAft>
                <a:spcPts val="300"/>
              </a:spcAft>
            </a:pPr>
            <a:r>
              <a:rPr lang="en-US" sz="2000" b="1">
                <a:latin typeface="Arial" panose="020B0604020202020204" pitchFamily="34" charset="0"/>
                <a:ea typeface="Calibri" panose="020F0502020204030204" pitchFamily="34" charset="0"/>
                <a:cs typeface="Arial" panose="020B0604020202020204" pitchFamily="34" charset="0"/>
              </a:rPr>
              <a:t>CONSTRUCTION: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NOTAMs: </a:t>
            </a:r>
            <a:r>
              <a:rPr kumimoji="0" lang="en-US" sz="1550" b="0" i="0" u="none" strike="noStrike" kern="1200" cap="none" spc="0" normalizeH="0" baseline="0" noProof="0">
                <a:ln>
                  <a:noFill/>
                </a:ln>
                <a:solidFill>
                  <a:srgbClr val="44546A"/>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https://notams.aim.faa.gov/notam</a:t>
            </a:r>
            <a:br>
              <a:rPr kumimoji="0" lang="en-US" sz="1550" b="0" i="0" u="none" strike="noStrike" kern="1200" cap="none" spc="0" normalizeH="0" baseline="0" noProof="0">
                <a:ln>
                  <a:noFill/>
                </a:ln>
                <a:solidFill>
                  <a:srgbClr val="44546A"/>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rgbClr val="44546A"/>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Search/disclaimer.html</a:t>
            </a:r>
            <a:endParaRPr kumimoji="0" lang="en-US" sz="1550" b="0" i="0" u="none" strike="noStrike" kern="1200" cap="none" spc="0" normalizeH="0" baseline="0" noProof="0">
              <a:ln>
                <a:noFill/>
              </a:ln>
              <a:solidFill>
                <a:srgbClr val="44546A"/>
              </a:solidFill>
              <a:effectLst/>
              <a:uLnTx/>
              <a:uFillTx/>
              <a:latin typeface="Arial" panose="020B0604020202020204" pitchFamily="34" charset="0"/>
              <a:ea typeface="Calibri" panose="020F0502020204030204" pitchFamily="34" charset="0"/>
              <a:cs typeface="Arial" panose="020B0604020202020204" pitchFamily="34" charset="0"/>
            </a:endParaRPr>
          </a:p>
          <a:p>
            <a:pPr>
              <a:spcAft>
                <a:spcPts val="300"/>
              </a:spcAf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CND: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https://www.faa.gov/air_traffic/flight_</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aeronav</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aero_data</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Apt_Constr_Notices</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Checklist: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runway_safety</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runway_Construction</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ACAC mailbox: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9-AJA-ConstructionCouncil@faa.gov</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303744"/>
                </a:solidFill>
                <a:effectLst/>
                <a:uLnTx/>
                <a:uFillTx/>
                <a:latin typeface="Arial" panose="020B0604020202020204" pitchFamily="34" charset="0"/>
                <a:ea typeface="Calibri" panose="020F0502020204030204" pitchFamily="34" charset="0"/>
                <a:cs typeface="Arial" panose="020B0604020202020204" pitchFamily="34" charset="0"/>
              </a:rPr>
              <a:t>FAA WEBSITES/ LINKS: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Airport Diagram: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https://www.faa.gov/airports/</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runway_safety</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/diagrams/</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Pilot Simulator: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http://faarunwaysafetysimulator.com/</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AAN: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https://www.faa.gov/airports/runway_safety/hotspots/aan</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EMAS/ RIM: </a:t>
            </a:r>
            <a:r>
              <a:rPr lang="en-US" sz="1800" u="sng">
                <a:solidFill>
                  <a:schemeClr val="accent1">
                    <a:lumMod val="75000"/>
                  </a:schemeClr>
                </a:solidFill>
                <a:effectLst/>
                <a:latin typeface="Calibri" panose="020F0502020204030204" pitchFamily="34" charset="0"/>
                <a:ea typeface="Times New Roman" panose="02020603050405020304" pitchFamily="18" charset="0"/>
                <a:hlinkClick r:id="rId10">
                  <a:extLst>
                    <a:ext uri="{A12FA001-AC4F-418D-AE19-62706E023703}">
                      <ahyp:hlinkClr xmlns:ahyp="http://schemas.microsoft.com/office/drawing/2018/hyperlinkcolor" val="tx"/>
                    </a:ext>
                  </a:extLst>
                </a:hlinkClick>
              </a:rPr>
              <a:t>https://www.faa.gov/airports/engineering/</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800" u="sng" err="1">
                <a:solidFill>
                  <a:schemeClr val="accent1">
                    <a:lumMod val="75000"/>
                  </a:schemeClr>
                </a:solidFill>
                <a:effectLst/>
                <a:latin typeface="Calibri" panose="020F0502020204030204" pitchFamily="34" charset="0"/>
                <a:ea typeface="Times New Roman" panose="02020603050405020304" pitchFamily="18" charset="0"/>
                <a:hlinkClick r:id="rId10">
                  <a:extLst>
                    <a:ext uri="{A12FA001-AC4F-418D-AE19-62706E023703}">
                      <ahyp:hlinkClr xmlns:ahyp="http://schemas.microsoft.com/office/drawing/2018/hyperlinkcolor" val="tx"/>
                    </a:ext>
                  </a:extLst>
                </a:hlinkClick>
              </a:rPr>
              <a:t>incursions_excursions</a:t>
            </a:r>
            <a:endParaRPr kumimoji="0" lang="en-US" sz="1550" b="1" i="0" u="none" strike="noStrike" kern="1200" cap="none" spc="0" normalizeH="0" baseline="0" noProof="0">
              <a:ln>
                <a:noFill/>
              </a:ln>
              <a:solidFill>
                <a:schemeClr val="accent1">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FAAST: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https://www.faasafety.gov/</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Hot Spot Description: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https://www.faa.gov/air_traffic/</a:t>
            </a:r>
            <a:b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b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flight_info</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aeronav</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digital_products</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a:t>
            </a:r>
            <a:r>
              <a:rPr kumimoji="0" lang="en-US" sz="1550" b="0" i="0" u="none" strike="noStrike" kern="1200" cap="none" spc="0" normalizeH="0" baseline="0" noProof="0" err="1">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dtpp</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/search/</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a:spcAft>
                <a:spcPts val="300"/>
              </a:spcAft>
              <a:defRPr/>
            </a:pPr>
            <a:r>
              <a:rPr lang="en-US" sz="1550" b="1">
                <a:solidFill>
                  <a:srgbClr val="FF711C"/>
                </a:solidFill>
                <a:latin typeface="Arial" panose="020B0604020202020204" pitchFamily="34" charset="0"/>
                <a:cs typeface="Arial" panose="020B0604020202020204" pitchFamily="34" charset="0"/>
              </a:rPr>
              <a:t>ARP SMS: </a:t>
            </a:r>
            <a:r>
              <a:rPr lang="en-US" sz="1550">
                <a:solidFill>
                  <a:schemeClr val="accent1">
                    <a:lumMod val="75000"/>
                  </a:schemeClr>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https://www.faa.gov/airports/airport_safety/</a:t>
            </a:r>
          </a:p>
          <a:p>
            <a:pPr>
              <a:spcAft>
                <a:spcPts val="300"/>
              </a:spcAft>
              <a:defRPr/>
            </a:pPr>
            <a:r>
              <a:rPr lang="en-US" sz="1550" err="1">
                <a:solidFill>
                  <a:schemeClr val="accent1">
                    <a:lumMod val="75000"/>
                  </a:schemeClr>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safety_management_systems</a:t>
            </a:r>
            <a:endParaRPr lang="en-US" sz="155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550" b="1">
                <a:solidFill>
                  <a:srgbClr val="FF711C"/>
                </a:solidFill>
                <a:latin typeface="Arial" panose="020B0604020202020204" pitchFamily="34" charset="0"/>
                <a:cs typeface="Arial" panose="020B0604020202020204" pitchFamily="34" charset="0"/>
              </a:rPr>
              <a:t>ATO SMS</a:t>
            </a:r>
            <a:r>
              <a:rPr lang="en-US" sz="1300" b="1">
                <a:solidFill>
                  <a:srgbClr val="FF711C"/>
                </a:solidFill>
                <a:latin typeface="Arial" panose="020B0604020202020204" pitchFamily="34" charset="0"/>
                <a:cs typeface="Arial" panose="020B0604020202020204" pitchFamily="34" charset="0"/>
              </a:rPr>
              <a:t>: </a:t>
            </a:r>
            <a:r>
              <a:rPr lang="en-US" sz="1300">
                <a:solidFill>
                  <a:srgbClr val="002060"/>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https://my.faa.gov/org/linebusiness/ato/safety/sms/srm/pre-panel</a:t>
            </a:r>
            <a:r>
              <a:rPr lang="en-US" sz="1300">
                <a:solidFill>
                  <a:srgbClr val="002060"/>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a:solidFill>
                  <a:srgbClr val="002060"/>
                </a:solidFill>
                <a:latin typeface="Arial" panose="020B0604020202020204" pitchFamily="34" charset="0"/>
                <a:cs typeface="Arial" panose="020B0604020202020204" pitchFamily="34" charset="0"/>
              </a:rPr>
              <a:t>(for internal FAA use)</a:t>
            </a: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sz="155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sz="2000">
              <a:solidFill>
                <a:schemeClr val="accent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1572E76-668E-7FD5-60DB-DC2AD509258F}"/>
              </a:ext>
            </a:extLst>
          </p:cNvPr>
          <p:cNvSpPr>
            <a:spLocks noGrp="1" noRot="1" noMove="1" noResize="1" noEditPoints="1" noAdjustHandles="1" noChangeArrowheads="1" noChangeShapeType="1"/>
          </p:cNvSpPr>
          <p:nvPr/>
        </p:nvSpPr>
        <p:spPr>
          <a:xfrm>
            <a:off x="1757694" y="1067807"/>
            <a:ext cx="4525274" cy="5616922"/>
          </a:xfrm>
          <a:prstGeom prst="rect">
            <a:avLst/>
          </a:prstGeom>
        </p:spPr>
        <p:txBody>
          <a:bodyPr wrap="square" lIns="0" tIns="0" rIns="0" bIns="0" anchor="t">
            <a:spAutoFit/>
          </a:bodyPr>
          <a:lstStyle/>
          <a:p>
            <a:pPr>
              <a:lnSpc>
                <a:spcPct val="100000"/>
              </a:lnSpc>
              <a:spcAft>
                <a:spcPts val="300"/>
              </a:spcAft>
            </a:pPr>
            <a:r>
              <a:rPr lang="en-US" sz="2000" b="1">
                <a:latin typeface="Arial" panose="020B0604020202020204" pitchFamily="34" charset="0"/>
                <a:ea typeface="Calibri" panose="020F0502020204030204" pitchFamily="34" charset="0"/>
                <a:cs typeface="Arial" panose="020B0604020202020204" pitchFamily="34" charset="0"/>
              </a:rPr>
              <a:t>FROM THE FLIGHT DECK VIDEOS: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FAA: </a:t>
            </a:r>
            <a: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5">
                  <a:extLst>
                    <a:ext uri="{A12FA001-AC4F-418D-AE19-62706E023703}">
                      <ahyp:hlinkClr xmlns:ahyp="http://schemas.microsoft.com/office/drawing/2018/hyperlinkcolor" val="tx"/>
                    </a:ext>
                  </a:extLst>
                </a:hlinkClick>
              </a:rPr>
              <a:t>https://www.faa.gov/airports/</a:t>
            </a:r>
            <a:br>
              <a:rPr lang="en-US" sz="1550" b="0" i="0" u="none" strike="noStrike" kern="1200" cap="none" spc="0" baseline="0" noProof="0">
                <a:solidFill>
                  <a:srgbClr val="44546A"/>
                </a:solidFill>
                <a:latin typeface="Calibri" panose="020F0502020204030204"/>
                <a:cs typeface="Calibri"/>
                <a:hlinkClick r:id="rId15"/>
              </a:rPr>
            </a:br>
            <a:r>
              <a:rPr kumimoji="0" lang="en-US" sz="1550" b="0" i="0" u="none" strike="noStrike" kern="1200" cap="none" spc="0" normalizeH="0" baseline="0" noProof="0">
                <a:ln>
                  <a:noFill/>
                </a:ln>
                <a:solidFill>
                  <a:schemeClr val="tx2"/>
                </a:solidFill>
                <a:effectLst/>
                <a:uLnTx/>
                <a:uFillTx/>
                <a:latin typeface="Calibri" panose="020F0502020204030204"/>
                <a:ea typeface="+mn-ea"/>
                <a:cs typeface="+mn-cs"/>
                <a:hlinkClick r:id="rId15">
                  <a:extLst>
                    <a:ext uri="{A12FA001-AC4F-418D-AE19-62706E023703}">
                      <ahyp:hlinkClr xmlns:ahyp="http://schemas.microsoft.com/office/drawing/2018/hyperlinkcolor" val="tx"/>
                    </a:ext>
                  </a:extLst>
                </a:hlinkClick>
              </a:rPr>
              <a:t>runway_safety/videos/</a:t>
            </a:r>
            <a:endParaRPr kumimoji="0" lang="en-US" sz="1550" b="0" i="0" u="none" strike="noStrike" kern="1200" cap="none" spc="0" normalizeH="0" baseline="0" noProof="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YouTube: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https://www.youtube.com/</a:t>
            </a:r>
            <a:br>
              <a:rPr lang="en-US" sz="1550" b="0" i="0" u="none" strike="noStrike" kern="1200" cap="none" spc="0" baseline="0" noProof="0">
                <a:solidFill>
                  <a:srgbClr val="44546A"/>
                </a:solidFill>
                <a:latin typeface="Arial" panose="020B0604020202020204" pitchFamily="34" charset="0"/>
                <a:ea typeface="Calibri" panose="020F0502020204030204" pitchFamily="34" charset="0"/>
                <a:cs typeface="Arial" panose="020B0604020202020204" pitchFamily="34" charset="0"/>
                <a:hlinkClick r:id="rId16"/>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watch?v=FCfONL2r7C4</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a:spcAft>
                <a:spcPts val="300"/>
              </a:spcAft>
              <a:defRPr/>
            </a:pPr>
            <a:endParaRPr lang="en-US" sz="800">
              <a:solidFill>
                <a:srgbClr val="000000"/>
              </a:solidFill>
              <a:latin typeface="Arial"/>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a:ln>
                  <a:noFill/>
                </a:ln>
                <a:solidFill>
                  <a:srgbClr val="303744"/>
                </a:solidFill>
                <a:effectLst/>
                <a:uLnTx/>
                <a:uFillTx/>
                <a:latin typeface="Arial" panose="020B0604020202020204" pitchFamily="34" charset="0"/>
                <a:ea typeface="Calibri" panose="020F0502020204030204" pitchFamily="34" charset="0"/>
                <a:cs typeface="Arial" panose="020B0604020202020204" pitchFamily="34" charset="0"/>
              </a:rPr>
              <a:t>AIRFIELD DRIVERS: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Situational Awareness: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https://youtube.com/</a:t>
            </a:r>
            <a:br>
              <a:rPr lang="en-US" sz="1550" b="0" i="0" u="none" strike="noStrike" kern="1200" cap="none" spc="0" baseline="0" noProof="0">
                <a:solidFill>
                  <a:srgbClr val="44546A"/>
                </a:solidFill>
                <a:latin typeface="Arial" panose="020B0604020202020204" pitchFamily="34" charset="0"/>
                <a:ea typeface="Calibri" panose="020F0502020204030204" pitchFamily="34" charset="0"/>
                <a:cs typeface="Arial" panose="020B0604020202020204" pitchFamily="34" charset="0"/>
                <a:hlinkClick r:id="rId17"/>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watch?v=gTc-SZi9nk8&amp;feature=share</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Phraseology: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https://www.youtube.com/</a:t>
            </a:r>
            <a:br>
              <a:rPr lang="en-US" sz="1550" b="0" i="0" u="none" strike="noStrike" kern="1200" cap="none" spc="0" baseline="0" noProof="0">
                <a:solidFill>
                  <a:srgbClr val="44546A"/>
                </a:solidFill>
                <a:latin typeface="Arial" panose="020B0604020202020204" pitchFamily="34" charset="0"/>
                <a:ea typeface="Calibri" panose="020F0502020204030204" pitchFamily="34" charset="0"/>
                <a:cs typeface="Arial" panose="020B0604020202020204" pitchFamily="34" charset="0"/>
                <a:hlinkClick r:id="rId18"/>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watch?v=lLHsgz3aWZY</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550" b="1" i="0" u="none" strike="noStrike" kern="1200" cap="none" spc="0" normalizeH="0" baseline="0" noProof="0">
                <a:ln>
                  <a:noFill/>
                </a:ln>
                <a:solidFill>
                  <a:srgbClr val="EC711C"/>
                </a:solidFill>
                <a:effectLst/>
                <a:uLnTx/>
                <a:uFillTx/>
                <a:latin typeface="Arial" panose="020B0604020202020204" pitchFamily="34" charset="0"/>
                <a:ea typeface="Calibri" panose="020F0502020204030204" pitchFamily="34" charset="0"/>
                <a:cs typeface="Arial" panose="020B0604020202020204" pitchFamily="34" charset="0"/>
              </a:rPr>
              <a:t>Winter Ops: </a:t>
            </a: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https://youtube.com/watch</a:t>
            </a:r>
            <a:br>
              <a:rPr lang="en-US" sz="1550" b="0" i="0" u="none" strike="noStrike" kern="1200" cap="none" spc="0" baseline="0" noProof="0">
                <a:solidFill>
                  <a:srgbClr val="44546A"/>
                </a:solidFill>
                <a:latin typeface="Arial" panose="020B0604020202020204" pitchFamily="34" charset="0"/>
                <a:ea typeface="Calibri" panose="020F0502020204030204" pitchFamily="34" charset="0"/>
                <a:cs typeface="Arial" panose="020B0604020202020204" pitchFamily="34" charset="0"/>
                <a:hlinkClick r:id="rId19"/>
              </a:rPr>
            </a:br>
            <a:r>
              <a:rPr kumimoji="0" lang="en-US" sz="1550"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?v=FNgAN1tHJUE&amp;feature=share</a:t>
            </a:r>
            <a:endParaRPr kumimoji="0" lang="en-US" sz="155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037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RUNWAY SAFETY HOME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https://www.faa.gov/airports/runway_safety</a:t>
            </a:r>
            <a:r>
              <a:rPr kumimoji="0" lang="en-US" sz="1600" b="0" i="0" strike="noStrike" kern="1200" cap="none" spc="0" normalizeH="0" baseline="0" noProof="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a:defRPr/>
            </a:pPr>
            <a:r>
              <a:rPr lang="en-US" sz="1900" b="1">
                <a:solidFill>
                  <a:srgbClr val="002060"/>
                </a:solidFill>
                <a:latin typeface="Arial" panose="020B0604020202020204" pitchFamily="34" charset="0"/>
                <a:cs typeface="Arial" panose="020B0604020202020204" pitchFamily="34" charset="0"/>
              </a:rPr>
              <a:t>AIRFIELD OPERATING SURFACES VIDEO:</a:t>
            </a:r>
            <a:r>
              <a:rPr lang="en-US" sz="1600" b="1">
                <a:solidFill>
                  <a:srgbClr val="000000"/>
                </a:solidFill>
                <a:latin typeface="Arial" panose="020B0604020202020204" pitchFamily="34" charset="0"/>
                <a:cs typeface="Arial" panose="020B0604020202020204" pitchFamily="34" charset="0"/>
              </a:rPr>
              <a:t> </a:t>
            </a:r>
            <a:r>
              <a:rPr lang="en-US" sz="1600" u="sng">
                <a:solidFill>
                  <a:srgbClr val="000000"/>
                </a:solidFill>
                <a:latin typeface="Arial" panose="020B0604020202020204" pitchFamily="34" charset="0"/>
                <a:cs typeface="Arial" panose="020B0604020202020204" pitchFamily="34" charset="0"/>
                <a:hlinkClick r:id="rId21"/>
              </a:rPr>
              <a:t>https://www.youtube.com/watch?v=9ICtpfJicds</a:t>
            </a:r>
            <a:endParaRPr lang="en-US">
              <a:ea typeface="+mn-ea"/>
            </a:endParaRPr>
          </a:p>
          <a:p>
            <a:endParaRPr lang="en-US" sz="20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234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C01929E8-DB73-9D9E-90F7-B0B8A5D06601}"/>
              </a:ext>
            </a:extLst>
          </p:cNvPr>
          <p:cNvSpPr txBox="1">
            <a:spLocks noGrp="1" noRot="1" noMove="1" noResize="1" noEditPoints="1" noAdjustHandles="1" noChangeArrowheads="1" noChangeShapeType="1"/>
          </p:cNvSpPr>
          <p:nvPr/>
        </p:nvSpPr>
        <p:spPr>
          <a:xfrm>
            <a:off x="1823854" y="281827"/>
            <a:ext cx="9529946" cy="691215"/>
          </a:xfrm>
          <a:prstGeom prst="rect">
            <a:avLst/>
          </a:prstGeom>
        </p:spPr>
        <p:txBody>
          <a:bodyPr vert="horz" wrap="square" lIns="0" tIns="13970" rIns="0" bIns="0" rtlCol="0" anchor="b" anchorCtr="0">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marR="0" lvl="0" indent="0" algn="l" defTabSz="914400" rtl="0" eaLnBrk="1" fontAlgn="ctr" latinLnBrk="0" hangingPunct="1">
              <a:lnSpc>
                <a:spcPct val="100000"/>
              </a:lnSpc>
              <a:spcBef>
                <a:spcPts val="110"/>
              </a:spcBef>
              <a:spcAft>
                <a:spcPts val="0"/>
              </a:spcAft>
              <a:buClrTx/>
              <a:buSzTx/>
              <a:buFontTx/>
              <a:buNone/>
              <a:tabLst/>
              <a:defRPr/>
            </a:pPr>
            <a:r>
              <a:rPr lang="en-US" sz="4400" spc="0">
                <a:solidFill>
                  <a:srgbClr val="FF711C"/>
                </a:solidFill>
                <a:effectLst>
                  <a:outerShdw blurRad="76200" dist="76200" dir="3600000" algn="tl" rotWithShape="0">
                    <a:prstClr val="black">
                      <a:alpha val="17248"/>
                    </a:prstClr>
                  </a:outerShdw>
                </a:effectLst>
              </a:rPr>
              <a:t>QR CODES</a:t>
            </a:r>
            <a:endParaRPr lang="en-US" sz="2400" b="0" spc="0" baseline="0">
              <a:solidFill>
                <a:srgbClr val="FF711C"/>
              </a:solidFill>
              <a:effectLst>
                <a:outerShdw blurRad="76200" dist="76200" dir="3600000" algn="tl" rotWithShape="0">
                  <a:prstClr val="black">
                    <a:alpha val="17248"/>
                  </a:prstClr>
                </a:outerShdw>
              </a:effectLst>
              <a:latin typeface="Arial"/>
              <a:cs typeface="Arial"/>
            </a:endParaRPr>
          </a:p>
        </p:txBody>
      </p:sp>
      <p:sp>
        <p:nvSpPr>
          <p:cNvPr id="3" name="Rectangle 2">
            <a:extLst>
              <a:ext uri="{FF2B5EF4-FFF2-40B4-BE49-F238E27FC236}">
                <a16:creationId xmlns:a16="http://schemas.microsoft.com/office/drawing/2014/main" id="{BFFD81D3-E196-8C02-9BC3-1A184DB09598}"/>
              </a:ext>
            </a:extLst>
          </p:cNvPr>
          <p:cNvSpPr>
            <a:spLocks noGrp="1" noRot="1" noMove="1" noResize="1" noEditPoints="1" noAdjustHandles="1" noChangeArrowheads="1" noChangeShapeType="1"/>
          </p:cNvSpPr>
          <p:nvPr/>
        </p:nvSpPr>
        <p:spPr>
          <a:xfrm>
            <a:off x="2756379" y="2478840"/>
            <a:ext cx="386196"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FAA</a:t>
            </a:r>
            <a:endParaRPr lang="en-US" sz="16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3ECD938-B8A3-337A-6C94-EF9A3038FDB1}"/>
              </a:ext>
            </a:extLst>
          </p:cNvPr>
          <p:cNvSpPr>
            <a:spLocks noGrp="1" noRot="1" noMove="1" noResize="1" noEditPoints="1" noAdjustHandles="1" noChangeArrowheads="1" noChangeShapeType="1"/>
          </p:cNvSpPr>
          <p:nvPr/>
        </p:nvSpPr>
        <p:spPr>
          <a:xfrm>
            <a:off x="8318046" y="2599195"/>
            <a:ext cx="947404"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CND</a:t>
            </a:r>
            <a:endParaRPr lang="en-US" sz="16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6A29AA-A112-4051-5D81-7460D1183F5B}"/>
              </a:ext>
            </a:extLst>
          </p:cNvPr>
          <p:cNvSpPr>
            <a:spLocks noGrp="1" noRot="1" noMove="1" noResize="1" noEditPoints="1" noAdjustHandles="1" noChangeArrowheads="1" noChangeShapeType="1"/>
          </p:cNvSpPr>
          <p:nvPr/>
        </p:nvSpPr>
        <p:spPr>
          <a:xfrm>
            <a:off x="9422907" y="2537972"/>
            <a:ext cx="830356"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Checklist</a:t>
            </a:r>
            <a:endParaRPr lang="en-US" sz="16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B62142D-7F3E-0373-0449-CD3D072EF1A3}"/>
              </a:ext>
            </a:extLst>
          </p:cNvPr>
          <p:cNvSpPr>
            <a:spLocks noGrp="1" noRot="1" noMove="1" noResize="1" noEditPoints="1" noAdjustHandles="1" noChangeArrowheads="1" noChangeShapeType="1"/>
          </p:cNvSpPr>
          <p:nvPr/>
        </p:nvSpPr>
        <p:spPr>
          <a:xfrm>
            <a:off x="10722272" y="2524163"/>
            <a:ext cx="1036645"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ACAC mailbox</a:t>
            </a:r>
            <a:endParaRPr lang="en-US" sz="16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AA0AF7C-CA23-05BF-1557-C0087B26B6CC}"/>
              </a:ext>
            </a:extLst>
          </p:cNvPr>
          <p:cNvSpPr>
            <a:spLocks noGrp="1" noRot="1" noMove="1" noResize="1" noEditPoints="1" noAdjustHandles="1" noChangeArrowheads="1" noChangeShapeType="1"/>
          </p:cNvSpPr>
          <p:nvPr/>
        </p:nvSpPr>
        <p:spPr>
          <a:xfrm>
            <a:off x="3145716" y="4493504"/>
            <a:ext cx="1161976"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Phraseology</a:t>
            </a:r>
            <a:endParaRPr lang="en-US" sz="16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1A279A3-2772-7FEF-9A72-2A8D739542EE}"/>
              </a:ext>
            </a:extLst>
          </p:cNvPr>
          <p:cNvSpPr>
            <a:spLocks noGrp="1" noRot="1" noMove="1" noResize="1" noEditPoints="1" noAdjustHandles="1" noChangeArrowheads="1" noChangeShapeType="1"/>
          </p:cNvSpPr>
          <p:nvPr/>
        </p:nvSpPr>
        <p:spPr>
          <a:xfrm>
            <a:off x="1816836" y="4493504"/>
            <a:ext cx="1376242"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Situational</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Awareness </a:t>
            </a:r>
            <a:endParaRPr lang="en-US" sz="16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30CAE54-A046-BBAC-C806-8AE00E0670AD}"/>
              </a:ext>
            </a:extLst>
          </p:cNvPr>
          <p:cNvSpPr>
            <a:spLocks noGrp="1" noRot="1" noMove="1" noResize="1" noEditPoints="1" noAdjustHandles="1" noChangeArrowheads="1" noChangeShapeType="1"/>
          </p:cNvSpPr>
          <p:nvPr/>
        </p:nvSpPr>
        <p:spPr>
          <a:xfrm>
            <a:off x="4430674" y="4493504"/>
            <a:ext cx="1052351"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Winter Ops</a:t>
            </a:r>
            <a:endParaRPr lang="en-US" sz="16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87D2676-FE1F-2AF7-9CAE-72616DFC83D3}"/>
              </a:ext>
            </a:extLst>
          </p:cNvPr>
          <p:cNvSpPr>
            <a:spLocks noGrp="1" noRot="1" noMove="1" noResize="1" noEditPoints="1" noAdjustHandles="1" noChangeArrowheads="1" noChangeShapeType="1"/>
          </p:cNvSpPr>
          <p:nvPr/>
        </p:nvSpPr>
        <p:spPr>
          <a:xfrm>
            <a:off x="6692069" y="1173920"/>
            <a:ext cx="2241550"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CONSTRUCTION:</a:t>
            </a:r>
            <a:endParaRPr lang="en-US" sz="2000">
              <a:solidFill>
                <a:schemeClr val="accent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D811078B-2587-5799-CC19-E6A618705B9C}"/>
              </a:ext>
            </a:extLst>
          </p:cNvPr>
          <p:cNvSpPr>
            <a:spLocks noGrp="1" noRot="1" noMove="1" noResize="1" noEditPoints="1" noAdjustHandles="1" noChangeArrowheads="1" noChangeShapeType="1"/>
          </p:cNvSpPr>
          <p:nvPr/>
        </p:nvSpPr>
        <p:spPr>
          <a:xfrm>
            <a:off x="1866900" y="1173920"/>
            <a:ext cx="4678319"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FROM THE FLIGHT DECK VIDEOS:</a:t>
            </a:r>
            <a:endParaRPr lang="en-US" sz="2000">
              <a:solidFill>
                <a:schemeClr val="accent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5727EF7-70D6-89DA-2169-5F9342250FA6}"/>
              </a:ext>
            </a:extLst>
          </p:cNvPr>
          <p:cNvSpPr>
            <a:spLocks noGrp="1" noRot="1" noMove="1" noResize="1" noEditPoints="1" noAdjustHandles="1" noChangeArrowheads="1" noChangeShapeType="1"/>
          </p:cNvSpPr>
          <p:nvPr/>
        </p:nvSpPr>
        <p:spPr>
          <a:xfrm>
            <a:off x="1866899" y="3169534"/>
            <a:ext cx="2917101"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AIRFIELD DRIVERS:</a:t>
            </a:r>
            <a:endParaRPr lang="en-US" sz="2000">
              <a:solidFill>
                <a:schemeClr val="accent2"/>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BE930E8-5E96-54DE-B64A-53F5EE41E481}"/>
              </a:ext>
            </a:extLst>
          </p:cNvPr>
          <p:cNvSpPr>
            <a:spLocks noGrp="1" noRot="1" noMove="1" noResize="1" noEditPoints="1" noAdjustHandles="1" noChangeArrowheads="1" noChangeShapeType="1"/>
          </p:cNvSpPr>
          <p:nvPr/>
        </p:nvSpPr>
        <p:spPr>
          <a:xfrm>
            <a:off x="9564658" y="4502009"/>
            <a:ext cx="419987"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AAN</a:t>
            </a:r>
            <a:endParaRPr lang="en-US" sz="160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8FC3433-902C-3899-2B21-16DF2E374528}"/>
              </a:ext>
            </a:extLst>
          </p:cNvPr>
          <p:cNvSpPr>
            <a:spLocks noGrp="1" noRot="1" noMove="1" noResize="1" noEditPoints="1" noAdjustHandles="1" noChangeArrowheads="1" noChangeShapeType="1"/>
          </p:cNvSpPr>
          <p:nvPr/>
        </p:nvSpPr>
        <p:spPr>
          <a:xfrm>
            <a:off x="3813113" y="2484769"/>
            <a:ext cx="866687" cy="246221"/>
          </a:xfrm>
          <a:prstGeom prst="rect">
            <a:avLst/>
          </a:prstGeom>
        </p:spPr>
        <p:txBody>
          <a:bodyPr wrap="squar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YouTube</a:t>
            </a:r>
            <a:endParaRPr lang="en-US" sz="160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72B8C38-B039-BFB0-1CCD-D01085F15434}"/>
              </a:ext>
            </a:extLst>
          </p:cNvPr>
          <p:cNvSpPr>
            <a:spLocks noGrp="1" noRot="1" noMove="1" noResize="1" noEditPoints="1" noAdjustHandles="1" noChangeArrowheads="1" noChangeShapeType="1"/>
          </p:cNvSpPr>
          <p:nvPr/>
        </p:nvSpPr>
        <p:spPr>
          <a:xfrm>
            <a:off x="6908110" y="2541387"/>
            <a:ext cx="850361"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NOTAMs</a:t>
            </a:r>
            <a:endParaRPr lang="en-US" sz="16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7747047-A67D-384E-44BD-CBC75FA733E7}"/>
              </a:ext>
            </a:extLst>
          </p:cNvPr>
          <p:cNvSpPr>
            <a:spLocks noGrp="1" noRot="1" noMove="1" noResize="1" noEditPoints="1" noAdjustHandles="1" noChangeArrowheads="1" noChangeShapeType="1"/>
          </p:cNvSpPr>
          <p:nvPr/>
        </p:nvSpPr>
        <p:spPr>
          <a:xfrm>
            <a:off x="8041723" y="4494853"/>
            <a:ext cx="879351" cy="436017"/>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Pilot</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Simulator</a:t>
            </a:r>
            <a:endParaRPr lang="en-US" sz="16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77344C-F4AE-ADE3-726C-CE0DA9E591FA}"/>
              </a:ext>
            </a:extLst>
          </p:cNvPr>
          <p:cNvSpPr>
            <a:spLocks noGrp="1" noRot="1" noMove="1" noResize="1" noEditPoints="1" noAdjustHandles="1" noChangeArrowheads="1" noChangeShapeType="1"/>
          </p:cNvSpPr>
          <p:nvPr/>
        </p:nvSpPr>
        <p:spPr>
          <a:xfrm>
            <a:off x="6786130" y="6199424"/>
            <a:ext cx="669927" cy="246221"/>
          </a:xfrm>
          <a:prstGeom prst="rect">
            <a:avLst/>
          </a:prstGeom>
        </p:spPr>
        <p:txBody>
          <a:bodyPr wrap="none" lIns="0" tIns="0" rIns="0" bIns="0">
            <a:spAutoFit/>
          </a:bodyPr>
          <a:lstStyle/>
          <a:p>
            <a:r>
              <a:rPr lang="en-US" sz="1600">
                <a:latin typeface="Arial" panose="020B0604020202020204" pitchFamily="34" charset="0"/>
                <a:ea typeface="Calibri" panose="020F0502020204030204" pitchFamily="34" charset="0"/>
                <a:cs typeface="Arial" panose="020B0604020202020204" pitchFamily="34" charset="0"/>
              </a:rPr>
              <a:t>FAAST</a:t>
            </a:r>
            <a:endParaRPr lang="en-US" sz="160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BDDFD0C-C764-4B95-AEAC-249A3D30F941}"/>
              </a:ext>
            </a:extLst>
          </p:cNvPr>
          <p:cNvSpPr>
            <a:spLocks noGrp="1" noRot="1" noMove="1" noResize="1" noEditPoints="1" noAdjustHandles="1" noChangeArrowheads="1" noChangeShapeType="1"/>
          </p:cNvSpPr>
          <p:nvPr/>
        </p:nvSpPr>
        <p:spPr>
          <a:xfrm>
            <a:off x="6692069" y="4494853"/>
            <a:ext cx="774251" cy="436017"/>
          </a:xfrm>
          <a:prstGeom prst="rect">
            <a:avLst/>
          </a:prstGeom>
        </p:spPr>
        <p:txBody>
          <a:bodyPr wrap="non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Airport</a:t>
            </a:r>
          </a:p>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Diagram</a:t>
            </a:r>
            <a:endParaRPr lang="en-US" sz="160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7D1149AD-39E7-C9CD-8339-FD09A637E28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672946" y="3608878"/>
            <a:ext cx="842198" cy="84219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170E647C-F57E-7574-5595-B7B1B8243C64}"/>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8040150" y="3608878"/>
            <a:ext cx="842198" cy="842198"/>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ECC84678-1897-37A2-6D63-18C56D70789C}"/>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6850636" y="1617098"/>
            <a:ext cx="842198" cy="842198"/>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EF9F8A38-D548-B32A-5E9B-3040311B31C8}"/>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6674284" y="5183282"/>
            <a:ext cx="842198" cy="842198"/>
          </a:xfrm>
          <a:prstGeom prst="rect">
            <a:avLst/>
          </a:prstGeom>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37926097-B285-81F1-967D-3F85461DE2F8}"/>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a:stretch/>
        </p:blipFill>
        <p:spPr>
          <a:xfrm>
            <a:off x="8071110" y="1646058"/>
            <a:ext cx="856759" cy="842198"/>
          </a:xfrm>
          <a:prstGeom prst="rect">
            <a:avLst/>
          </a:prstGeom>
          <a:effectLst>
            <a:outerShdw blurRad="50800" dist="38100" dir="2700000" algn="tl" rotWithShape="0">
              <a:prstClr val="black">
                <a:alpha val="40000"/>
              </a:prstClr>
            </a:outerShdw>
          </a:effectLst>
        </p:spPr>
      </p:pic>
      <p:cxnSp>
        <p:nvCxnSpPr>
          <p:cNvPr id="31" name="Straight Connector 30">
            <a:extLst>
              <a:ext uri="{FF2B5EF4-FFF2-40B4-BE49-F238E27FC236}">
                <a16:creationId xmlns:a16="http://schemas.microsoft.com/office/drawing/2014/main" id="{062D8F25-15C0-4C28-5525-E66BE73C8A13}"/>
              </a:ext>
            </a:extLst>
          </p:cNvPr>
          <p:cNvCxnSpPr>
            <a:cxnSpLocks noGrp="1" noRot="1" noMove="1" noResize="1" noEditPoints="1" noAdjustHandles="1" noChangeArrowheads="1" noChangeShapeType="1"/>
          </p:cNvCxnSpPr>
          <p:nvPr/>
        </p:nvCxnSpPr>
        <p:spPr>
          <a:xfrm>
            <a:off x="6348534" y="1219200"/>
            <a:ext cx="0" cy="5143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A37817-4043-9734-7CE6-453EA29DF41C}"/>
              </a:ext>
            </a:extLst>
          </p:cNvPr>
          <p:cNvCxnSpPr>
            <a:cxnSpLocks noGrp="1" noRot="1" noMove="1" noResize="1" noEditPoints="1" noAdjustHandles="1" noChangeArrowheads="1" noChangeShapeType="1"/>
          </p:cNvCxnSpPr>
          <p:nvPr/>
        </p:nvCxnSpPr>
        <p:spPr>
          <a:xfrm flipH="1">
            <a:off x="6644902" y="3086438"/>
            <a:ext cx="489641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0BDF5B0-F73C-1720-A9CA-C53A0BB11BAC}"/>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8042979" y="5160764"/>
            <a:ext cx="842191" cy="842191"/>
          </a:xfrm>
          <a:prstGeom prst="rect">
            <a:avLst/>
          </a:prstGeom>
          <a:effectLst>
            <a:outerShdw blurRad="50800" dist="38100" dir="2700000" algn="tl" rotWithShape="0">
              <a:prstClr val="black">
                <a:alpha val="40000"/>
              </a:prstClr>
            </a:outerShdw>
          </a:effectLst>
        </p:spPr>
      </p:pic>
      <p:sp>
        <p:nvSpPr>
          <p:cNvPr id="35" name="Rectangle 34">
            <a:extLst>
              <a:ext uri="{FF2B5EF4-FFF2-40B4-BE49-F238E27FC236}">
                <a16:creationId xmlns:a16="http://schemas.microsoft.com/office/drawing/2014/main" id="{3F67909C-D342-16E5-2621-C3B30E96F98C}"/>
              </a:ext>
            </a:extLst>
          </p:cNvPr>
          <p:cNvSpPr>
            <a:spLocks noGrp="1" noRot="1" noMove="1" noResize="1" noEditPoints="1" noAdjustHandles="1" noChangeArrowheads="1" noChangeShapeType="1"/>
          </p:cNvSpPr>
          <p:nvPr/>
        </p:nvSpPr>
        <p:spPr>
          <a:xfrm>
            <a:off x="2507643" y="1607116"/>
            <a:ext cx="835610" cy="8298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344F9AF-D3DF-097A-8423-81A2B9D4604F}"/>
              </a:ext>
            </a:extLst>
          </p:cNvPr>
          <p:cNvSpPr>
            <a:spLocks noGrp="1" noRot="1" noMove="1" noResize="1" noEditPoints="1" noAdjustHandles="1" noChangeArrowheads="1" noChangeShapeType="1"/>
          </p:cNvSpPr>
          <p:nvPr/>
        </p:nvSpPr>
        <p:spPr>
          <a:xfrm>
            <a:off x="3847106" y="1597284"/>
            <a:ext cx="835610" cy="8298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F6C6DD3A-94F7-E3B9-F867-292398C4AC45}"/>
              </a:ext>
            </a:extLst>
          </p:cNvPr>
          <p:cNvGrpSpPr>
            <a:grpSpLocks noGrp="1" noUngrp="1" noRot="1" noMove="1" noResize="1"/>
          </p:cNvGrpSpPr>
          <p:nvPr/>
        </p:nvGrpSpPr>
        <p:grpSpPr>
          <a:xfrm>
            <a:off x="2532016" y="1623256"/>
            <a:ext cx="778847" cy="779076"/>
            <a:chOff x="6638576" y="2478863"/>
            <a:chExt cx="1472134" cy="1472565"/>
          </a:xfrm>
        </p:grpSpPr>
        <p:sp>
          <p:nvSpPr>
            <p:cNvPr id="38" name="object 16">
              <a:extLst>
                <a:ext uri="{FF2B5EF4-FFF2-40B4-BE49-F238E27FC236}">
                  <a16:creationId xmlns:a16="http://schemas.microsoft.com/office/drawing/2014/main" id="{AF8CE299-9930-1D8C-0CA0-CB8A777410A5}"/>
                </a:ext>
              </a:extLst>
            </p:cNvPr>
            <p:cNvSpPr>
              <a:spLocks noGrp="1" noRot="1" noMove="1" noResize="1" noEditPoints="1" noAdjustHandles="1" noChangeArrowheads="1" noChangeShapeType="1"/>
            </p:cNvSpPr>
            <p:nvPr/>
          </p:nvSpPr>
          <p:spPr>
            <a:xfrm>
              <a:off x="6638576" y="2478863"/>
              <a:ext cx="312420" cy="1472565"/>
            </a:xfrm>
            <a:custGeom>
              <a:avLst/>
              <a:gdLst/>
              <a:ahLst/>
              <a:cxnLst/>
              <a:rect l="l" t="t" r="r" b="b"/>
              <a:pathLst>
                <a:path w="312420" h="1472564">
                  <a:moveTo>
                    <a:pt x="44589" y="1159725"/>
                  </a:moveTo>
                  <a:lnTo>
                    <a:pt x="0" y="1159725"/>
                  </a:lnTo>
                  <a:lnTo>
                    <a:pt x="0" y="1382750"/>
                  </a:lnTo>
                  <a:lnTo>
                    <a:pt x="0" y="1471955"/>
                  </a:lnTo>
                  <a:lnTo>
                    <a:pt x="44589" y="1471955"/>
                  </a:lnTo>
                  <a:lnTo>
                    <a:pt x="44589" y="1382763"/>
                  </a:lnTo>
                  <a:lnTo>
                    <a:pt x="44589" y="1159725"/>
                  </a:lnTo>
                  <a:close/>
                </a:path>
                <a:path w="312420" h="1472564">
                  <a:moveTo>
                    <a:pt x="44589" y="1070508"/>
                  </a:moveTo>
                  <a:lnTo>
                    <a:pt x="0" y="1070508"/>
                  </a:lnTo>
                  <a:lnTo>
                    <a:pt x="0" y="1115110"/>
                  </a:lnTo>
                  <a:lnTo>
                    <a:pt x="44589" y="1115110"/>
                  </a:lnTo>
                  <a:lnTo>
                    <a:pt x="44589" y="1070508"/>
                  </a:lnTo>
                  <a:close/>
                </a:path>
                <a:path w="312420" h="1472564">
                  <a:moveTo>
                    <a:pt x="44589" y="936701"/>
                  </a:moveTo>
                  <a:lnTo>
                    <a:pt x="0" y="936701"/>
                  </a:lnTo>
                  <a:lnTo>
                    <a:pt x="0" y="981303"/>
                  </a:lnTo>
                  <a:lnTo>
                    <a:pt x="44589" y="981303"/>
                  </a:lnTo>
                  <a:lnTo>
                    <a:pt x="44589" y="936701"/>
                  </a:lnTo>
                  <a:close/>
                </a:path>
                <a:path w="312420" h="1472564">
                  <a:moveTo>
                    <a:pt x="44589" y="535254"/>
                  </a:moveTo>
                  <a:lnTo>
                    <a:pt x="0" y="535254"/>
                  </a:lnTo>
                  <a:lnTo>
                    <a:pt x="0" y="624459"/>
                  </a:lnTo>
                  <a:lnTo>
                    <a:pt x="44589" y="624459"/>
                  </a:lnTo>
                  <a:lnTo>
                    <a:pt x="44589" y="535254"/>
                  </a:lnTo>
                  <a:close/>
                </a:path>
                <a:path w="312420" h="1472564">
                  <a:moveTo>
                    <a:pt x="44589" y="356831"/>
                  </a:moveTo>
                  <a:lnTo>
                    <a:pt x="0" y="356831"/>
                  </a:lnTo>
                  <a:lnTo>
                    <a:pt x="0" y="490651"/>
                  </a:lnTo>
                  <a:lnTo>
                    <a:pt x="44589" y="490651"/>
                  </a:lnTo>
                  <a:lnTo>
                    <a:pt x="44589" y="356831"/>
                  </a:lnTo>
                  <a:close/>
                </a:path>
                <a:path w="312420" h="1472564">
                  <a:moveTo>
                    <a:pt x="44589" y="0"/>
                  </a:moveTo>
                  <a:lnTo>
                    <a:pt x="0" y="0"/>
                  </a:lnTo>
                  <a:lnTo>
                    <a:pt x="0" y="133807"/>
                  </a:lnTo>
                  <a:lnTo>
                    <a:pt x="0" y="312229"/>
                  </a:lnTo>
                  <a:lnTo>
                    <a:pt x="44589" y="312229"/>
                  </a:lnTo>
                  <a:lnTo>
                    <a:pt x="44589" y="133819"/>
                  </a:lnTo>
                  <a:lnTo>
                    <a:pt x="44589" y="0"/>
                  </a:lnTo>
                  <a:close/>
                </a:path>
                <a:path w="312420" h="1472564">
                  <a:moveTo>
                    <a:pt x="89204" y="401447"/>
                  </a:moveTo>
                  <a:lnTo>
                    <a:pt x="44602" y="401447"/>
                  </a:lnTo>
                  <a:lnTo>
                    <a:pt x="44602" y="446049"/>
                  </a:lnTo>
                  <a:lnTo>
                    <a:pt x="89204" y="446049"/>
                  </a:lnTo>
                  <a:lnTo>
                    <a:pt x="89204" y="401447"/>
                  </a:lnTo>
                  <a:close/>
                </a:path>
                <a:path w="312420" h="1472564">
                  <a:moveTo>
                    <a:pt x="133794" y="1427353"/>
                  </a:moveTo>
                  <a:lnTo>
                    <a:pt x="89204" y="1427353"/>
                  </a:lnTo>
                  <a:lnTo>
                    <a:pt x="44602" y="1427353"/>
                  </a:lnTo>
                  <a:lnTo>
                    <a:pt x="44602" y="1471955"/>
                  </a:lnTo>
                  <a:lnTo>
                    <a:pt x="89204" y="1471955"/>
                  </a:lnTo>
                  <a:lnTo>
                    <a:pt x="133794" y="1471955"/>
                  </a:lnTo>
                  <a:lnTo>
                    <a:pt x="133794" y="1427353"/>
                  </a:lnTo>
                  <a:close/>
                </a:path>
                <a:path w="312420" h="1472564">
                  <a:moveTo>
                    <a:pt x="133794" y="1248943"/>
                  </a:moveTo>
                  <a:lnTo>
                    <a:pt x="89204" y="1248943"/>
                  </a:lnTo>
                  <a:lnTo>
                    <a:pt x="89204" y="1382763"/>
                  </a:lnTo>
                  <a:lnTo>
                    <a:pt x="133794" y="1382763"/>
                  </a:lnTo>
                  <a:lnTo>
                    <a:pt x="133794" y="1248943"/>
                  </a:lnTo>
                  <a:close/>
                </a:path>
                <a:path w="312420" h="1472564">
                  <a:moveTo>
                    <a:pt x="133794" y="1159725"/>
                  </a:moveTo>
                  <a:lnTo>
                    <a:pt x="89204" y="1159725"/>
                  </a:lnTo>
                  <a:lnTo>
                    <a:pt x="44602" y="1159725"/>
                  </a:lnTo>
                  <a:lnTo>
                    <a:pt x="44602" y="1204341"/>
                  </a:lnTo>
                  <a:lnTo>
                    <a:pt x="89204" y="1204341"/>
                  </a:lnTo>
                  <a:lnTo>
                    <a:pt x="133794" y="1204341"/>
                  </a:lnTo>
                  <a:lnTo>
                    <a:pt x="133794" y="1159725"/>
                  </a:lnTo>
                  <a:close/>
                </a:path>
                <a:path w="312420" h="1472564">
                  <a:moveTo>
                    <a:pt x="133794" y="1070508"/>
                  </a:moveTo>
                  <a:lnTo>
                    <a:pt x="89204" y="1070508"/>
                  </a:lnTo>
                  <a:lnTo>
                    <a:pt x="44602" y="1070508"/>
                  </a:lnTo>
                  <a:lnTo>
                    <a:pt x="44602" y="1115110"/>
                  </a:lnTo>
                  <a:lnTo>
                    <a:pt x="89204" y="1115110"/>
                  </a:lnTo>
                  <a:lnTo>
                    <a:pt x="133794" y="1115110"/>
                  </a:lnTo>
                  <a:lnTo>
                    <a:pt x="133794" y="1070508"/>
                  </a:lnTo>
                  <a:close/>
                </a:path>
                <a:path w="312420" h="1472564">
                  <a:moveTo>
                    <a:pt x="133794" y="981303"/>
                  </a:moveTo>
                  <a:lnTo>
                    <a:pt x="89204" y="981303"/>
                  </a:lnTo>
                  <a:lnTo>
                    <a:pt x="89204" y="1025906"/>
                  </a:lnTo>
                  <a:lnTo>
                    <a:pt x="133794" y="1025906"/>
                  </a:lnTo>
                  <a:lnTo>
                    <a:pt x="133794" y="981303"/>
                  </a:lnTo>
                  <a:close/>
                </a:path>
                <a:path w="312420" h="1472564">
                  <a:moveTo>
                    <a:pt x="133794" y="802881"/>
                  </a:moveTo>
                  <a:lnTo>
                    <a:pt x="89204" y="802881"/>
                  </a:lnTo>
                  <a:lnTo>
                    <a:pt x="89204" y="758278"/>
                  </a:lnTo>
                  <a:lnTo>
                    <a:pt x="44602" y="758278"/>
                  </a:lnTo>
                  <a:lnTo>
                    <a:pt x="44602" y="847483"/>
                  </a:lnTo>
                  <a:lnTo>
                    <a:pt x="89204" y="847483"/>
                  </a:lnTo>
                  <a:lnTo>
                    <a:pt x="89204" y="892086"/>
                  </a:lnTo>
                  <a:lnTo>
                    <a:pt x="133794" y="892086"/>
                  </a:lnTo>
                  <a:lnTo>
                    <a:pt x="133794" y="802881"/>
                  </a:lnTo>
                  <a:close/>
                </a:path>
                <a:path w="312420" h="1472564">
                  <a:moveTo>
                    <a:pt x="133794" y="579856"/>
                  </a:moveTo>
                  <a:lnTo>
                    <a:pt x="89204" y="579856"/>
                  </a:lnTo>
                  <a:lnTo>
                    <a:pt x="44602" y="579856"/>
                  </a:lnTo>
                  <a:lnTo>
                    <a:pt x="44602" y="713676"/>
                  </a:lnTo>
                  <a:lnTo>
                    <a:pt x="89204" y="713676"/>
                  </a:lnTo>
                  <a:lnTo>
                    <a:pt x="89204" y="758278"/>
                  </a:lnTo>
                  <a:lnTo>
                    <a:pt x="133794" y="758278"/>
                  </a:lnTo>
                  <a:lnTo>
                    <a:pt x="133794" y="669074"/>
                  </a:lnTo>
                  <a:lnTo>
                    <a:pt x="89204" y="669074"/>
                  </a:lnTo>
                  <a:lnTo>
                    <a:pt x="89204" y="624459"/>
                  </a:lnTo>
                  <a:lnTo>
                    <a:pt x="133794" y="624459"/>
                  </a:lnTo>
                  <a:lnTo>
                    <a:pt x="133794" y="579856"/>
                  </a:lnTo>
                  <a:close/>
                </a:path>
                <a:path w="312420" h="1472564">
                  <a:moveTo>
                    <a:pt x="133794" y="446049"/>
                  </a:moveTo>
                  <a:lnTo>
                    <a:pt x="89204" y="446049"/>
                  </a:lnTo>
                  <a:lnTo>
                    <a:pt x="89204" y="535254"/>
                  </a:lnTo>
                  <a:lnTo>
                    <a:pt x="133794" y="535254"/>
                  </a:lnTo>
                  <a:lnTo>
                    <a:pt x="133794" y="446049"/>
                  </a:lnTo>
                  <a:close/>
                </a:path>
                <a:path w="312420" h="1472564">
                  <a:moveTo>
                    <a:pt x="133794" y="267627"/>
                  </a:moveTo>
                  <a:lnTo>
                    <a:pt x="89204" y="267627"/>
                  </a:lnTo>
                  <a:lnTo>
                    <a:pt x="44602" y="267627"/>
                  </a:lnTo>
                  <a:lnTo>
                    <a:pt x="44602" y="312229"/>
                  </a:lnTo>
                  <a:lnTo>
                    <a:pt x="89204" y="312229"/>
                  </a:lnTo>
                  <a:lnTo>
                    <a:pt x="133794" y="312229"/>
                  </a:lnTo>
                  <a:lnTo>
                    <a:pt x="133794" y="267627"/>
                  </a:lnTo>
                  <a:close/>
                </a:path>
                <a:path w="312420" h="1472564">
                  <a:moveTo>
                    <a:pt x="133794" y="89204"/>
                  </a:moveTo>
                  <a:lnTo>
                    <a:pt x="89204" y="89204"/>
                  </a:lnTo>
                  <a:lnTo>
                    <a:pt x="89204" y="133807"/>
                  </a:lnTo>
                  <a:lnTo>
                    <a:pt x="89204" y="223012"/>
                  </a:lnTo>
                  <a:lnTo>
                    <a:pt x="133794" y="223012"/>
                  </a:lnTo>
                  <a:lnTo>
                    <a:pt x="133794" y="133807"/>
                  </a:lnTo>
                  <a:lnTo>
                    <a:pt x="133794" y="89204"/>
                  </a:lnTo>
                  <a:close/>
                </a:path>
                <a:path w="312420" h="1472564">
                  <a:moveTo>
                    <a:pt x="133794" y="0"/>
                  </a:moveTo>
                  <a:lnTo>
                    <a:pt x="89204" y="0"/>
                  </a:lnTo>
                  <a:lnTo>
                    <a:pt x="44602" y="0"/>
                  </a:lnTo>
                  <a:lnTo>
                    <a:pt x="44602" y="44602"/>
                  </a:lnTo>
                  <a:lnTo>
                    <a:pt x="89204" y="44602"/>
                  </a:lnTo>
                  <a:lnTo>
                    <a:pt x="133794" y="44602"/>
                  </a:lnTo>
                  <a:lnTo>
                    <a:pt x="133794" y="0"/>
                  </a:lnTo>
                  <a:close/>
                </a:path>
                <a:path w="312420" h="1472564">
                  <a:moveTo>
                    <a:pt x="178409" y="1427353"/>
                  </a:moveTo>
                  <a:lnTo>
                    <a:pt x="133807" y="1427353"/>
                  </a:lnTo>
                  <a:lnTo>
                    <a:pt x="133807" y="1471955"/>
                  </a:lnTo>
                  <a:lnTo>
                    <a:pt x="178409" y="1471955"/>
                  </a:lnTo>
                  <a:lnTo>
                    <a:pt x="178409" y="1427353"/>
                  </a:lnTo>
                  <a:close/>
                </a:path>
                <a:path w="312420" h="1472564">
                  <a:moveTo>
                    <a:pt x="178409" y="1248943"/>
                  </a:moveTo>
                  <a:lnTo>
                    <a:pt x="133807" y="1248943"/>
                  </a:lnTo>
                  <a:lnTo>
                    <a:pt x="133807" y="1382763"/>
                  </a:lnTo>
                  <a:lnTo>
                    <a:pt x="178409" y="1382763"/>
                  </a:lnTo>
                  <a:lnTo>
                    <a:pt x="178409" y="1248943"/>
                  </a:lnTo>
                  <a:close/>
                </a:path>
                <a:path w="312420" h="1472564">
                  <a:moveTo>
                    <a:pt x="178409" y="1159725"/>
                  </a:moveTo>
                  <a:lnTo>
                    <a:pt x="133807" y="1159725"/>
                  </a:lnTo>
                  <a:lnTo>
                    <a:pt x="133807" y="1204341"/>
                  </a:lnTo>
                  <a:lnTo>
                    <a:pt x="178409" y="1204341"/>
                  </a:lnTo>
                  <a:lnTo>
                    <a:pt x="178409" y="1159725"/>
                  </a:lnTo>
                  <a:close/>
                </a:path>
                <a:path w="312420" h="1472564">
                  <a:moveTo>
                    <a:pt x="178409" y="1070508"/>
                  </a:moveTo>
                  <a:lnTo>
                    <a:pt x="133807" y="1070508"/>
                  </a:lnTo>
                  <a:lnTo>
                    <a:pt x="133807" y="1115110"/>
                  </a:lnTo>
                  <a:lnTo>
                    <a:pt x="178409" y="1115110"/>
                  </a:lnTo>
                  <a:lnTo>
                    <a:pt x="178409" y="1070508"/>
                  </a:lnTo>
                  <a:close/>
                </a:path>
                <a:path w="312420" h="1472564">
                  <a:moveTo>
                    <a:pt x="178409" y="892098"/>
                  </a:moveTo>
                  <a:lnTo>
                    <a:pt x="133807" y="892098"/>
                  </a:lnTo>
                  <a:lnTo>
                    <a:pt x="133807" y="981303"/>
                  </a:lnTo>
                  <a:lnTo>
                    <a:pt x="178409" y="981303"/>
                  </a:lnTo>
                  <a:lnTo>
                    <a:pt x="178409" y="892098"/>
                  </a:lnTo>
                  <a:close/>
                </a:path>
                <a:path w="312420" h="1472564">
                  <a:moveTo>
                    <a:pt x="178409" y="758278"/>
                  </a:moveTo>
                  <a:lnTo>
                    <a:pt x="133807" y="758278"/>
                  </a:lnTo>
                  <a:lnTo>
                    <a:pt x="133807" y="802881"/>
                  </a:lnTo>
                  <a:lnTo>
                    <a:pt x="178409" y="802881"/>
                  </a:lnTo>
                  <a:lnTo>
                    <a:pt x="178409" y="758278"/>
                  </a:lnTo>
                  <a:close/>
                </a:path>
                <a:path w="312420" h="1472564">
                  <a:moveTo>
                    <a:pt x="178409" y="579856"/>
                  </a:moveTo>
                  <a:lnTo>
                    <a:pt x="133807" y="579856"/>
                  </a:lnTo>
                  <a:lnTo>
                    <a:pt x="133807" y="713676"/>
                  </a:lnTo>
                  <a:lnTo>
                    <a:pt x="178409" y="713676"/>
                  </a:lnTo>
                  <a:lnTo>
                    <a:pt x="178409" y="579856"/>
                  </a:lnTo>
                  <a:close/>
                </a:path>
                <a:path w="312420" h="1472564">
                  <a:moveTo>
                    <a:pt x="178409" y="446049"/>
                  </a:moveTo>
                  <a:lnTo>
                    <a:pt x="133807" y="446049"/>
                  </a:lnTo>
                  <a:lnTo>
                    <a:pt x="133807" y="490651"/>
                  </a:lnTo>
                  <a:lnTo>
                    <a:pt x="178409" y="490651"/>
                  </a:lnTo>
                  <a:lnTo>
                    <a:pt x="178409" y="446049"/>
                  </a:lnTo>
                  <a:close/>
                </a:path>
                <a:path w="312420" h="1472564">
                  <a:moveTo>
                    <a:pt x="178409" y="267627"/>
                  </a:moveTo>
                  <a:lnTo>
                    <a:pt x="133807" y="267627"/>
                  </a:lnTo>
                  <a:lnTo>
                    <a:pt x="133807" y="312229"/>
                  </a:lnTo>
                  <a:lnTo>
                    <a:pt x="178409" y="312229"/>
                  </a:lnTo>
                  <a:lnTo>
                    <a:pt x="178409" y="267627"/>
                  </a:lnTo>
                  <a:close/>
                </a:path>
                <a:path w="312420" h="1472564">
                  <a:moveTo>
                    <a:pt x="178409" y="89204"/>
                  </a:moveTo>
                  <a:lnTo>
                    <a:pt x="133807" y="89204"/>
                  </a:lnTo>
                  <a:lnTo>
                    <a:pt x="133807" y="133807"/>
                  </a:lnTo>
                  <a:lnTo>
                    <a:pt x="133807" y="223012"/>
                  </a:lnTo>
                  <a:lnTo>
                    <a:pt x="178409" y="223012"/>
                  </a:lnTo>
                  <a:lnTo>
                    <a:pt x="178409" y="133807"/>
                  </a:lnTo>
                  <a:lnTo>
                    <a:pt x="178409" y="89204"/>
                  </a:lnTo>
                  <a:close/>
                </a:path>
                <a:path w="312420" h="1472564">
                  <a:moveTo>
                    <a:pt x="178409" y="0"/>
                  </a:moveTo>
                  <a:lnTo>
                    <a:pt x="133807" y="0"/>
                  </a:lnTo>
                  <a:lnTo>
                    <a:pt x="133807" y="44602"/>
                  </a:lnTo>
                  <a:lnTo>
                    <a:pt x="178409" y="44602"/>
                  </a:lnTo>
                  <a:lnTo>
                    <a:pt x="178409" y="0"/>
                  </a:lnTo>
                  <a:close/>
                </a:path>
                <a:path w="312420" h="1472564">
                  <a:moveTo>
                    <a:pt x="223012" y="1427353"/>
                  </a:moveTo>
                  <a:lnTo>
                    <a:pt x="178422" y="1427353"/>
                  </a:lnTo>
                  <a:lnTo>
                    <a:pt x="178422" y="1471955"/>
                  </a:lnTo>
                  <a:lnTo>
                    <a:pt x="223012" y="1471955"/>
                  </a:lnTo>
                  <a:lnTo>
                    <a:pt x="223012" y="1427353"/>
                  </a:lnTo>
                  <a:close/>
                </a:path>
                <a:path w="312420" h="1472564">
                  <a:moveTo>
                    <a:pt x="223012" y="1248943"/>
                  </a:moveTo>
                  <a:lnTo>
                    <a:pt x="178422" y="1248943"/>
                  </a:lnTo>
                  <a:lnTo>
                    <a:pt x="178422" y="1382763"/>
                  </a:lnTo>
                  <a:lnTo>
                    <a:pt x="223012" y="1382763"/>
                  </a:lnTo>
                  <a:lnTo>
                    <a:pt x="223012" y="1248943"/>
                  </a:lnTo>
                  <a:close/>
                </a:path>
                <a:path w="312420" h="1472564">
                  <a:moveTo>
                    <a:pt x="223012" y="1159725"/>
                  </a:moveTo>
                  <a:lnTo>
                    <a:pt x="178422" y="1159725"/>
                  </a:lnTo>
                  <a:lnTo>
                    <a:pt x="178422" y="1204341"/>
                  </a:lnTo>
                  <a:lnTo>
                    <a:pt x="223012" y="1204341"/>
                  </a:lnTo>
                  <a:lnTo>
                    <a:pt x="223012" y="1159725"/>
                  </a:lnTo>
                  <a:close/>
                </a:path>
                <a:path w="312420" h="1472564">
                  <a:moveTo>
                    <a:pt x="223012" y="981303"/>
                  </a:moveTo>
                  <a:lnTo>
                    <a:pt x="178422" y="981303"/>
                  </a:lnTo>
                  <a:lnTo>
                    <a:pt x="178422" y="1070508"/>
                  </a:lnTo>
                  <a:lnTo>
                    <a:pt x="223012" y="1070508"/>
                  </a:lnTo>
                  <a:lnTo>
                    <a:pt x="223012" y="981303"/>
                  </a:lnTo>
                  <a:close/>
                </a:path>
                <a:path w="312420" h="1472564">
                  <a:moveTo>
                    <a:pt x="223012" y="847483"/>
                  </a:moveTo>
                  <a:lnTo>
                    <a:pt x="178422" y="847483"/>
                  </a:lnTo>
                  <a:lnTo>
                    <a:pt x="178422" y="892086"/>
                  </a:lnTo>
                  <a:lnTo>
                    <a:pt x="223012" y="892086"/>
                  </a:lnTo>
                  <a:lnTo>
                    <a:pt x="223012" y="847483"/>
                  </a:lnTo>
                  <a:close/>
                </a:path>
                <a:path w="312420" h="1472564">
                  <a:moveTo>
                    <a:pt x="223012" y="713676"/>
                  </a:moveTo>
                  <a:lnTo>
                    <a:pt x="178422" y="713676"/>
                  </a:lnTo>
                  <a:lnTo>
                    <a:pt x="178422" y="802881"/>
                  </a:lnTo>
                  <a:lnTo>
                    <a:pt x="223012" y="802881"/>
                  </a:lnTo>
                  <a:lnTo>
                    <a:pt x="223012" y="713676"/>
                  </a:lnTo>
                  <a:close/>
                </a:path>
                <a:path w="312420" h="1472564">
                  <a:moveTo>
                    <a:pt x="223012" y="446049"/>
                  </a:moveTo>
                  <a:lnTo>
                    <a:pt x="178422" y="446049"/>
                  </a:lnTo>
                  <a:lnTo>
                    <a:pt x="178422" y="535254"/>
                  </a:lnTo>
                  <a:lnTo>
                    <a:pt x="223012" y="535254"/>
                  </a:lnTo>
                  <a:lnTo>
                    <a:pt x="223012" y="446049"/>
                  </a:lnTo>
                  <a:close/>
                </a:path>
                <a:path w="312420" h="1472564">
                  <a:moveTo>
                    <a:pt x="223012" y="356831"/>
                  </a:moveTo>
                  <a:lnTo>
                    <a:pt x="178422" y="356831"/>
                  </a:lnTo>
                  <a:lnTo>
                    <a:pt x="178422" y="401434"/>
                  </a:lnTo>
                  <a:lnTo>
                    <a:pt x="223012" y="401434"/>
                  </a:lnTo>
                  <a:lnTo>
                    <a:pt x="223012" y="356831"/>
                  </a:lnTo>
                  <a:close/>
                </a:path>
                <a:path w="312420" h="1472564">
                  <a:moveTo>
                    <a:pt x="223012" y="267627"/>
                  </a:moveTo>
                  <a:lnTo>
                    <a:pt x="178422" y="267627"/>
                  </a:lnTo>
                  <a:lnTo>
                    <a:pt x="178422" y="312229"/>
                  </a:lnTo>
                  <a:lnTo>
                    <a:pt x="223012" y="312229"/>
                  </a:lnTo>
                  <a:lnTo>
                    <a:pt x="223012" y="267627"/>
                  </a:lnTo>
                  <a:close/>
                </a:path>
                <a:path w="312420" h="1472564">
                  <a:moveTo>
                    <a:pt x="223012" y="89204"/>
                  </a:moveTo>
                  <a:lnTo>
                    <a:pt x="178422" y="89204"/>
                  </a:lnTo>
                  <a:lnTo>
                    <a:pt x="178422" y="133807"/>
                  </a:lnTo>
                  <a:lnTo>
                    <a:pt x="178422" y="223012"/>
                  </a:lnTo>
                  <a:lnTo>
                    <a:pt x="223012" y="223012"/>
                  </a:lnTo>
                  <a:lnTo>
                    <a:pt x="223012" y="133807"/>
                  </a:lnTo>
                  <a:lnTo>
                    <a:pt x="223012" y="89204"/>
                  </a:lnTo>
                  <a:close/>
                </a:path>
                <a:path w="312420" h="1472564">
                  <a:moveTo>
                    <a:pt x="223012" y="0"/>
                  </a:moveTo>
                  <a:lnTo>
                    <a:pt x="178422" y="0"/>
                  </a:lnTo>
                  <a:lnTo>
                    <a:pt x="178422" y="44602"/>
                  </a:lnTo>
                  <a:lnTo>
                    <a:pt x="223012" y="44602"/>
                  </a:lnTo>
                  <a:lnTo>
                    <a:pt x="223012" y="0"/>
                  </a:lnTo>
                  <a:close/>
                </a:path>
                <a:path w="312420" h="1472564">
                  <a:moveTo>
                    <a:pt x="267627" y="1427353"/>
                  </a:moveTo>
                  <a:lnTo>
                    <a:pt x="223024" y="1427353"/>
                  </a:lnTo>
                  <a:lnTo>
                    <a:pt x="223024" y="1471955"/>
                  </a:lnTo>
                  <a:lnTo>
                    <a:pt x="267627" y="1471955"/>
                  </a:lnTo>
                  <a:lnTo>
                    <a:pt x="267627" y="1427353"/>
                  </a:lnTo>
                  <a:close/>
                </a:path>
                <a:path w="312420" h="1472564">
                  <a:moveTo>
                    <a:pt x="267627" y="1159725"/>
                  </a:moveTo>
                  <a:lnTo>
                    <a:pt x="223024" y="1159725"/>
                  </a:lnTo>
                  <a:lnTo>
                    <a:pt x="223024" y="1204341"/>
                  </a:lnTo>
                  <a:lnTo>
                    <a:pt x="267627" y="1204341"/>
                  </a:lnTo>
                  <a:lnTo>
                    <a:pt x="267627" y="1159725"/>
                  </a:lnTo>
                  <a:close/>
                </a:path>
                <a:path w="312420" h="1472564">
                  <a:moveTo>
                    <a:pt x="312216" y="981303"/>
                  </a:moveTo>
                  <a:lnTo>
                    <a:pt x="267627" y="981303"/>
                  </a:lnTo>
                  <a:lnTo>
                    <a:pt x="267627" y="1025906"/>
                  </a:lnTo>
                  <a:lnTo>
                    <a:pt x="312216" y="1025906"/>
                  </a:lnTo>
                  <a:lnTo>
                    <a:pt x="312216" y="981303"/>
                  </a:lnTo>
                  <a:close/>
                </a:path>
                <a:path w="312420" h="1472564">
                  <a:moveTo>
                    <a:pt x="312216" y="892098"/>
                  </a:moveTo>
                  <a:lnTo>
                    <a:pt x="267627" y="892098"/>
                  </a:lnTo>
                  <a:lnTo>
                    <a:pt x="223024" y="892098"/>
                  </a:lnTo>
                  <a:lnTo>
                    <a:pt x="223024" y="981303"/>
                  </a:lnTo>
                  <a:lnTo>
                    <a:pt x="267627" y="981303"/>
                  </a:lnTo>
                  <a:lnTo>
                    <a:pt x="267627" y="936701"/>
                  </a:lnTo>
                  <a:lnTo>
                    <a:pt x="312216" y="936701"/>
                  </a:lnTo>
                  <a:lnTo>
                    <a:pt x="312216" y="892098"/>
                  </a:lnTo>
                  <a:close/>
                </a:path>
                <a:path w="312420" h="1472564">
                  <a:moveTo>
                    <a:pt x="312216" y="802881"/>
                  </a:moveTo>
                  <a:lnTo>
                    <a:pt x="267627" y="802881"/>
                  </a:lnTo>
                  <a:lnTo>
                    <a:pt x="223024" y="802881"/>
                  </a:lnTo>
                  <a:lnTo>
                    <a:pt x="223024" y="847483"/>
                  </a:lnTo>
                  <a:lnTo>
                    <a:pt x="267627" y="847483"/>
                  </a:lnTo>
                  <a:lnTo>
                    <a:pt x="312216" y="847483"/>
                  </a:lnTo>
                  <a:lnTo>
                    <a:pt x="312216" y="802881"/>
                  </a:lnTo>
                  <a:close/>
                </a:path>
                <a:path w="312420" h="1472564">
                  <a:moveTo>
                    <a:pt x="312216" y="624459"/>
                  </a:moveTo>
                  <a:lnTo>
                    <a:pt x="267627" y="624459"/>
                  </a:lnTo>
                  <a:lnTo>
                    <a:pt x="267627" y="579856"/>
                  </a:lnTo>
                  <a:lnTo>
                    <a:pt x="223024" y="579856"/>
                  </a:lnTo>
                  <a:lnTo>
                    <a:pt x="223024" y="758278"/>
                  </a:lnTo>
                  <a:lnTo>
                    <a:pt x="267627" y="758278"/>
                  </a:lnTo>
                  <a:lnTo>
                    <a:pt x="312216" y="758278"/>
                  </a:lnTo>
                  <a:lnTo>
                    <a:pt x="312216" y="713676"/>
                  </a:lnTo>
                  <a:lnTo>
                    <a:pt x="267627" y="713676"/>
                  </a:lnTo>
                  <a:lnTo>
                    <a:pt x="267627" y="669061"/>
                  </a:lnTo>
                  <a:lnTo>
                    <a:pt x="312216" y="669061"/>
                  </a:lnTo>
                  <a:lnTo>
                    <a:pt x="312216" y="624459"/>
                  </a:lnTo>
                  <a:close/>
                </a:path>
                <a:path w="312420" h="1472564">
                  <a:moveTo>
                    <a:pt x="312216" y="446049"/>
                  </a:moveTo>
                  <a:lnTo>
                    <a:pt x="267627" y="446049"/>
                  </a:lnTo>
                  <a:lnTo>
                    <a:pt x="267627" y="401447"/>
                  </a:lnTo>
                  <a:lnTo>
                    <a:pt x="223024" y="401447"/>
                  </a:lnTo>
                  <a:lnTo>
                    <a:pt x="223024" y="535266"/>
                  </a:lnTo>
                  <a:lnTo>
                    <a:pt x="267627" y="535266"/>
                  </a:lnTo>
                  <a:lnTo>
                    <a:pt x="267627" y="579856"/>
                  </a:lnTo>
                  <a:lnTo>
                    <a:pt x="312216" y="579856"/>
                  </a:lnTo>
                  <a:lnTo>
                    <a:pt x="312216" y="535254"/>
                  </a:lnTo>
                  <a:lnTo>
                    <a:pt x="267627" y="535254"/>
                  </a:lnTo>
                  <a:lnTo>
                    <a:pt x="267627" y="490651"/>
                  </a:lnTo>
                  <a:lnTo>
                    <a:pt x="312216" y="490651"/>
                  </a:lnTo>
                  <a:lnTo>
                    <a:pt x="312216" y="446049"/>
                  </a:lnTo>
                  <a:close/>
                </a:path>
                <a:path w="312420" h="1472564">
                  <a:moveTo>
                    <a:pt x="312216" y="356831"/>
                  </a:moveTo>
                  <a:lnTo>
                    <a:pt x="267627" y="356831"/>
                  </a:lnTo>
                  <a:lnTo>
                    <a:pt x="267627" y="401434"/>
                  </a:lnTo>
                  <a:lnTo>
                    <a:pt x="312216" y="401434"/>
                  </a:lnTo>
                  <a:lnTo>
                    <a:pt x="312216" y="356831"/>
                  </a:lnTo>
                  <a:close/>
                </a:path>
                <a:path w="312420" h="1472564">
                  <a:moveTo>
                    <a:pt x="312216" y="0"/>
                  </a:moveTo>
                  <a:lnTo>
                    <a:pt x="267627" y="0"/>
                  </a:lnTo>
                  <a:lnTo>
                    <a:pt x="223024" y="0"/>
                  </a:lnTo>
                  <a:lnTo>
                    <a:pt x="223024" y="44602"/>
                  </a:lnTo>
                  <a:lnTo>
                    <a:pt x="267627" y="44602"/>
                  </a:lnTo>
                  <a:lnTo>
                    <a:pt x="267627" y="133807"/>
                  </a:lnTo>
                  <a:lnTo>
                    <a:pt x="267627" y="267627"/>
                  </a:lnTo>
                  <a:lnTo>
                    <a:pt x="223024" y="267627"/>
                  </a:lnTo>
                  <a:lnTo>
                    <a:pt x="223024" y="312229"/>
                  </a:lnTo>
                  <a:lnTo>
                    <a:pt x="267627" y="312229"/>
                  </a:lnTo>
                  <a:lnTo>
                    <a:pt x="312216" y="312229"/>
                  </a:lnTo>
                  <a:lnTo>
                    <a:pt x="312216" y="133819"/>
                  </a:lnTo>
                  <a:lnTo>
                    <a:pt x="312216" y="0"/>
                  </a:lnTo>
                  <a:close/>
                </a:path>
              </a:pathLst>
            </a:custGeom>
            <a:solidFill>
              <a:srgbClr val="000000"/>
            </a:solidFill>
          </p:spPr>
          <p:txBody>
            <a:bodyPr wrap="square" lIns="0" tIns="0" rIns="0" bIns="0" rtlCol="0"/>
            <a:lstStyle/>
            <a:p>
              <a:endParaRPr/>
            </a:p>
          </p:txBody>
        </p:sp>
        <p:sp>
          <p:nvSpPr>
            <p:cNvPr id="39" name="object 17">
              <a:extLst>
                <a:ext uri="{FF2B5EF4-FFF2-40B4-BE49-F238E27FC236}">
                  <a16:creationId xmlns:a16="http://schemas.microsoft.com/office/drawing/2014/main" id="{F9137E0F-74E9-BA53-0BD8-589E1C30B1C0}"/>
                </a:ext>
              </a:extLst>
            </p:cNvPr>
            <p:cNvSpPr>
              <a:spLocks noGrp="1" noRot="1" noMove="1" noResize="1" noEditPoints="1" noAdjustHandles="1" noChangeArrowheads="1" noChangeShapeType="1"/>
            </p:cNvSpPr>
            <p:nvPr/>
          </p:nvSpPr>
          <p:spPr>
            <a:xfrm>
              <a:off x="6906203" y="2478863"/>
              <a:ext cx="401955" cy="1472565"/>
            </a:xfrm>
            <a:custGeom>
              <a:avLst/>
              <a:gdLst/>
              <a:ahLst/>
              <a:cxnLst/>
              <a:rect l="l" t="t" r="r" b="b"/>
              <a:pathLst>
                <a:path w="401954" h="1472564">
                  <a:moveTo>
                    <a:pt x="44589" y="1159725"/>
                  </a:moveTo>
                  <a:lnTo>
                    <a:pt x="0" y="1159725"/>
                  </a:lnTo>
                  <a:lnTo>
                    <a:pt x="0" y="1382750"/>
                  </a:lnTo>
                  <a:lnTo>
                    <a:pt x="0" y="1471955"/>
                  </a:lnTo>
                  <a:lnTo>
                    <a:pt x="44589" y="1471955"/>
                  </a:lnTo>
                  <a:lnTo>
                    <a:pt x="44589" y="1382763"/>
                  </a:lnTo>
                  <a:lnTo>
                    <a:pt x="44589" y="1159725"/>
                  </a:lnTo>
                  <a:close/>
                </a:path>
                <a:path w="401954" h="1472564">
                  <a:moveTo>
                    <a:pt x="44589" y="1070508"/>
                  </a:moveTo>
                  <a:lnTo>
                    <a:pt x="0" y="1070508"/>
                  </a:lnTo>
                  <a:lnTo>
                    <a:pt x="0" y="1115110"/>
                  </a:lnTo>
                  <a:lnTo>
                    <a:pt x="44589" y="1115110"/>
                  </a:lnTo>
                  <a:lnTo>
                    <a:pt x="44589" y="1070508"/>
                  </a:lnTo>
                  <a:close/>
                </a:path>
                <a:path w="401954" h="1472564">
                  <a:moveTo>
                    <a:pt x="44589" y="981303"/>
                  </a:moveTo>
                  <a:lnTo>
                    <a:pt x="0" y="981303"/>
                  </a:lnTo>
                  <a:lnTo>
                    <a:pt x="0" y="1025906"/>
                  </a:lnTo>
                  <a:lnTo>
                    <a:pt x="44589" y="1025906"/>
                  </a:lnTo>
                  <a:lnTo>
                    <a:pt x="44589" y="981303"/>
                  </a:lnTo>
                  <a:close/>
                </a:path>
                <a:path w="401954" h="1472564">
                  <a:moveTo>
                    <a:pt x="89204" y="490651"/>
                  </a:moveTo>
                  <a:lnTo>
                    <a:pt x="44602" y="490651"/>
                  </a:lnTo>
                  <a:lnTo>
                    <a:pt x="44602" y="535254"/>
                  </a:lnTo>
                  <a:lnTo>
                    <a:pt x="89204" y="535254"/>
                  </a:lnTo>
                  <a:lnTo>
                    <a:pt x="89204" y="490651"/>
                  </a:lnTo>
                  <a:close/>
                </a:path>
                <a:path w="401954" h="1472564">
                  <a:moveTo>
                    <a:pt x="133794" y="1427353"/>
                  </a:moveTo>
                  <a:lnTo>
                    <a:pt x="89204" y="1427353"/>
                  </a:lnTo>
                  <a:lnTo>
                    <a:pt x="89204" y="1471955"/>
                  </a:lnTo>
                  <a:lnTo>
                    <a:pt x="133794" y="1471955"/>
                  </a:lnTo>
                  <a:lnTo>
                    <a:pt x="133794" y="1427353"/>
                  </a:lnTo>
                  <a:close/>
                </a:path>
                <a:path w="401954" h="1472564">
                  <a:moveTo>
                    <a:pt x="133794" y="1248943"/>
                  </a:moveTo>
                  <a:lnTo>
                    <a:pt x="89204" y="1248943"/>
                  </a:lnTo>
                  <a:lnTo>
                    <a:pt x="89204" y="1293545"/>
                  </a:lnTo>
                  <a:lnTo>
                    <a:pt x="133794" y="1293545"/>
                  </a:lnTo>
                  <a:lnTo>
                    <a:pt x="133794" y="1248943"/>
                  </a:lnTo>
                  <a:close/>
                </a:path>
                <a:path w="401954" h="1472564">
                  <a:moveTo>
                    <a:pt x="133794" y="936701"/>
                  </a:moveTo>
                  <a:lnTo>
                    <a:pt x="89204" y="936701"/>
                  </a:lnTo>
                  <a:lnTo>
                    <a:pt x="89204" y="981303"/>
                  </a:lnTo>
                  <a:lnTo>
                    <a:pt x="44602" y="981303"/>
                  </a:lnTo>
                  <a:lnTo>
                    <a:pt x="44602" y="1025906"/>
                  </a:lnTo>
                  <a:lnTo>
                    <a:pt x="89204" y="1025906"/>
                  </a:lnTo>
                  <a:lnTo>
                    <a:pt x="89204" y="1159725"/>
                  </a:lnTo>
                  <a:lnTo>
                    <a:pt x="89204" y="1204341"/>
                  </a:lnTo>
                  <a:lnTo>
                    <a:pt x="133794" y="1204341"/>
                  </a:lnTo>
                  <a:lnTo>
                    <a:pt x="133794" y="1159725"/>
                  </a:lnTo>
                  <a:lnTo>
                    <a:pt x="133794" y="981303"/>
                  </a:lnTo>
                  <a:lnTo>
                    <a:pt x="133794" y="936701"/>
                  </a:lnTo>
                  <a:close/>
                </a:path>
                <a:path w="401954" h="1472564">
                  <a:moveTo>
                    <a:pt x="133794" y="713676"/>
                  </a:moveTo>
                  <a:lnTo>
                    <a:pt x="89204" y="713676"/>
                  </a:lnTo>
                  <a:lnTo>
                    <a:pt x="89204" y="669074"/>
                  </a:lnTo>
                  <a:lnTo>
                    <a:pt x="44602" y="669074"/>
                  </a:lnTo>
                  <a:lnTo>
                    <a:pt x="44602" y="936701"/>
                  </a:lnTo>
                  <a:lnTo>
                    <a:pt x="89204" y="936701"/>
                  </a:lnTo>
                  <a:lnTo>
                    <a:pt x="89204" y="758278"/>
                  </a:lnTo>
                  <a:lnTo>
                    <a:pt x="133794" y="758278"/>
                  </a:lnTo>
                  <a:lnTo>
                    <a:pt x="133794" y="713676"/>
                  </a:lnTo>
                  <a:close/>
                </a:path>
                <a:path w="401954" h="1472564">
                  <a:moveTo>
                    <a:pt x="133794" y="624459"/>
                  </a:moveTo>
                  <a:lnTo>
                    <a:pt x="89204" y="624459"/>
                  </a:lnTo>
                  <a:lnTo>
                    <a:pt x="89204" y="669061"/>
                  </a:lnTo>
                  <a:lnTo>
                    <a:pt x="133794" y="669061"/>
                  </a:lnTo>
                  <a:lnTo>
                    <a:pt x="133794" y="624459"/>
                  </a:lnTo>
                  <a:close/>
                </a:path>
                <a:path w="401954" h="1472564">
                  <a:moveTo>
                    <a:pt x="133794" y="133807"/>
                  </a:moveTo>
                  <a:lnTo>
                    <a:pt x="89204" y="133807"/>
                  </a:lnTo>
                  <a:lnTo>
                    <a:pt x="89204" y="356831"/>
                  </a:lnTo>
                  <a:lnTo>
                    <a:pt x="44602" y="356831"/>
                  </a:lnTo>
                  <a:lnTo>
                    <a:pt x="44602" y="446036"/>
                  </a:lnTo>
                  <a:lnTo>
                    <a:pt x="89204" y="446036"/>
                  </a:lnTo>
                  <a:lnTo>
                    <a:pt x="89204" y="401434"/>
                  </a:lnTo>
                  <a:lnTo>
                    <a:pt x="133794" y="401434"/>
                  </a:lnTo>
                  <a:lnTo>
                    <a:pt x="133794" y="133807"/>
                  </a:lnTo>
                  <a:close/>
                </a:path>
                <a:path w="401954" h="1472564">
                  <a:moveTo>
                    <a:pt x="133794" y="0"/>
                  </a:moveTo>
                  <a:lnTo>
                    <a:pt x="89204" y="0"/>
                  </a:lnTo>
                  <a:lnTo>
                    <a:pt x="89204" y="44602"/>
                  </a:lnTo>
                  <a:lnTo>
                    <a:pt x="133794" y="44602"/>
                  </a:lnTo>
                  <a:lnTo>
                    <a:pt x="133794" y="0"/>
                  </a:lnTo>
                  <a:close/>
                </a:path>
                <a:path w="401954" h="1472564">
                  <a:moveTo>
                    <a:pt x="178409" y="1248943"/>
                  </a:moveTo>
                  <a:lnTo>
                    <a:pt x="133819" y="1248943"/>
                  </a:lnTo>
                  <a:lnTo>
                    <a:pt x="133819" y="1293545"/>
                  </a:lnTo>
                  <a:lnTo>
                    <a:pt x="178409" y="1293545"/>
                  </a:lnTo>
                  <a:lnTo>
                    <a:pt x="178409" y="1248943"/>
                  </a:lnTo>
                  <a:close/>
                </a:path>
                <a:path w="401954" h="1472564">
                  <a:moveTo>
                    <a:pt x="178409" y="1070508"/>
                  </a:moveTo>
                  <a:lnTo>
                    <a:pt x="133819" y="1070508"/>
                  </a:lnTo>
                  <a:lnTo>
                    <a:pt x="133819" y="1159713"/>
                  </a:lnTo>
                  <a:lnTo>
                    <a:pt x="178409" y="1159713"/>
                  </a:lnTo>
                  <a:lnTo>
                    <a:pt x="178409" y="1070508"/>
                  </a:lnTo>
                  <a:close/>
                </a:path>
                <a:path w="401954" h="1472564">
                  <a:moveTo>
                    <a:pt x="178409" y="981303"/>
                  </a:moveTo>
                  <a:lnTo>
                    <a:pt x="133819" y="981303"/>
                  </a:lnTo>
                  <a:lnTo>
                    <a:pt x="133819" y="1025906"/>
                  </a:lnTo>
                  <a:lnTo>
                    <a:pt x="178409" y="1025906"/>
                  </a:lnTo>
                  <a:lnTo>
                    <a:pt x="178409" y="981303"/>
                  </a:lnTo>
                  <a:close/>
                </a:path>
                <a:path w="401954" h="1472564">
                  <a:moveTo>
                    <a:pt x="178409" y="802881"/>
                  </a:moveTo>
                  <a:lnTo>
                    <a:pt x="133819" y="802881"/>
                  </a:lnTo>
                  <a:lnTo>
                    <a:pt x="133819" y="892086"/>
                  </a:lnTo>
                  <a:lnTo>
                    <a:pt x="178409" y="892086"/>
                  </a:lnTo>
                  <a:lnTo>
                    <a:pt x="178409" y="802881"/>
                  </a:lnTo>
                  <a:close/>
                </a:path>
                <a:path w="401954" h="1472564">
                  <a:moveTo>
                    <a:pt x="178409" y="669074"/>
                  </a:moveTo>
                  <a:lnTo>
                    <a:pt x="133819" y="669074"/>
                  </a:lnTo>
                  <a:lnTo>
                    <a:pt x="133819" y="713676"/>
                  </a:lnTo>
                  <a:lnTo>
                    <a:pt x="178409" y="713676"/>
                  </a:lnTo>
                  <a:lnTo>
                    <a:pt x="178409" y="669074"/>
                  </a:lnTo>
                  <a:close/>
                </a:path>
                <a:path w="401954" h="1472564">
                  <a:moveTo>
                    <a:pt x="178409" y="490651"/>
                  </a:moveTo>
                  <a:lnTo>
                    <a:pt x="133819" y="490651"/>
                  </a:lnTo>
                  <a:lnTo>
                    <a:pt x="133819" y="579856"/>
                  </a:lnTo>
                  <a:lnTo>
                    <a:pt x="178409" y="579856"/>
                  </a:lnTo>
                  <a:lnTo>
                    <a:pt x="178409" y="490651"/>
                  </a:lnTo>
                  <a:close/>
                </a:path>
                <a:path w="401954" h="1472564">
                  <a:moveTo>
                    <a:pt x="178409" y="401447"/>
                  </a:moveTo>
                  <a:lnTo>
                    <a:pt x="133819" y="401447"/>
                  </a:lnTo>
                  <a:lnTo>
                    <a:pt x="133819" y="446049"/>
                  </a:lnTo>
                  <a:lnTo>
                    <a:pt x="178409" y="446049"/>
                  </a:lnTo>
                  <a:lnTo>
                    <a:pt x="178409" y="401447"/>
                  </a:lnTo>
                  <a:close/>
                </a:path>
                <a:path w="401954" h="1472564">
                  <a:moveTo>
                    <a:pt x="178409" y="312229"/>
                  </a:moveTo>
                  <a:lnTo>
                    <a:pt x="133819" y="312229"/>
                  </a:lnTo>
                  <a:lnTo>
                    <a:pt x="133819" y="356831"/>
                  </a:lnTo>
                  <a:lnTo>
                    <a:pt x="178409" y="356831"/>
                  </a:lnTo>
                  <a:lnTo>
                    <a:pt x="178409" y="312229"/>
                  </a:lnTo>
                  <a:close/>
                </a:path>
                <a:path w="401954" h="1472564">
                  <a:moveTo>
                    <a:pt x="178409" y="133807"/>
                  </a:moveTo>
                  <a:lnTo>
                    <a:pt x="133819" y="133807"/>
                  </a:lnTo>
                  <a:lnTo>
                    <a:pt x="133819" y="267627"/>
                  </a:lnTo>
                  <a:lnTo>
                    <a:pt x="178409" y="267627"/>
                  </a:lnTo>
                  <a:lnTo>
                    <a:pt x="178409" y="133807"/>
                  </a:lnTo>
                  <a:close/>
                </a:path>
                <a:path w="401954" h="1472564">
                  <a:moveTo>
                    <a:pt x="178409" y="0"/>
                  </a:moveTo>
                  <a:lnTo>
                    <a:pt x="133819" y="0"/>
                  </a:lnTo>
                  <a:lnTo>
                    <a:pt x="133819" y="89204"/>
                  </a:lnTo>
                  <a:lnTo>
                    <a:pt x="178409" y="89204"/>
                  </a:lnTo>
                  <a:lnTo>
                    <a:pt x="178409" y="0"/>
                  </a:lnTo>
                  <a:close/>
                </a:path>
                <a:path w="401954" h="1472564">
                  <a:moveTo>
                    <a:pt x="267614" y="1382750"/>
                  </a:moveTo>
                  <a:lnTo>
                    <a:pt x="223024" y="1382750"/>
                  </a:lnTo>
                  <a:lnTo>
                    <a:pt x="178422" y="1382750"/>
                  </a:lnTo>
                  <a:lnTo>
                    <a:pt x="178422" y="1427353"/>
                  </a:lnTo>
                  <a:lnTo>
                    <a:pt x="223024" y="1427353"/>
                  </a:lnTo>
                  <a:lnTo>
                    <a:pt x="223024" y="1471955"/>
                  </a:lnTo>
                  <a:lnTo>
                    <a:pt x="267614" y="1471955"/>
                  </a:lnTo>
                  <a:lnTo>
                    <a:pt x="267614" y="1382750"/>
                  </a:lnTo>
                  <a:close/>
                </a:path>
                <a:path w="401954" h="1472564">
                  <a:moveTo>
                    <a:pt x="267614" y="1293533"/>
                  </a:moveTo>
                  <a:lnTo>
                    <a:pt x="223024" y="1293533"/>
                  </a:lnTo>
                  <a:lnTo>
                    <a:pt x="223024" y="1159725"/>
                  </a:lnTo>
                  <a:lnTo>
                    <a:pt x="178422" y="1159725"/>
                  </a:lnTo>
                  <a:lnTo>
                    <a:pt x="178422" y="1293558"/>
                  </a:lnTo>
                  <a:lnTo>
                    <a:pt x="223024" y="1293558"/>
                  </a:lnTo>
                  <a:lnTo>
                    <a:pt x="223024" y="1382737"/>
                  </a:lnTo>
                  <a:lnTo>
                    <a:pt x="267614" y="1382737"/>
                  </a:lnTo>
                  <a:lnTo>
                    <a:pt x="267614" y="1293533"/>
                  </a:lnTo>
                  <a:close/>
                </a:path>
                <a:path w="401954" h="1472564">
                  <a:moveTo>
                    <a:pt x="267614" y="1070508"/>
                  </a:moveTo>
                  <a:lnTo>
                    <a:pt x="223024" y="1070508"/>
                  </a:lnTo>
                  <a:lnTo>
                    <a:pt x="178422" y="1070508"/>
                  </a:lnTo>
                  <a:lnTo>
                    <a:pt x="178422" y="1115110"/>
                  </a:lnTo>
                  <a:lnTo>
                    <a:pt x="223024" y="1115110"/>
                  </a:lnTo>
                  <a:lnTo>
                    <a:pt x="267614" y="1115110"/>
                  </a:lnTo>
                  <a:lnTo>
                    <a:pt x="267614" y="1070508"/>
                  </a:lnTo>
                  <a:close/>
                </a:path>
                <a:path w="401954" h="1472564">
                  <a:moveTo>
                    <a:pt x="267614" y="802881"/>
                  </a:moveTo>
                  <a:lnTo>
                    <a:pt x="223024" y="802881"/>
                  </a:lnTo>
                  <a:lnTo>
                    <a:pt x="223024" y="847483"/>
                  </a:lnTo>
                  <a:lnTo>
                    <a:pt x="178422" y="847483"/>
                  </a:lnTo>
                  <a:lnTo>
                    <a:pt x="178422" y="936688"/>
                  </a:lnTo>
                  <a:lnTo>
                    <a:pt x="223024" y="936688"/>
                  </a:lnTo>
                  <a:lnTo>
                    <a:pt x="267614" y="936701"/>
                  </a:lnTo>
                  <a:lnTo>
                    <a:pt x="267614" y="802881"/>
                  </a:lnTo>
                  <a:close/>
                </a:path>
                <a:path w="401954" h="1472564">
                  <a:moveTo>
                    <a:pt x="267614" y="669074"/>
                  </a:moveTo>
                  <a:lnTo>
                    <a:pt x="223024" y="669074"/>
                  </a:lnTo>
                  <a:lnTo>
                    <a:pt x="223024" y="713676"/>
                  </a:lnTo>
                  <a:lnTo>
                    <a:pt x="178422" y="713676"/>
                  </a:lnTo>
                  <a:lnTo>
                    <a:pt x="178422" y="802881"/>
                  </a:lnTo>
                  <a:lnTo>
                    <a:pt x="223024" y="802881"/>
                  </a:lnTo>
                  <a:lnTo>
                    <a:pt x="223024" y="758278"/>
                  </a:lnTo>
                  <a:lnTo>
                    <a:pt x="267614" y="758278"/>
                  </a:lnTo>
                  <a:lnTo>
                    <a:pt x="267614" y="669074"/>
                  </a:lnTo>
                  <a:close/>
                </a:path>
                <a:path w="401954" h="1472564">
                  <a:moveTo>
                    <a:pt x="267614" y="535254"/>
                  </a:moveTo>
                  <a:lnTo>
                    <a:pt x="223024" y="535254"/>
                  </a:lnTo>
                  <a:lnTo>
                    <a:pt x="223024" y="579856"/>
                  </a:lnTo>
                  <a:lnTo>
                    <a:pt x="178422" y="579856"/>
                  </a:lnTo>
                  <a:lnTo>
                    <a:pt x="178422" y="669061"/>
                  </a:lnTo>
                  <a:lnTo>
                    <a:pt x="223024" y="669061"/>
                  </a:lnTo>
                  <a:lnTo>
                    <a:pt x="223024" y="624459"/>
                  </a:lnTo>
                  <a:lnTo>
                    <a:pt x="267614" y="624459"/>
                  </a:lnTo>
                  <a:lnTo>
                    <a:pt x="267614" y="535254"/>
                  </a:lnTo>
                  <a:close/>
                </a:path>
                <a:path w="401954" h="1472564">
                  <a:moveTo>
                    <a:pt x="267614" y="446049"/>
                  </a:moveTo>
                  <a:lnTo>
                    <a:pt x="223024" y="446049"/>
                  </a:lnTo>
                  <a:lnTo>
                    <a:pt x="223024" y="490651"/>
                  </a:lnTo>
                  <a:lnTo>
                    <a:pt x="267614" y="490651"/>
                  </a:lnTo>
                  <a:lnTo>
                    <a:pt x="267614" y="446049"/>
                  </a:lnTo>
                  <a:close/>
                </a:path>
                <a:path w="401954" h="1472564">
                  <a:moveTo>
                    <a:pt x="267614" y="312229"/>
                  </a:moveTo>
                  <a:lnTo>
                    <a:pt x="223024" y="312229"/>
                  </a:lnTo>
                  <a:lnTo>
                    <a:pt x="223024" y="267627"/>
                  </a:lnTo>
                  <a:lnTo>
                    <a:pt x="178422" y="267627"/>
                  </a:lnTo>
                  <a:lnTo>
                    <a:pt x="178422" y="356831"/>
                  </a:lnTo>
                  <a:lnTo>
                    <a:pt x="223024" y="356831"/>
                  </a:lnTo>
                  <a:lnTo>
                    <a:pt x="223024" y="401434"/>
                  </a:lnTo>
                  <a:lnTo>
                    <a:pt x="267614" y="401434"/>
                  </a:lnTo>
                  <a:lnTo>
                    <a:pt x="267614" y="312229"/>
                  </a:lnTo>
                  <a:close/>
                </a:path>
                <a:path w="401954" h="1472564">
                  <a:moveTo>
                    <a:pt x="267614" y="178422"/>
                  </a:moveTo>
                  <a:lnTo>
                    <a:pt x="223024" y="178422"/>
                  </a:lnTo>
                  <a:lnTo>
                    <a:pt x="223024" y="267627"/>
                  </a:lnTo>
                  <a:lnTo>
                    <a:pt x="267614" y="267627"/>
                  </a:lnTo>
                  <a:lnTo>
                    <a:pt x="267614" y="178422"/>
                  </a:lnTo>
                  <a:close/>
                </a:path>
                <a:path w="401954" h="1472564">
                  <a:moveTo>
                    <a:pt x="267614" y="89204"/>
                  </a:moveTo>
                  <a:lnTo>
                    <a:pt x="223024" y="89204"/>
                  </a:lnTo>
                  <a:lnTo>
                    <a:pt x="178422" y="89204"/>
                  </a:lnTo>
                  <a:lnTo>
                    <a:pt x="178422" y="133807"/>
                  </a:lnTo>
                  <a:lnTo>
                    <a:pt x="178422" y="178409"/>
                  </a:lnTo>
                  <a:lnTo>
                    <a:pt x="223024" y="178409"/>
                  </a:lnTo>
                  <a:lnTo>
                    <a:pt x="223024" y="133807"/>
                  </a:lnTo>
                  <a:lnTo>
                    <a:pt x="267614" y="133807"/>
                  </a:lnTo>
                  <a:lnTo>
                    <a:pt x="267614" y="89204"/>
                  </a:lnTo>
                  <a:close/>
                </a:path>
                <a:path w="401954" h="1472564">
                  <a:moveTo>
                    <a:pt x="312229" y="1115123"/>
                  </a:moveTo>
                  <a:lnTo>
                    <a:pt x="267627" y="1115123"/>
                  </a:lnTo>
                  <a:lnTo>
                    <a:pt x="267627" y="1159725"/>
                  </a:lnTo>
                  <a:lnTo>
                    <a:pt x="312229" y="1159725"/>
                  </a:lnTo>
                  <a:lnTo>
                    <a:pt x="312229" y="1115123"/>
                  </a:lnTo>
                  <a:close/>
                </a:path>
                <a:path w="401954" h="1472564">
                  <a:moveTo>
                    <a:pt x="312229" y="892098"/>
                  </a:moveTo>
                  <a:lnTo>
                    <a:pt x="267627" y="892098"/>
                  </a:lnTo>
                  <a:lnTo>
                    <a:pt x="267627" y="936701"/>
                  </a:lnTo>
                  <a:lnTo>
                    <a:pt x="312229" y="936701"/>
                  </a:lnTo>
                  <a:lnTo>
                    <a:pt x="312229" y="892098"/>
                  </a:lnTo>
                  <a:close/>
                </a:path>
                <a:path w="401954" h="1472564">
                  <a:moveTo>
                    <a:pt x="312229" y="267627"/>
                  </a:moveTo>
                  <a:lnTo>
                    <a:pt x="267627" y="267627"/>
                  </a:lnTo>
                  <a:lnTo>
                    <a:pt x="267627" y="312229"/>
                  </a:lnTo>
                  <a:lnTo>
                    <a:pt x="312229" y="312229"/>
                  </a:lnTo>
                  <a:lnTo>
                    <a:pt x="312229" y="267627"/>
                  </a:lnTo>
                  <a:close/>
                </a:path>
                <a:path w="401954" h="1472564">
                  <a:moveTo>
                    <a:pt x="356819" y="1427353"/>
                  </a:moveTo>
                  <a:lnTo>
                    <a:pt x="312229" y="1427353"/>
                  </a:lnTo>
                  <a:lnTo>
                    <a:pt x="267627" y="1427353"/>
                  </a:lnTo>
                  <a:lnTo>
                    <a:pt x="267627" y="1471955"/>
                  </a:lnTo>
                  <a:lnTo>
                    <a:pt x="312229" y="1471955"/>
                  </a:lnTo>
                  <a:lnTo>
                    <a:pt x="356819" y="1471955"/>
                  </a:lnTo>
                  <a:lnTo>
                    <a:pt x="356819" y="1427353"/>
                  </a:lnTo>
                  <a:close/>
                </a:path>
                <a:path w="401954" h="1472564">
                  <a:moveTo>
                    <a:pt x="356819" y="1248943"/>
                  </a:moveTo>
                  <a:lnTo>
                    <a:pt x="312229" y="1248943"/>
                  </a:lnTo>
                  <a:lnTo>
                    <a:pt x="312229" y="1293533"/>
                  </a:lnTo>
                  <a:lnTo>
                    <a:pt x="267627" y="1293533"/>
                  </a:lnTo>
                  <a:lnTo>
                    <a:pt x="267627" y="1338135"/>
                  </a:lnTo>
                  <a:lnTo>
                    <a:pt x="312229" y="1338135"/>
                  </a:lnTo>
                  <a:lnTo>
                    <a:pt x="312229" y="1293545"/>
                  </a:lnTo>
                  <a:lnTo>
                    <a:pt x="356819" y="1293545"/>
                  </a:lnTo>
                  <a:lnTo>
                    <a:pt x="356819" y="1248943"/>
                  </a:lnTo>
                  <a:close/>
                </a:path>
                <a:path w="401954" h="1472564">
                  <a:moveTo>
                    <a:pt x="356819" y="1159725"/>
                  </a:moveTo>
                  <a:lnTo>
                    <a:pt x="312229" y="1159725"/>
                  </a:lnTo>
                  <a:lnTo>
                    <a:pt x="312229" y="1204341"/>
                  </a:lnTo>
                  <a:lnTo>
                    <a:pt x="356819" y="1204341"/>
                  </a:lnTo>
                  <a:lnTo>
                    <a:pt x="356819" y="1159725"/>
                  </a:lnTo>
                  <a:close/>
                </a:path>
                <a:path w="401954" h="1472564">
                  <a:moveTo>
                    <a:pt x="356819" y="1070508"/>
                  </a:moveTo>
                  <a:lnTo>
                    <a:pt x="312229" y="1070508"/>
                  </a:lnTo>
                  <a:lnTo>
                    <a:pt x="312229" y="1115110"/>
                  </a:lnTo>
                  <a:lnTo>
                    <a:pt x="356819" y="1115110"/>
                  </a:lnTo>
                  <a:lnTo>
                    <a:pt x="356819" y="1070508"/>
                  </a:lnTo>
                  <a:close/>
                </a:path>
                <a:path w="401954" h="1472564">
                  <a:moveTo>
                    <a:pt x="356819" y="758278"/>
                  </a:moveTo>
                  <a:lnTo>
                    <a:pt x="312229" y="758278"/>
                  </a:lnTo>
                  <a:lnTo>
                    <a:pt x="267627" y="758278"/>
                  </a:lnTo>
                  <a:lnTo>
                    <a:pt x="267627" y="802881"/>
                  </a:lnTo>
                  <a:lnTo>
                    <a:pt x="312229" y="802881"/>
                  </a:lnTo>
                  <a:lnTo>
                    <a:pt x="312229" y="892098"/>
                  </a:lnTo>
                  <a:lnTo>
                    <a:pt x="356819" y="892098"/>
                  </a:lnTo>
                  <a:lnTo>
                    <a:pt x="356819" y="758278"/>
                  </a:lnTo>
                  <a:close/>
                </a:path>
                <a:path w="401954" h="1472564">
                  <a:moveTo>
                    <a:pt x="356819" y="446049"/>
                  </a:moveTo>
                  <a:lnTo>
                    <a:pt x="312229" y="446049"/>
                  </a:lnTo>
                  <a:lnTo>
                    <a:pt x="312229" y="356831"/>
                  </a:lnTo>
                  <a:lnTo>
                    <a:pt x="267627" y="356831"/>
                  </a:lnTo>
                  <a:lnTo>
                    <a:pt x="267627" y="490651"/>
                  </a:lnTo>
                  <a:lnTo>
                    <a:pt x="312229" y="490651"/>
                  </a:lnTo>
                  <a:lnTo>
                    <a:pt x="312229" y="579856"/>
                  </a:lnTo>
                  <a:lnTo>
                    <a:pt x="267627" y="579856"/>
                  </a:lnTo>
                  <a:lnTo>
                    <a:pt x="267627" y="624459"/>
                  </a:lnTo>
                  <a:lnTo>
                    <a:pt x="312229" y="624459"/>
                  </a:lnTo>
                  <a:lnTo>
                    <a:pt x="312229" y="669074"/>
                  </a:lnTo>
                  <a:lnTo>
                    <a:pt x="267627" y="669074"/>
                  </a:lnTo>
                  <a:lnTo>
                    <a:pt x="267627" y="713676"/>
                  </a:lnTo>
                  <a:lnTo>
                    <a:pt x="312229" y="713676"/>
                  </a:lnTo>
                  <a:lnTo>
                    <a:pt x="356819" y="713676"/>
                  </a:lnTo>
                  <a:lnTo>
                    <a:pt x="356819" y="446049"/>
                  </a:lnTo>
                  <a:close/>
                </a:path>
                <a:path w="401954" h="1472564">
                  <a:moveTo>
                    <a:pt x="356819" y="178422"/>
                  </a:moveTo>
                  <a:lnTo>
                    <a:pt x="312229" y="178422"/>
                  </a:lnTo>
                  <a:lnTo>
                    <a:pt x="312229" y="223024"/>
                  </a:lnTo>
                  <a:lnTo>
                    <a:pt x="356819" y="223024"/>
                  </a:lnTo>
                  <a:lnTo>
                    <a:pt x="356819" y="178422"/>
                  </a:lnTo>
                  <a:close/>
                </a:path>
                <a:path w="401954" h="1472564">
                  <a:moveTo>
                    <a:pt x="356819" y="0"/>
                  </a:moveTo>
                  <a:lnTo>
                    <a:pt x="312229" y="0"/>
                  </a:lnTo>
                  <a:lnTo>
                    <a:pt x="312229" y="44602"/>
                  </a:lnTo>
                  <a:lnTo>
                    <a:pt x="267627" y="44602"/>
                  </a:lnTo>
                  <a:lnTo>
                    <a:pt x="267627" y="133807"/>
                  </a:lnTo>
                  <a:lnTo>
                    <a:pt x="312229" y="133807"/>
                  </a:lnTo>
                  <a:lnTo>
                    <a:pt x="312229" y="89204"/>
                  </a:lnTo>
                  <a:lnTo>
                    <a:pt x="356819" y="89204"/>
                  </a:lnTo>
                  <a:lnTo>
                    <a:pt x="356819" y="0"/>
                  </a:lnTo>
                  <a:close/>
                </a:path>
                <a:path w="401954" h="1472564">
                  <a:moveTo>
                    <a:pt x="401434" y="936701"/>
                  </a:moveTo>
                  <a:lnTo>
                    <a:pt x="356831" y="936701"/>
                  </a:lnTo>
                  <a:lnTo>
                    <a:pt x="356831" y="981303"/>
                  </a:lnTo>
                  <a:lnTo>
                    <a:pt x="401434" y="981303"/>
                  </a:lnTo>
                  <a:lnTo>
                    <a:pt x="401434" y="936701"/>
                  </a:lnTo>
                  <a:close/>
                </a:path>
                <a:path w="401954" h="1472564">
                  <a:moveTo>
                    <a:pt x="401434" y="802881"/>
                  </a:moveTo>
                  <a:lnTo>
                    <a:pt x="356831" y="802881"/>
                  </a:lnTo>
                  <a:lnTo>
                    <a:pt x="356831" y="847483"/>
                  </a:lnTo>
                  <a:lnTo>
                    <a:pt x="401434" y="847483"/>
                  </a:lnTo>
                  <a:lnTo>
                    <a:pt x="401434" y="802881"/>
                  </a:lnTo>
                  <a:close/>
                </a:path>
                <a:path w="401954" h="1472564">
                  <a:moveTo>
                    <a:pt x="401434" y="713676"/>
                  </a:moveTo>
                  <a:lnTo>
                    <a:pt x="356831" y="713676"/>
                  </a:lnTo>
                  <a:lnTo>
                    <a:pt x="356831" y="758278"/>
                  </a:lnTo>
                  <a:lnTo>
                    <a:pt x="401434" y="758278"/>
                  </a:lnTo>
                  <a:lnTo>
                    <a:pt x="401434" y="713676"/>
                  </a:lnTo>
                  <a:close/>
                </a:path>
                <a:path w="401954" h="1472564">
                  <a:moveTo>
                    <a:pt x="401434" y="579856"/>
                  </a:moveTo>
                  <a:lnTo>
                    <a:pt x="356831" y="579856"/>
                  </a:lnTo>
                  <a:lnTo>
                    <a:pt x="356831" y="669061"/>
                  </a:lnTo>
                  <a:lnTo>
                    <a:pt x="401434" y="669061"/>
                  </a:lnTo>
                  <a:lnTo>
                    <a:pt x="401434" y="579856"/>
                  </a:lnTo>
                  <a:close/>
                </a:path>
                <a:path w="401954" h="1472564">
                  <a:moveTo>
                    <a:pt x="401434" y="446049"/>
                  </a:moveTo>
                  <a:lnTo>
                    <a:pt x="356831" y="446049"/>
                  </a:lnTo>
                  <a:lnTo>
                    <a:pt x="356831" y="490651"/>
                  </a:lnTo>
                  <a:lnTo>
                    <a:pt x="401434" y="490651"/>
                  </a:lnTo>
                  <a:lnTo>
                    <a:pt x="401434" y="446049"/>
                  </a:lnTo>
                  <a:close/>
                </a:path>
                <a:path w="401954" h="1472564">
                  <a:moveTo>
                    <a:pt x="401434" y="223024"/>
                  </a:moveTo>
                  <a:lnTo>
                    <a:pt x="356831" y="223024"/>
                  </a:lnTo>
                  <a:lnTo>
                    <a:pt x="356831" y="312229"/>
                  </a:lnTo>
                  <a:lnTo>
                    <a:pt x="401434" y="312229"/>
                  </a:lnTo>
                  <a:lnTo>
                    <a:pt x="401434" y="223024"/>
                  </a:lnTo>
                  <a:close/>
                </a:path>
                <a:path w="401954" h="1472564">
                  <a:moveTo>
                    <a:pt x="401434" y="44602"/>
                  </a:moveTo>
                  <a:lnTo>
                    <a:pt x="356831" y="44602"/>
                  </a:lnTo>
                  <a:lnTo>
                    <a:pt x="356831" y="133807"/>
                  </a:lnTo>
                  <a:lnTo>
                    <a:pt x="401434" y="133807"/>
                  </a:lnTo>
                  <a:lnTo>
                    <a:pt x="401434" y="44602"/>
                  </a:lnTo>
                  <a:close/>
                </a:path>
              </a:pathLst>
            </a:custGeom>
            <a:solidFill>
              <a:srgbClr val="000000"/>
            </a:solidFill>
          </p:spPr>
          <p:txBody>
            <a:bodyPr wrap="square" lIns="0" tIns="0" rIns="0" bIns="0" rtlCol="0"/>
            <a:lstStyle/>
            <a:p>
              <a:endParaRPr/>
            </a:p>
          </p:txBody>
        </p:sp>
        <p:sp>
          <p:nvSpPr>
            <p:cNvPr id="40" name="object 18">
              <a:extLst>
                <a:ext uri="{FF2B5EF4-FFF2-40B4-BE49-F238E27FC236}">
                  <a16:creationId xmlns:a16="http://schemas.microsoft.com/office/drawing/2014/main" id="{F61E12FD-ADA6-CA3B-56AC-06D21936331D}"/>
                </a:ext>
              </a:extLst>
            </p:cNvPr>
            <p:cNvSpPr>
              <a:spLocks noGrp="1" noRot="1" noMove="1" noResize="1" noEditPoints="1" noAdjustHandles="1" noChangeArrowheads="1" noChangeShapeType="1"/>
            </p:cNvSpPr>
            <p:nvPr/>
          </p:nvSpPr>
          <p:spPr>
            <a:xfrm>
              <a:off x="7263035" y="2478863"/>
              <a:ext cx="401955" cy="1472565"/>
            </a:xfrm>
            <a:custGeom>
              <a:avLst/>
              <a:gdLst/>
              <a:ahLst/>
              <a:cxnLst/>
              <a:rect l="l" t="t" r="r" b="b"/>
              <a:pathLst>
                <a:path w="401954" h="1472564">
                  <a:moveTo>
                    <a:pt x="44602" y="1427353"/>
                  </a:moveTo>
                  <a:lnTo>
                    <a:pt x="0" y="1427353"/>
                  </a:lnTo>
                  <a:lnTo>
                    <a:pt x="0" y="1471955"/>
                  </a:lnTo>
                  <a:lnTo>
                    <a:pt x="44602" y="1471955"/>
                  </a:lnTo>
                  <a:lnTo>
                    <a:pt x="44602" y="1427353"/>
                  </a:lnTo>
                  <a:close/>
                </a:path>
                <a:path w="401954" h="1472564">
                  <a:moveTo>
                    <a:pt x="44602" y="1159725"/>
                  </a:moveTo>
                  <a:lnTo>
                    <a:pt x="0" y="1159725"/>
                  </a:lnTo>
                  <a:lnTo>
                    <a:pt x="0" y="1382763"/>
                  </a:lnTo>
                  <a:lnTo>
                    <a:pt x="44602" y="1382763"/>
                  </a:lnTo>
                  <a:lnTo>
                    <a:pt x="44602" y="1159725"/>
                  </a:lnTo>
                  <a:close/>
                </a:path>
                <a:path w="401954" h="1472564">
                  <a:moveTo>
                    <a:pt x="44602" y="936701"/>
                  </a:moveTo>
                  <a:lnTo>
                    <a:pt x="0" y="936701"/>
                  </a:lnTo>
                  <a:lnTo>
                    <a:pt x="0" y="981303"/>
                  </a:lnTo>
                  <a:lnTo>
                    <a:pt x="0" y="1115123"/>
                  </a:lnTo>
                  <a:lnTo>
                    <a:pt x="44602" y="1115123"/>
                  </a:lnTo>
                  <a:lnTo>
                    <a:pt x="44602" y="981303"/>
                  </a:lnTo>
                  <a:lnTo>
                    <a:pt x="44602" y="936701"/>
                  </a:lnTo>
                  <a:close/>
                </a:path>
                <a:path w="401954" h="1472564">
                  <a:moveTo>
                    <a:pt x="89204" y="1338148"/>
                  </a:moveTo>
                  <a:lnTo>
                    <a:pt x="44615" y="1338148"/>
                  </a:lnTo>
                  <a:lnTo>
                    <a:pt x="44615" y="1382750"/>
                  </a:lnTo>
                  <a:lnTo>
                    <a:pt x="44615" y="1427353"/>
                  </a:lnTo>
                  <a:lnTo>
                    <a:pt x="89204" y="1427353"/>
                  </a:lnTo>
                  <a:lnTo>
                    <a:pt x="89204" y="1382750"/>
                  </a:lnTo>
                  <a:lnTo>
                    <a:pt x="89204" y="1338148"/>
                  </a:lnTo>
                  <a:close/>
                </a:path>
                <a:path w="401954" h="1472564">
                  <a:moveTo>
                    <a:pt x="89204" y="1159725"/>
                  </a:moveTo>
                  <a:lnTo>
                    <a:pt x="44615" y="1159725"/>
                  </a:lnTo>
                  <a:lnTo>
                    <a:pt x="44615" y="1204341"/>
                  </a:lnTo>
                  <a:lnTo>
                    <a:pt x="89204" y="1204341"/>
                  </a:lnTo>
                  <a:lnTo>
                    <a:pt x="89204" y="1159725"/>
                  </a:lnTo>
                  <a:close/>
                </a:path>
                <a:path w="401954" h="1472564">
                  <a:moveTo>
                    <a:pt x="89204" y="1070508"/>
                  </a:moveTo>
                  <a:lnTo>
                    <a:pt x="44615" y="1070508"/>
                  </a:lnTo>
                  <a:lnTo>
                    <a:pt x="44615" y="1159713"/>
                  </a:lnTo>
                  <a:lnTo>
                    <a:pt x="89204" y="1159713"/>
                  </a:lnTo>
                  <a:lnTo>
                    <a:pt x="89204" y="1070508"/>
                  </a:lnTo>
                  <a:close/>
                </a:path>
                <a:path w="401954" h="1472564">
                  <a:moveTo>
                    <a:pt x="89204" y="758278"/>
                  </a:moveTo>
                  <a:lnTo>
                    <a:pt x="44615" y="758278"/>
                  </a:lnTo>
                  <a:lnTo>
                    <a:pt x="44615" y="892098"/>
                  </a:lnTo>
                  <a:lnTo>
                    <a:pt x="89204" y="892098"/>
                  </a:lnTo>
                  <a:lnTo>
                    <a:pt x="89204" y="758278"/>
                  </a:lnTo>
                  <a:close/>
                </a:path>
                <a:path w="401954" h="1472564">
                  <a:moveTo>
                    <a:pt x="89204" y="624459"/>
                  </a:moveTo>
                  <a:lnTo>
                    <a:pt x="44615" y="624459"/>
                  </a:lnTo>
                  <a:lnTo>
                    <a:pt x="44615" y="713663"/>
                  </a:lnTo>
                  <a:lnTo>
                    <a:pt x="89204" y="713663"/>
                  </a:lnTo>
                  <a:lnTo>
                    <a:pt x="89204" y="624459"/>
                  </a:lnTo>
                  <a:close/>
                </a:path>
                <a:path w="401954" h="1472564">
                  <a:moveTo>
                    <a:pt x="89204" y="356831"/>
                  </a:moveTo>
                  <a:lnTo>
                    <a:pt x="44615" y="356831"/>
                  </a:lnTo>
                  <a:lnTo>
                    <a:pt x="44615" y="490651"/>
                  </a:lnTo>
                  <a:lnTo>
                    <a:pt x="89204" y="490651"/>
                  </a:lnTo>
                  <a:lnTo>
                    <a:pt x="89204" y="356831"/>
                  </a:lnTo>
                  <a:close/>
                </a:path>
                <a:path w="401954" h="1472564">
                  <a:moveTo>
                    <a:pt x="89204" y="223024"/>
                  </a:moveTo>
                  <a:lnTo>
                    <a:pt x="44615" y="223024"/>
                  </a:lnTo>
                  <a:lnTo>
                    <a:pt x="44615" y="267627"/>
                  </a:lnTo>
                  <a:lnTo>
                    <a:pt x="89204" y="267627"/>
                  </a:lnTo>
                  <a:lnTo>
                    <a:pt x="89204" y="223024"/>
                  </a:lnTo>
                  <a:close/>
                </a:path>
                <a:path w="401954" h="1472564">
                  <a:moveTo>
                    <a:pt x="89204" y="0"/>
                  </a:moveTo>
                  <a:lnTo>
                    <a:pt x="44615" y="0"/>
                  </a:lnTo>
                  <a:lnTo>
                    <a:pt x="44615" y="44602"/>
                  </a:lnTo>
                  <a:lnTo>
                    <a:pt x="89204" y="44602"/>
                  </a:lnTo>
                  <a:lnTo>
                    <a:pt x="89204" y="0"/>
                  </a:lnTo>
                  <a:close/>
                </a:path>
                <a:path w="401954" h="1472564">
                  <a:moveTo>
                    <a:pt x="133819" y="490651"/>
                  </a:moveTo>
                  <a:lnTo>
                    <a:pt x="89217" y="490651"/>
                  </a:lnTo>
                  <a:lnTo>
                    <a:pt x="89217" y="579856"/>
                  </a:lnTo>
                  <a:lnTo>
                    <a:pt x="133819" y="579856"/>
                  </a:lnTo>
                  <a:lnTo>
                    <a:pt x="133819" y="490651"/>
                  </a:lnTo>
                  <a:close/>
                </a:path>
                <a:path w="401954" h="1472564">
                  <a:moveTo>
                    <a:pt x="133819" y="267627"/>
                  </a:moveTo>
                  <a:lnTo>
                    <a:pt x="89217" y="267627"/>
                  </a:lnTo>
                  <a:lnTo>
                    <a:pt x="89217" y="312229"/>
                  </a:lnTo>
                  <a:lnTo>
                    <a:pt x="133819" y="312229"/>
                  </a:lnTo>
                  <a:lnTo>
                    <a:pt x="133819" y="267627"/>
                  </a:lnTo>
                  <a:close/>
                </a:path>
                <a:path w="401954" h="1472564">
                  <a:moveTo>
                    <a:pt x="133819" y="0"/>
                  </a:moveTo>
                  <a:lnTo>
                    <a:pt x="89217" y="0"/>
                  </a:lnTo>
                  <a:lnTo>
                    <a:pt x="89217" y="89204"/>
                  </a:lnTo>
                  <a:lnTo>
                    <a:pt x="133819" y="89204"/>
                  </a:lnTo>
                  <a:lnTo>
                    <a:pt x="133819" y="0"/>
                  </a:lnTo>
                  <a:close/>
                </a:path>
                <a:path w="401954" h="1472564">
                  <a:moveTo>
                    <a:pt x="178409" y="1382750"/>
                  </a:moveTo>
                  <a:lnTo>
                    <a:pt x="133819" y="1382750"/>
                  </a:lnTo>
                  <a:lnTo>
                    <a:pt x="89217" y="1382750"/>
                  </a:lnTo>
                  <a:lnTo>
                    <a:pt x="89217" y="1471955"/>
                  </a:lnTo>
                  <a:lnTo>
                    <a:pt x="133819" y="1471955"/>
                  </a:lnTo>
                  <a:lnTo>
                    <a:pt x="178409" y="1471955"/>
                  </a:lnTo>
                  <a:lnTo>
                    <a:pt x="178409" y="1382750"/>
                  </a:lnTo>
                  <a:close/>
                </a:path>
                <a:path w="401954" h="1472564">
                  <a:moveTo>
                    <a:pt x="178409" y="1293533"/>
                  </a:moveTo>
                  <a:lnTo>
                    <a:pt x="133819" y="1293533"/>
                  </a:lnTo>
                  <a:lnTo>
                    <a:pt x="133819" y="1159725"/>
                  </a:lnTo>
                  <a:lnTo>
                    <a:pt x="89217" y="1159725"/>
                  </a:lnTo>
                  <a:lnTo>
                    <a:pt x="89217" y="1293558"/>
                  </a:lnTo>
                  <a:lnTo>
                    <a:pt x="133819" y="1293558"/>
                  </a:lnTo>
                  <a:lnTo>
                    <a:pt x="133819" y="1338135"/>
                  </a:lnTo>
                  <a:lnTo>
                    <a:pt x="178409" y="1338135"/>
                  </a:lnTo>
                  <a:lnTo>
                    <a:pt x="178409" y="1293533"/>
                  </a:lnTo>
                  <a:close/>
                </a:path>
                <a:path w="401954" h="1472564">
                  <a:moveTo>
                    <a:pt x="178409" y="981303"/>
                  </a:moveTo>
                  <a:lnTo>
                    <a:pt x="133819" y="981303"/>
                  </a:lnTo>
                  <a:lnTo>
                    <a:pt x="133819" y="936701"/>
                  </a:lnTo>
                  <a:lnTo>
                    <a:pt x="89217" y="936701"/>
                  </a:lnTo>
                  <a:lnTo>
                    <a:pt x="89217" y="981303"/>
                  </a:lnTo>
                  <a:lnTo>
                    <a:pt x="89217" y="1025906"/>
                  </a:lnTo>
                  <a:lnTo>
                    <a:pt x="133819" y="1025906"/>
                  </a:lnTo>
                  <a:lnTo>
                    <a:pt x="133819" y="1070508"/>
                  </a:lnTo>
                  <a:lnTo>
                    <a:pt x="89217" y="1070508"/>
                  </a:lnTo>
                  <a:lnTo>
                    <a:pt x="89217" y="1159713"/>
                  </a:lnTo>
                  <a:lnTo>
                    <a:pt x="133819" y="1159713"/>
                  </a:lnTo>
                  <a:lnTo>
                    <a:pt x="178409" y="1159725"/>
                  </a:lnTo>
                  <a:lnTo>
                    <a:pt x="178409" y="981303"/>
                  </a:lnTo>
                  <a:close/>
                </a:path>
                <a:path w="401954" h="1472564">
                  <a:moveTo>
                    <a:pt x="178409" y="669074"/>
                  </a:moveTo>
                  <a:lnTo>
                    <a:pt x="133819" y="669074"/>
                  </a:lnTo>
                  <a:lnTo>
                    <a:pt x="89217" y="669074"/>
                  </a:lnTo>
                  <a:lnTo>
                    <a:pt x="89217" y="847496"/>
                  </a:lnTo>
                  <a:lnTo>
                    <a:pt x="133819" y="847496"/>
                  </a:lnTo>
                  <a:lnTo>
                    <a:pt x="133819" y="892086"/>
                  </a:lnTo>
                  <a:lnTo>
                    <a:pt x="178409" y="892086"/>
                  </a:lnTo>
                  <a:lnTo>
                    <a:pt x="178409" y="802881"/>
                  </a:lnTo>
                  <a:lnTo>
                    <a:pt x="133819" y="802881"/>
                  </a:lnTo>
                  <a:lnTo>
                    <a:pt x="133819" y="758278"/>
                  </a:lnTo>
                  <a:lnTo>
                    <a:pt x="178409" y="758278"/>
                  </a:lnTo>
                  <a:lnTo>
                    <a:pt x="178409" y="669074"/>
                  </a:lnTo>
                  <a:close/>
                </a:path>
                <a:path w="401954" h="1472564">
                  <a:moveTo>
                    <a:pt x="178409" y="312229"/>
                  </a:moveTo>
                  <a:lnTo>
                    <a:pt x="133819" y="312229"/>
                  </a:lnTo>
                  <a:lnTo>
                    <a:pt x="133819" y="446049"/>
                  </a:lnTo>
                  <a:lnTo>
                    <a:pt x="178409" y="446049"/>
                  </a:lnTo>
                  <a:lnTo>
                    <a:pt x="178409" y="312229"/>
                  </a:lnTo>
                  <a:close/>
                </a:path>
                <a:path w="401954" h="1472564">
                  <a:moveTo>
                    <a:pt x="178409" y="89204"/>
                  </a:moveTo>
                  <a:lnTo>
                    <a:pt x="133819" y="89204"/>
                  </a:lnTo>
                  <a:lnTo>
                    <a:pt x="133819" y="133807"/>
                  </a:lnTo>
                  <a:lnTo>
                    <a:pt x="89217" y="133807"/>
                  </a:lnTo>
                  <a:lnTo>
                    <a:pt x="89217" y="223012"/>
                  </a:lnTo>
                  <a:lnTo>
                    <a:pt x="133819" y="223012"/>
                  </a:lnTo>
                  <a:lnTo>
                    <a:pt x="178409" y="223012"/>
                  </a:lnTo>
                  <a:lnTo>
                    <a:pt x="178409" y="133807"/>
                  </a:lnTo>
                  <a:lnTo>
                    <a:pt x="178409" y="89204"/>
                  </a:lnTo>
                  <a:close/>
                </a:path>
                <a:path w="401954" h="1472564">
                  <a:moveTo>
                    <a:pt x="223024" y="1382750"/>
                  </a:moveTo>
                  <a:lnTo>
                    <a:pt x="178422" y="1382750"/>
                  </a:lnTo>
                  <a:lnTo>
                    <a:pt x="178422" y="1427353"/>
                  </a:lnTo>
                  <a:lnTo>
                    <a:pt x="223024" y="1427353"/>
                  </a:lnTo>
                  <a:lnTo>
                    <a:pt x="223024" y="1382750"/>
                  </a:lnTo>
                  <a:close/>
                </a:path>
                <a:path w="401954" h="1472564">
                  <a:moveTo>
                    <a:pt x="223024" y="1293533"/>
                  </a:moveTo>
                  <a:lnTo>
                    <a:pt x="178422" y="1293533"/>
                  </a:lnTo>
                  <a:lnTo>
                    <a:pt x="178422" y="1382737"/>
                  </a:lnTo>
                  <a:lnTo>
                    <a:pt x="223024" y="1382737"/>
                  </a:lnTo>
                  <a:lnTo>
                    <a:pt x="223024" y="1293533"/>
                  </a:lnTo>
                  <a:close/>
                </a:path>
                <a:path w="401954" h="1472564">
                  <a:moveTo>
                    <a:pt x="223024" y="1115123"/>
                  </a:moveTo>
                  <a:lnTo>
                    <a:pt x="178422" y="1115123"/>
                  </a:lnTo>
                  <a:lnTo>
                    <a:pt x="178422" y="1159725"/>
                  </a:lnTo>
                  <a:lnTo>
                    <a:pt x="178422" y="1204341"/>
                  </a:lnTo>
                  <a:lnTo>
                    <a:pt x="223024" y="1204341"/>
                  </a:lnTo>
                  <a:lnTo>
                    <a:pt x="223024" y="1159725"/>
                  </a:lnTo>
                  <a:lnTo>
                    <a:pt x="223024" y="1115123"/>
                  </a:lnTo>
                  <a:close/>
                </a:path>
                <a:path w="401954" h="1472564">
                  <a:moveTo>
                    <a:pt x="223024" y="847483"/>
                  </a:moveTo>
                  <a:lnTo>
                    <a:pt x="178422" y="847483"/>
                  </a:lnTo>
                  <a:lnTo>
                    <a:pt x="178422" y="936688"/>
                  </a:lnTo>
                  <a:lnTo>
                    <a:pt x="223024" y="936688"/>
                  </a:lnTo>
                  <a:lnTo>
                    <a:pt x="223024" y="847483"/>
                  </a:lnTo>
                  <a:close/>
                </a:path>
                <a:path w="401954" h="1472564">
                  <a:moveTo>
                    <a:pt x="223024" y="579856"/>
                  </a:moveTo>
                  <a:lnTo>
                    <a:pt x="178422" y="579856"/>
                  </a:lnTo>
                  <a:lnTo>
                    <a:pt x="178422" y="624459"/>
                  </a:lnTo>
                  <a:lnTo>
                    <a:pt x="223024" y="624459"/>
                  </a:lnTo>
                  <a:lnTo>
                    <a:pt x="223024" y="579856"/>
                  </a:lnTo>
                  <a:close/>
                </a:path>
                <a:path w="401954" h="1472564">
                  <a:moveTo>
                    <a:pt x="223024" y="446049"/>
                  </a:moveTo>
                  <a:lnTo>
                    <a:pt x="178422" y="446049"/>
                  </a:lnTo>
                  <a:lnTo>
                    <a:pt x="178422" y="490651"/>
                  </a:lnTo>
                  <a:lnTo>
                    <a:pt x="223024" y="490651"/>
                  </a:lnTo>
                  <a:lnTo>
                    <a:pt x="223024" y="446049"/>
                  </a:lnTo>
                  <a:close/>
                </a:path>
                <a:path w="401954" h="1472564">
                  <a:moveTo>
                    <a:pt x="223024" y="223024"/>
                  </a:moveTo>
                  <a:lnTo>
                    <a:pt x="178422" y="223024"/>
                  </a:lnTo>
                  <a:lnTo>
                    <a:pt x="178422" y="356844"/>
                  </a:lnTo>
                  <a:lnTo>
                    <a:pt x="223024" y="356844"/>
                  </a:lnTo>
                  <a:lnTo>
                    <a:pt x="223024" y="223024"/>
                  </a:lnTo>
                  <a:close/>
                </a:path>
                <a:path w="401954" h="1472564">
                  <a:moveTo>
                    <a:pt x="223024" y="0"/>
                  </a:moveTo>
                  <a:lnTo>
                    <a:pt x="178422" y="0"/>
                  </a:lnTo>
                  <a:lnTo>
                    <a:pt x="178422" y="133819"/>
                  </a:lnTo>
                  <a:lnTo>
                    <a:pt x="223024" y="133819"/>
                  </a:lnTo>
                  <a:lnTo>
                    <a:pt x="223024" y="0"/>
                  </a:lnTo>
                  <a:close/>
                </a:path>
                <a:path w="401954" h="1472564">
                  <a:moveTo>
                    <a:pt x="267627" y="1382750"/>
                  </a:moveTo>
                  <a:lnTo>
                    <a:pt x="223037" y="1382750"/>
                  </a:lnTo>
                  <a:lnTo>
                    <a:pt x="223037" y="1471955"/>
                  </a:lnTo>
                  <a:lnTo>
                    <a:pt x="267627" y="1471955"/>
                  </a:lnTo>
                  <a:lnTo>
                    <a:pt x="267627" y="1382750"/>
                  </a:lnTo>
                  <a:close/>
                </a:path>
                <a:path w="401954" h="1472564">
                  <a:moveTo>
                    <a:pt x="267627" y="1204341"/>
                  </a:moveTo>
                  <a:lnTo>
                    <a:pt x="223037" y="1204341"/>
                  </a:lnTo>
                  <a:lnTo>
                    <a:pt x="223037" y="1248943"/>
                  </a:lnTo>
                  <a:lnTo>
                    <a:pt x="267627" y="1248943"/>
                  </a:lnTo>
                  <a:lnTo>
                    <a:pt x="267627" y="1204341"/>
                  </a:lnTo>
                  <a:close/>
                </a:path>
                <a:path w="401954" h="1472564">
                  <a:moveTo>
                    <a:pt x="267627" y="1025906"/>
                  </a:moveTo>
                  <a:lnTo>
                    <a:pt x="223037" y="1025906"/>
                  </a:lnTo>
                  <a:lnTo>
                    <a:pt x="223037" y="1070508"/>
                  </a:lnTo>
                  <a:lnTo>
                    <a:pt x="267627" y="1070508"/>
                  </a:lnTo>
                  <a:lnTo>
                    <a:pt x="267627" y="1025906"/>
                  </a:lnTo>
                  <a:close/>
                </a:path>
                <a:path w="401954" h="1472564">
                  <a:moveTo>
                    <a:pt x="267627" y="847483"/>
                  </a:moveTo>
                  <a:lnTo>
                    <a:pt x="223037" y="847483"/>
                  </a:lnTo>
                  <a:lnTo>
                    <a:pt x="223037" y="981303"/>
                  </a:lnTo>
                  <a:lnTo>
                    <a:pt x="267627" y="981303"/>
                  </a:lnTo>
                  <a:lnTo>
                    <a:pt x="267627" y="847483"/>
                  </a:lnTo>
                  <a:close/>
                </a:path>
                <a:path w="401954" h="1472564">
                  <a:moveTo>
                    <a:pt x="267627" y="579856"/>
                  </a:moveTo>
                  <a:lnTo>
                    <a:pt x="223037" y="579856"/>
                  </a:lnTo>
                  <a:lnTo>
                    <a:pt x="223037" y="624459"/>
                  </a:lnTo>
                  <a:lnTo>
                    <a:pt x="267627" y="624459"/>
                  </a:lnTo>
                  <a:lnTo>
                    <a:pt x="267627" y="579856"/>
                  </a:lnTo>
                  <a:close/>
                </a:path>
                <a:path w="401954" h="1472564">
                  <a:moveTo>
                    <a:pt x="267627" y="490651"/>
                  </a:moveTo>
                  <a:lnTo>
                    <a:pt x="223037" y="490651"/>
                  </a:lnTo>
                  <a:lnTo>
                    <a:pt x="223037" y="535254"/>
                  </a:lnTo>
                  <a:lnTo>
                    <a:pt x="267627" y="535254"/>
                  </a:lnTo>
                  <a:lnTo>
                    <a:pt x="267627" y="490651"/>
                  </a:lnTo>
                  <a:close/>
                </a:path>
                <a:path w="401954" h="1472564">
                  <a:moveTo>
                    <a:pt x="267627" y="312229"/>
                  </a:moveTo>
                  <a:lnTo>
                    <a:pt x="223037" y="312229"/>
                  </a:lnTo>
                  <a:lnTo>
                    <a:pt x="223037" y="356831"/>
                  </a:lnTo>
                  <a:lnTo>
                    <a:pt x="267627" y="356831"/>
                  </a:lnTo>
                  <a:lnTo>
                    <a:pt x="267627" y="312229"/>
                  </a:lnTo>
                  <a:close/>
                </a:path>
                <a:path w="401954" h="1472564">
                  <a:moveTo>
                    <a:pt x="267627" y="178422"/>
                  </a:moveTo>
                  <a:lnTo>
                    <a:pt x="223037" y="178422"/>
                  </a:lnTo>
                  <a:lnTo>
                    <a:pt x="223037" y="223024"/>
                  </a:lnTo>
                  <a:lnTo>
                    <a:pt x="267627" y="223024"/>
                  </a:lnTo>
                  <a:lnTo>
                    <a:pt x="267627" y="178422"/>
                  </a:lnTo>
                  <a:close/>
                </a:path>
                <a:path w="401954" h="1472564">
                  <a:moveTo>
                    <a:pt x="267627" y="44602"/>
                  </a:moveTo>
                  <a:lnTo>
                    <a:pt x="223037" y="44602"/>
                  </a:lnTo>
                  <a:lnTo>
                    <a:pt x="223037" y="89204"/>
                  </a:lnTo>
                  <a:lnTo>
                    <a:pt x="267627" y="89204"/>
                  </a:lnTo>
                  <a:lnTo>
                    <a:pt x="267627" y="44602"/>
                  </a:lnTo>
                  <a:close/>
                </a:path>
                <a:path w="401954" h="1472564">
                  <a:moveTo>
                    <a:pt x="356831" y="1204341"/>
                  </a:moveTo>
                  <a:lnTo>
                    <a:pt x="312242" y="1204341"/>
                  </a:lnTo>
                  <a:lnTo>
                    <a:pt x="312242" y="1159725"/>
                  </a:lnTo>
                  <a:lnTo>
                    <a:pt x="267639" y="1159725"/>
                  </a:lnTo>
                  <a:lnTo>
                    <a:pt x="267639" y="1382763"/>
                  </a:lnTo>
                  <a:lnTo>
                    <a:pt x="312242" y="1382763"/>
                  </a:lnTo>
                  <a:lnTo>
                    <a:pt x="312242" y="1427353"/>
                  </a:lnTo>
                  <a:lnTo>
                    <a:pt x="267639" y="1427353"/>
                  </a:lnTo>
                  <a:lnTo>
                    <a:pt x="267639" y="1471955"/>
                  </a:lnTo>
                  <a:lnTo>
                    <a:pt x="312242" y="1471955"/>
                  </a:lnTo>
                  <a:lnTo>
                    <a:pt x="356831" y="1471955"/>
                  </a:lnTo>
                  <a:lnTo>
                    <a:pt x="356831" y="1382750"/>
                  </a:lnTo>
                  <a:lnTo>
                    <a:pt x="312242" y="1382750"/>
                  </a:lnTo>
                  <a:lnTo>
                    <a:pt x="312242" y="1293545"/>
                  </a:lnTo>
                  <a:lnTo>
                    <a:pt x="356831" y="1293545"/>
                  </a:lnTo>
                  <a:lnTo>
                    <a:pt x="356831" y="1204341"/>
                  </a:lnTo>
                  <a:close/>
                </a:path>
                <a:path w="401954" h="1472564">
                  <a:moveTo>
                    <a:pt x="356831" y="446049"/>
                  </a:moveTo>
                  <a:lnTo>
                    <a:pt x="312242" y="446049"/>
                  </a:lnTo>
                  <a:lnTo>
                    <a:pt x="267639" y="446049"/>
                  </a:lnTo>
                  <a:lnTo>
                    <a:pt x="267639" y="802906"/>
                  </a:lnTo>
                  <a:lnTo>
                    <a:pt x="312242" y="802906"/>
                  </a:lnTo>
                  <a:lnTo>
                    <a:pt x="312242" y="847483"/>
                  </a:lnTo>
                  <a:lnTo>
                    <a:pt x="267639" y="847483"/>
                  </a:lnTo>
                  <a:lnTo>
                    <a:pt x="267639" y="981303"/>
                  </a:lnTo>
                  <a:lnTo>
                    <a:pt x="267639" y="1070508"/>
                  </a:lnTo>
                  <a:lnTo>
                    <a:pt x="312242" y="1070508"/>
                  </a:lnTo>
                  <a:lnTo>
                    <a:pt x="312242" y="1159725"/>
                  </a:lnTo>
                  <a:lnTo>
                    <a:pt x="356831" y="1159725"/>
                  </a:lnTo>
                  <a:lnTo>
                    <a:pt x="356831" y="1025906"/>
                  </a:lnTo>
                  <a:lnTo>
                    <a:pt x="312242" y="1025906"/>
                  </a:lnTo>
                  <a:lnTo>
                    <a:pt x="312242" y="981303"/>
                  </a:lnTo>
                  <a:lnTo>
                    <a:pt x="356831" y="981303"/>
                  </a:lnTo>
                  <a:lnTo>
                    <a:pt x="356831" y="802881"/>
                  </a:lnTo>
                  <a:lnTo>
                    <a:pt x="312242" y="802881"/>
                  </a:lnTo>
                  <a:lnTo>
                    <a:pt x="312242" y="758278"/>
                  </a:lnTo>
                  <a:lnTo>
                    <a:pt x="356831" y="758278"/>
                  </a:lnTo>
                  <a:lnTo>
                    <a:pt x="356831" y="624459"/>
                  </a:lnTo>
                  <a:lnTo>
                    <a:pt x="312242" y="624459"/>
                  </a:lnTo>
                  <a:lnTo>
                    <a:pt x="312242" y="579869"/>
                  </a:lnTo>
                  <a:lnTo>
                    <a:pt x="356831" y="579869"/>
                  </a:lnTo>
                  <a:lnTo>
                    <a:pt x="356831" y="446049"/>
                  </a:lnTo>
                  <a:close/>
                </a:path>
                <a:path w="401954" h="1472564">
                  <a:moveTo>
                    <a:pt x="356831" y="312229"/>
                  </a:moveTo>
                  <a:lnTo>
                    <a:pt x="312242" y="312229"/>
                  </a:lnTo>
                  <a:lnTo>
                    <a:pt x="312242" y="223024"/>
                  </a:lnTo>
                  <a:lnTo>
                    <a:pt x="267639" y="223024"/>
                  </a:lnTo>
                  <a:lnTo>
                    <a:pt x="267639" y="401447"/>
                  </a:lnTo>
                  <a:lnTo>
                    <a:pt x="312242" y="401447"/>
                  </a:lnTo>
                  <a:lnTo>
                    <a:pt x="356831" y="401434"/>
                  </a:lnTo>
                  <a:lnTo>
                    <a:pt x="356831" y="312229"/>
                  </a:lnTo>
                  <a:close/>
                </a:path>
                <a:path w="401954" h="1472564">
                  <a:moveTo>
                    <a:pt x="356831" y="89204"/>
                  </a:moveTo>
                  <a:lnTo>
                    <a:pt x="312242" y="89204"/>
                  </a:lnTo>
                  <a:lnTo>
                    <a:pt x="312242" y="133807"/>
                  </a:lnTo>
                  <a:lnTo>
                    <a:pt x="356831" y="133807"/>
                  </a:lnTo>
                  <a:lnTo>
                    <a:pt x="356831" y="89204"/>
                  </a:lnTo>
                  <a:close/>
                </a:path>
                <a:path w="401954" h="1472564">
                  <a:moveTo>
                    <a:pt x="356831" y="0"/>
                  </a:moveTo>
                  <a:lnTo>
                    <a:pt x="312242" y="0"/>
                  </a:lnTo>
                  <a:lnTo>
                    <a:pt x="312242" y="44602"/>
                  </a:lnTo>
                  <a:lnTo>
                    <a:pt x="356831" y="44602"/>
                  </a:lnTo>
                  <a:lnTo>
                    <a:pt x="356831" y="0"/>
                  </a:lnTo>
                  <a:close/>
                </a:path>
                <a:path w="401954" h="1472564">
                  <a:moveTo>
                    <a:pt x="401447" y="1248943"/>
                  </a:moveTo>
                  <a:lnTo>
                    <a:pt x="356844" y="1248943"/>
                  </a:lnTo>
                  <a:lnTo>
                    <a:pt x="356844" y="1338148"/>
                  </a:lnTo>
                  <a:lnTo>
                    <a:pt x="401447" y="1338148"/>
                  </a:lnTo>
                  <a:lnTo>
                    <a:pt x="401447" y="1248943"/>
                  </a:lnTo>
                  <a:close/>
                </a:path>
                <a:path w="401954" h="1472564">
                  <a:moveTo>
                    <a:pt x="401447" y="1025906"/>
                  </a:moveTo>
                  <a:lnTo>
                    <a:pt x="356844" y="1025906"/>
                  </a:lnTo>
                  <a:lnTo>
                    <a:pt x="356844" y="1115110"/>
                  </a:lnTo>
                  <a:lnTo>
                    <a:pt x="401447" y="1115110"/>
                  </a:lnTo>
                  <a:lnTo>
                    <a:pt x="401447" y="1025906"/>
                  </a:lnTo>
                  <a:close/>
                </a:path>
                <a:path w="401954" h="1472564">
                  <a:moveTo>
                    <a:pt x="401447" y="892098"/>
                  </a:moveTo>
                  <a:lnTo>
                    <a:pt x="356844" y="892098"/>
                  </a:lnTo>
                  <a:lnTo>
                    <a:pt x="356844" y="936701"/>
                  </a:lnTo>
                  <a:lnTo>
                    <a:pt x="401447" y="936701"/>
                  </a:lnTo>
                  <a:lnTo>
                    <a:pt x="401447" y="892098"/>
                  </a:lnTo>
                  <a:close/>
                </a:path>
                <a:path w="401954" h="1472564">
                  <a:moveTo>
                    <a:pt x="401447" y="624459"/>
                  </a:moveTo>
                  <a:lnTo>
                    <a:pt x="356844" y="624459"/>
                  </a:lnTo>
                  <a:lnTo>
                    <a:pt x="356844" y="669061"/>
                  </a:lnTo>
                  <a:lnTo>
                    <a:pt x="401447" y="669061"/>
                  </a:lnTo>
                  <a:lnTo>
                    <a:pt x="401447" y="624459"/>
                  </a:lnTo>
                  <a:close/>
                </a:path>
                <a:path w="401954" h="1472564">
                  <a:moveTo>
                    <a:pt x="401447" y="490651"/>
                  </a:moveTo>
                  <a:lnTo>
                    <a:pt x="356844" y="490651"/>
                  </a:lnTo>
                  <a:lnTo>
                    <a:pt x="356844" y="579856"/>
                  </a:lnTo>
                  <a:lnTo>
                    <a:pt x="401447" y="579856"/>
                  </a:lnTo>
                  <a:lnTo>
                    <a:pt x="401447" y="490651"/>
                  </a:lnTo>
                  <a:close/>
                </a:path>
                <a:path w="401954" h="1472564">
                  <a:moveTo>
                    <a:pt x="401447" y="356831"/>
                  </a:moveTo>
                  <a:lnTo>
                    <a:pt x="356844" y="356831"/>
                  </a:lnTo>
                  <a:lnTo>
                    <a:pt x="356844" y="401434"/>
                  </a:lnTo>
                  <a:lnTo>
                    <a:pt x="401447" y="401434"/>
                  </a:lnTo>
                  <a:lnTo>
                    <a:pt x="401447" y="356831"/>
                  </a:lnTo>
                  <a:close/>
                </a:path>
                <a:path w="401954" h="1472564">
                  <a:moveTo>
                    <a:pt x="401447" y="267627"/>
                  </a:moveTo>
                  <a:lnTo>
                    <a:pt x="356844" y="267627"/>
                  </a:lnTo>
                  <a:lnTo>
                    <a:pt x="356844" y="312229"/>
                  </a:lnTo>
                  <a:lnTo>
                    <a:pt x="401447" y="312229"/>
                  </a:lnTo>
                  <a:lnTo>
                    <a:pt x="401447" y="267627"/>
                  </a:lnTo>
                  <a:close/>
                </a:path>
              </a:pathLst>
            </a:custGeom>
            <a:solidFill>
              <a:srgbClr val="000000"/>
            </a:solidFill>
          </p:spPr>
          <p:txBody>
            <a:bodyPr wrap="square" lIns="0" tIns="0" rIns="0" bIns="0" rtlCol="0"/>
            <a:lstStyle/>
            <a:p>
              <a:endParaRPr/>
            </a:p>
          </p:txBody>
        </p:sp>
        <p:sp>
          <p:nvSpPr>
            <p:cNvPr id="41" name="object 19">
              <a:extLst>
                <a:ext uri="{FF2B5EF4-FFF2-40B4-BE49-F238E27FC236}">
                  <a16:creationId xmlns:a16="http://schemas.microsoft.com/office/drawing/2014/main" id="{D7017C20-EA06-0545-72A3-66F7C9BFD6AA}"/>
                </a:ext>
              </a:extLst>
            </p:cNvPr>
            <p:cNvSpPr>
              <a:spLocks noGrp="1" noRot="1" noMove="1" noResize="1" noEditPoints="1" noAdjustHandles="1" noChangeArrowheads="1" noChangeShapeType="1"/>
            </p:cNvSpPr>
            <p:nvPr/>
          </p:nvSpPr>
          <p:spPr>
            <a:xfrm>
              <a:off x="7619880" y="2478863"/>
              <a:ext cx="401955" cy="1472565"/>
            </a:xfrm>
            <a:custGeom>
              <a:avLst/>
              <a:gdLst/>
              <a:ahLst/>
              <a:cxnLst/>
              <a:rect l="l" t="t" r="r" b="b"/>
              <a:pathLst>
                <a:path w="401954" h="1472564">
                  <a:moveTo>
                    <a:pt x="89192" y="1427353"/>
                  </a:moveTo>
                  <a:lnTo>
                    <a:pt x="44602" y="1427353"/>
                  </a:lnTo>
                  <a:lnTo>
                    <a:pt x="0" y="1427353"/>
                  </a:lnTo>
                  <a:lnTo>
                    <a:pt x="0" y="1471955"/>
                  </a:lnTo>
                  <a:lnTo>
                    <a:pt x="44602" y="1471955"/>
                  </a:lnTo>
                  <a:lnTo>
                    <a:pt x="89192" y="1471955"/>
                  </a:lnTo>
                  <a:lnTo>
                    <a:pt x="89192" y="1427353"/>
                  </a:lnTo>
                  <a:close/>
                </a:path>
                <a:path w="401954" h="1472564">
                  <a:moveTo>
                    <a:pt x="89192" y="1293533"/>
                  </a:moveTo>
                  <a:lnTo>
                    <a:pt x="44602" y="1293533"/>
                  </a:lnTo>
                  <a:lnTo>
                    <a:pt x="44602" y="1248943"/>
                  </a:lnTo>
                  <a:lnTo>
                    <a:pt x="0" y="1248943"/>
                  </a:lnTo>
                  <a:lnTo>
                    <a:pt x="0" y="1338148"/>
                  </a:lnTo>
                  <a:lnTo>
                    <a:pt x="44602" y="1338148"/>
                  </a:lnTo>
                  <a:lnTo>
                    <a:pt x="89192" y="1338135"/>
                  </a:lnTo>
                  <a:lnTo>
                    <a:pt x="89192" y="1293533"/>
                  </a:lnTo>
                  <a:close/>
                </a:path>
                <a:path w="401954" h="1472564">
                  <a:moveTo>
                    <a:pt x="89192" y="936701"/>
                  </a:moveTo>
                  <a:lnTo>
                    <a:pt x="44602" y="936701"/>
                  </a:lnTo>
                  <a:lnTo>
                    <a:pt x="44602" y="981303"/>
                  </a:lnTo>
                  <a:lnTo>
                    <a:pt x="44602" y="1159725"/>
                  </a:lnTo>
                  <a:lnTo>
                    <a:pt x="89192" y="1159725"/>
                  </a:lnTo>
                  <a:lnTo>
                    <a:pt x="89192" y="981303"/>
                  </a:lnTo>
                  <a:lnTo>
                    <a:pt x="89192" y="936701"/>
                  </a:lnTo>
                  <a:close/>
                </a:path>
                <a:path w="401954" h="1472564">
                  <a:moveTo>
                    <a:pt x="89192" y="713676"/>
                  </a:moveTo>
                  <a:lnTo>
                    <a:pt x="44602" y="713676"/>
                  </a:lnTo>
                  <a:lnTo>
                    <a:pt x="44602" y="847496"/>
                  </a:lnTo>
                  <a:lnTo>
                    <a:pt x="89192" y="847496"/>
                  </a:lnTo>
                  <a:lnTo>
                    <a:pt x="89192" y="713676"/>
                  </a:lnTo>
                  <a:close/>
                </a:path>
                <a:path w="401954" h="1472564">
                  <a:moveTo>
                    <a:pt x="89192" y="535254"/>
                  </a:moveTo>
                  <a:lnTo>
                    <a:pt x="44602" y="535254"/>
                  </a:lnTo>
                  <a:lnTo>
                    <a:pt x="44602" y="669074"/>
                  </a:lnTo>
                  <a:lnTo>
                    <a:pt x="89192" y="669074"/>
                  </a:lnTo>
                  <a:lnTo>
                    <a:pt x="89192" y="535254"/>
                  </a:lnTo>
                  <a:close/>
                </a:path>
                <a:path w="401954" h="1472564">
                  <a:moveTo>
                    <a:pt x="89192" y="401447"/>
                  </a:moveTo>
                  <a:lnTo>
                    <a:pt x="44602" y="401447"/>
                  </a:lnTo>
                  <a:lnTo>
                    <a:pt x="44602" y="490651"/>
                  </a:lnTo>
                  <a:lnTo>
                    <a:pt x="89192" y="490651"/>
                  </a:lnTo>
                  <a:lnTo>
                    <a:pt x="89192" y="401447"/>
                  </a:lnTo>
                  <a:close/>
                </a:path>
                <a:path w="401954" h="1472564">
                  <a:moveTo>
                    <a:pt x="89192" y="133807"/>
                  </a:moveTo>
                  <a:lnTo>
                    <a:pt x="44602" y="133807"/>
                  </a:lnTo>
                  <a:lnTo>
                    <a:pt x="44602" y="223012"/>
                  </a:lnTo>
                  <a:lnTo>
                    <a:pt x="89192" y="223012"/>
                  </a:lnTo>
                  <a:lnTo>
                    <a:pt x="89192" y="133807"/>
                  </a:lnTo>
                  <a:close/>
                </a:path>
                <a:path w="401954" h="1472564">
                  <a:moveTo>
                    <a:pt x="89192" y="0"/>
                  </a:moveTo>
                  <a:lnTo>
                    <a:pt x="44602" y="0"/>
                  </a:lnTo>
                  <a:lnTo>
                    <a:pt x="44602" y="44602"/>
                  </a:lnTo>
                  <a:lnTo>
                    <a:pt x="89192" y="44602"/>
                  </a:lnTo>
                  <a:lnTo>
                    <a:pt x="89192" y="0"/>
                  </a:lnTo>
                  <a:close/>
                </a:path>
                <a:path w="401954" h="1472564">
                  <a:moveTo>
                    <a:pt x="133807" y="1382750"/>
                  </a:moveTo>
                  <a:lnTo>
                    <a:pt x="89204" y="1382750"/>
                  </a:lnTo>
                  <a:lnTo>
                    <a:pt x="89204" y="1471955"/>
                  </a:lnTo>
                  <a:lnTo>
                    <a:pt x="133807" y="1471955"/>
                  </a:lnTo>
                  <a:lnTo>
                    <a:pt x="133807" y="1382750"/>
                  </a:lnTo>
                  <a:close/>
                </a:path>
                <a:path w="401954" h="1472564">
                  <a:moveTo>
                    <a:pt x="133807" y="1159725"/>
                  </a:moveTo>
                  <a:lnTo>
                    <a:pt x="89204" y="1159725"/>
                  </a:lnTo>
                  <a:lnTo>
                    <a:pt x="89204" y="1293558"/>
                  </a:lnTo>
                  <a:lnTo>
                    <a:pt x="133807" y="1293558"/>
                  </a:lnTo>
                  <a:lnTo>
                    <a:pt x="133807" y="1159725"/>
                  </a:lnTo>
                  <a:close/>
                </a:path>
                <a:path w="401954" h="1472564">
                  <a:moveTo>
                    <a:pt x="133807" y="1070508"/>
                  </a:moveTo>
                  <a:lnTo>
                    <a:pt x="89204" y="1070508"/>
                  </a:lnTo>
                  <a:lnTo>
                    <a:pt x="89204" y="1159713"/>
                  </a:lnTo>
                  <a:lnTo>
                    <a:pt x="133807" y="1159713"/>
                  </a:lnTo>
                  <a:lnTo>
                    <a:pt x="133807" y="1070508"/>
                  </a:lnTo>
                  <a:close/>
                </a:path>
                <a:path w="401954" h="1472564">
                  <a:moveTo>
                    <a:pt x="133807" y="624459"/>
                  </a:moveTo>
                  <a:lnTo>
                    <a:pt x="89204" y="624459"/>
                  </a:lnTo>
                  <a:lnTo>
                    <a:pt x="89204" y="981303"/>
                  </a:lnTo>
                  <a:lnTo>
                    <a:pt x="89204" y="1025906"/>
                  </a:lnTo>
                  <a:lnTo>
                    <a:pt x="133807" y="1025906"/>
                  </a:lnTo>
                  <a:lnTo>
                    <a:pt x="133807" y="981316"/>
                  </a:lnTo>
                  <a:lnTo>
                    <a:pt x="133807" y="624459"/>
                  </a:lnTo>
                  <a:close/>
                </a:path>
                <a:path w="401954" h="1472564">
                  <a:moveTo>
                    <a:pt x="133807" y="490651"/>
                  </a:moveTo>
                  <a:lnTo>
                    <a:pt x="89204" y="490651"/>
                  </a:lnTo>
                  <a:lnTo>
                    <a:pt x="89204" y="535254"/>
                  </a:lnTo>
                  <a:lnTo>
                    <a:pt x="133807" y="535254"/>
                  </a:lnTo>
                  <a:lnTo>
                    <a:pt x="133807" y="490651"/>
                  </a:lnTo>
                  <a:close/>
                </a:path>
                <a:path w="401954" h="1472564">
                  <a:moveTo>
                    <a:pt x="133807" y="223024"/>
                  </a:moveTo>
                  <a:lnTo>
                    <a:pt x="89204" y="223024"/>
                  </a:lnTo>
                  <a:lnTo>
                    <a:pt x="89204" y="401447"/>
                  </a:lnTo>
                  <a:lnTo>
                    <a:pt x="133807" y="401447"/>
                  </a:lnTo>
                  <a:lnTo>
                    <a:pt x="133807" y="223024"/>
                  </a:lnTo>
                  <a:close/>
                </a:path>
                <a:path w="401954" h="1472564">
                  <a:moveTo>
                    <a:pt x="133807" y="44602"/>
                  </a:moveTo>
                  <a:lnTo>
                    <a:pt x="89204" y="44602"/>
                  </a:lnTo>
                  <a:lnTo>
                    <a:pt x="89204" y="133807"/>
                  </a:lnTo>
                  <a:lnTo>
                    <a:pt x="133807" y="133807"/>
                  </a:lnTo>
                  <a:lnTo>
                    <a:pt x="133807" y="44602"/>
                  </a:lnTo>
                  <a:close/>
                </a:path>
                <a:path w="401954" h="1472564">
                  <a:moveTo>
                    <a:pt x="178422" y="802881"/>
                  </a:moveTo>
                  <a:lnTo>
                    <a:pt x="133819" y="802881"/>
                  </a:lnTo>
                  <a:lnTo>
                    <a:pt x="133819" y="892086"/>
                  </a:lnTo>
                  <a:lnTo>
                    <a:pt x="178422" y="892086"/>
                  </a:lnTo>
                  <a:lnTo>
                    <a:pt x="178422" y="802881"/>
                  </a:lnTo>
                  <a:close/>
                </a:path>
                <a:path w="401954" h="1472564">
                  <a:moveTo>
                    <a:pt x="223012" y="1248943"/>
                  </a:moveTo>
                  <a:lnTo>
                    <a:pt x="178422" y="1248943"/>
                  </a:lnTo>
                  <a:lnTo>
                    <a:pt x="133819" y="1248943"/>
                  </a:lnTo>
                  <a:lnTo>
                    <a:pt x="133819" y="1293545"/>
                  </a:lnTo>
                  <a:lnTo>
                    <a:pt x="178422" y="1293545"/>
                  </a:lnTo>
                  <a:lnTo>
                    <a:pt x="178422" y="1338148"/>
                  </a:lnTo>
                  <a:lnTo>
                    <a:pt x="133819" y="1338148"/>
                  </a:lnTo>
                  <a:lnTo>
                    <a:pt x="133819" y="1382750"/>
                  </a:lnTo>
                  <a:lnTo>
                    <a:pt x="133819" y="1471955"/>
                  </a:lnTo>
                  <a:lnTo>
                    <a:pt x="178422" y="1471955"/>
                  </a:lnTo>
                  <a:lnTo>
                    <a:pt x="223012" y="1471955"/>
                  </a:lnTo>
                  <a:lnTo>
                    <a:pt x="223012" y="1427353"/>
                  </a:lnTo>
                  <a:lnTo>
                    <a:pt x="178422" y="1427353"/>
                  </a:lnTo>
                  <a:lnTo>
                    <a:pt x="178422" y="1382763"/>
                  </a:lnTo>
                  <a:lnTo>
                    <a:pt x="223012" y="1382763"/>
                  </a:lnTo>
                  <a:lnTo>
                    <a:pt x="223012" y="1248943"/>
                  </a:lnTo>
                  <a:close/>
                </a:path>
                <a:path w="401954" h="1472564">
                  <a:moveTo>
                    <a:pt x="223012" y="1159725"/>
                  </a:moveTo>
                  <a:lnTo>
                    <a:pt x="178422" y="1159725"/>
                  </a:lnTo>
                  <a:lnTo>
                    <a:pt x="178422" y="1204341"/>
                  </a:lnTo>
                  <a:lnTo>
                    <a:pt x="223012" y="1204341"/>
                  </a:lnTo>
                  <a:lnTo>
                    <a:pt x="223012" y="1159725"/>
                  </a:lnTo>
                  <a:close/>
                </a:path>
                <a:path w="401954" h="1472564">
                  <a:moveTo>
                    <a:pt x="223012" y="1025906"/>
                  </a:moveTo>
                  <a:lnTo>
                    <a:pt x="178422" y="1025906"/>
                  </a:lnTo>
                  <a:lnTo>
                    <a:pt x="178422" y="981303"/>
                  </a:lnTo>
                  <a:lnTo>
                    <a:pt x="133819" y="981303"/>
                  </a:lnTo>
                  <a:lnTo>
                    <a:pt x="133819" y="1115123"/>
                  </a:lnTo>
                  <a:lnTo>
                    <a:pt x="178422" y="1115123"/>
                  </a:lnTo>
                  <a:lnTo>
                    <a:pt x="223012" y="1115110"/>
                  </a:lnTo>
                  <a:lnTo>
                    <a:pt x="223012" y="1025906"/>
                  </a:lnTo>
                  <a:close/>
                </a:path>
                <a:path w="401954" h="1472564">
                  <a:moveTo>
                    <a:pt x="223012" y="892098"/>
                  </a:moveTo>
                  <a:lnTo>
                    <a:pt x="178422" y="892098"/>
                  </a:lnTo>
                  <a:lnTo>
                    <a:pt x="178422" y="936701"/>
                  </a:lnTo>
                  <a:lnTo>
                    <a:pt x="223012" y="936701"/>
                  </a:lnTo>
                  <a:lnTo>
                    <a:pt x="223012" y="892098"/>
                  </a:lnTo>
                  <a:close/>
                </a:path>
                <a:path w="401954" h="1472564">
                  <a:moveTo>
                    <a:pt x="223012" y="624459"/>
                  </a:moveTo>
                  <a:lnTo>
                    <a:pt x="178422" y="624459"/>
                  </a:lnTo>
                  <a:lnTo>
                    <a:pt x="178422" y="579856"/>
                  </a:lnTo>
                  <a:lnTo>
                    <a:pt x="133819" y="579856"/>
                  </a:lnTo>
                  <a:lnTo>
                    <a:pt x="133819" y="713676"/>
                  </a:lnTo>
                  <a:lnTo>
                    <a:pt x="178422" y="713676"/>
                  </a:lnTo>
                  <a:lnTo>
                    <a:pt x="178422" y="758278"/>
                  </a:lnTo>
                  <a:lnTo>
                    <a:pt x="223012" y="758278"/>
                  </a:lnTo>
                  <a:lnTo>
                    <a:pt x="223012" y="624459"/>
                  </a:lnTo>
                  <a:close/>
                </a:path>
                <a:path w="401954" h="1472564">
                  <a:moveTo>
                    <a:pt x="223012" y="490651"/>
                  </a:moveTo>
                  <a:lnTo>
                    <a:pt x="178422" y="490651"/>
                  </a:lnTo>
                  <a:lnTo>
                    <a:pt x="178422" y="579856"/>
                  </a:lnTo>
                  <a:lnTo>
                    <a:pt x="223012" y="579856"/>
                  </a:lnTo>
                  <a:lnTo>
                    <a:pt x="223012" y="490651"/>
                  </a:lnTo>
                  <a:close/>
                </a:path>
                <a:path w="401954" h="1472564">
                  <a:moveTo>
                    <a:pt x="223012" y="356831"/>
                  </a:moveTo>
                  <a:lnTo>
                    <a:pt x="178422" y="356831"/>
                  </a:lnTo>
                  <a:lnTo>
                    <a:pt x="133819" y="356831"/>
                  </a:lnTo>
                  <a:lnTo>
                    <a:pt x="133819" y="490651"/>
                  </a:lnTo>
                  <a:lnTo>
                    <a:pt x="178422" y="490651"/>
                  </a:lnTo>
                  <a:lnTo>
                    <a:pt x="178422" y="401434"/>
                  </a:lnTo>
                  <a:lnTo>
                    <a:pt x="223012" y="401434"/>
                  </a:lnTo>
                  <a:lnTo>
                    <a:pt x="223012" y="356831"/>
                  </a:lnTo>
                  <a:close/>
                </a:path>
                <a:path w="401954" h="1472564">
                  <a:moveTo>
                    <a:pt x="223012" y="0"/>
                  </a:moveTo>
                  <a:lnTo>
                    <a:pt x="178422" y="0"/>
                  </a:lnTo>
                  <a:lnTo>
                    <a:pt x="178422" y="133807"/>
                  </a:lnTo>
                  <a:lnTo>
                    <a:pt x="178422" y="312229"/>
                  </a:lnTo>
                  <a:lnTo>
                    <a:pt x="223012" y="312229"/>
                  </a:lnTo>
                  <a:lnTo>
                    <a:pt x="223012" y="133819"/>
                  </a:lnTo>
                  <a:lnTo>
                    <a:pt x="223012" y="0"/>
                  </a:lnTo>
                  <a:close/>
                </a:path>
                <a:path w="401954" h="1472564">
                  <a:moveTo>
                    <a:pt x="267627" y="936701"/>
                  </a:moveTo>
                  <a:lnTo>
                    <a:pt x="223024" y="936701"/>
                  </a:lnTo>
                  <a:lnTo>
                    <a:pt x="223024" y="981303"/>
                  </a:lnTo>
                  <a:lnTo>
                    <a:pt x="267627" y="981303"/>
                  </a:lnTo>
                  <a:lnTo>
                    <a:pt x="267627" y="936701"/>
                  </a:lnTo>
                  <a:close/>
                </a:path>
                <a:path w="401954" h="1472564">
                  <a:moveTo>
                    <a:pt x="267627" y="802881"/>
                  </a:moveTo>
                  <a:lnTo>
                    <a:pt x="223024" y="802881"/>
                  </a:lnTo>
                  <a:lnTo>
                    <a:pt x="223024" y="892086"/>
                  </a:lnTo>
                  <a:lnTo>
                    <a:pt x="267627" y="892086"/>
                  </a:lnTo>
                  <a:lnTo>
                    <a:pt x="267627" y="802881"/>
                  </a:lnTo>
                  <a:close/>
                </a:path>
                <a:path w="401954" h="1472564">
                  <a:moveTo>
                    <a:pt x="267627" y="579856"/>
                  </a:moveTo>
                  <a:lnTo>
                    <a:pt x="223024" y="579856"/>
                  </a:lnTo>
                  <a:lnTo>
                    <a:pt x="223024" y="624459"/>
                  </a:lnTo>
                  <a:lnTo>
                    <a:pt x="267627" y="624459"/>
                  </a:lnTo>
                  <a:lnTo>
                    <a:pt x="267627" y="579856"/>
                  </a:lnTo>
                  <a:close/>
                </a:path>
                <a:path w="401954" h="1472564">
                  <a:moveTo>
                    <a:pt x="312216" y="1025906"/>
                  </a:moveTo>
                  <a:lnTo>
                    <a:pt x="267627" y="1025906"/>
                  </a:lnTo>
                  <a:lnTo>
                    <a:pt x="223024" y="1025906"/>
                  </a:lnTo>
                  <a:lnTo>
                    <a:pt x="223024" y="1115110"/>
                  </a:lnTo>
                  <a:lnTo>
                    <a:pt x="267627" y="1115110"/>
                  </a:lnTo>
                  <a:lnTo>
                    <a:pt x="267627" y="1159725"/>
                  </a:lnTo>
                  <a:lnTo>
                    <a:pt x="267627" y="1248943"/>
                  </a:lnTo>
                  <a:lnTo>
                    <a:pt x="223024" y="1248943"/>
                  </a:lnTo>
                  <a:lnTo>
                    <a:pt x="223024" y="1382763"/>
                  </a:lnTo>
                  <a:lnTo>
                    <a:pt x="267627" y="1382763"/>
                  </a:lnTo>
                  <a:lnTo>
                    <a:pt x="312216" y="1382763"/>
                  </a:lnTo>
                  <a:lnTo>
                    <a:pt x="312216" y="1159725"/>
                  </a:lnTo>
                  <a:lnTo>
                    <a:pt x="312216" y="1025906"/>
                  </a:lnTo>
                  <a:close/>
                </a:path>
                <a:path w="401954" h="1472564">
                  <a:moveTo>
                    <a:pt x="312216" y="892098"/>
                  </a:moveTo>
                  <a:lnTo>
                    <a:pt x="267627" y="892098"/>
                  </a:lnTo>
                  <a:lnTo>
                    <a:pt x="267627" y="936701"/>
                  </a:lnTo>
                  <a:lnTo>
                    <a:pt x="312216" y="936701"/>
                  </a:lnTo>
                  <a:lnTo>
                    <a:pt x="312216" y="892098"/>
                  </a:lnTo>
                  <a:close/>
                </a:path>
                <a:path w="401954" h="1472564">
                  <a:moveTo>
                    <a:pt x="312216" y="624459"/>
                  </a:moveTo>
                  <a:lnTo>
                    <a:pt x="267627" y="624459"/>
                  </a:lnTo>
                  <a:lnTo>
                    <a:pt x="267627" y="669074"/>
                  </a:lnTo>
                  <a:lnTo>
                    <a:pt x="223024" y="669074"/>
                  </a:lnTo>
                  <a:lnTo>
                    <a:pt x="223024" y="713676"/>
                  </a:lnTo>
                  <a:lnTo>
                    <a:pt x="267627" y="713676"/>
                  </a:lnTo>
                  <a:lnTo>
                    <a:pt x="267627" y="758278"/>
                  </a:lnTo>
                  <a:lnTo>
                    <a:pt x="312216" y="758278"/>
                  </a:lnTo>
                  <a:lnTo>
                    <a:pt x="312216" y="624459"/>
                  </a:lnTo>
                  <a:close/>
                </a:path>
                <a:path w="401954" h="1472564">
                  <a:moveTo>
                    <a:pt x="312216" y="535254"/>
                  </a:moveTo>
                  <a:lnTo>
                    <a:pt x="267627" y="535254"/>
                  </a:lnTo>
                  <a:lnTo>
                    <a:pt x="267627" y="579856"/>
                  </a:lnTo>
                  <a:lnTo>
                    <a:pt x="312216" y="579856"/>
                  </a:lnTo>
                  <a:lnTo>
                    <a:pt x="312216" y="535254"/>
                  </a:lnTo>
                  <a:close/>
                </a:path>
                <a:path w="401954" h="1472564">
                  <a:moveTo>
                    <a:pt x="312216" y="356831"/>
                  </a:moveTo>
                  <a:lnTo>
                    <a:pt x="267627" y="356831"/>
                  </a:lnTo>
                  <a:lnTo>
                    <a:pt x="223024" y="356831"/>
                  </a:lnTo>
                  <a:lnTo>
                    <a:pt x="223024" y="401434"/>
                  </a:lnTo>
                  <a:lnTo>
                    <a:pt x="267627" y="401434"/>
                  </a:lnTo>
                  <a:lnTo>
                    <a:pt x="312216" y="401434"/>
                  </a:lnTo>
                  <a:lnTo>
                    <a:pt x="312216" y="356831"/>
                  </a:lnTo>
                  <a:close/>
                </a:path>
                <a:path w="401954" h="1472564">
                  <a:moveTo>
                    <a:pt x="312216" y="267627"/>
                  </a:moveTo>
                  <a:lnTo>
                    <a:pt x="267627" y="267627"/>
                  </a:lnTo>
                  <a:lnTo>
                    <a:pt x="223024" y="267627"/>
                  </a:lnTo>
                  <a:lnTo>
                    <a:pt x="223024" y="312229"/>
                  </a:lnTo>
                  <a:lnTo>
                    <a:pt x="267627" y="312229"/>
                  </a:lnTo>
                  <a:lnTo>
                    <a:pt x="312216" y="312229"/>
                  </a:lnTo>
                  <a:lnTo>
                    <a:pt x="312216" y="267627"/>
                  </a:lnTo>
                  <a:close/>
                </a:path>
                <a:path w="401954" h="1472564">
                  <a:moveTo>
                    <a:pt x="312216" y="89204"/>
                  </a:moveTo>
                  <a:lnTo>
                    <a:pt x="267627" y="89204"/>
                  </a:lnTo>
                  <a:lnTo>
                    <a:pt x="267627" y="133807"/>
                  </a:lnTo>
                  <a:lnTo>
                    <a:pt x="267627" y="223012"/>
                  </a:lnTo>
                  <a:lnTo>
                    <a:pt x="312216" y="223012"/>
                  </a:lnTo>
                  <a:lnTo>
                    <a:pt x="312216" y="133807"/>
                  </a:lnTo>
                  <a:lnTo>
                    <a:pt x="312216" y="89204"/>
                  </a:lnTo>
                  <a:close/>
                </a:path>
                <a:path w="401954" h="1472564">
                  <a:moveTo>
                    <a:pt x="312216" y="0"/>
                  </a:moveTo>
                  <a:lnTo>
                    <a:pt x="267627" y="0"/>
                  </a:lnTo>
                  <a:lnTo>
                    <a:pt x="223024" y="0"/>
                  </a:lnTo>
                  <a:lnTo>
                    <a:pt x="223024" y="44602"/>
                  </a:lnTo>
                  <a:lnTo>
                    <a:pt x="267627" y="44602"/>
                  </a:lnTo>
                  <a:lnTo>
                    <a:pt x="312216" y="44602"/>
                  </a:lnTo>
                  <a:lnTo>
                    <a:pt x="312216" y="0"/>
                  </a:lnTo>
                  <a:close/>
                </a:path>
                <a:path w="401954" h="1472564">
                  <a:moveTo>
                    <a:pt x="356831" y="1427353"/>
                  </a:moveTo>
                  <a:lnTo>
                    <a:pt x="312229" y="1427353"/>
                  </a:lnTo>
                  <a:lnTo>
                    <a:pt x="312229" y="1471955"/>
                  </a:lnTo>
                  <a:lnTo>
                    <a:pt x="356831" y="1471955"/>
                  </a:lnTo>
                  <a:lnTo>
                    <a:pt x="356831" y="1427353"/>
                  </a:lnTo>
                  <a:close/>
                </a:path>
                <a:path w="401954" h="1472564">
                  <a:moveTo>
                    <a:pt x="356831" y="1248943"/>
                  </a:moveTo>
                  <a:lnTo>
                    <a:pt x="312229" y="1248943"/>
                  </a:lnTo>
                  <a:lnTo>
                    <a:pt x="312229" y="1338148"/>
                  </a:lnTo>
                  <a:lnTo>
                    <a:pt x="356831" y="1338148"/>
                  </a:lnTo>
                  <a:lnTo>
                    <a:pt x="356831" y="1248943"/>
                  </a:lnTo>
                  <a:close/>
                </a:path>
                <a:path w="401954" h="1472564">
                  <a:moveTo>
                    <a:pt x="356831" y="1159725"/>
                  </a:moveTo>
                  <a:lnTo>
                    <a:pt x="312229" y="1159725"/>
                  </a:lnTo>
                  <a:lnTo>
                    <a:pt x="312229" y="1204341"/>
                  </a:lnTo>
                  <a:lnTo>
                    <a:pt x="356831" y="1204341"/>
                  </a:lnTo>
                  <a:lnTo>
                    <a:pt x="356831" y="1159725"/>
                  </a:lnTo>
                  <a:close/>
                </a:path>
                <a:path w="401954" h="1472564">
                  <a:moveTo>
                    <a:pt x="356831" y="1070508"/>
                  </a:moveTo>
                  <a:lnTo>
                    <a:pt x="312229" y="1070508"/>
                  </a:lnTo>
                  <a:lnTo>
                    <a:pt x="312229" y="1115110"/>
                  </a:lnTo>
                  <a:lnTo>
                    <a:pt x="356831" y="1115110"/>
                  </a:lnTo>
                  <a:lnTo>
                    <a:pt x="356831" y="1070508"/>
                  </a:lnTo>
                  <a:close/>
                </a:path>
                <a:path w="401954" h="1472564">
                  <a:moveTo>
                    <a:pt x="356831" y="892098"/>
                  </a:moveTo>
                  <a:lnTo>
                    <a:pt x="312229" y="892098"/>
                  </a:lnTo>
                  <a:lnTo>
                    <a:pt x="312229" y="936701"/>
                  </a:lnTo>
                  <a:lnTo>
                    <a:pt x="356831" y="936701"/>
                  </a:lnTo>
                  <a:lnTo>
                    <a:pt x="356831" y="892098"/>
                  </a:lnTo>
                  <a:close/>
                </a:path>
                <a:path w="401954" h="1472564">
                  <a:moveTo>
                    <a:pt x="356831" y="713676"/>
                  </a:moveTo>
                  <a:lnTo>
                    <a:pt x="312229" y="713676"/>
                  </a:lnTo>
                  <a:lnTo>
                    <a:pt x="312229" y="847496"/>
                  </a:lnTo>
                  <a:lnTo>
                    <a:pt x="356831" y="847496"/>
                  </a:lnTo>
                  <a:lnTo>
                    <a:pt x="356831" y="713676"/>
                  </a:lnTo>
                  <a:close/>
                </a:path>
                <a:path w="401954" h="1472564">
                  <a:moveTo>
                    <a:pt x="356831" y="535254"/>
                  </a:moveTo>
                  <a:lnTo>
                    <a:pt x="312229" y="535254"/>
                  </a:lnTo>
                  <a:lnTo>
                    <a:pt x="312229" y="579856"/>
                  </a:lnTo>
                  <a:lnTo>
                    <a:pt x="356831" y="579856"/>
                  </a:lnTo>
                  <a:lnTo>
                    <a:pt x="356831" y="535254"/>
                  </a:lnTo>
                  <a:close/>
                </a:path>
                <a:path w="401954" h="1472564">
                  <a:moveTo>
                    <a:pt x="356831" y="356831"/>
                  </a:moveTo>
                  <a:lnTo>
                    <a:pt x="312229" y="356831"/>
                  </a:lnTo>
                  <a:lnTo>
                    <a:pt x="312229" y="490651"/>
                  </a:lnTo>
                  <a:lnTo>
                    <a:pt x="356831" y="490651"/>
                  </a:lnTo>
                  <a:lnTo>
                    <a:pt x="356831" y="356831"/>
                  </a:lnTo>
                  <a:close/>
                </a:path>
                <a:path w="401954" h="1472564">
                  <a:moveTo>
                    <a:pt x="356831" y="267627"/>
                  </a:moveTo>
                  <a:lnTo>
                    <a:pt x="312229" y="267627"/>
                  </a:lnTo>
                  <a:lnTo>
                    <a:pt x="312229" y="312229"/>
                  </a:lnTo>
                  <a:lnTo>
                    <a:pt x="356831" y="312229"/>
                  </a:lnTo>
                  <a:lnTo>
                    <a:pt x="356831" y="267627"/>
                  </a:lnTo>
                  <a:close/>
                </a:path>
                <a:path w="401954" h="1472564">
                  <a:moveTo>
                    <a:pt x="356831" y="89204"/>
                  </a:moveTo>
                  <a:lnTo>
                    <a:pt x="312229" y="89204"/>
                  </a:lnTo>
                  <a:lnTo>
                    <a:pt x="312229" y="133807"/>
                  </a:lnTo>
                  <a:lnTo>
                    <a:pt x="312229" y="223012"/>
                  </a:lnTo>
                  <a:lnTo>
                    <a:pt x="356831" y="223012"/>
                  </a:lnTo>
                  <a:lnTo>
                    <a:pt x="356831" y="133807"/>
                  </a:lnTo>
                  <a:lnTo>
                    <a:pt x="356831" y="89204"/>
                  </a:lnTo>
                  <a:close/>
                </a:path>
                <a:path w="401954" h="1472564">
                  <a:moveTo>
                    <a:pt x="356831" y="0"/>
                  </a:moveTo>
                  <a:lnTo>
                    <a:pt x="312229" y="0"/>
                  </a:lnTo>
                  <a:lnTo>
                    <a:pt x="312229" y="44602"/>
                  </a:lnTo>
                  <a:lnTo>
                    <a:pt x="356831" y="44602"/>
                  </a:lnTo>
                  <a:lnTo>
                    <a:pt x="356831" y="0"/>
                  </a:lnTo>
                  <a:close/>
                </a:path>
                <a:path w="401954" h="1472564">
                  <a:moveTo>
                    <a:pt x="401434" y="267627"/>
                  </a:moveTo>
                  <a:lnTo>
                    <a:pt x="356844" y="267627"/>
                  </a:lnTo>
                  <a:lnTo>
                    <a:pt x="356844" y="312229"/>
                  </a:lnTo>
                  <a:lnTo>
                    <a:pt x="401434" y="312229"/>
                  </a:lnTo>
                  <a:lnTo>
                    <a:pt x="401434" y="267627"/>
                  </a:lnTo>
                  <a:close/>
                </a:path>
                <a:path w="401954" h="1472564">
                  <a:moveTo>
                    <a:pt x="401434" y="89204"/>
                  </a:moveTo>
                  <a:lnTo>
                    <a:pt x="356844" y="89204"/>
                  </a:lnTo>
                  <a:lnTo>
                    <a:pt x="356844" y="133807"/>
                  </a:lnTo>
                  <a:lnTo>
                    <a:pt x="356844" y="223012"/>
                  </a:lnTo>
                  <a:lnTo>
                    <a:pt x="401434" y="223012"/>
                  </a:lnTo>
                  <a:lnTo>
                    <a:pt x="401434" y="133807"/>
                  </a:lnTo>
                  <a:lnTo>
                    <a:pt x="401434" y="89204"/>
                  </a:lnTo>
                  <a:close/>
                </a:path>
                <a:path w="401954" h="1472564">
                  <a:moveTo>
                    <a:pt x="401434" y="0"/>
                  </a:moveTo>
                  <a:lnTo>
                    <a:pt x="356844" y="0"/>
                  </a:lnTo>
                  <a:lnTo>
                    <a:pt x="356844" y="44602"/>
                  </a:lnTo>
                  <a:lnTo>
                    <a:pt x="401434" y="44602"/>
                  </a:lnTo>
                  <a:lnTo>
                    <a:pt x="401434" y="0"/>
                  </a:lnTo>
                  <a:close/>
                </a:path>
              </a:pathLst>
            </a:custGeom>
            <a:solidFill>
              <a:srgbClr val="000000"/>
            </a:solidFill>
          </p:spPr>
          <p:txBody>
            <a:bodyPr wrap="square" lIns="0" tIns="0" rIns="0" bIns="0" rtlCol="0"/>
            <a:lstStyle/>
            <a:p>
              <a:endParaRPr/>
            </a:p>
          </p:txBody>
        </p:sp>
        <p:sp>
          <p:nvSpPr>
            <p:cNvPr id="42" name="object 20">
              <a:extLst>
                <a:ext uri="{FF2B5EF4-FFF2-40B4-BE49-F238E27FC236}">
                  <a16:creationId xmlns:a16="http://schemas.microsoft.com/office/drawing/2014/main" id="{837B54C4-5A43-5DAA-503C-0333ACD5C989}"/>
                </a:ext>
              </a:extLst>
            </p:cNvPr>
            <p:cNvSpPr>
              <a:spLocks noGrp="1" noRot="1" noMove="1" noResize="1" noEditPoints="1" noAdjustHandles="1" noChangeArrowheads="1" noChangeShapeType="1"/>
            </p:cNvSpPr>
            <p:nvPr/>
          </p:nvSpPr>
          <p:spPr>
            <a:xfrm>
              <a:off x="7976725" y="2478863"/>
              <a:ext cx="133985" cy="1472565"/>
            </a:xfrm>
            <a:custGeom>
              <a:avLst/>
              <a:gdLst/>
              <a:ahLst/>
              <a:cxnLst/>
              <a:rect l="l" t="t" r="r" b="b"/>
              <a:pathLst>
                <a:path w="133984" h="1472564">
                  <a:moveTo>
                    <a:pt x="44589" y="1338148"/>
                  </a:moveTo>
                  <a:lnTo>
                    <a:pt x="0" y="1338148"/>
                  </a:lnTo>
                  <a:lnTo>
                    <a:pt x="0" y="1382750"/>
                  </a:lnTo>
                  <a:lnTo>
                    <a:pt x="44589" y="1382750"/>
                  </a:lnTo>
                  <a:lnTo>
                    <a:pt x="44589" y="1338148"/>
                  </a:lnTo>
                  <a:close/>
                </a:path>
                <a:path w="133984" h="1472564">
                  <a:moveTo>
                    <a:pt x="44589" y="1070508"/>
                  </a:moveTo>
                  <a:lnTo>
                    <a:pt x="0" y="1070508"/>
                  </a:lnTo>
                  <a:lnTo>
                    <a:pt x="0" y="1159713"/>
                  </a:lnTo>
                  <a:lnTo>
                    <a:pt x="44589" y="1159713"/>
                  </a:lnTo>
                  <a:lnTo>
                    <a:pt x="44589" y="1070508"/>
                  </a:lnTo>
                  <a:close/>
                </a:path>
                <a:path w="133984" h="1472564">
                  <a:moveTo>
                    <a:pt x="44589" y="758278"/>
                  </a:moveTo>
                  <a:lnTo>
                    <a:pt x="0" y="758278"/>
                  </a:lnTo>
                  <a:lnTo>
                    <a:pt x="0" y="802881"/>
                  </a:lnTo>
                  <a:lnTo>
                    <a:pt x="44589" y="802881"/>
                  </a:lnTo>
                  <a:lnTo>
                    <a:pt x="44589" y="758278"/>
                  </a:lnTo>
                  <a:close/>
                </a:path>
                <a:path w="133984" h="1472564">
                  <a:moveTo>
                    <a:pt x="44589" y="579856"/>
                  </a:moveTo>
                  <a:lnTo>
                    <a:pt x="0" y="579856"/>
                  </a:lnTo>
                  <a:lnTo>
                    <a:pt x="0" y="624459"/>
                  </a:lnTo>
                  <a:lnTo>
                    <a:pt x="44589" y="624459"/>
                  </a:lnTo>
                  <a:lnTo>
                    <a:pt x="44589" y="579856"/>
                  </a:lnTo>
                  <a:close/>
                </a:path>
                <a:path w="133984" h="1472564">
                  <a:moveTo>
                    <a:pt x="44589" y="401447"/>
                  </a:moveTo>
                  <a:lnTo>
                    <a:pt x="0" y="401447"/>
                  </a:lnTo>
                  <a:lnTo>
                    <a:pt x="0" y="446049"/>
                  </a:lnTo>
                  <a:lnTo>
                    <a:pt x="44589" y="446049"/>
                  </a:lnTo>
                  <a:lnTo>
                    <a:pt x="44589" y="401447"/>
                  </a:lnTo>
                  <a:close/>
                </a:path>
                <a:path w="133984" h="1472564">
                  <a:moveTo>
                    <a:pt x="44589" y="267627"/>
                  </a:moveTo>
                  <a:lnTo>
                    <a:pt x="0" y="267627"/>
                  </a:lnTo>
                  <a:lnTo>
                    <a:pt x="0" y="312229"/>
                  </a:lnTo>
                  <a:lnTo>
                    <a:pt x="44589" y="312229"/>
                  </a:lnTo>
                  <a:lnTo>
                    <a:pt x="44589" y="267627"/>
                  </a:lnTo>
                  <a:close/>
                </a:path>
                <a:path w="133984" h="1472564">
                  <a:moveTo>
                    <a:pt x="89204" y="802881"/>
                  </a:moveTo>
                  <a:lnTo>
                    <a:pt x="44602" y="802881"/>
                  </a:lnTo>
                  <a:lnTo>
                    <a:pt x="44602" y="847483"/>
                  </a:lnTo>
                  <a:lnTo>
                    <a:pt x="89204" y="847483"/>
                  </a:lnTo>
                  <a:lnTo>
                    <a:pt x="89204" y="802881"/>
                  </a:lnTo>
                  <a:close/>
                </a:path>
                <a:path w="133984" h="1472564">
                  <a:moveTo>
                    <a:pt x="89204" y="713676"/>
                  </a:moveTo>
                  <a:lnTo>
                    <a:pt x="44602" y="713676"/>
                  </a:lnTo>
                  <a:lnTo>
                    <a:pt x="44602" y="758278"/>
                  </a:lnTo>
                  <a:lnTo>
                    <a:pt x="89204" y="758278"/>
                  </a:lnTo>
                  <a:lnTo>
                    <a:pt x="89204" y="713676"/>
                  </a:lnTo>
                  <a:close/>
                </a:path>
                <a:path w="133984" h="1472564">
                  <a:moveTo>
                    <a:pt x="89204" y="624459"/>
                  </a:moveTo>
                  <a:lnTo>
                    <a:pt x="44602" y="624459"/>
                  </a:lnTo>
                  <a:lnTo>
                    <a:pt x="44602" y="669061"/>
                  </a:lnTo>
                  <a:lnTo>
                    <a:pt x="89204" y="669061"/>
                  </a:lnTo>
                  <a:lnTo>
                    <a:pt x="89204" y="624459"/>
                  </a:lnTo>
                  <a:close/>
                </a:path>
                <a:path w="133984" h="1472564">
                  <a:moveTo>
                    <a:pt x="133794" y="1427353"/>
                  </a:moveTo>
                  <a:lnTo>
                    <a:pt x="89204" y="1427353"/>
                  </a:lnTo>
                  <a:lnTo>
                    <a:pt x="89204" y="1471955"/>
                  </a:lnTo>
                  <a:lnTo>
                    <a:pt x="133794" y="1471955"/>
                  </a:lnTo>
                  <a:lnTo>
                    <a:pt x="133794" y="1427353"/>
                  </a:lnTo>
                  <a:close/>
                </a:path>
                <a:path w="133984" h="1472564">
                  <a:moveTo>
                    <a:pt x="133794" y="1248943"/>
                  </a:moveTo>
                  <a:lnTo>
                    <a:pt x="89204" y="1248943"/>
                  </a:lnTo>
                  <a:lnTo>
                    <a:pt x="89204" y="1293545"/>
                  </a:lnTo>
                  <a:lnTo>
                    <a:pt x="133794" y="1293545"/>
                  </a:lnTo>
                  <a:lnTo>
                    <a:pt x="133794" y="1248943"/>
                  </a:lnTo>
                  <a:close/>
                </a:path>
                <a:path w="133984" h="1472564">
                  <a:moveTo>
                    <a:pt x="133794" y="1025906"/>
                  </a:moveTo>
                  <a:lnTo>
                    <a:pt x="89204" y="1025906"/>
                  </a:lnTo>
                  <a:lnTo>
                    <a:pt x="89204" y="981303"/>
                  </a:lnTo>
                  <a:lnTo>
                    <a:pt x="89204" y="936701"/>
                  </a:lnTo>
                  <a:lnTo>
                    <a:pt x="44602" y="936701"/>
                  </a:lnTo>
                  <a:lnTo>
                    <a:pt x="44602" y="981303"/>
                  </a:lnTo>
                  <a:lnTo>
                    <a:pt x="44602" y="1159725"/>
                  </a:lnTo>
                  <a:lnTo>
                    <a:pt x="44602" y="1248943"/>
                  </a:lnTo>
                  <a:lnTo>
                    <a:pt x="89204" y="1248943"/>
                  </a:lnTo>
                  <a:lnTo>
                    <a:pt x="89204" y="1159725"/>
                  </a:lnTo>
                  <a:lnTo>
                    <a:pt x="89204" y="1115110"/>
                  </a:lnTo>
                  <a:lnTo>
                    <a:pt x="133794" y="1115110"/>
                  </a:lnTo>
                  <a:lnTo>
                    <a:pt x="133794" y="1025906"/>
                  </a:lnTo>
                  <a:close/>
                </a:path>
                <a:path w="133984" h="1472564">
                  <a:moveTo>
                    <a:pt x="133794" y="847483"/>
                  </a:moveTo>
                  <a:lnTo>
                    <a:pt x="89204" y="847483"/>
                  </a:lnTo>
                  <a:lnTo>
                    <a:pt x="89204" y="892086"/>
                  </a:lnTo>
                  <a:lnTo>
                    <a:pt x="133794" y="892086"/>
                  </a:lnTo>
                  <a:lnTo>
                    <a:pt x="133794" y="847483"/>
                  </a:lnTo>
                  <a:close/>
                </a:path>
                <a:path w="133984" h="1472564">
                  <a:moveTo>
                    <a:pt x="133794" y="490651"/>
                  </a:moveTo>
                  <a:lnTo>
                    <a:pt x="89204" y="490651"/>
                  </a:lnTo>
                  <a:lnTo>
                    <a:pt x="89204" y="401447"/>
                  </a:lnTo>
                  <a:lnTo>
                    <a:pt x="44602" y="401447"/>
                  </a:lnTo>
                  <a:lnTo>
                    <a:pt x="44602" y="535266"/>
                  </a:lnTo>
                  <a:lnTo>
                    <a:pt x="89204" y="535266"/>
                  </a:lnTo>
                  <a:lnTo>
                    <a:pt x="89204" y="579856"/>
                  </a:lnTo>
                  <a:lnTo>
                    <a:pt x="133794" y="579856"/>
                  </a:lnTo>
                  <a:lnTo>
                    <a:pt x="133794" y="490651"/>
                  </a:lnTo>
                  <a:close/>
                </a:path>
                <a:path w="133984" h="1472564">
                  <a:moveTo>
                    <a:pt x="133794" y="356831"/>
                  </a:moveTo>
                  <a:lnTo>
                    <a:pt x="89204" y="356831"/>
                  </a:lnTo>
                  <a:lnTo>
                    <a:pt x="89204" y="401434"/>
                  </a:lnTo>
                  <a:lnTo>
                    <a:pt x="133794" y="401434"/>
                  </a:lnTo>
                  <a:lnTo>
                    <a:pt x="133794" y="356831"/>
                  </a:lnTo>
                  <a:close/>
                </a:path>
                <a:path w="133984" h="1472564">
                  <a:moveTo>
                    <a:pt x="133794" y="0"/>
                  </a:moveTo>
                  <a:lnTo>
                    <a:pt x="89204" y="0"/>
                  </a:lnTo>
                  <a:lnTo>
                    <a:pt x="44602" y="0"/>
                  </a:lnTo>
                  <a:lnTo>
                    <a:pt x="44602" y="44602"/>
                  </a:lnTo>
                  <a:lnTo>
                    <a:pt x="89204" y="44602"/>
                  </a:lnTo>
                  <a:lnTo>
                    <a:pt x="89204" y="133807"/>
                  </a:lnTo>
                  <a:lnTo>
                    <a:pt x="89204" y="267627"/>
                  </a:lnTo>
                  <a:lnTo>
                    <a:pt x="44602" y="267627"/>
                  </a:lnTo>
                  <a:lnTo>
                    <a:pt x="44602" y="312229"/>
                  </a:lnTo>
                  <a:lnTo>
                    <a:pt x="89204" y="312229"/>
                  </a:lnTo>
                  <a:lnTo>
                    <a:pt x="133794" y="312229"/>
                  </a:lnTo>
                  <a:lnTo>
                    <a:pt x="133794" y="133819"/>
                  </a:lnTo>
                  <a:lnTo>
                    <a:pt x="133794" y="0"/>
                  </a:lnTo>
                  <a:close/>
                </a:path>
              </a:pathLst>
            </a:custGeom>
            <a:solidFill>
              <a:srgbClr val="000000"/>
            </a:solidFill>
          </p:spPr>
          <p:txBody>
            <a:bodyPr wrap="square" lIns="0" tIns="0" rIns="0" bIns="0" rtlCol="0"/>
            <a:lstStyle/>
            <a:p>
              <a:endParaRPr/>
            </a:p>
          </p:txBody>
        </p:sp>
      </p:grpSp>
      <p:grpSp>
        <p:nvGrpSpPr>
          <p:cNvPr id="43" name="Group 42">
            <a:extLst>
              <a:ext uri="{FF2B5EF4-FFF2-40B4-BE49-F238E27FC236}">
                <a16:creationId xmlns:a16="http://schemas.microsoft.com/office/drawing/2014/main" id="{DBD7F7C9-DFB9-C678-43FA-B41D4FEA1F53}"/>
              </a:ext>
            </a:extLst>
          </p:cNvPr>
          <p:cNvGrpSpPr>
            <a:grpSpLocks noGrp="1" noUngrp="1" noRot="1" noMove="1" noResize="1"/>
          </p:cNvGrpSpPr>
          <p:nvPr/>
        </p:nvGrpSpPr>
        <p:grpSpPr>
          <a:xfrm>
            <a:off x="3847106" y="1613742"/>
            <a:ext cx="780966" cy="780938"/>
            <a:chOff x="2082761" y="5461416"/>
            <a:chExt cx="1085888" cy="1085850"/>
          </a:xfrm>
        </p:grpSpPr>
        <p:sp>
          <p:nvSpPr>
            <p:cNvPr id="44" name="object 22">
              <a:extLst>
                <a:ext uri="{FF2B5EF4-FFF2-40B4-BE49-F238E27FC236}">
                  <a16:creationId xmlns:a16="http://schemas.microsoft.com/office/drawing/2014/main" id="{33DAD721-3892-17AC-9DE6-B45CAA82001D}"/>
                </a:ext>
              </a:extLst>
            </p:cNvPr>
            <p:cNvSpPr>
              <a:spLocks noGrp="1" noRot="1" noMove="1" noResize="1" noEditPoints="1" noAdjustHandles="1" noChangeArrowheads="1" noChangeShapeType="1"/>
            </p:cNvSpPr>
            <p:nvPr/>
          </p:nvSpPr>
          <p:spPr>
            <a:xfrm>
              <a:off x="2082761" y="5461416"/>
              <a:ext cx="299720" cy="1085850"/>
            </a:xfrm>
            <a:custGeom>
              <a:avLst/>
              <a:gdLst/>
              <a:ahLst/>
              <a:cxnLst/>
              <a:rect l="l" t="t" r="r" b="b"/>
              <a:pathLst>
                <a:path w="299719" h="1085850">
                  <a:moveTo>
                    <a:pt x="37439" y="673938"/>
                  </a:moveTo>
                  <a:lnTo>
                    <a:pt x="0" y="673938"/>
                  </a:lnTo>
                  <a:lnTo>
                    <a:pt x="0" y="711377"/>
                  </a:lnTo>
                  <a:lnTo>
                    <a:pt x="37439" y="711377"/>
                  </a:lnTo>
                  <a:lnTo>
                    <a:pt x="37439" y="673938"/>
                  </a:lnTo>
                  <a:close/>
                </a:path>
                <a:path w="299719" h="1085850">
                  <a:moveTo>
                    <a:pt x="37439" y="599059"/>
                  </a:moveTo>
                  <a:lnTo>
                    <a:pt x="0" y="599059"/>
                  </a:lnTo>
                  <a:lnTo>
                    <a:pt x="0" y="636498"/>
                  </a:lnTo>
                  <a:lnTo>
                    <a:pt x="37439" y="636498"/>
                  </a:lnTo>
                  <a:lnTo>
                    <a:pt x="37439" y="599059"/>
                  </a:lnTo>
                  <a:close/>
                </a:path>
                <a:path w="299719" h="1085850">
                  <a:moveTo>
                    <a:pt x="74879" y="411861"/>
                  </a:moveTo>
                  <a:lnTo>
                    <a:pt x="37439" y="411861"/>
                  </a:lnTo>
                  <a:lnTo>
                    <a:pt x="0" y="411861"/>
                  </a:lnTo>
                  <a:lnTo>
                    <a:pt x="0" y="449300"/>
                  </a:lnTo>
                  <a:lnTo>
                    <a:pt x="37439" y="449300"/>
                  </a:lnTo>
                  <a:lnTo>
                    <a:pt x="74879" y="449300"/>
                  </a:lnTo>
                  <a:lnTo>
                    <a:pt x="74879" y="411861"/>
                  </a:lnTo>
                  <a:close/>
                </a:path>
                <a:path w="299719" h="1085850">
                  <a:moveTo>
                    <a:pt x="74879" y="336969"/>
                  </a:moveTo>
                  <a:lnTo>
                    <a:pt x="37439" y="336969"/>
                  </a:lnTo>
                  <a:lnTo>
                    <a:pt x="37439" y="299529"/>
                  </a:lnTo>
                  <a:lnTo>
                    <a:pt x="0" y="299529"/>
                  </a:lnTo>
                  <a:lnTo>
                    <a:pt x="0" y="374408"/>
                  </a:lnTo>
                  <a:lnTo>
                    <a:pt x="37439" y="374408"/>
                  </a:lnTo>
                  <a:lnTo>
                    <a:pt x="74879" y="374408"/>
                  </a:lnTo>
                  <a:lnTo>
                    <a:pt x="74879" y="336969"/>
                  </a:lnTo>
                  <a:close/>
                </a:path>
                <a:path w="299719" h="1085850">
                  <a:moveTo>
                    <a:pt x="112318" y="299529"/>
                  </a:moveTo>
                  <a:lnTo>
                    <a:pt x="74879" y="299529"/>
                  </a:lnTo>
                  <a:lnTo>
                    <a:pt x="74879" y="336969"/>
                  </a:lnTo>
                  <a:lnTo>
                    <a:pt x="112318" y="336969"/>
                  </a:lnTo>
                  <a:lnTo>
                    <a:pt x="112318" y="299529"/>
                  </a:lnTo>
                  <a:close/>
                </a:path>
                <a:path w="299719" h="1085850">
                  <a:moveTo>
                    <a:pt x="149758" y="898588"/>
                  </a:moveTo>
                  <a:lnTo>
                    <a:pt x="112318" y="898588"/>
                  </a:lnTo>
                  <a:lnTo>
                    <a:pt x="74879" y="898588"/>
                  </a:lnTo>
                  <a:lnTo>
                    <a:pt x="74879" y="1010907"/>
                  </a:lnTo>
                  <a:lnTo>
                    <a:pt x="112318" y="1010907"/>
                  </a:lnTo>
                  <a:lnTo>
                    <a:pt x="149758" y="1010907"/>
                  </a:lnTo>
                  <a:lnTo>
                    <a:pt x="149758" y="898588"/>
                  </a:lnTo>
                  <a:close/>
                </a:path>
                <a:path w="299719" h="1085850">
                  <a:moveTo>
                    <a:pt x="149758" y="823709"/>
                  </a:moveTo>
                  <a:lnTo>
                    <a:pt x="112318" y="823709"/>
                  </a:lnTo>
                  <a:lnTo>
                    <a:pt x="74879" y="823709"/>
                  </a:lnTo>
                  <a:lnTo>
                    <a:pt x="37439" y="823709"/>
                  </a:lnTo>
                  <a:lnTo>
                    <a:pt x="0" y="823709"/>
                  </a:lnTo>
                  <a:lnTo>
                    <a:pt x="0" y="1085799"/>
                  </a:lnTo>
                  <a:lnTo>
                    <a:pt x="37439" y="1085799"/>
                  </a:lnTo>
                  <a:lnTo>
                    <a:pt x="74879" y="1085786"/>
                  </a:lnTo>
                  <a:lnTo>
                    <a:pt x="112318" y="1085786"/>
                  </a:lnTo>
                  <a:lnTo>
                    <a:pt x="149758" y="1085786"/>
                  </a:lnTo>
                  <a:lnTo>
                    <a:pt x="149758" y="1048346"/>
                  </a:lnTo>
                  <a:lnTo>
                    <a:pt x="112318" y="1048346"/>
                  </a:lnTo>
                  <a:lnTo>
                    <a:pt x="74879" y="1048346"/>
                  </a:lnTo>
                  <a:lnTo>
                    <a:pt x="37439" y="1048346"/>
                  </a:lnTo>
                  <a:lnTo>
                    <a:pt x="37439" y="861148"/>
                  </a:lnTo>
                  <a:lnTo>
                    <a:pt x="74879" y="861148"/>
                  </a:lnTo>
                  <a:lnTo>
                    <a:pt x="112318" y="861148"/>
                  </a:lnTo>
                  <a:lnTo>
                    <a:pt x="149758" y="861148"/>
                  </a:lnTo>
                  <a:lnTo>
                    <a:pt x="149758" y="823709"/>
                  </a:lnTo>
                  <a:close/>
                </a:path>
                <a:path w="299719" h="1085850">
                  <a:moveTo>
                    <a:pt x="149758" y="486740"/>
                  </a:moveTo>
                  <a:lnTo>
                    <a:pt x="112318" y="486740"/>
                  </a:lnTo>
                  <a:lnTo>
                    <a:pt x="74879" y="486740"/>
                  </a:lnTo>
                  <a:lnTo>
                    <a:pt x="74879" y="524179"/>
                  </a:lnTo>
                  <a:lnTo>
                    <a:pt x="37439" y="524179"/>
                  </a:lnTo>
                  <a:lnTo>
                    <a:pt x="37439" y="486740"/>
                  </a:lnTo>
                  <a:lnTo>
                    <a:pt x="0" y="486740"/>
                  </a:lnTo>
                  <a:lnTo>
                    <a:pt x="0" y="561619"/>
                  </a:lnTo>
                  <a:lnTo>
                    <a:pt x="37439" y="561619"/>
                  </a:lnTo>
                  <a:lnTo>
                    <a:pt x="37439" y="599059"/>
                  </a:lnTo>
                  <a:lnTo>
                    <a:pt x="74879" y="599059"/>
                  </a:lnTo>
                  <a:lnTo>
                    <a:pt x="74879" y="636498"/>
                  </a:lnTo>
                  <a:lnTo>
                    <a:pt x="37439" y="636498"/>
                  </a:lnTo>
                  <a:lnTo>
                    <a:pt x="37439" y="673938"/>
                  </a:lnTo>
                  <a:lnTo>
                    <a:pt x="74879" y="673938"/>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112318" y="786269"/>
                  </a:lnTo>
                  <a:lnTo>
                    <a:pt x="112318" y="748842"/>
                  </a:lnTo>
                  <a:lnTo>
                    <a:pt x="149758" y="748842"/>
                  </a:lnTo>
                  <a:lnTo>
                    <a:pt x="149758" y="711403"/>
                  </a:lnTo>
                  <a:lnTo>
                    <a:pt x="112318" y="711403"/>
                  </a:lnTo>
                  <a:lnTo>
                    <a:pt x="112318" y="673938"/>
                  </a:lnTo>
                  <a:lnTo>
                    <a:pt x="149758" y="673938"/>
                  </a:lnTo>
                  <a:lnTo>
                    <a:pt x="149758" y="636498"/>
                  </a:lnTo>
                  <a:lnTo>
                    <a:pt x="112318" y="636498"/>
                  </a:lnTo>
                  <a:lnTo>
                    <a:pt x="112318" y="561619"/>
                  </a:lnTo>
                  <a:lnTo>
                    <a:pt x="149758" y="561619"/>
                  </a:lnTo>
                  <a:lnTo>
                    <a:pt x="149758" y="486740"/>
                  </a:lnTo>
                  <a:close/>
                </a:path>
                <a:path w="299719" h="1085850">
                  <a:moveTo>
                    <a:pt x="149758" y="336969"/>
                  </a:moveTo>
                  <a:lnTo>
                    <a:pt x="112318" y="336969"/>
                  </a:lnTo>
                  <a:lnTo>
                    <a:pt x="112318" y="374408"/>
                  </a:lnTo>
                  <a:lnTo>
                    <a:pt x="74879" y="374408"/>
                  </a:lnTo>
                  <a:lnTo>
                    <a:pt x="74879" y="411848"/>
                  </a:lnTo>
                  <a:lnTo>
                    <a:pt x="112318" y="411848"/>
                  </a:lnTo>
                  <a:lnTo>
                    <a:pt x="149758" y="411848"/>
                  </a:lnTo>
                  <a:lnTo>
                    <a:pt x="149758" y="336969"/>
                  </a:lnTo>
                  <a:close/>
                </a:path>
                <a:path w="299719" h="1085850">
                  <a:moveTo>
                    <a:pt x="149758" y="224650"/>
                  </a:moveTo>
                  <a:lnTo>
                    <a:pt x="112318" y="224650"/>
                  </a:lnTo>
                  <a:lnTo>
                    <a:pt x="74879" y="224650"/>
                  </a:lnTo>
                  <a:lnTo>
                    <a:pt x="37439" y="224650"/>
                  </a:lnTo>
                  <a:lnTo>
                    <a:pt x="37439" y="149771"/>
                  </a:lnTo>
                  <a:lnTo>
                    <a:pt x="37439" y="74891"/>
                  </a:lnTo>
                  <a:lnTo>
                    <a:pt x="0" y="74891"/>
                  </a:lnTo>
                  <a:lnTo>
                    <a:pt x="0" y="149771"/>
                  </a:lnTo>
                  <a:lnTo>
                    <a:pt x="0" y="262089"/>
                  </a:lnTo>
                  <a:lnTo>
                    <a:pt x="37439" y="262089"/>
                  </a:lnTo>
                  <a:lnTo>
                    <a:pt x="74879" y="262089"/>
                  </a:lnTo>
                  <a:lnTo>
                    <a:pt x="112318" y="262089"/>
                  </a:lnTo>
                  <a:lnTo>
                    <a:pt x="149758" y="262089"/>
                  </a:lnTo>
                  <a:lnTo>
                    <a:pt x="149758" y="224650"/>
                  </a:lnTo>
                  <a:close/>
                </a:path>
                <a:path w="299719" h="1085850">
                  <a:moveTo>
                    <a:pt x="149758" y="74891"/>
                  </a:moveTo>
                  <a:lnTo>
                    <a:pt x="112318" y="74891"/>
                  </a:lnTo>
                  <a:lnTo>
                    <a:pt x="74879" y="74891"/>
                  </a:lnTo>
                  <a:lnTo>
                    <a:pt x="74879" y="149771"/>
                  </a:lnTo>
                  <a:lnTo>
                    <a:pt x="74879" y="187210"/>
                  </a:lnTo>
                  <a:lnTo>
                    <a:pt x="112318" y="187210"/>
                  </a:lnTo>
                  <a:lnTo>
                    <a:pt x="149758" y="187210"/>
                  </a:lnTo>
                  <a:lnTo>
                    <a:pt x="149758" y="149771"/>
                  </a:lnTo>
                  <a:lnTo>
                    <a:pt x="149758" y="74891"/>
                  </a:lnTo>
                  <a:close/>
                </a:path>
                <a:path w="299719" h="1085850">
                  <a:moveTo>
                    <a:pt x="149758" y="0"/>
                  </a:moveTo>
                  <a:lnTo>
                    <a:pt x="112318" y="0"/>
                  </a:lnTo>
                  <a:lnTo>
                    <a:pt x="74879" y="0"/>
                  </a:lnTo>
                  <a:lnTo>
                    <a:pt x="37439" y="0"/>
                  </a:lnTo>
                  <a:lnTo>
                    <a:pt x="0" y="0"/>
                  </a:lnTo>
                  <a:lnTo>
                    <a:pt x="0" y="74879"/>
                  </a:lnTo>
                  <a:lnTo>
                    <a:pt x="37439" y="74879"/>
                  </a:lnTo>
                  <a:lnTo>
                    <a:pt x="37439" y="37439"/>
                  </a:lnTo>
                  <a:lnTo>
                    <a:pt x="74879" y="37439"/>
                  </a:lnTo>
                  <a:lnTo>
                    <a:pt x="112318" y="37439"/>
                  </a:lnTo>
                  <a:lnTo>
                    <a:pt x="149758" y="37439"/>
                  </a:lnTo>
                  <a:lnTo>
                    <a:pt x="149758" y="0"/>
                  </a:lnTo>
                  <a:close/>
                </a:path>
                <a:path w="299719" h="1085850">
                  <a:moveTo>
                    <a:pt x="187210" y="898588"/>
                  </a:moveTo>
                  <a:lnTo>
                    <a:pt x="149771" y="898588"/>
                  </a:lnTo>
                  <a:lnTo>
                    <a:pt x="149771" y="1010907"/>
                  </a:lnTo>
                  <a:lnTo>
                    <a:pt x="187210" y="1010907"/>
                  </a:lnTo>
                  <a:lnTo>
                    <a:pt x="187210" y="898588"/>
                  </a:lnTo>
                  <a:close/>
                </a:path>
                <a:path w="299719" h="1085850">
                  <a:moveTo>
                    <a:pt x="187210" y="299529"/>
                  </a:moveTo>
                  <a:lnTo>
                    <a:pt x="149771" y="299529"/>
                  </a:lnTo>
                  <a:lnTo>
                    <a:pt x="149771" y="336969"/>
                  </a:lnTo>
                  <a:lnTo>
                    <a:pt x="187210" y="336969"/>
                  </a:lnTo>
                  <a:lnTo>
                    <a:pt x="187210" y="299529"/>
                  </a:lnTo>
                  <a:close/>
                </a:path>
                <a:path w="299719" h="1085850">
                  <a:moveTo>
                    <a:pt x="187210" y="74891"/>
                  </a:moveTo>
                  <a:lnTo>
                    <a:pt x="149771" y="74891"/>
                  </a:lnTo>
                  <a:lnTo>
                    <a:pt x="149771" y="149771"/>
                  </a:lnTo>
                  <a:lnTo>
                    <a:pt x="149771" y="187210"/>
                  </a:lnTo>
                  <a:lnTo>
                    <a:pt x="187210" y="187210"/>
                  </a:lnTo>
                  <a:lnTo>
                    <a:pt x="187210" y="149771"/>
                  </a:lnTo>
                  <a:lnTo>
                    <a:pt x="187210" y="74891"/>
                  </a:lnTo>
                  <a:close/>
                </a:path>
                <a:path w="299719" h="1085850">
                  <a:moveTo>
                    <a:pt x="224650" y="411861"/>
                  </a:moveTo>
                  <a:lnTo>
                    <a:pt x="187210" y="411861"/>
                  </a:lnTo>
                  <a:lnTo>
                    <a:pt x="187210" y="374408"/>
                  </a:lnTo>
                  <a:lnTo>
                    <a:pt x="149771" y="374408"/>
                  </a:lnTo>
                  <a:lnTo>
                    <a:pt x="149771" y="486727"/>
                  </a:lnTo>
                  <a:lnTo>
                    <a:pt x="187210" y="486727"/>
                  </a:lnTo>
                  <a:lnTo>
                    <a:pt x="187210" y="449300"/>
                  </a:lnTo>
                  <a:lnTo>
                    <a:pt x="224650" y="449300"/>
                  </a:lnTo>
                  <a:lnTo>
                    <a:pt x="224650" y="411861"/>
                  </a:lnTo>
                  <a:close/>
                </a:path>
                <a:path w="299719" h="1085850">
                  <a:moveTo>
                    <a:pt x="262089" y="823709"/>
                  </a:moveTo>
                  <a:lnTo>
                    <a:pt x="224650" y="823709"/>
                  </a:lnTo>
                  <a:lnTo>
                    <a:pt x="187210" y="823709"/>
                  </a:lnTo>
                  <a:lnTo>
                    <a:pt x="149771" y="823709"/>
                  </a:lnTo>
                  <a:lnTo>
                    <a:pt x="149771" y="861148"/>
                  </a:lnTo>
                  <a:lnTo>
                    <a:pt x="187210" y="861148"/>
                  </a:lnTo>
                  <a:lnTo>
                    <a:pt x="224650" y="861148"/>
                  </a:lnTo>
                  <a:lnTo>
                    <a:pt x="224650" y="1048346"/>
                  </a:lnTo>
                  <a:lnTo>
                    <a:pt x="187210" y="1048346"/>
                  </a:lnTo>
                  <a:lnTo>
                    <a:pt x="149771" y="1048346"/>
                  </a:lnTo>
                  <a:lnTo>
                    <a:pt x="149771" y="1085786"/>
                  </a:lnTo>
                  <a:lnTo>
                    <a:pt x="187210" y="1085786"/>
                  </a:lnTo>
                  <a:lnTo>
                    <a:pt x="224650" y="1085786"/>
                  </a:lnTo>
                  <a:lnTo>
                    <a:pt x="262089" y="1085799"/>
                  </a:lnTo>
                  <a:lnTo>
                    <a:pt x="262089" y="823709"/>
                  </a:lnTo>
                  <a:close/>
                </a:path>
                <a:path w="299719" h="1085850">
                  <a:moveTo>
                    <a:pt x="262089" y="524179"/>
                  </a:moveTo>
                  <a:lnTo>
                    <a:pt x="224650" y="524179"/>
                  </a:lnTo>
                  <a:lnTo>
                    <a:pt x="187210" y="524179"/>
                  </a:lnTo>
                  <a:lnTo>
                    <a:pt x="187210" y="599059"/>
                  </a:lnTo>
                  <a:lnTo>
                    <a:pt x="149771" y="599059"/>
                  </a:lnTo>
                  <a:lnTo>
                    <a:pt x="149771" y="786282"/>
                  </a:lnTo>
                  <a:lnTo>
                    <a:pt x="187210" y="786282"/>
                  </a:lnTo>
                  <a:lnTo>
                    <a:pt x="187210" y="748830"/>
                  </a:lnTo>
                  <a:lnTo>
                    <a:pt x="224650" y="748830"/>
                  </a:lnTo>
                  <a:lnTo>
                    <a:pt x="224650" y="711377"/>
                  </a:lnTo>
                  <a:lnTo>
                    <a:pt x="262089" y="711377"/>
                  </a:lnTo>
                  <a:lnTo>
                    <a:pt x="262089" y="673938"/>
                  </a:lnTo>
                  <a:lnTo>
                    <a:pt x="224650" y="673938"/>
                  </a:lnTo>
                  <a:lnTo>
                    <a:pt x="187210" y="673938"/>
                  </a:lnTo>
                  <a:lnTo>
                    <a:pt x="187210" y="636498"/>
                  </a:lnTo>
                  <a:lnTo>
                    <a:pt x="224650" y="636498"/>
                  </a:lnTo>
                  <a:lnTo>
                    <a:pt x="262089" y="636498"/>
                  </a:lnTo>
                  <a:lnTo>
                    <a:pt x="262089" y="599059"/>
                  </a:lnTo>
                  <a:lnTo>
                    <a:pt x="224650" y="599059"/>
                  </a:lnTo>
                  <a:lnTo>
                    <a:pt x="224650" y="561619"/>
                  </a:lnTo>
                  <a:lnTo>
                    <a:pt x="262089" y="561619"/>
                  </a:lnTo>
                  <a:lnTo>
                    <a:pt x="262089" y="524179"/>
                  </a:lnTo>
                  <a:close/>
                </a:path>
                <a:path w="299719" h="1085850">
                  <a:moveTo>
                    <a:pt x="262089" y="299529"/>
                  </a:moveTo>
                  <a:lnTo>
                    <a:pt x="224650" y="299529"/>
                  </a:lnTo>
                  <a:lnTo>
                    <a:pt x="224650" y="336969"/>
                  </a:lnTo>
                  <a:lnTo>
                    <a:pt x="262089" y="336969"/>
                  </a:lnTo>
                  <a:lnTo>
                    <a:pt x="262089" y="299529"/>
                  </a:lnTo>
                  <a:close/>
                </a:path>
                <a:path w="299719" h="1085850">
                  <a:moveTo>
                    <a:pt x="262089" y="74891"/>
                  </a:moveTo>
                  <a:lnTo>
                    <a:pt x="224650" y="74891"/>
                  </a:lnTo>
                  <a:lnTo>
                    <a:pt x="224650" y="149771"/>
                  </a:lnTo>
                  <a:lnTo>
                    <a:pt x="224650" y="224650"/>
                  </a:lnTo>
                  <a:lnTo>
                    <a:pt x="187210" y="224650"/>
                  </a:lnTo>
                  <a:lnTo>
                    <a:pt x="149771" y="224650"/>
                  </a:lnTo>
                  <a:lnTo>
                    <a:pt x="149771" y="262089"/>
                  </a:lnTo>
                  <a:lnTo>
                    <a:pt x="187210" y="262089"/>
                  </a:lnTo>
                  <a:lnTo>
                    <a:pt x="224650" y="262089"/>
                  </a:lnTo>
                  <a:lnTo>
                    <a:pt x="262089" y="262089"/>
                  </a:lnTo>
                  <a:lnTo>
                    <a:pt x="262089" y="149771"/>
                  </a:lnTo>
                  <a:lnTo>
                    <a:pt x="262089" y="74891"/>
                  </a:lnTo>
                  <a:close/>
                </a:path>
                <a:path w="299719" h="1085850">
                  <a:moveTo>
                    <a:pt x="262089" y="0"/>
                  </a:moveTo>
                  <a:lnTo>
                    <a:pt x="224650" y="0"/>
                  </a:lnTo>
                  <a:lnTo>
                    <a:pt x="187210" y="0"/>
                  </a:lnTo>
                  <a:lnTo>
                    <a:pt x="149771" y="0"/>
                  </a:lnTo>
                  <a:lnTo>
                    <a:pt x="149771" y="37439"/>
                  </a:lnTo>
                  <a:lnTo>
                    <a:pt x="187210" y="37439"/>
                  </a:lnTo>
                  <a:lnTo>
                    <a:pt x="224650" y="37439"/>
                  </a:lnTo>
                  <a:lnTo>
                    <a:pt x="224650" y="74879"/>
                  </a:lnTo>
                  <a:lnTo>
                    <a:pt x="262089" y="74879"/>
                  </a:lnTo>
                  <a:lnTo>
                    <a:pt x="262089" y="0"/>
                  </a:lnTo>
                  <a:close/>
                </a:path>
                <a:path w="299719" h="1085850">
                  <a:moveTo>
                    <a:pt x="299529" y="748830"/>
                  </a:moveTo>
                  <a:lnTo>
                    <a:pt x="262089" y="748830"/>
                  </a:lnTo>
                  <a:lnTo>
                    <a:pt x="224650" y="748830"/>
                  </a:lnTo>
                  <a:lnTo>
                    <a:pt x="224650" y="786269"/>
                  </a:lnTo>
                  <a:lnTo>
                    <a:pt x="262089" y="786269"/>
                  </a:lnTo>
                  <a:lnTo>
                    <a:pt x="299529" y="786269"/>
                  </a:lnTo>
                  <a:lnTo>
                    <a:pt x="299529" y="748830"/>
                  </a:lnTo>
                  <a:close/>
                </a:path>
                <a:path w="299719" h="1085850">
                  <a:moveTo>
                    <a:pt x="299529" y="636498"/>
                  </a:moveTo>
                  <a:lnTo>
                    <a:pt x="262089" y="636498"/>
                  </a:lnTo>
                  <a:lnTo>
                    <a:pt x="262089" y="673938"/>
                  </a:lnTo>
                  <a:lnTo>
                    <a:pt x="299529" y="673938"/>
                  </a:lnTo>
                  <a:lnTo>
                    <a:pt x="299529" y="636498"/>
                  </a:lnTo>
                  <a:close/>
                </a:path>
                <a:path w="299719" h="1085850">
                  <a:moveTo>
                    <a:pt x="299529" y="336969"/>
                  </a:moveTo>
                  <a:lnTo>
                    <a:pt x="262089" y="336969"/>
                  </a:lnTo>
                  <a:lnTo>
                    <a:pt x="262089" y="374408"/>
                  </a:lnTo>
                  <a:lnTo>
                    <a:pt x="224650" y="374408"/>
                  </a:lnTo>
                  <a:lnTo>
                    <a:pt x="224650" y="411848"/>
                  </a:lnTo>
                  <a:lnTo>
                    <a:pt x="262089" y="411848"/>
                  </a:lnTo>
                  <a:lnTo>
                    <a:pt x="262089" y="449300"/>
                  </a:lnTo>
                  <a:lnTo>
                    <a:pt x="224650" y="449300"/>
                  </a:lnTo>
                  <a:lnTo>
                    <a:pt x="224650" y="486740"/>
                  </a:lnTo>
                  <a:lnTo>
                    <a:pt x="262089" y="486740"/>
                  </a:lnTo>
                  <a:lnTo>
                    <a:pt x="299529" y="486727"/>
                  </a:lnTo>
                  <a:lnTo>
                    <a:pt x="299529" y="336969"/>
                  </a:lnTo>
                  <a:close/>
                </a:path>
              </a:pathLst>
            </a:custGeom>
            <a:solidFill>
              <a:srgbClr val="000000"/>
            </a:solidFill>
          </p:spPr>
          <p:txBody>
            <a:bodyPr wrap="square" lIns="0" tIns="0" rIns="0" bIns="0" rtlCol="0"/>
            <a:lstStyle/>
            <a:p>
              <a:endParaRPr/>
            </a:p>
          </p:txBody>
        </p:sp>
        <p:sp>
          <p:nvSpPr>
            <p:cNvPr id="45" name="object 23">
              <a:extLst>
                <a:ext uri="{FF2B5EF4-FFF2-40B4-BE49-F238E27FC236}">
                  <a16:creationId xmlns:a16="http://schemas.microsoft.com/office/drawing/2014/main" id="{2ED6E170-CA23-BAD0-7C46-3F8664602D69}"/>
                </a:ext>
              </a:extLst>
            </p:cNvPr>
            <p:cNvSpPr>
              <a:spLocks noGrp="1" noRot="1" noMove="1" noResize="1" noEditPoints="1" noAdjustHandles="1" noChangeArrowheads="1" noChangeShapeType="1"/>
            </p:cNvSpPr>
            <p:nvPr/>
          </p:nvSpPr>
          <p:spPr>
            <a:xfrm>
              <a:off x="2344851" y="5461416"/>
              <a:ext cx="374650" cy="1085850"/>
            </a:xfrm>
            <a:custGeom>
              <a:avLst/>
              <a:gdLst/>
              <a:ahLst/>
              <a:cxnLst/>
              <a:rect l="l" t="t" r="r" b="b"/>
              <a:pathLst>
                <a:path w="374650" h="1085850">
                  <a:moveTo>
                    <a:pt x="74879" y="973467"/>
                  </a:moveTo>
                  <a:lnTo>
                    <a:pt x="37439" y="973467"/>
                  </a:lnTo>
                  <a:lnTo>
                    <a:pt x="37439" y="1010907"/>
                  </a:lnTo>
                  <a:lnTo>
                    <a:pt x="74879" y="1010907"/>
                  </a:lnTo>
                  <a:lnTo>
                    <a:pt x="74879" y="973467"/>
                  </a:lnTo>
                  <a:close/>
                </a:path>
                <a:path w="374650" h="1085850">
                  <a:moveTo>
                    <a:pt x="74879" y="224650"/>
                  </a:moveTo>
                  <a:lnTo>
                    <a:pt x="37439" y="224650"/>
                  </a:lnTo>
                  <a:lnTo>
                    <a:pt x="37439" y="262089"/>
                  </a:lnTo>
                  <a:lnTo>
                    <a:pt x="74879" y="262089"/>
                  </a:lnTo>
                  <a:lnTo>
                    <a:pt x="74879" y="224650"/>
                  </a:lnTo>
                  <a:close/>
                </a:path>
                <a:path w="374650" h="1085850">
                  <a:moveTo>
                    <a:pt x="74879" y="149771"/>
                  </a:moveTo>
                  <a:lnTo>
                    <a:pt x="37439" y="149771"/>
                  </a:lnTo>
                  <a:lnTo>
                    <a:pt x="37439" y="187210"/>
                  </a:lnTo>
                  <a:lnTo>
                    <a:pt x="74879" y="187210"/>
                  </a:lnTo>
                  <a:lnTo>
                    <a:pt x="74879" y="149771"/>
                  </a:lnTo>
                  <a:close/>
                </a:path>
                <a:path w="374650" h="1085850">
                  <a:moveTo>
                    <a:pt x="74879" y="37452"/>
                  </a:moveTo>
                  <a:lnTo>
                    <a:pt x="37439" y="37452"/>
                  </a:lnTo>
                  <a:lnTo>
                    <a:pt x="37439" y="74891"/>
                  </a:lnTo>
                  <a:lnTo>
                    <a:pt x="74879" y="74891"/>
                  </a:lnTo>
                  <a:lnTo>
                    <a:pt x="74879" y="37452"/>
                  </a:lnTo>
                  <a:close/>
                </a:path>
                <a:path w="374650" h="1085850">
                  <a:moveTo>
                    <a:pt x="112318" y="299529"/>
                  </a:moveTo>
                  <a:lnTo>
                    <a:pt x="74879" y="299529"/>
                  </a:lnTo>
                  <a:lnTo>
                    <a:pt x="74879" y="336969"/>
                  </a:lnTo>
                  <a:lnTo>
                    <a:pt x="112318" y="336969"/>
                  </a:lnTo>
                  <a:lnTo>
                    <a:pt x="112318" y="299529"/>
                  </a:lnTo>
                  <a:close/>
                </a:path>
                <a:path w="374650" h="1085850">
                  <a:moveTo>
                    <a:pt x="149758" y="673938"/>
                  </a:moveTo>
                  <a:lnTo>
                    <a:pt x="112318" y="673938"/>
                  </a:lnTo>
                  <a:lnTo>
                    <a:pt x="112318" y="711377"/>
                  </a:lnTo>
                  <a:lnTo>
                    <a:pt x="149758" y="711377"/>
                  </a:lnTo>
                  <a:lnTo>
                    <a:pt x="149758" y="673938"/>
                  </a:lnTo>
                  <a:close/>
                </a:path>
                <a:path w="374650" h="1085850">
                  <a:moveTo>
                    <a:pt x="149758" y="524179"/>
                  </a:moveTo>
                  <a:lnTo>
                    <a:pt x="112318" y="524179"/>
                  </a:lnTo>
                  <a:lnTo>
                    <a:pt x="112318" y="561619"/>
                  </a:lnTo>
                  <a:lnTo>
                    <a:pt x="74879" y="561619"/>
                  </a:lnTo>
                  <a:lnTo>
                    <a:pt x="74879" y="524179"/>
                  </a:lnTo>
                  <a:lnTo>
                    <a:pt x="112318" y="524179"/>
                  </a:lnTo>
                  <a:lnTo>
                    <a:pt x="112318" y="486740"/>
                  </a:lnTo>
                  <a:lnTo>
                    <a:pt x="74879" y="486740"/>
                  </a:lnTo>
                  <a:lnTo>
                    <a:pt x="37439" y="486740"/>
                  </a:lnTo>
                  <a:lnTo>
                    <a:pt x="37439" y="599059"/>
                  </a:lnTo>
                  <a:lnTo>
                    <a:pt x="74879" y="599059"/>
                  </a:lnTo>
                  <a:lnTo>
                    <a:pt x="112318" y="599059"/>
                  </a:lnTo>
                  <a:lnTo>
                    <a:pt x="112318" y="636498"/>
                  </a:lnTo>
                  <a:lnTo>
                    <a:pt x="149758" y="636498"/>
                  </a:lnTo>
                  <a:lnTo>
                    <a:pt x="149758" y="524179"/>
                  </a:lnTo>
                  <a:close/>
                </a:path>
                <a:path w="374650" h="1085850">
                  <a:moveTo>
                    <a:pt x="149758" y="374408"/>
                  </a:moveTo>
                  <a:lnTo>
                    <a:pt x="112318" y="374408"/>
                  </a:lnTo>
                  <a:lnTo>
                    <a:pt x="74879" y="374408"/>
                  </a:lnTo>
                  <a:lnTo>
                    <a:pt x="74879" y="449287"/>
                  </a:lnTo>
                  <a:lnTo>
                    <a:pt x="112318" y="449287"/>
                  </a:lnTo>
                  <a:lnTo>
                    <a:pt x="112318" y="411848"/>
                  </a:lnTo>
                  <a:lnTo>
                    <a:pt x="149758" y="411848"/>
                  </a:lnTo>
                  <a:lnTo>
                    <a:pt x="149758" y="374408"/>
                  </a:lnTo>
                  <a:close/>
                </a:path>
                <a:path w="374650" h="1085850">
                  <a:moveTo>
                    <a:pt x="187198" y="449300"/>
                  </a:moveTo>
                  <a:lnTo>
                    <a:pt x="149758" y="449300"/>
                  </a:lnTo>
                  <a:lnTo>
                    <a:pt x="112318" y="449300"/>
                  </a:lnTo>
                  <a:lnTo>
                    <a:pt x="112318" y="486740"/>
                  </a:lnTo>
                  <a:lnTo>
                    <a:pt x="149758" y="486740"/>
                  </a:lnTo>
                  <a:lnTo>
                    <a:pt x="187198" y="486740"/>
                  </a:lnTo>
                  <a:lnTo>
                    <a:pt x="187198" y="449300"/>
                  </a:lnTo>
                  <a:close/>
                </a:path>
                <a:path w="374650" h="1085850">
                  <a:moveTo>
                    <a:pt x="187198" y="74891"/>
                  </a:moveTo>
                  <a:lnTo>
                    <a:pt x="149758" y="74891"/>
                  </a:lnTo>
                  <a:lnTo>
                    <a:pt x="112318" y="74891"/>
                  </a:lnTo>
                  <a:lnTo>
                    <a:pt x="74879" y="74891"/>
                  </a:lnTo>
                  <a:lnTo>
                    <a:pt x="74879" y="149771"/>
                  </a:lnTo>
                  <a:lnTo>
                    <a:pt x="112318" y="149771"/>
                  </a:lnTo>
                  <a:lnTo>
                    <a:pt x="112318" y="187210"/>
                  </a:lnTo>
                  <a:lnTo>
                    <a:pt x="74879" y="187210"/>
                  </a:lnTo>
                  <a:lnTo>
                    <a:pt x="74879" y="224650"/>
                  </a:lnTo>
                  <a:lnTo>
                    <a:pt x="112318" y="224650"/>
                  </a:lnTo>
                  <a:lnTo>
                    <a:pt x="112318" y="299529"/>
                  </a:lnTo>
                  <a:lnTo>
                    <a:pt x="149758" y="299529"/>
                  </a:lnTo>
                  <a:lnTo>
                    <a:pt x="149758" y="224650"/>
                  </a:lnTo>
                  <a:lnTo>
                    <a:pt x="187198" y="224650"/>
                  </a:lnTo>
                  <a:lnTo>
                    <a:pt x="187198" y="149771"/>
                  </a:lnTo>
                  <a:lnTo>
                    <a:pt x="149758" y="149771"/>
                  </a:lnTo>
                  <a:lnTo>
                    <a:pt x="149758" y="112331"/>
                  </a:lnTo>
                  <a:lnTo>
                    <a:pt x="187198" y="112331"/>
                  </a:lnTo>
                  <a:lnTo>
                    <a:pt x="187198" y="74891"/>
                  </a:lnTo>
                  <a:close/>
                </a:path>
                <a:path w="374650" h="1085850">
                  <a:moveTo>
                    <a:pt x="187198" y="0"/>
                  </a:moveTo>
                  <a:lnTo>
                    <a:pt x="149758" y="0"/>
                  </a:lnTo>
                  <a:lnTo>
                    <a:pt x="112318" y="0"/>
                  </a:lnTo>
                  <a:lnTo>
                    <a:pt x="112318" y="74879"/>
                  </a:lnTo>
                  <a:lnTo>
                    <a:pt x="149758" y="74879"/>
                  </a:lnTo>
                  <a:lnTo>
                    <a:pt x="149758" y="37439"/>
                  </a:lnTo>
                  <a:lnTo>
                    <a:pt x="187198" y="37439"/>
                  </a:lnTo>
                  <a:lnTo>
                    <a:pt x="187198" y="0"/>
                  </a:lnTo>
                  <a:close/>
                </a:path>
                <a:path w="374650" h="1085850">
                  <a:moveTo>
                    <a:pt x="224637" y="561619"/>
                  </a:moveTo>
                  <a:lnTo>
                    <a:pt x="187198" y="561619"/>
                  </a:lnTo>
                  <a:lnTo>
                    <a:pt x="187198" y="786269"/>
                  </a:lnTo>
                  <a:lnTo>
                    <a:pt x="149758" y="786269"/>
                  </a:lnTo>
                  <a:lnTo>
                    <a:pt x="149758" y="748830"/>
                  </a:lnTo>
                  <a:lnTo>
                    <a:pt x="112318" y="748830"/>
                  </a:lnTo>
                  <a:lnTo>
                    <a:pt x="112318" y="711403"/>
                  </a:lnTo>
                  <a:lnTo>
                    <a:pt x="74879" y="711403"/>
                  </a:lnTo>
                  <a:lnTo>
                    <a:pt x="37439" y="711403"/>
                  </a:lnTo>
                  <a:lnTo>
                    <a:pt x="37439" y="748830"/>
                  </a:lnTo>
                  <a:lnTo>
                    <a:pt x="0" y="748830"/>
                  </a:lnTo>
                  <a:lnTo>
                    <a:pt x="0" y="786269"/>
                  </a:lnTo>
                  <a:lnTo>
                    <a:pt x="37439" y="786269"/>
                  </a:lnTo>
                  <a:lnTo>
                    <a:pt x="37439" y="748842"/>
                  </a:lnTo>
                  <a:lnTo>
                    <a:pt x="74879" y="748842"/>
                  </a:lnTo>
                  <a:lnTo>
                    <a:pt x="74879" y="786269"/>
                  </a:lnTo>
                  <a:lnTo>
                    <a:pt x="37439" y="786269"/>
                  </a:lnTo>
                  <a:lnTo>
                    <a:pt x="37439" y="823709"/>
                  </a:lnTo>
                  <a:lnTo>
                    <a:pt x="74879" y="823709"/>
                  </a:lnTo>
                  <a:lnTo>
                    <a:pt x="112318" y="823722"/>
                  </a:lnTo>
                  <a:lnTo>
                    <a:pt x="149758" y="823709"/>
                  </a:lnTo>
                  <a:lnTo>
                    <a:pt x="149758" y="861148"/>
                  </a:lnTo>
                  <a:lnTo>
                    <a:pt x="112318" y="861148"/>
                  </a:lnTo>
                  <a:lnTo>
                    <a:pt x="74879" y="861148"/>
                  </a:lnTo>
                  <a:lnTo>
                    <a:pt x="74879" y="898588"/>
                  </a:lnTo>
                  <a:lnTo>
                    <a:pt x="37439" y="898588"/>
                  </a:lnTo>
                  <a:lnTo>
                    <a:pt x="37439" y="936028"/>
                  </a:lnTo>
                  <a:lnTo>
                    <a:pt x="74879" y="936028"/>
                  </a:lnTo>
                  <a:lnTo>
                    <a:pt x="74879" y="973467"/>
                  </a:lnTo>
                  <a:lnTo>
                    <a:pt x="112318" y="973467"/>
                  </a:lnTo>
                  <a:lnTo>
                    <a:pt x="112318" y="898588"/>
                  </a:lnTo>
                  <a:lnTo>
                    <a:pt x="149758" y="898588"/>
                  </a:lnTo>
                  <a:lnTo>
                    <a:pt x="149758" y="973467"/>
                  </a:lnTo>
                  <a:lnTo>
                    <a:pt x="112318" y="973467"/>
                  </a:lnTo>
                  <a:lnTo>
                    <a:pt x="112318" y="1010907"/>
                  </a:lnTo>
                  <a:lnTo>
                    <a:pt x="74879" y="1010907"/>
                  </a:lnTo>
                  <a:lnTo>
                    <a:pt x="74879" y="1048346"/>
                  </a:lnTo>
                  <a:lnTo>
                    <a:pt x="37439" y="1048346"/>
                  </a:lnTo>
                  <a:lnTo>
                    <a:pt x="37439" y="1085786"/>
                  </a:lnTo>
                  <a:lnTo>
                    <a:pt x="74879" y="1085786"/>
                  </a:lnTo>
                  <a:lnTo>
                    <a:pt x="112318" y="1085786"/>
                  </a:lnTo>
                  <a:lnTo>
                    <a:pt x="112318" y="1048346"/>
                  </a:lnTo>
                  <a:lnTo>
                    <a:pt x="149758" y="1048346"/>
                  </a:lnTo>
                  <a:lnTo>
                    <a:pt x="149758" y="1010920"/>
                  </a:lnTo>
                  <a:lnTo>
                    <a:pt x="187198" y="1010920"/>
                  </a:lnTo>
                  <a:lnTo>
                    <a:pt x="187198" y="1048346"/>
                  </a:lnTo>
                  <a:lnTo>
                    <a:pt x="149758" y="1048346"/>
                  </a:lnTo>
                  <a:lnTo>
                    <a:pt x="149758" y="1085786"/>
                  </a:lnTo>
                  <a:lnTo>
                    <a:pt x="187198" y="1085786"/>
                  </a:lnTo>
                  <a:lnTo>
                    <a:pt x="224637" y="1085786"/>
                  </a:lnTo>
                  <a:lnTo>
                    <a:pt x="224637" y="1010907"/>
                  </a:lnTo>
                  <a:lnTo>
                    <a:pt x="187198" y="1010907"/>
                  </a:lnTo>
                  <a:lnTo>
                    <a:pt x="187198" y="973467"/>
                  </a:lnTo>
                  <a:lnTo>
                    <a:pt x="224637" y="973467"/>
                  </a:lnTo>
                  <a:lnTo>
                    <a:pt x="224637" y="936028"/>
                  </a:lnTo>
                  <a:lnTo>
                    <a:pt x="187198" y="936028"/>
                  </a:lnTo>
                  <a:lnTo>
                    <a:pt x="187198" y="898588"/>
                  </a:lnTo>
                  <a:lnTo>
                    <a:pt x="224637" y="898588"/>
                  </a:lnTo>
                  <a:lnTo>
                    <a:pt x="224637" y="561619"/>
                  </a:lnTo>
                  <a:close/>
                </a:path>
                <a:path w="374650" h="1085850">
                  <a:moveTo>
                    <a:pt x="224637" y="486740"/>
                  </a:moveTo>
                  <a:lnTo>
                    <a:pt x="187198" y="486740"/>
                  </a:lnTo>
                  <a:lnTo>
                    <a:pt x="187198" y="524179"/>
                  </a:lnTo>
                  <a:lnTo>
                    <a:pt x="224637" y="524179"/>
                  </a:lnTo>
                  <a:lnTo>
                    <a:pt x="224637" y="486740"/>
                  </a:lnTo>
                  <a:close/>
                </a:path>
                <a:path w="374650" h="1085850">
                  <a:moveTo>
                    <a:pt x="224637" y="224650"/>
                  </a:moveTo>
                  <a:lnTo>
                    <a:pt x="187198" y="224650"/>
                  </a:lnTo>
                  <a:lnTo>
                    <a:pt x="187198" y="299529"/>
                  </a:lnTo>
                  <a:lnTo>
                    <a:pt x="149758" y="299529"/>
                  </a:lnTo>
                  <a:lnTo>
                    <a:pt x="149758" y="374408"/>
                  </a:lnTo>
                  <a:lnTo>
                    <a:pt x="187198" y="374408"/>
                  </a:lnTo>
                  <a:lnTo>
                    <a:pt x="187198" y="336969"/>
                  </a:lnTo>
                  <a:lnTo>
                    <a:pt x="224637" y="336969"/>
                  </a:lnTo>
                  <a:lnTo>
                    <a:pt x="224637" y="224650"/>
                  </a:lnTo>
                  <a:close/>
                </a:path>
                <a:path w="374650" h="1085850">
                  <a:moveTo>
                    <a:pt x="224637" y="37452"/>
                  </a:moveTo>
                  <a:lnTo>
                    <a:pt x="187198" y="37452"/>
                  </a:lnTo>
                  <a:lnTo>
                    <a:pt x="187198" y="74891"/>
                  </a:lnTo>
                  <a:lnTo>
                    <a:pt x="224637" y="74891"/>
                  </a:lnTo>
                  <a:lnTo>
                    <a:pt x="224637" y="37452"/>
                  </a:lnTo>
                  <a:close/>
                </a:path>
                <a:path w="374650" h="1085850">
                  <a:moveTo>
                    <a:pt x="262089" y="786269"/>
                  </a:moveTo>
                  <a:lnTo>
                    <a:pt x="224650" y="786269"/>
                  </a:lnTo>
                  <a:lnTo>
                    <a:pt x="224650" y="823709"/>
                  </a:lnTo>
                  <a:lnTo>
                    <a:pt x="262089" y="823709"/>
                  </a:lnTo>
                  <a:lnTo>
                    <a:pt x="262089" y="786269"/>
                  </a:lnTo>
                  <a:close/>
                </a:path>
                <a:path w="374650" h="1085850">
                  <a:moveTo>
                    <a:pt x="262089" y="673938"/>
                  </a:moveTo>
                  <a:lnTo>
                    <a:pt x="224650" y="673938"/>
                  </a:lnTo>
                  <a:lnTo>
                    <a:pt x="224650" y="711377"/>
                  </a:lnTo>
                  <a:lnTo>
                    <a:pt x="262089" y="711377"/>
                  </a:lnTo>
                  <a:lnTo>
                    <a:pt x="262089" y="673938"/>
                  </a:lnTo>
                  <a:close/>
                </a:path>
                <a:path w="374650" h="1085850">
                  <a:moveTo>
                    <a:pt x="262089" y="486740"/>
                  </a:moveTo>
                  <a:lnTo>
                    <a:pt x="224650" y="486740"/>
                  </a:lnTo>
                  <a:lnTo>
                    <a:pt x="224650" y="524179"/>
                  </a:lnTo>
                  <a:lnTo>
                    <a:pt x="262089" y="524179"/>
                  </a:lnTo>
                  <a:lnTo>
                    <a:pt x="262089" y="486740"/>
                  </a:lnTo>
                  <a:close/>
                </a:path>
                <a:path w="374650" h="1085850">
                  <a:moveTo>
                    <a:pt x="262089" y="374408"/>
                  </a:moveTo>
                  <a:lnTo>
                    <a:pt x="224650" y="374408"/>
                  </a:lnTo>
                  <a:lnTo>
                    <a:pt x="224650" y="411848"/>
                  </a:lnTo>
                  <a:lnTo>
                    <a:pt x="262089" y="411848"/>
                  </a:lnTo>
                  <a:lnTo>
                    <a:pt x="262089" y="374408"/>
                  </a:lnTo>
                  <a:close/>
                </a:path>
                <a:path w="374650" h="1085850">
                  <a:moveTo>
                    <a:pt x="262089" y="187210"/>
                  </a:moveTo>
                  <a:lnTo>
                    <a:pt x="224650" y="187210"/>
                  </a:lnTo>
                  <a:lnTo>
                    <a:pt x="224650" y="224650"/>
                  </a:lnTo>
                  <a:lnTo>
                    <a:pt x="262089" y="224650"/>
                  </a:lnTo>
                  <a:lnTo>
                    <a:pt x="262089" y="187210"/>
                  </a:lnTo>
                  <a:close/>
                </a:path>
                <a:path w="374650" h="1085850">
                  <a:moveTo>
                    <a:pt x="299529" y="1010907"/>
                  </a:moveTo>
                  <a:lnTo>
                    <a:pt x="262089" y="1010907"/>
                  </a:lnTo>
                  <a:lnTo>
                    <a:pt x="224650" y="1010907"/>
                  </a:lnTo>
                  <a:lnTo>
                    <a:pt x="224650" y="1085786"/>
                  </a:lnTo>
                  <a:lnTo>
                    <a:pt x="262089" y="1085786"/>
                  </a:lnTo>
                  <a:lnTo>
                    <a:pt x="299529" y="1085786"/>
                  </a:lnTo>
                  <a:lnTo>
                    <a:pt x="299529" y="1010907"/>
                  </a:lnTo>
                  <a:close/>
                </a:path>
                <a:path w="374650" h="1085850">
                  <a:moveTo>
                    <a:pt x="299529" y="224650"/>
                  </a:moveTo>
                  <a:lnTo>
                    <a:pt x="262089" y="224650"/>
                  </a:lnTo>
                  <a:lnTo>
                    <a:pt x="262089" y="262089"/>
                  </a:lnTo>
                  <a:lnTo>
                    <a:pt x="224650" y="262089"/>
                  </a:lnTo>
                  <a:lnTo>
                    <a:pt x="224650" y="299529"/>
                  </a:lnTo>
                  <a:lnTo>
                    <a:pt x="262089" y="299529"/>
                  </a:lnTo>
                  <a:lnTo>
                    <a:pt x="262089" y="374408"/>
                  </a:lnTo>
                  <a:lnTo>
                    <a:pt x="299529" y="374408"/>
                  </a:lnTo>
                  <a:lnTo>
                    <a:pt x="299529" y="224650"/>
                  </a:lnTo>
                  <a:close/>
                </a:path>
                <a:path w="374650" h="1085850">
                  <a:moveTo>
                    <a:pt x="336969" y="861148"/>
                  </a:moveTo>
                  <a:lnTo>
                    <a:pt x="299529" y="861148"/>
                  </a:lnTo>
                  <a:lnTo>
                    <a:pt x="299529" y="823709"/>
                  </a:lnTo>
                  <a:lnTo>
                    <a:pt x="262089" y="823709"/>
                  </a:lnTo>
                  <a:lnTo>
                    <a:pt x="262089" y="861148"/>
                  </a:lnTo>
                  <a:lnTo>
                    <a:pt x="224650" y="861148"/>
                  </a:lnTo>
                  <a:lnTo>
                    <a:pt x="224650" y="898588"/>
                  </a:lnTo>
                  <a:lnTo>
                    <a:pt x="262089" y="898588"/>
                  </a:lnTo>
                  <a:lnTo>
                    <a:pt x="262089" y="973467"/>
                  </a:lnTo>
                  <a:lnTo>
                    <a:pt x="299529" y="973467"/>
                  </a:lnTo>
                  <a:lnTo>
                    <a:pt x="299529" y="898588"/>
                  </a:lnTo>
                  <a:lnTo>
                    <a:pt x="336969" y="898588"/>
                  </a:lnTo>
                  <a:lnTo>
                    <a:pt x="336969" y="861148"/>
                  </a:lnTo>
                  <a:close/>
                </a:path>
                <a:path w="374650" h="1085850">
                  <a:moveTo>
                    <a:pt x="336969" y="711403"/>
                  </a:moveTo>
                  <a:lnTo>
                    <a:pt x="299529" y="711403"/>
                  </a:lnTo>
                  <a:lnTo>
                    <a:pt x="299529" y="748842"/>
                  </a:lnTo>
                  <a:lnTo>
                    <a:pt x="336969" y="748842"/>
                  </a:lnTo>
                  <a:lnTo>
                    <a:pt x="336969" y="711403"/>
                  </a:lnTo>
                  <a:close/>
                </a:path>
                <a:path w="374650" h="1085850">
                  <a:moveTo>
                    <a:pt x="336969" y="599059"/>
                  </a:moveTo>
                  <a:lnTo>
                    <a:pt x="299529" y="599059"/>
                  </a:lnTo>
                  <a:lnTo>
                    <a:pt x="299529" y="524179"/>
                  </a:lnTo>
                  <a:lnTo>
                    <a:pt x="262089" y="524179"/>
                  </a:lnTo>
                  <a:lnTo>
                    <a:pt x="262089" y="561619"/>
                  </a:lnTo>
                  <a:lnTo>
                    <a:pt x="224650" y="561619"/>
                  </a:lnTo>
                  <a:lnTo>
                    <a:pt x="224650" y="599059"/>
                  </a:lnTo>
                  <a:lnTo>
                    <a:pt x="262089" y="599059"/>
                  </a:lnTo>
                  <a:lnTo>
                    <a:pt x="262089" y="673938"/>
                  </a:lnTo>
                  <a:lnTo>
                    <a:pt x="299529" y="673938"/>
                  </a:lnTo>
                  <a:lnTo>
                    <a:pt x="299529" y="636498"/>
                  </a:lnTo>
                  <a:lnTo>
                    <a:pt x="336969" y="636498"/>
                  </a:lnTo>
                  <a:lnTo>
                    <a:pt x="336969" y="599059"/>
                  </a:lnTo>
                  <a:close/>
                </a:path>
                <a:path w="374650" h="1085850">
                  <a:moveTo>
                    <a:pt x="336969" y="411861"/>
                  </a:moveTo>
                  <a:lnTo>
                    <a:pt x="299529" y="411861"/>
                  </a:lnTo>
                  <a:lnTo>
                    <a:pt x="299529" y="449300"/>
                  </a:lnTo>
                  <a:lnTo>
                    <a:pt x="336969" y="449300"/>
                  </a:lnTo>
                  <a:lnTo>
                    <a:pt x="336969" y="411861"/>
                  </a:lnTo>
                  <a:close/>
                </a:path>
                <a:path w="374650" h="1085850">
                  <a:moveTo>
                    <a:pt x="374408" y="336969"/>
                  </a:moveTo>
                  <a:lnTo>
                    <a:pt x="336969" y="336969"/>
                  </a:lnTo>
                  <a:lnTo>
                    <a:pt x="336969" y="374408"/>
                  </a:lnTo>
                  <a:lnTo>
                    <a:pt x="374408" y="374408"/>
                  </a:lnTo>
                  <a:lnTo>
                    <a:pt x="374408" y="336969"/>
                  </a:lnTo>
                  <a:close/>
                </a:path>
                <a:path w="374650" h="1085850">
                  <a:moveTo>
                    <a:pt x="374408" y="0"/>
                  </a:moveTo>
                  <a:lnTo>
                    <a:pt x="336969" y="0"/>
                  </a:lnTo>
                  <a:lnTo>
                    <a:pt x="336969" y="37452"/>
                  </a:lnTo>
                  <a:lnTo>
                    <a:pt x="299529" y="37452"/>
                  </a:lnTo>
                  <a:lnTo>
                    <a:pt x="299529" y="0"/>
                  </a:lnTo>
                  <a:lnTo>
                    <a:pt x="262089" y="0"/>
                  </a:lnTo>
                  <a:lnTo>
                    <a:pt x="224650" y="0"/>
                  </a:lnTo>
                  <a:lnTo>
                    <a:pt x="224650" y="37439"/>
                  </a:lnTo>
                  <a:lnTo>
                    <a:pt x="262089" y="37439"/>
                  </a:lnTo>
                  <a:lnTo>
                    <a:pt x="262089" y="74879"/>
                  </a:lnTo>
                  <a:lnTo>
                    <a:pt x="299529" y="74879"/>
                  </a:lnTo>
                  <a:lnTo>
                    <a:pt x="262089" y="74891"/>
                  </a:lnTo>
                  <a:lnTo>
                    <a:pt x="224650" y="74891"/>
                  </a:lnTo>
                  <a:lnTo>
                    <a:pt x="224650" y="149771"/>
                  </a:lnTo>
                  <a:lnTo>
                    <a:pt x="262089" y="149771"/>
                  </a:lnTo>
                  <a:lnTo>
                    <a:pt x="262089" y="187210"/>
                  </a:lnTo>
                  <a:lnTo>
                    <a:pt x="299529" y="187210"/>
                  </a:lnTo>
                  <a:lnTo>
                    <a:pt x="299529" y="224650"/>
                  </a:lnTo>
                  <a:lnTo>
                    <a:pt x="336969" y="224650"/>
                  </a:lnTo>
                  <a:lnTo>
                    <a:pt x="336969" y="299529"/>
                  </a:lnTo>
                  <a:lnTo>
                    <a:pt x="374408" y="299529"/>
                  </a:lnTo>
                  <a:lnTo>
                    <a:pt x="374408" y="187210"/>
                  </a:lnTo>
                  <a:lnTo>
                    <a:pt x="336969" y="187210"/>
                  </a:lnTo>
                  <a:lnTo>
                    <a:pt x="336969" y="149771"/>
                  </a:lnTo>
                  <a:lnTo>
                    <a:pt x="374408" y="149771"/>
                  </a:lnTo>
                  <a:lnTo>
                    <a:pt x="374408" y="74891"/>
                  </a:lnTo>
                  <a:lnTo>
                    <a:pt x="336969" y="74891"/>
                  </a:lnTo>
                  <a:lnTo>
                    <a:pt x="374408" y="74879"/>
                  </a:lnTo>
                  <a:lnTo>
                    <a:pt x="374408" y="0"/>
                  </a:lnTo>
                  <a:close/>
                </a:path>
              </a:pathLst>
            </a:custGeom>
            <a:solidFill>
              <a:srgbClr val="000000"/>
            </a:solidFill>
          </p:spPr>
          <p:txBody>
            <a:bodyPr wrap="square" lIns="0" tIns="0" rIns="0" bIns="0" rtlCol="0"/>
            <a:lstStyle/>
            <a:p>
              <a:endParaRPr/>
            </a:p>
          </p:txBody>
        </p:sp>
        <p:sp>
          <p:nvSpPr>
            <p:cNvPr id="46" name="object 24">
              <a:extLst>
                <a:ext uri="{FF2B5EF4-FFF2-40B4-BE49-F238E27FC236}">
                  <a16:creationId xmlns:a16="http://schemas.microsoft.com/office/drawing/2014/main" id="{7092721C-CA76-7FE1-7E1C-60FCF3E1E298}"/>
                </a:ext>
              </a:extLst>
            </p:cNvPr>
            <p:cNvSpPr>
              <a:spLocks noGrp="1" noRot="1" noMove="1" noResize="1" noEditPoints="1" noAdjustHandles="1" noChangeArrowheads="1" noChangeShapeType="1"/>
            </p:cNvSpPr>
            <p:nvPr/>
          </p:nvSpPr>
          <p:spPr>
            <a:xfrm>
              <a:off x="2681820" y="5461416"/>
              <a:ext cx="374650" cy="1085850"/>
            </a:xfrm>
            <a:custGeom>
              <a:avLst/>
              <a:gdLst/>
              <a:ahLst/>
              <a:cxnLst/>
              <a:rect l="l" t="t" r="r" b="b"/>
              <a:pathLst>
                <a:path w="374650" h="1085850">
                  <a:moveTo>
                    <a:pt x="149758" y="74891"/>
                  </a:moveTo>
                  <a:lnTo>
                    <a:pt x="112318" y="74891"/>
                  </a:lnTo>
                  <a:lnTo>
                    <a:pt x="112318" y="112331"/>
                  </a:lnTo>
                  <a:lnTo>
                    <a:pt x="149758" y="112331"/>
                  </a:lnTo>
                  <a:lnTo>
                    <a:pt x="149758" y="74891"/>
                  </a:lnTo>
                  <a:close/>
                </a:path>
                <a:path w="374650" h="1085850">
                  <a:moveTo>
                    <a:pt x="187198" y="187210"/>
                  </a:moveTo>
                  <a:lnTo>
                    <a:pt x="149758" y="187210"/>
                  </a:lnTo>
                  <a:lnTo>
                    <a:pt x="149758" y="149771"/>
                  </a:lnTo>
                  <a:lnTo>
                    <a:pt x="112318" y="149771"/>
                  </a:lnTo>
                  <a:lnTo>
                    <a:pt x="74879" y="149771"/>
                  </a:lnTo>
                  <a:lnTo>
                    <a:pt x="37439" y="149771"/>
                  </a:lnTo>
                  <a:lnTo>
                    <a:pt x="37439" y="187210"/>
                  </a:lnTo>
                  <a:lnTo>
                    <a:pt x="74879" y="187210"/>
                  </a:lnTo>
                  <a:lnTo>
                    <a:pt x="74879" y="262089"/>
                  </a:lnTo>
                  <a:lnTo>
                    <a:pt x="37439" y="262089"/>
                  </a:lnTo>
                  <a:lnTo>
                    <a:pt x="37439" y="336969"/>
                  </a:lnTo>
                  <a:lnTo>
                    <a:pt x="0" y="336969"/>
                  </a:lnTo>
                  <a:lnTo>
                    <a:pt x="0" y="374408"/>
                  </a:lnTo>
                  <a:lnTo>
                    <a:pt x="37439" y="374408"/>
                  </a:lnTo>
                  <a:lnTo>
                    <a:pt x="74879" y="374408"/>
                  </a:lnTo>
                  <a:lnTo>
                    <a:pt x="112318" y="374408"/>
                  </a:lnTo>
                  <a:lnTo>
                    <a:pt x="112318" y="336969"/>
                  </a:lnTo>
                  <a:lnTo>
                    <a:pt x="74879" y="336969"/>
                  </a:lnTo>
                  <a:lnTo>
                    <a:pt x="74879" y="299529"/>
                  </a:lnTo>
                  <a:lnTo>
                    <a:pt x="112318" y="299529"/>
                  </a:lnTo>
                  <a:lnTo>
                    <a:pt x="112318" y="224650"/>
                  </a:lnTo>
                  <a:lnTo>
                    <a:pt x="149758" y="224650"/>
                  </a:lnTo>
                  <a:lnTo>
                    <a:pt x="149758" y="262089"/>
                  </a:lnTo>
                  <a:lnTo>
                    <a:pt x="187198" y="262089"/>
                  </a:lnTo>
                  <a:lnTo>
                    <a:pt x="187198" y="187210"/>
                  </a:lnTo>
                  <a:close/>
                </a:path>
                <a:path w="374650" h="1085850">
                  <a:moveTo>
                    <a:pt x="187198" y="37452"/>
                  </a:moveTo>
                  <a:lnTo>
                    <a:pt x="149758" y="37452"/>
                  </a:lnTo>
                  <a:lnTo>
                    <a:pt x="149758" y="0"/>
                  </a:lnTo>
                  <a:lnTo>
                    <a:pt x="112318" y="0"/>
                  </a:lnTo>
                  <a:lnTo>
                    <a:pt x="74879" y="0"/>
                  </a:lnTo>
                  <a:lnTo>
                    <a:pt x="37439" y="0"/>
                  </a:lnTo>
                  <a:lnTo>
                    <a:pt x="37439" y="74879"/>
                  </a:lnTo>
                  <a:lnTo>
                    <a:pt x="74879" y="74879"/>
                  </a:lnTo>
                  <a:lnTo>
                    <a:pt x="112318" y="74879"/>
                  </a:lnTo>
                  <a:lnTo>
                    <a:pt x="149758" y="74879"/>
                  </a:lnTo>
                  <a:lnTo>
                    <a:pt x="187198" y="74891"/>
                  </a:lnTo>
                  <a:lnTo>
                    <a:pt x="187198" y="37452"/>
                  </a:lnTo>
                  <a:close/>
                </a:path>
                <a:path w="374650" h="1085850">
                  <a:moveTo>
                    <a:pt x="224637" y="973467"/>
                  </a:moveTo>
                  <a:lnTo>
                    <a:pt x="187198" y="973467"/>
                  </a:lnTo>
                  <a:lnTo>
                    <a:pt x="149758" y="973467"/>
                  </a:lnTo>
                  <a:lnTo>
                    <a:pt x="112318" y="973467"/>
                  </a:lnTo>
                  <a:lnTo>
                    <a:pt x="112318" y="1010907"/>
                  </a:lnTo>
                  <a:lnTo>
                    <a:pt x="149758" y="1010907"/>
                  </a:lnTo>
                  <a:lnTo>
                    <a:pt x="149758" y="1048346"/>
                  </a:lnTo>
                  <a:lnTo>
                    <a:pt x="112318" y="1048346"/>
                  </a:lnTo>
                  <a:lnTo>
                    <a:pt x="112318" y="1085786"/>
                  </a:lnTo>
                  <a:lnTo>
                    <a:pt x="149758" y="1085786"/>
                  </a:lnTo>
                  <a:lnTo>
                    <a:pt x="187198" y="1085786"/>
                  </a:lnTo>
                  <a:lnTo>
                    <a:pt x="187198" y="1010907"/>
                  </a:lnTo>
                  <a:lnTo>
                    <a:pt x="224637" y="1010907"/>
                  </a:lnTo>
                  <a:lnTo>
                    <a:pt x="224637" y="973467"/>
                  </a:lnTo>
                  <a:close/>
                </a:path>
                <a:path w="374650" h="1085850">
                  <a:moveTo>
                    <a:pt x="262077" y="1048346"/>
                  </a:moveTo>
                  <a:lnTo>
                    <a:pt x="224637" y="1048346"/>
                  </a:lnTo>
                  <a:lnTo>
                    <a:pt x="224637" y="1085786"/>
                  </a:lnTo>
                  <a:lnTo>
                    <a:pt x="262077" y="1085786"/>
                  </a:lnTo>
                  <a:lnTo>
                    <a:pt x="262077" y="1048346"/>
                  </a:lnTo>
                  <a:close/>
                </a:path>
                <a:path w="374650" h="1085850">
                  <a:moveTo>
                    <a:pt x="262077" y="823709"/>
                  </a:moveTo>
                  <a:lnTo>
                    <a:pt x="224637" y="823709"/>
                  </a:lnTo>
                  <a:lnTo>
                    <a:pt x="224637" y="861148"/>
                  </a:lnTo>
                  <a:lnTo>
                    <a:pt x="262077" y="861148"/>
                  </a:lnTo>
                  <a:lnTo>
                    <a:pt x="262077" y="823709"/>
                  </a:lnTo>
                  <a:close/>
                </a:path>
                <a:path w="374650" h="1085850">
                  <a:moveTo>
                    <a:pt x="262077" y="748830"/>
                  </a:moveTo>
                  <a:lnTo>
                    <a:pt x="224637" y="748830"/>
                  </a:lnTo>
                  <a:lnTo>
                    <a:pt x="187198" y="748830"/>
                  </a:lnTo>
                  <a:lnTo>
                    <a:pt x="149758" y="748830"/>
                  </a:lnTo>
                  <a:lnTo>
                    <a:pt x="149758" y="786269"/>
                  </a:lnTo>
                  <a:lnTo>
                    <a:pt x="112318" y="786269"/>
                  </a:lnTo>
                  <a:lnTo>
                    <a:pt x="74879" y="786269"/>
                  </a:lnTo>
                  <a:lnTo>
                    <a:pt x="74879" y="748842"/>
                  </a:lnTo>
                  <a:lnTo>
                    <a:pt x="112318" y="748842"/>
                  </a:lnTo>
                  <a:lnTo>
                    <a:pt x="112318" y="711403"/>
                  </a:lnTo>
                  <a:lnTo>
                    <a:pt x="74879" y="711403"/>
                  </a:lnTo>
                  <a:lnTo>
                    <a:pt x="37439" y="711403"/>
                  </a:lnTo>
                  <a:lnTo>
                    <a:pt x="37439" y="748830"/>
                  </a:lnTo>
                  <a:lnTo>
                    <a:pt x="0" y="748830"/>
                  </a:lnTo>
                  <a:lnTo>
                    <a:pt x="0" y="823709"/>
                  </a:lnTo>
                  <a:lnTo>
                    <a:pt x="37439" y="823709"/>
                  </a:lnTo>
                  <a:lnTo>
                    <a:pt x="37439" y="898588"/>
                  </a:lnTo>
                  <a:lnTo>
                    <a:pt x="0" y="898588"/>
                  </a:lnTo>
                  <a:lnTo>
                    <a:pt x="0" y="1085799"/>
                  </a:lnTo>
                  <a:lnTo>
                    <a:pt x="37439" y="1085799"/>
                  </a:lnTo>
                  <a:lnTo>
                    <a:pt x="74879" y="1085786"/>
                  </a:lnTo>
                  <a:lnTo>
                    <a:pt x="74879" y="1048346"/>
                  </a:lnTo>
                  <a:lnTo>
                    <a:pt x="112318" y="1048346"/>
                  </a:lnTo>
                  <a:lnTo>
                    <a:pt x="112318" y="1010907"/>
                  </a:lnTo>
                  <a:lnTo>
                    <a:pt x="74879" y="1010907"/>
                  </a:lnTo>
                  <a:lnTo>
                    <a:pt x="74879" y="973467"/>
                  </a:lnTo>
                  <a:lnTo>
                    <a:pt x="37439" y="973467"/>
                  </a:lnTo>
                  <a:lnTo>
                    <a:pt x="37439" y="936053"/>
                  </a:lnTo>
                  <a:lnTo>
                    <a:pt x="74879" y="936053"/>
                  </a:lnTo>
                  <a:lnTo>
                    <a:pt x="112318" y="936028"/>
                  </a:lnTo>
                  <a:lnTo>
                    <a:pt x="112318" y="898588"/>
                  </a:lnTo>
                  <a:lnTo>
                    <a:pt x="74879" y="898588"/>
                  </a:lnTo>
                  <a:lnTo>
                    <a:pt x="74879" y="861148"/>
                  </a:lnTo>
                  <a:lnTo>
                    <a:pt x="112318" y="861148"/>
                  </a:lnTo>
                  <a:lnTo>
                    <a:pt x="149758" y="861148"/>
                  </a:lnTo>
                  <a:lnTo>
                    <a:pt x="149758" y="936040"/>
                  </a:lnTo>
                  <a:lnTo>
                    <a:pt x="187198" y="936040"/>
                  </a:lnTo>
                  <a:lnTo>
                    <a:pt x="224637" y="936028"/>
                  </a:lnTo>
                  <a:lnTo>
                    <a:pt x="262077" y="936028"/>
                  </a:lnTo>
                  <a:lnTo>
                    <a:pt x="262077" y="898588"/>
                  </a:lnTo>
                  <a:lnTo>
                    <a:pt x="224637" y="898588"/>
                  </a:lnTo>
                  <a:lnTo>
                    <a:pt x="187198" y="898588"/>
                  </a:lnTo>
                  <a:lnTo>
                    <a:pt x="187198" y="786269"/>
                  </a:lnTo>
                  <a:lnTo>
                    <a:pt x="224637" y="786269"/>
                  </a:lnTo>
                  <a:lnTo>
                    <a:pt x="262077" y="786269"/>
                  </a:lnTo>
                  <a:lnTo>
                    <a:pt x="262077" y="748830"/>
                  </a:lnTo>
                  <a:close/>
                </a:path>
                <a:path w="374650" h="1085850">
                  <a:moveTo>
                    <a:pt x="262077" y="561619"/>
                  </a:moveTo>
                  <a:lnTo>
                    <a:pt x="224637" y="561619"/>
                  </a:lnTo>
                  <a:lnTo>
                    <a:pt x="224637" y="599059"/>
                  </a:lnTo>
                  <a:lnTo>
                    <a:pt x="224637" y="636498"/>
                  </a:lnTo>
                  <a:lnTo>
                    <a:pt x="224637" y="673938"/>
                  </a:lnTo>
                  <a:lnTo>
                    <a:pt x="187198" y="673938"/>
                  </a:lnTo>
                  <a:lnTo>
                    <a:pt x="187198" y="636498"/>
                  </a:lnTo>
                  <a:lnTo>
                    <a:pt x="224637" y="636498"/>
                  </a:lnTo>
                  <a:lnTo>
                    <a:pt x="224637" y="599059"/>
                  </a:lnTo>
                  <a:lnTo>
                    <a:pt x="187198" y="599059"/>
                  </a:lnTo>
                  <a:lnTo>
                    <a:pt x="187198" y="561619"/>
                  </a:lnTo>
                  <a:lnTo>
                    <a:pt x="149758" y="561619"/>
                  </a:lnTo>
                  <a:lnTo>
                    <a:pt x="112318" y="561619"/>
                  </a:lnTo>
                  <a:lnTo>
                    <a:pt x="112318" y="486740"/>
                  </a:lnTo>
                  <a:lnTo>
                    <a:pt x="74879" y="486740"/>
                  </a:lnTo>
                  <a:lnTo>
                    <a:pt x="74879" y="449300"/>
                  </a:lnTo>
                  <a:lnTo>
                    <a:pt x="112318" y="449300"/>
                  </a:lnTo>
                  <a:lnTo>
                    <a:pt x="112318" y="411861"/>
                  </a:lnTo>
                  <a:lnTo>
                    <a:pt x="74879" y="411861"/>
                  </a:lnTo>
                  <a:lnTo>
                    <a:pt x="37439" y="411861"/>
                  </a:lnTo>
                  <a:lnTo>
                    <a:pt x="0" y="411861"/>
                  </a:lnTo>
                  <a:lnTo>
                    <a:pt x="0" y="673950"/>
                  </a:lnTo>
                  <a:lnTo>
                    <a:pt x="37439" y="673950"/>
                  </a:lnTo>
                  <a:lnTo>
                    <a:pt x="74879" y="673950"/>
                  </a:lnTo>
                  <a:lnTo>
                    <a:pt x="74879" y="599059"/>
                  </a:lnTo>
                  <a:lnTo>
                    <a:pt x="112318" y="599059"/>
                  </a:lnTo>
                  <a:lnTo>
                    <a:pt x="149758" y="599059"/>
                  </a:lnTo>
                  <a:lnTo>
                    <a:pt x="149758" y="711377"/>
                  </a:lnTo>
                  <a:lnTo>
                    <a:pt x="187198" y="711377"/>
                  </a:lnTo>
                  <a:lnTo>
                    <a:pt x="224637" y="711377"/>
                  </a:lnTo>
                  <a:lnTo>
                    <a:pt x="262077" y="711377"/>
                  </a:lnTo>
                  <a:lnTo>
                    <a:pt x="262077" y="561619"/>
                  </a:lnTo>
                  <a:close/>
                </a:path>
                <a:path w="374650" h="1085850">
                  <a:moveTo>
                    <a:pt x="262077" y="449300"/>
                  </a:moveTo>
                  <a:lnTo>
                    <a:pt x="224637" y="449300"/>
                  </a:lnTo>
                  <a:lnTo>
                    <a:pt x="187198" y="449300"/>
                  </a:lnTo>
                  <a:lnTo>
                    <a:pt x="187198" y="299529"/>
                  </a:lnTo>
                  <a:lnTo>
                    <a:pt x="149758" y="299529"/>
                  </a:lnTo>
                  <a:lnTo>
                    <a:pt x="149758" y="449300"/>
                  </a:lnTo>
                  <a:lnTo>
                    <a:pt x="112318" y="449300"/>
                  </a:lnTo>
                  <a:lnTo>
                    <a:pt x="112318" y="486740"/>
                  </a:lnTo>
                  <a:lnTo>
                    <a:pt x="149758" y="486740"/>
                  </a:lnTo>
                  <a:lnTo>
                    <a:pt x="187198" y="486740"/>
                  </a:lnTo>
                  <a:lnTo>
                    <a:pt x="187198" y="561619"/>
                  </a:lnTo>
                  <a:lnTo>
                    <a:pt x="224637" y="561619"/>
                  </a:lnTo>
                  <a:lnTo>
                    <a:pt x="224637" y="524179"/>
                  </a:lnTo>
                  <a:lnTo>
                    <a:pt x="262077" y="524179"/>
                  </a:lnTo>
                  <a:lnTo>
                    <a:pt x="262077" y="449300"/>
                  </a:lnTo>
                  <a:close/>
                </a:path>
                <a:path w="374650" h="1085850">
                  <a:moveTo>
                    <a:pt x="262077" y="336969"/>
                  </a:moveTo>
                  <a:lnTo>
                    <a:pt x="224637" y="336969"/>
                  </a:lnTo>
                  <a:lnTo>
                    <a:pt x="224637" y="374408"/>
                  </a:lnTo>
                  <a:lnTo>
                    <a:pt x="262077" y="374408"/>
                  </a:lnTo>
                  <a:lnTo>
                    <a:pt x="262077" y="336969"/>
                  </a:lnTo>
                  <a:close/>
                </a:path>
                <a:path w="374650" h="1085850">
                  <a:moveTo>
                    <a:pt x="262077" y="74891"/>
                  </a:moveTo>
                  <a:lnTo>
                    <a:pt x="224637" y="74891"/>
                  </a:lnTo>
                  <a:lnTo>
                    <a:pt x="224637" y="149771"/>
                  </a:lnTo>
                  <a:lnTo>
                    <a:pt x="224637" y="262089"/>
                  </a:lnTo>
                  <a:lnTo>
                    <a:pt x="262077" y="262089"/>
                  </a:lnTo>
                  <a:lnTo>
                    <a:pt x="262077" y="149771"/>
                  </a:lnTo>
                  <a:lnTo>
                    <a:pt x="262077" y="74891"/>
                  </a:lnTo>
                  <a:close/>
                </a:path>
                <a:path w="374650" h="1085850">
                  <a:moveTo>
                    <a:pt x="262077" y="0"/>
                  </a:moveTo>
                  <a:lnTo>
                    <a:pt x="224637" y="0"/>
                  </a:lnTo>
                  <a:lnTo>
                    <a:pt x="224637" y="74879"/>
                  </a:lnTo>
                  <a:lnTo>
                    <a:pt x="262077" y="74879"/>
                  </a:lnTo>
                  <a:lnTo>
                    <a:pt x="262077" y="0"/>
                  </a:lnTo>
                  <a:close/>
                </a:path>
                <a:path w="374650" h="1085850">
                  <a:moveTo>
                    <a:pt x="299529" y="673938"/>
                  </a:moveTo>
                  <a:lnTo>
                    <a:pt x="262089" y="673938"/>
                  </a:lnTo>
                  <a:lnTo>
                    <a:pt x="262089" y="711377"/>
                  </a:lnTo>
                  <a:lnTo>
                    <a:pt x="299529" y="711377"/>
                  </a:lnTo>
                  <a:lnTo>
                    <a:pt x="299529" y="673938"/>
                  </a:lnTo>
                  <a:close/>
                </a:path>
                <a:path w="374650" h="1085850">
                  <a:moveTo>
                    <a:pt x="299529" y="599059"/>
                  </a:moveTo>
                  <a:lnTo>
                    <a:pt x="262089" y="599059"/>
                  </a:lnTo>
                  <a:lnTo>
                    <a:pt x="262089" y="636498"/>
                  </a:lnTo>
                  <a:lnTo>
                    <a:pt x="299529" y="636498"/>
                  </a:lnTo>
                  <a:lnTo>
                    <a:pt x="299529" y="599059"/>
                  </a:lnTo>
                  <a:close/>
                </a:path>
                <a:path w="374650" h="1085850">
                  <a:moveTo>
                    <a:pt x="299529" y="486740"/>
                  </a:moveTo>
                  <a:lnTo>
                    <a:pt x="262089" y="486740"/>
                  </a:lnTo>
                  <a:lnTo>
                    <a:pt x="262089" y="561619"/>
                  </a:lnTo>
                  <a:lnTo>
                    <a:pt x="299529" y="561619"/>
                  </a:lnTo>
                  <a:lnTo>
                    <a:pt x="299529" y="486740"/>
                  </a:lnTo>
                  <a:close/>
                </a:path>
                <a:path w="374650" h="1085850">
                  <a:moveTo>
                    <a:pt x="336969" y="748830"/>
                  </a:moveTo>
                  <a:lnTo>
                    <a:pt x="299529" y="748830"/>
                  </a:lnTo>
                  <a:lnTo>
                    <a:pt x="262089" y="748830"/>
                  </a:lnTo>
                  <a:lnTo>
                    <a:pt x="262089" y="786269"/>
                  </a:lnTo>
                  <a:lnTo>
                    <a:pt x="299529" y="786269"/>
                  </a:lnTo>
                  <a:lnTo>
                    <a:pt x="299529" y="898588"/>
                  </a:lnTo>
                  <a:lnTo>
                    <a:pt x="262089" y="898588"/>
                  </a:lnTo>
                  <a:lnTo>
                    <a:pt x="262089" y="936028"/>
                  </a:lnTo>
                  <a:lnTo>
                    <a:pt x="299529" y="936028"/>
                  </a:lnTo>
                  <a:lnTo>
                    <a:pt x="299529" y="973467"/>
                  </a:lnTo>
                  <a:lnTo>
                    <a:pt x="262089" y="973467"/>
                  </a:lnTo>
                  <a:lnTo>
                    <a:pt x="262089" y="1010907"/>
                  </a:lnTo>
                  <a:lnTo>
                    <a:pt x="299529" y="1010907"/>
                  </a:lnTo>
                  <a:lnTo>
                    <a:pt x="299529" y="1048346"/>
                  </a:lnTo>
                  <a:lnTo>
                    <a:pt x="262089" y="1048346"/>
                  </a:lnTo>
                  <a:lnTo>
                    <a:pt x="262089" y="1085786"/>
                  </a:lnTo>
                  <a:lnTo>
                    <a:pt x="299529" y="1085786"/>
                  </a:lnTo>
                  <a:lnTo>
                    <a:pt x="336969" y="1085799"/>
                  </a:lnTo>
                  <a:lnTo>
                    <a:pt x="336969" y="748830"/>
                  </a:lnTo>
                  <a:close/>
                </a:path>
                <a:path w="374650" h="1085850">
                  <a:moveTo>
                    <a:pt x="336969" y="411861"/>
                  </a:moveTo>
                  <a:lnTo>
                    <a:pt x="299529" y="411861"/>
                  </a:lnTo>
                  <a:lnTo>
                    <a:pt x="299529" y="449300"/>
                  </a:lnTo>
                  <a:lnTo>
                    <a:pt x="336969" y="449300"/>
                  </a:lnTo>
                  <a:lnTo>
                    <a:pt x="336969" y="411861"/>
                  </a:lnTo>
                  <a:close/>
                </a:path>
                <a:path w="374650" h="1085850">
                  <a:moveTo>
                    <a:pt x="336969" y="299529"/>
                  </a:moveTo>
                  <a:lnTo>
                    <a:pt x="299529" y="299529"/>
                  </a:lnTo>
                  <a:lnTo>
                    <a:pt x="299529" y="336969"/>
                  </a:lnTo>
                  <a:lnTo>
                    <a:pt x="336969" y="336969"/>
                  </a:lnTo>
                  <a:lnTo>
                    <a:pt x="336969" y="299529"/>
                  </a:lnTo>
                  <a:close/>
                </a:path>
                <a:path w="374650" h="1085850">
                  <a:moveTo>
                    <a:pt x="374408" y="449300"/>
                  </a:moveTo>
                  <a:lnTo>
                    <a:pt x="336969" y="449300"/>
                  </a:lnTo>
                  <a:lnTo>
                    <a:pt x="336969" y="673950"/>
                  </a:lnTo>
                  <a:lnTo>
                    <a:pt x="374408" y="673950"/>
                  </a:lnTo>
                  <a:lnTo>
                    <a:pt x="374408" y="449300"/>
                  </a:lnTo>
                  <a:close/>
                </a:path>
                <a:path w="374650" h="1085850">
                  <a:moveTo>
                    <a:pt x="374408" y="336969"/>
                  </a:moveTo>
                  <a:lnTo>
                    <a:pt x="336969" y="336969"/>
                  </a:lnTo>
                  <a:lnTo>
                    <a:pt x="336969" y="374408"/>
                  </a:lnTo>
                  <a:lnTo>
                    <a:pt x="374408" y="374408"/>
                  </a:lnTo>
                  <a:lnTo>
                    <a:pt x="374408" y="336969"/>
                  </a:lnTo>
                  <a:close/>
                </a:path>
                <a:path w="374650" h="1085850">
                  <a:moveTo>
                    <a:pt x="374408" y="224650"/>
                  </a:moveTo>
                  <a:lnTo>
                    <a:pt x="336969" y="224650"/>
                  </a:lnTo>
                  <a:lnTo>
                    <a:pt x="299529" y="224650"/>
                  </a:lnTo>
                  <a:lnTo>
                    <a:pt x="262089" y="224650"/>
                  </a:lnTo>
                  <a:lnTo>
                    <a:pt x="262089" y="262089"/>
                  </a:lnTo>
                  <a:lnTo>
                    <a:pt x="299529" y="262089"/>
                  </a:lnTo>
                  <a:lnTo>
                    <a:pt x="336969" y="262089"/>
                  </a:lnTo>
                  <a:lnTo>
                    <a:pt x="374408" y="262089"/>
                  </a:lnTo>
                  <a:lnTo>
                    <a:pt x="374408" y="224650"/>
                  </a:lnTo>
                  <a:close/>
                </a:path>
                <a:path w="374650" h="1085850">
                  <a:moveTo>
                    <a:pt x="374408" y="74891"/>
                  </a:moveTo>
                  <a:lnTo>
                    <a:pt x="336969" y="74891"/>
                  </a:lnTo>
                  <a:lnTo>
                    <a:pt x="299529" y="74891"/>
                  </a:lnTo>
                  <a:lnTo>
                    <a:pt x="299529" y="149771"/>
                  </a:lnTo>
                  <a:lnTo>
                    <a:pt x="299529" y="187210"/>
                  </a:lnTo>
                  <a:lnTo>
                    <a:pt x="336969" y="187210"/>
                  </a:lnTo>
                  <a:lnTo>
                    <a:pt x="374408" y="187210"/>
                  </a:lnTo>
                  <a:lnTo>
                    <a:pt x="374408" y="149771"/>
                  </a:lnTo>
                  <a:lnTo>
                    <a:pt x="374408" y="74891"/>
                  </a:lnTo>
                  <a:close/>
                </a:path>
                <a:path w="374650" h="1085850">
                  <a:moveTo>
                    <a:pt x="374408" y="0"/>
                  </a:moveTo>
                  <a:lnTo>
                    <a:pt x="336969" y="0"/>
                  </a:lnTo>
                  <a:lnTo>
                    <a:pt x="299529" y="0"/>
                  </a:lnTo>
                  <a:lnTo>
                    <a:pt x="262089" y="0"/>
                  </a:lnTo>
                  <a:lnTo>
                    <a:pt x="262089" y="37439"/>
                  </a:lnTo>
                  <a:lnTo>
                    <a:pt x="299529" y="37439"/>
                  </a:lnTo>
                  <a:lnTo>
                    <a:pt x="336969" y="37439"/>
                  </a:lnTo>
                  <a:lnTo>
                    <a:pt x="374408" y="37439"/>
                  </a:lnTo>
                  <a:lnTo>
                    <a:pt x="374408" y="0"/>
                  </a:lnTo>
                  <a:close/>
                </a:path>
              </a:pathLst>
            </a:custGeom>
            <a:solidFill>
              <a:srgbClr val="000000"/>
            </a:solidFill>
          </p:spPr>
          <p:txBody>
            <a:bodyPr wrap="square" lIns="0" tIns="0" rIns="0" bIns="0" rtlCol="0"/>
            <a:lstStyle/>
            <a:p>
              <a:endParaRPr/>
            </a:p>
          </p:txBody>
        </p:sp>
        <p:sp>
          <p:nvSpPr>
            <p:cNvPr id="47" name="object 25">
              <a:extLst>
                <a:ext uri="{FF2B5EF4-FFF2-40B4-BE49-F238E27FC236}">
                  <a16:creationId xmlns:a16="http://schemas.microsoft.com/office/drawing/2014/main" id="{E2143D0B-80AA-E9B3-8037-9E58F6F79783}"/>
                </a:ext>
              </a:extLst>
            </p:cNvPr>
            <p:cNvSpPr>
              <a:spLocks noGrp="1" noRot="1" noMove="1" noResize="1" noEditPoints="1" noAdjustHandles="1" noChangeArrowheads="1" noChangeShapeType="1"/>
            </p:cNvSpPr>
            <p:nvPr/>
          </p:nvSpPr>
          <p:spPr>
            <a:xfrm>
              <a:off x="3018789" y="5461416"/>
              <a:ext cx="149860" cy="1085850"/>
            </a:xfrm>
            <a:custGeom>
              <a:avLst/>
              <a:gdLst/>
              <a:ahLst/>
              <a:cxnLst/>
              <a:rect l="l" t="t" r="r" b="b"/>
              <a:pathLst>
                <a:path w="149860" h="1085850">
                  <a:moveTo>
                    <a:pt x="37439" y="1048346"/>
                  </a:moveTo>
                  <a:lnTo>
                    <a:pt x="0" y="1048346"/>
                  </a:lnTo>
                  <a:lnTo>
                    <a:pt x="0" y="1085786"/>
                  </a:lnTo>
                  <a:lnTo>
                    <a:pt x="37439" y="1085786"/>
                  </a:lnTo>
                  <a:lnTo>
                    <a:pt x="37439" y="1048346"/>
                  </a:lnTo>
                  <a:close/>
                </a:path>
                <a:path w="149860" h="1085850">
                  <a:moveTo>
                    <a:pt x="37439" y="973467"/>
                  </a:moveTo>
                  <a:lnTo>
                    <a:pt x="0" y="973467"/>
                  </a:lnTo>
                  <a:lnTo>
                    <a:pt x="0" y="1010907"/>
                  </a:lnTo>
                  <a:lnTo>
                    <a:pt x="37439" y="1010907"/>
                  </a:lnTo>
                  <a:lnTo>
                    <a:pt x="37439" y="973467"/>
                  </a:lnTo>
                  <a:close/>
                </a:path>
                <a:path w="149860" h="1085850">
                  <a:moveTo>
                    <a:pt x="37439" y="823709"/>
                  </a:moveTo>
                  <a:lnTo>
                    <a:pt x="0" y="823709"/>
                  </a:lnTo>
                  <a:lnTo>
                    <a:pt x="0" y="898588"/>
                  </a:lnTo>
                  <a:lnTo>
                    <a:pt x="37439" y="898588"/>
                  </a:lnTo>
                  <a:lnTo>
                    <a:pt x="37439" y="823709"/>
                  </a:lnTo>
                  <a:close/>
                </a:path>
                <a:path w="149860" h="1085850">
                  <a:moveTo>
                    <a:pt x="37439" y="711403"/>
                  </a:moveTo>
                  <a:lnTo>
                    <a:pt x="0" y="711403"/>
                  </a:lnTo>
                  <a:lnTo>
                    <a:pt x="0" y="748842"/>
                  </a:lnTo>
                  <a:lnTo>
                    <a:pt x="37439" y="748842"/>
                  </a:lnTo>
                  <a:lnTo>
                    <a:pt x="37439" y="711403"/>
                  </a:lnTo>
                  <a:close/>
                </a:path>
                <a:path w="149860" h="1085850">
                  <a:moveTo>
                    <a:pt x="74879" y="636498"/>
                  </a:moveTo>
                  <a:lnTo>
                    <a:pt x="37439" y="636498"/>
                  </a:lnTo>
                  <a:lnTo>
                    <a:pt x="37439" y="449300"/>
                  </a:lnTo>
                  <a:lnTo>
                    <a:pt x="0" y="449300"/>
                  </a:lnTo>
                  <a:lnTo>
                    <a:pt x="0" y="673950"/>
                  </a:lnTo>
                  <a:lnTo>
                    <a:pt x="37439" y="673950"/>
                  </a:lnTo>
                  <a:lnTo>
                    <a:pt x="74879" y="673938"/>
                  </a:lnTo>
                  <a:lnTo>
                    <a:pt x="74879" y="636498"/>
                  </a:lnTo>
                  <a:close/>
                </a:path>
                <a:path w="149860" h="1085850">
                  <a:moveTo>
                    <a:pt x="74879" y="74891"/>
                  </a:moveTo>
                  <a:lnTo>
                    <a:pt x="37439" y="74891"/>
                  </a:lnTo>
                  <a:lnTo>
                    <a:pt x="37439" y="149771"/>
                  </a:lnTo>
                  <a:lnTo>
                    <a:pt x="37439" y="187210"/>
                  </a:lnTo>
                  <a:lnTo>
                    <a:pt x="74879" y="187210"/>
                  </a:lnTo>
                  <a:lnTo>
                    <a:pt x="74879" y="149771"/>
                  </a:lnTo>
                  <a:lnTo>
                    <a:pt x="74879" y="74891"/>
                  </a:lnTo>
                  <a:close/>
                </a:path>
                <a:path w="149860" h="1085850">
                  <a:moveTo>
                    <a:pt x="112318" y="299529"/>
                  </a:moveTo>
                  <a:lnTo>
                    <a:pt x="74879" y="299529"/>
                  </a:lnTo>
                  <a:lnTo>
                    <a:pt x="74879" y="336969"/>
                  </a:lnTo>
                  <a:lnTo>
                    <a:pt x="112318" y="336969"/>
                  </a:lnTo>
                  <a:lnTo>
                    <a:pt x="112318" y="299529"/>
                  </a:lnTo>
                  <a:close/>
                </a:path>
                <a:path w="149860" h="1085850">
                  <a:moveTo>
                    <a:pt x="149758" y="1048346"/>
                  </a:moveTo>
                  <a:lnTo>
                    <a:pt x="112318" y="1048346"/>
                  </a:lnTo>
                  <a:lnTo>
                    <a:pt x="112318" y="1010907"/>
                  </a:lnTo>
                  <a:lnTo>
                    <a:pt x="74879" y="1010907"/>
                  </a:lnTo>
                  <a:lnTo>
                    <a:pt x="74879" y="1085786"/>
                  </a:lnTo>
                  <a:lnTo>
                    <a:pt x="112318" y="1085786"/>
                  </a:lnTo>
                  <a:lnTo>
                    <a:pt x="149758" y="1085786"/>
                  </a:lnTo>
                  <a:lnTo>
                    <a:pt x="149758" y="1048346"/>
                  </a:lnTo>
                  <a:close/>
                </a:path>
                <a:path w="149860" h="1085850">
                  <a:moveTo>
                    <a:pt x="149758" y="786269"/>
                  </a:moveTo>
                  <a:lnTo>
                    <a:pt x="112318" y="786269"/>
                  </a:lnTo>
                  <a:lnTo>
                    <a:pt x="74879" y="786269"/>
                  </a:lnTo>
                  <a:lnTo>
                    <a:pt x="37439" y="786269"/>
                  </a:lnTo>
                  <a:lnTo>
                    <a:pt x="37439" y="823709"/>
                  </a:lnTo>
                  <a:lnTo>
                    <a:pt x="74879" y="823709"/>
                  </a:lnTo>
                  <a:lnTo>
                    <a:pt x="74879" y="936028"/>
                  </a:lnTo>
                  <a:lnTo>
                    <a:pt x="37439" y="936028"/>
                  </a:lnTo>
                  <a:lnTo>
                    <a:pt x="37439" y="973467"/>
                  </a:lnTo>
                  <a:lnTo>
                    <a:pt x="74879" y="973467"/>
                  </a:lnTo>
                  <a:lnTo>
                    <a:pt x="112318" y="973480"/>
                  </a:lnTo>
                  <a:lnTo>
                    <a:pt x="112318" y="1010907"/>
                  </a:lnTo>
                  <a:lnTo>
                    <a:pt x="149758" y="1010907"/>
                  </a:lnTo>
                  <a:lnTo>
                    <a:pt x="149758" y="898588"/>
                  </a:lnTo>
                  <a:lnTo>
                    <a:pt x="112318" y="898588"/>
                  </a:lnTo>
                  <a:lnTo>
                    <a:pt x="112318" y="861148"/>
                  </a:lnTo>
                  <a:lnTo>
                    <a:pt x="149758" y="861148"/>
                  </a:lnTo>
                  <a:lnTo>
                    <a:pt x="149758" y="786269"/>
                  </a:lnTo>
                  <a:close/>
                </a:path>
                <a:path w="149860" h="1085850">
                  <a:moveTo>
                    <a:pt x="149758" y="336969"/>
                  </a:moveTo>
                  <a:lnTo>
                    <a:pt x="112318" y="336969"/>
                  </a:lnTo>
                  <a:lnTo>
                    <a:pt x="112318" y="374408"/>
                  </a:lnTo>
                  <a:lnTo>
                    <a:pt x="74879" y="374408"/>
                  </a:lnTo>
                  <a:lnTo>
                    <a:pt x="37439" y="374408"/>
                  </a:lnTo>
                  <a:lnTo>
                    <a:pt x="37439" y="411848"/>
                  </a:lnTo>
                  <a:lnTo>
                    <a:pt x="74879" y="411848"/>
                  </a:lnTo>
                  <a:lnTo>
                    <a:pt x="74879" y="486727"/>
                  </a:lnTo>
                  <a:lnTo>
                    <a:pt x="112318" y="486727"/>
                  </a:lnTo>
                  <a:lnTo>
                    <a:pt x="112318" y="524179"/>
                  </a:lnTo>
                  <a:lnTo>
                    <a:pt x="74879" y="524179"/>
                  </a:lnTo>
                  <a:lnTo>
                    <a:pt x="74879" y="636498"/>
                  </a:lnTo>
                  <a:lnTo>
                    <a:pt x="112318" y="636498"/>
                  </a:lnTo>
                  <a:lnTo>
                    <a:pt x="112318" y="673938"/>
                  </a:lnTo>
                  <a:lnTo>
                    <a:pt x="74879" y="673938"/>
                  </a:lnTo>
                  <a:lnTo>
                    <a:pt x="74879" y="748830"/>
                  </a:lnTo>
                  <a:lnTo>
                    <a:pt x="112318" y="748830"/>
                  </a:lnTo>
                  <a:lnTo>
                    <a:pt x="112318" y="711377"/>
                  </a:lnTo>
                  <a:lnTo>
                    <a:pt x="149758" y="711377"/>
                  </a:lnTo>
                  <a:lnTo>
                    <a:pt x="149758" y="599059"/>
                  </a:lnTo>
                  <a:lnTo>
                    <a:pt x="112318" y="599059"/>
                  </a:lnTo>
                  <a:lnTo>
                    <a:pt x="112318" y="561619"/>
                  </a:lnTo>
                  <a:lnTo>
                    <a:pt x="149758" y="561619"/>
                  </a:lnTo>
                  <a:lnTo>
                    <a:pt x="149758" y="449300"/>
                  </a:lnTo>
                  <a:lnTo>
                    <a:pt x="112318" y="449300"/>
                  </a:lnTo>
                  <a:lnTo>
                    <a:pt x="112318" y="411848"/>
                  </a:lnTo>
                  <a:lnTo>
                    <a:pt x="149758" y="411848"/>
                  </a:lnTo>
                  <a:lnTo>
                    <a:pt x="149758" y="336969"/>
                  </a:lnTo>
                  <a:close/>
                </a:path>
                <a:path w="149860" h="1085850">
                  <a:moveTo>
                    <a:pt x="149758" y="74891"/>
                  </a:moveTo>
                  <a:lnTo>
                    <a:pt x="112318" y="74891"/>
                  </a:lnTo>
                  <a:lnTo>
                    <a:pt x="112318" y="149771"/>
                  </a:lnTo>
                  <a:lnTo>
                    <a:pt x="112318" y="224650"/>
                  </a:lnTo>
                  <a:lnTo>
                    <a:pt x="74879" y="224650"/>
                  </a:lnTo>
                  <a:lnTo>
                    <a:pt x="37439" y="224650"/>
                  </a:lnTo>
                  <a:lnTo>
                    <a:pt x="37439" y="262089"/>
                  </a:lnTo>
                  <a:lnTo>
                    <a:pt x="74879" y="262089"/>
                  </a:lnTo>
                  <a:lnTo>
                    <a:pt x="112318" y="262089"/>
                  </a:lnTo>
                  <a:lnTo>
                    <a:pt x="149758" y="262089"/>
                  </a:lnTo>
                  <a:lnTo>
                    <a:pt x="149758" y="149771"/>
                  </a:lnTo>
                  <a:lnTo>
                    <a:pt x="149758" y="74891"/>
                  </a:lnTo>
                  <a:close/>
                </a:path>
                <a:path w="149860" h="1085850">
                  <a:moveTo>
                    <a:pt x="149758" y="0"/>
                  </a:moveTo>
                  <a:lnTo>
                    <a:pt x="112318" y="0"/>
                  </a:lnTo>
                  <a:lnTo>
                    <a:pt x="74879" y="0"/>
                  </a:lnTo>
                  <a:lnTo>
                    <a:pt x="37439" y="0"/>
                  </a:lnTo>
                  <a:lnTo>
                    <a:pt x="37439" y="37439"/>
                  </a:lnTo>
                  <a:lnTo>
                    <a:pt x="74879" y="37439"/>
                  </a:lnTo>
                  <a:lnTo>
                    <a:pt x="112318" y="37439"/>
                  </a:lnTo>
                  <a:lnTo>
                    <a:pt x="112318" y="74879"/>
                  </a:lnTo>
                  <a:lnTo>
                    <a:pt x="149758" y="74879"/>
                  </a:lnTo>
                  <a:lnTo>
                    <a:pt x="149758" y="0"/>
                  </a:lnTo>
                  <a:close/>
                </a:path>
              </a:pathLst>
            </a:custGeom>
            <a:solidFill>
              <a:srgbClr val="000000"/>
            </a:solidFill>
          </p:spPr>
          <p:txBody>
            <a:bodyPr wrap="square" lIns="0" tIns="0" rIns="0" bIns="0" rtlCol="0"/>
            <a:lstStyle/>
            <a:p>
              <a:endParaRPr/>
            </a:p>
          </p:txBody>
        </p:sp>
      </p:grpSp>
      <p:pic>
        <p:nvPicPr>
          <p:cNvPr id="49" name="Picture 48">
            <a:extLst>
              <a:ext uri="{FF2B5EF4-FFF2-40B4-BE49-F238E27FC236}">
                <a16:creationId xmlns:a16="http://schemas.microsoft.com/office/drawing/2014/main" id="{2F47A438-2AD9-81B4-BC65-07D30F8897AC}"/>
              </a:ext>
            </a:extLst>
          </p:cNvPr>
          <p:cNvPicPr>
            <a:picLocks noGrp="1" noRot="1" noChangeAspect="1" noMove="1" noResize="1" noEditPoints="1" noAdjustHandles="1" noChangeArrowheads="1" noChangeShapeType="1" noCrop="1"/>
          </p:cNvPicPr>
          <p:nvPr/>
        </p:nvPicPr>
        <p:blipFill>
          <a:blip r:embed="rId9"/>
          <a:srcRect/>
          <a:stretch/>
        </p:blipFill>
        <p:spPr>
          <a:xfrm>
            <a:off x="3159214" y="3608878"/>
            <a:ext cx="826112" cy="826112"/>
          </a:xfrm>
          <a:prstGeom prst="rect">
            <a:avLst/>
          </a:prstGeom>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CFFA5BFA-076E-2F75-D429-1BC0392BCE2A}"/>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816319" y="3608878"/>
            <a:ext cx="857205" cy="830249"/>
          </a:xfrm>
          <a:prstGeom prst="rect">
            <a:avLst/>
          </a:prstGeom>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2A1DF571-3C77-2955-D157-9C5F268CA03A}"/>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4430675" y="3608878"/>
            <a:ext cx="873663" cy="857179"/>
          </a:xfrm>
          <a:prstGeom prst="rect">
            <a:avLst/>
          </a:prstGeom>
          <a:effectLst>
            <a:outerShdw blurRad="50800" dist="38100" dir="2700000" algn="tl" rotWithShape="0">
              <a:prstClr val="black">
                <a:alpha val="40000"/>
              </a:prstClr>
            </a:outerShdw>
          </a:effectLst>
        </p:spPr>
      </p:pic>
      <p:sp>
        <p:nvSpPr>
          <p:cNvPr id="52" name="Rectangle 51">
            <a:extLst>
              <a:ext uri="{FF2B5EF4-FFF2-40B4-BE49-F238E27FC236}">
                <a16:creationId xmlns:a16="http://schemas.microsoft.com/office/drawing/2014/main" id="{A6F44270-C5B5-8620-7085-95E46C812016}"/>
              </a:ext>
            </a:extLst>
          </p:cNvPr>
          <p:cNvSpPr>
            <a:spLocks noGrp="1" noRot="1" noMove="1" noResize="1" noEditPoints="1" noAdjustHandles="1" noChangeArrowheads="1" noChangeShapeType="1"/>
          </p:cNvSpPr>
          <p:nvPr/>
        </p:nvSpPr>
        <p:spPr>
          <a:xfrm>
            <a:off x="6652750" y="3169534"/>
            <a:ext cx="4896408" cy="307777"/>
          </a:xfrm>
          <a:prstGeom prst="rect">
            <a:avLst/>
          </a:prstGeom>
        </p:spPr>
        <p:txBody>
          <a:bodyPr wrap="square" lIns="0" tIns="0" rIns="0" bIns="0">
            <a:spAutoFit/>
          </a:bodyPr>
          <a:lstStyle/>
          <a:p>
            <a:r>
              <a:rPr lang="en-US" sz="2000" b="1">
                <a:solidFill>
                  <a:schemeClr val="accent2"/>
                </a:solidFill>
                <a:latin typeface="Arial" panose="020B0604020202020204" pitchFamily="34" charset="0"/>
                <a:ea typeface="Calibri" panose="020F0502020204030204" pitchFamily="34" charset="0"/>
                <a:cs typeface="Arial" panose="020B0604020202020204" pitchFamily="34" charset="0"/>
              </a:rPr>
              <a:t>FAA WEBSITES/ LINKS:</a:t>
            </a:r>
            <a:endParaRPr lang="en-US" sz="2000">
              <a:solidFill>
                <a:schemeClr val="accent2"/>
              </a:solidFill>
              <a:latin typeface="Arial" panose="020B0604020202020204" pitchFamily="34" charset="0"/>
              <a:cs typeface="Arial" panose="020B0604020202020204" pitchFamily="34" charset="0"/>
            </a:endParaRPr>
          </a:p>
        </p:txBody>
      </p:sp>
      <p:sp>
        <p:nvSpPr>
          <p:cNvPr id="53" name="Rectangle 52">
            <a:hlinkClick r:id="rId12"/>
            <a:extLst>
              <a:ext uri="{FF2B5EF4-FFF2-40B4-BE49-F238E27FC236}">
                <a16:creationId xmlns:a16="http://schemas.microsoft.com/office/drawing/2014/main" id="{7D28D4CD-8C34-CBC9-E7BF-AAB561137EF9}"/>
              </a:ext>
            </a:extLst>
          </p:cNvPr>
          <p:cNvSpPr>
            <a:spLocks noGrp="1" noRot="1" noMove="1" noResize="1" noEditPoints="1" noAdjustHandles="1" noChangeArrowheads="1" noChangeShapeType="1"/>
          </p:cNvSpPr>
          <p:nvPr/>
        </p:nvSpPr>
        <p:spPr>
          <a:xfrm>
            <a:off x="5967962" y="4366352"/>
            <a:ext cx="832838" cy="110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55" name="Rectangle 54">
            <a:hlinkClick r:id="rId13"/>
            <a:extLst>
              <a:ext uri="{FF2B5EF4-FFF2-40B4-BE49-F238E27FC236}">
                <a16:creationId xmlns:a16="http://schemas.microsoft.com/office/drawing/2014/main" id="{ABB58630-9795-59EF-96B4-24DB24ECE702}"/>
              </a:ext>
            </a:extLst>
          </p:cNvPr>
          <p:cNvSpPr>
            <a:spLocks noGrp="1" noRot="1" noMove="1" noResize="1" noEditPoints="1" noAdjustHandles="1" noChangeArrowheads="1" noChangeShapeType="1"/>
          </p:cNvSpPr>
          <p:nvPr/>
        </p:nvSpPr>
        <p:spPr>
          <a:xfrm>
            <a:off x="1804626" y="3587814"/>
            <a:ext cx="1157904" cy="1354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hlinkClick r:id="rId14"/>
            <a:extLst>
              <a:ext uri="{FF2B5EF4-FFF2-40B4-BE49-F238E27FC236}">
                <a16:creationId xmlns:a16="http://schemas.microsoft.com/office/drawing/2014/main" id="{CE2C43FD-679D-724B-F0E8-E3068C1C608C}"/>
              </a:ext>
            </a:extLst>
          </p:cNvPr>
          <p:cNvSpPr>
            <a:spLocks noGrp="1" noRot="1" noMove="1" noResize="1" noEditPoints="1" noAdjustHandles="1" noChangeArrowheads="1" noChangeShapeType="1"/>
          </p:cNvSpPr>
          <p:nvPr/>
        </p:nvSpPr>
        <p:spPr>
          <a:xfrm>
            <a:off x="3131050" y="3548348"/>
            <a:ext cx="1161732" cy="1393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hlinkClick r:id="rId15"/>
            <a:extLst>
              <a:ext uri="{FF2B5EF4-FFF2-40B4-BE49-F238E27FC236}">
                <a16:creationId xmlns:a16="http://schemas.microsoft.com/office/drawing/2014/main" id="{67736E45-6BE5-347D-15F3-DB81AFE0DAA9}"/>
              </a:ext>
            </a:extLst>
          </p:cNvPr>
          <p:cNvSpPr>
            <a:spLocks noGrp="1" noRot="1" noMove="1" noResize="1" noEditPoints="1" noAdjustHandles="1" noChangeArrowheads="1" noChangeShapeType="1"/>
          </p:cNvSpPr>
          <p:nvPr/>
        </p:nvSpPr>
        <p:spPr>
          <a:xfrm>
            <a:off x="4400128" y="3580339"/>
            <a:ext cx="1102883" cy="1361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hlinkClick r:id="rId16"/>
            <a:extLst>
              <a:ext uri="{FF2B5EF4-FFF2-40B4-BE49-F238E27FC236}">
                <a16:creationId xmlns:a16="http://schemas.microsoft.com/office/drawing/2014/main" id="{AD60C0B3-0D0E-CF9F-3F28-05255D49E927}"/>
              </a:ext>
            </a:extLst>
          </p:cNvPr>
          <p:cNvSpPr>
            <a:spLocks noGrp="1" noRot="1" noMove="1" noResize="1" noEditPoints="1" noAdjustHandles="1" noChangeArrowheads="1" noChangeShapeType="1"/>
          </p:cNvSpPr>
          <p:nvPr/>
        </p:nvSpPr>
        <p:spPr>
          <a:xfrm>
            <a:off x="7880403" y="1802273"/>
            <a:ext cx="1108699" cy="1269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hlinkClick r:id="rId17"/>
            <a:extLst>
              <a:ext uri="{FF2B5EF4-FFF2-40B4-BE49-F238E27FC236}">
                <a16:creationId xmlns:a16="http://schemas.microsoft.com/office/drawing/2014/main" id="{C418ED34-8E55-2061-6484-B374DF01DEA8}"/>
              </a:ext>
            </a:extLst>
          </p:cNvPr>
          <p:cNvSpPr>
            <a:spLocks noGrp="1" noRot="1" noMove="1" noResize="1" noEditPoints="1" noAdjustHandles="1" noChangeArrowheads="1" noChangeShapeType="1"/>
          </p:cNvSpPr>
          <p:nvPr/>
        </p:nvSpPr>
        <p:spPr>
          <a:xfrm>
            <a:off x="6667734" y="3595093"/>
            <a:ext cx="912842" cy="1396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hlinkClick r:id="rId18"/>
            <a:extLst>
              <a:ext uri="{FF2B5EF4-FFF2-40B4-BE49-F238E27FC236}">
                <a16:creationId xmlns:a16="http://schemas.microsoft.com/office/drawing/2014/main" id="{9F992EEF-EA07-C3A7-0C4E-ED54BE728743}"/>
              </a:ext>
            </a:extLst>
          </p:cNvPr>
          <p:cNvSpPr>
            <a:spLocks noGrp="1" noRot="1" noMove="1" noResize="1" noEditPoints="1" noAdjustHandles="1" noChangeArrowheads="1" noChangeShapeType="1"/>
          </p:cNvSpPr>
          <p:nvPr/>
        </p:nvSpPr>
        <p:spPr>
          <a:xfrm>
            <a:off x="8039290" y="3608877"/>
            <a:ext cx="938670" cy="1382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hlinkClick r:id="rId19"/>
            <a:extLst>
              <a:ext uri="{FF2B5EF4-FFF2-40B4-BE49-F238E27FC236}">
                <a16:creationId xmlns:a16="http://schemas.microsoft.com/office/drawing/2014/main" id="{FCC39DA0-7BE1-5AB5-1910-462B18D67C73}"/>
              </a:ext>
            </a:extLst>
          </p:cNvPr>
          <p:cNvSpPr>
            <a:spLocks noGrp="1" noRot="1" noMove="1" noResize="1" noEditPoints="1" noAdjustHandles="1" noChangeArrowheads="1" noChangeShapeType="1"/>
          </p:cNvSpPr>
          <p:nvPr/>
        </p:nvSpPr>
        <p:spPr>
          <a:xfrm>
            <a:off x="7593073" y="5102066"/>
            <a:ext cx="869707" cy="1164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hlinkClick r:id="rId20"/>
            <a:extLst>
              <a:ext uri="{FF2B5EF4-FFF2-40B4-BE49-F238E27FC236}">
                <a16:creationId xmlns:a16="http://schemas.microsoft.com/office/drawing/2014/main" id="{F31B5A56-0F70-C54C-2899-75B41F18C38D}"/>
              </a:ext>
            </a:extLst>
          </p:cNvPr>
          <p:cNvSpPr>
            <a:spLocks noGrp="1" noRot="1" noMove="1" noResize="1" noEditPoints="1" noAdjustHandles="1" noChangeArrowheads="1" noChangeShapeType="1"/>
          </p:cNvSpPr>
          <p:nvPr/>
        </p:nvSpPr>
        <p:spPr>
          <a:xfrm>
            <a:off x="7779858" y="5140845"/>
            <a:ext cx="1064680" cy="1331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hlinkClick r:id="rId21"/>
            <a:extLst>
              <a:ext uri="{FF2B5EF4-FFF2-40B4-BE49-F238E27FC236}">
                <a16:creationId xmlns:a16="http://schemas.microsoft.com/office/drawing/2014/main" id="{B0160264-8C4A-B807-4D8A-7285993AA05E}"/>
              </a:ext>
            </a:extLst>
          </p:cNvPr>
          <p:cNvSpPr>
            <a:spLocks noGrp="1" noRot="1" noMove="1" noResize="1" noEditPoints="1" noAdjustHandles="1" noChangeArrowheads="1" noChangeShapeType="1"/>
          </p:cNvSpPr>
          <p:nvPr/>
        </p:nvSpPr>
        <p:spPr>
          <a:xfrm>
            <a:off x="6817544" y="1607254"/>
            <a:ext cx="908383" cy="1134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hlinkClick r:id="rId22"/>
            <a:extLst>
              <a:ext uri="{FF2B5EF4-FFF2-40B4-BE49-F238E27FC236}">
                <a16:creationId xmlns:a16="http://schemas.microsoft.com/office/drawing/2014/main" id="{C0C2D37F-0D34-7458-B587-F49A1B3EA58E}"/>
              </a:ext>
            </a:extLst>
          </p:cNvPr>
          <p:cNvSpPr>
            <a:spLocks noGrp="1" noRot="1" noMove="1" noResize="1" noEditPoints="1" noAdjustHandles="1" noChangeArrowheads="1" noChangeShapeType="1"/>
          </p:cNvSpPr>
          <p:nvPr/>
        </p:nvSpPr>
        <p:spPr>
          <a:xfrm>
            <a:off x="2367459" y="1565294"/>
            <a:ext cx="937597"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hlinkClick r:id="rId23"/>
            <a:extLst>
              <a:ext uri="{FF2B5EF4-FFF2-40B4-BE49-F238E27FC236}">
                <a16:creationId xmlns:a16="http://schemas.microsoft.com/office/drawing/2014/main" id="{6D80A17F-D6CA-9F36-C26C-8F18FF992765}"/>
              </a:ext>
            </a:extLst>
          </p:cNvPr>
          <p:cNvSpPr>
            <a:spLocks noGrp="1" noRot="1" noMove="1" noResize="1" noEditPoints="1" noAdjustHandles="1" noChangeArrowheads="1" noChangeShapeType="1"/>
          </p:cNvSpPr>
          <p:nvPr/>
        </p:nvSpPr>
        <p:spPr>
          <a:xfrm>
            <a:off x="3819441" y="1596923"/>
            <a:ext cx="937597" cy="1077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hlinkClick r:id="rId20"/>
            <a:extLst>
              <a:ext uri="{FF2B5EF4-FFF2-40B4-BE49-F238E27FC236}">
                <a16:creationId xmlns:a16="http://schemas.microsoft.com/office/drawing/2014/main" id="{81079646-496C-B4FA-C0AC-F906C6D38C50}"/>
              </a:ext>
            </a:extLst>
          </p:cNvPr>
          <p:cNvSpPr/>
          <p:nvPr/>
        </p:nvSpPr>
        <p:spPr>
          <a:xfrm>
            <a:off x="16260177" y="7529074"/>
            <a:ext cx="462217" cy="46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D95D7D8-5C27-6C65-BAE6-678F3A6243CA}"/>
              </a:ext>
            </a:extLst>
          </p:cNvPr>
          <p:cNvSpPr>
            <a:spLocks noGrp="1" noRot="1" noMove="1" noResize="1" noEditPoints="1" noAdjustHandles="1" noChangeArrowheads="1" noChangeShapeType="1"/>
          </p:cNvSpPr>
          <p:nvPr/>
        </p:nvSpPr>
        <p:spPr>
          <a:xfrm>
            <a:off x="9347344" y="6163076"/>
            <a:ext cx="966926" cy="218008"/>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ARP SMS</a:t>
            </a:r>
            <a:endParaRPr lang="en-US" sz="1600">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BBF29149-A2FD-442B-A62E-CA61FACBAB57}"/>
              </a:ext>
            </a:extLst>
          </p:cNvPr>
          <p:cNvCxnSpPr>
            <a:cxnSpLocks noGrp="1" noRot="1" noMove="1" noResize="1" noEditPoints="1" noAdjustHandles="1" noChangeArrowheads="1" noChangeShapeType="1"/>
          </p:cNvCxnSpPr>
          <p:nvPr/>
        </p:nvCxnSpPr>
        <p:spPr>
          <a:xfrm flipH="1">
            <a:off x="1816319" y="3086438"/>
            <a:ext cx="4200079"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ADD403F-521C-4D04-AD4A-A8C30F186FEC}"/>
              </a:ext>
            </a:extLst>
          </p:cNvPr>
          <p:cNvCxnSpPr>
            <a:cxnSpLocks noGrp="1" noRot="1" noMove="1" noResize="1" noEditPoints="1" noAdjustHandles="1" noChangeArrowheads="1" noChangeShapeType="1"/>
          </p:cNvCxnSpPr>
          <p:nvPr/>
        </p:nvCxnSpPr>
        <p:spPr>
          <a:xfrm flipH="1">
            <a:off x="1804626" y="5061566"/>
            <a:ext cx="4200079"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85815F92-2856-05C2-DD10-21B544EFBFC8}"/>
              </a:ext>
            </a:extLst>
          </p:cNvPr>
          <p:cNvPicPr>
            <a:picLocks noGrp="1" noRot="1" noChangeAspect="1" noMove="1" noResize="1" noEditPoints="1" noAdjustHandles="1" noChangeArrowheads="1" noChangeShapeType="1" noCrop="1"/>
          </p:cNvPicPr>
          <p:nvPr/>
        </p:nvPicPr>
        <p:blipFill>
          <a:blip r:embed="rId24"/>
          <a:stretch>
            <a:fillRect/>
          </a:stretch>
        </p:blipFill>
        <p:spPr>
          <a:xfrm>
            <a:off x="9367285" y="3584015"/>
            <a:ext cx="963916" cy="917994"/>
          </a:xfrm>
          <a:prstGeom prst="rect">
            <a:avLst/>
          </a:prstGeom>
        </p:spPr>
      </p:pic>
      <p:sp>
        <p:nvSpPr>
          <p:cNvPr id="81" name="Rectangle 80">
            <a:extLst>
              <a:ext uri="{FF2B5EF4-FFF2-40B4-BE49-F238E27FC236}">
                <a16:creationId xmlns:a16="http://schemas.microsoft.com/office/drawing/2014/main" id="{3C204123-792D-D280-8A46-EDEB0ECA4F65}"/>
              </a:ext>
            </a:extLst>
          </p:cNvPr>
          <p:cNvSpPr>
            <a:spLocks noGrp="1" noRot="1" noMove="1" noResize="1" noEditPoints="1" noAdjustHandles="1" noChangeArrowheads="1" noChangeShapeType="1"/>
          </p:cNvSpPr>
          <p:nvPr/>
        </p:nvSpPr>
        <p:spPr>
          <a:xfrm>
            <a:off x="10707783" y="4502009"/>
            <a:ext cx="897191" cy="492443"/>
          </a:xfrm>
          <a:prstGeom prst="rect">
            <a:avLst/>
          </a:prstGeom>
        </p:spPr>
        <p:txBody>
          <a:bodyPr wrap="square" lIns="0" tIns="0" rIns="0" bIns="0">
            <a:spAutoFit/>
          </a:bodyPr>
          <a:lstStyle/>
          <a:p>
            <a:r>
              <a:rPr lang="en-US" sz="1600">
                <a:latin typeface="Arial" panose="020B0604020202020204" pitchFamily="34" charset="0"/>
                <a:cs typeface="Arial" panose="020B0604020202020204" pitchFamily="34" charset="0"/>
              </a:rPr>
              <a:t>EMAS/ RIM</a:t>
            </a:r>
          </a:p>
        </p:txBody>
      </p:sp>
      <p:pic>
        <p:nvPicPr>
          <p:cNvPr id="83" name="Picture 82">
            <a:extLst>
              <a:ext uri="{FF2B5EF4-FFF2-40B4-BE49-F238E27FC236}">
                <a16:creationId xmlns:a16="http://schemas.microsoft.com/office/drawing/2014/main" id="{4C1BADA5-B2F0-F30D-202D-43ABC9297BDA}"/>
              </a:ext>
            </a:extLst>
          </p:cNvPr>
          <p:cNvPicPr>
            <a:picLocks noGrp="1" noRot="1" noChangeAspect="1" noMove="1" noResize="1" noEditPoints="1" noAdjustHandles="1" noChangeArrowheads="1" noChangeShapeType="1" noCrop="1"/>
          </p:cNvPicPr>
          <p:nvPr/>
        </p:nvPicPr>
        <p:blipFill>
          <a:blip r:embed="rId25"/>
          <a:stretch>
            <a:fillRect/>
          </a:stretch>
        </p:blipFill>
        <p:spPr>
          <a:xfrm>
            <a:off x="10631702" y="1588371"/>
            <a:ext cx="844538" cy="848847"/>
          </a:xfrm>
          <a:prstGeom prst="rect">
            <a:avLst/>
          </a:prstGeom>
        </p:spPr>
      </p:pic>
      <p:pic>
        <p:nvPicPr>
          <p:cNvPr id="85" name="Picture 84">
            <a:extLst>
              <a:ext uri="{FF2B5EF4-FFF2-40B4-BE49-F238E27FC236}">
                <a16:creationId xmlns:a16="http://schemas.microsoft.com/office/drawing/2014/main" id="{0D01FCFC-7DF1-EBA2-6AC4-52FE58B0C073}"/>
              </a:ext>
            </a:extLst>
          </p:cNvPr>
          <p:cNvPicPr>
            <a:picLocks noGrp="1" noRot="1" noChangeAspect="1" noMove="1" noResize="1" noEditPoints="1" noAdjustHandles="1" noChangeArrowheads="1" noChangeShapeType="1" noCrop="1"/>
          </p:cNvPicPr>
          <p:nvPr/>
        </p:nvPicPr>
        <p:blipFill>
          <a:blip r:embed="rId26"/>
          <a:stretch>
            <a:fillRect/>
          </a:stretch>
        </p:blipFill>
        <p:spPr>
          <a:xfrm>
            <a:off x="9409962" y="1612115"/>
            <a:ext cx="885859" cy="856560"/>
          </a:xfrm>
          <a:prstGeom prst="rect">
            <a:avLst/>
          </a:prstGeom>
        </p:spPr>
      </p:pic>
      <p:sp>
        <p:nvSpPr>
          <p:cNvPr id="28" name="Rectangle 27">
            <a:extLst>
              <a:ext uri="{FF2B5EF4-FFF2-40B4-BE49-F238E27FC236}">
                <a16:creationId xmlns:a16="http://schemas.microsoft.com/office/drawing/2014/main" id="{3C7C5244-6365-11DF-7F83-D4F5703A5F29}"/>
              </a:ext>
            </a:extLst>
          </p:cNvPr>
          <p:cNvSpPr>
            <a:spLocks noGrp="1" noRot="1" noMove="1" noResize="1" noEditPoints="1" noAdjustHandles="1" noChangeArrowheads="1" noChangeShapeType="1"/>
          </p:cNvSpPr>
          <p:nvPr/>
        </p:nvSpPr>
        <p:spPr>
          <a:xfrm>
            <a:off x="10644606" y="6128809"/>
            <a:ext cx="966926" cy="218008"/>
          </a:xfrm>
          <a:prstGeom prst="rect">
            <a:avLst/>
          </a:prstGeom>
        </p:spPr>
        <p:txBody>
          <a:bodyPr wrap="square" lIns="0" tIns="0" rIns="0" bIns="0">
            <a:spAutoFit/>
          </a:bodyPr>
          <a:lstStyle/>
          <a:p>
            <a:pPr>
              <a:lnSpc>
                <a:spcPts val="1700"/>
              </a:lnSpc>
            </a:pPr>
            <a:r>
              <a:rPr lang="en-US" sz="1600">
                <a:latin typeface="Arial" panose="020B0604020202020204" pitchFamily="34" charset="0"/>
                <a:ea typeface="Calibri" panose="020F0502020204030204" pitchFamily="34" charset="0"/>
                <a:cs typeface="Arial" panose="020B0604020202020204" pitchFamily="34" charset="0"/>
              </a:rPr>
              <a:t>ATO SMS</a:t>
            </a:r>
            <a:endParaRPr lang="en-US" sz="160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87A9DCDD-C164-100C-BA24-038CECD95A2C}"/>
              </a:ext>
            </a:extLst>
          </p:cNvPr>
          <p:cNvPicPr>
            <a:picLocks noGrp="1" noRot="1" noChangeAspect="1" noMove="1" noResize="1" noEditPoints="1" noAdjustHandles="1" noChangeArrowheads="1" noChangeShapeType="1" noCrop="1"/>
          </p:cNvPicPr>
          <p:nvPr/>
        </p:nvPicPr>
        <p:blipFill>
          <a:blip r:embed="rId27"/>
          <a:stretch>
            <a:fillRect/>
          </a:stretch>
        </p:blipFill>
        <p:spPr>
          <a:xfrm>
            <a:off x="10562504" y="3596312"/>
            <a:ext cx="897192" cy="897192"/>
          </a:xfrm>
          <a:prstGeom prst="rect">
            <a:avLst/>
          </a:prstGeom>
        </p:spPr>
      </p:pic>
      <p:pic>
        <p:nvPicPr>
          <p:cNvPr id="4" name="Picture 4">
            <a:extLst>
              <a:ext uri="{FF2B5EF4-FFF2-40B4-BE49-F238E27FC236}">
                <a16:creationId xmlns:a16="http://schemas.microsoft.com/office/drawing/2014/main" id="{1CCD12FC-0104-4B41-8423-FAAF2165D8B7}"/>
              </a:ext>
            </a:extLst>
          </p:cNvPr>
          <p:cNvPicPr>
            <a:picLocks noChangeAspect="1"/>
          </p:cNvPicPr>
          <p:nvPr/>
        </p:nvPicPr>
        <p:blipFill>
          <a:blip r:embed="rId28"/>
          <a:stretch>
            <a:fillRect/>
          </a:stretch>
        </p:blipFill>
        <p:spPr>
          <a:xfrm>
            <a:off x="9348249" y="5094887"/>
            <a:ext cx="942975" cy="923925"/>
          </a:xfrm>
          <a:prstGeom prst="rect">
            <a:avLst/>
          </a:prstGeom>
        </p:spPr>
      </p:pic>
      <p:pic>
        <p:nvPicPr>
          <p:cNvPr id="24" name="Picture 25">
            <a:extLst>
              <a:ext uri="{FF2B5EF4-FFF2-40B4-BE49-F238E27FC236}">
                <a16:creationId xmlns:a16="http://schemas.microsoft.com/office/drawing/2014/main" id="{F6CF3CCD-7624-4F32-BCC6-3F16232C4C9E}"/>
              </a:ext>
            </a:extLst>
          </p:cNvPr>
          <p:cNvPicPr>
            <a:picLocks noChangeAspect="1"/>
          </p:cNvPicPr>
          <p:nvPr/>
        </p:nvPicPr>
        <p:blipFill>
          <a:blip r:embed="rId29"/>
          <a:stretch>
            <a:fillRect/>
          </a:stretch>
        </p:blipFill>
        <p:spPr>
          <a:xfrm>
            <a:off x="10627834" y="5085362"/>
            <a:ext cx="942975" cy="942975"/>
          </a:xfrm>
          <a:prstGeom prst="rect">
            <a:avLst/>
          </a:prstGeom>
        </p:spPr>
      </p:pic>
      <p:pic>
        <p:nvPicPr>
          <p:cNvPr id="48" name="Picture 57">
            <a:extLst>
              <a:ext uri="{FF2B5EF4-FFF2-40B4-BE49-F238E27FC236}">
                <a16:creationId xmlns:a16="http://schemas.microsoft.com/office/drawing/2014/main" id="{1C571988-9D89-4BE3-A824-A787337CF587}"/>
              </a:ext>
            </a:extLst>
          </p:cNvPr>
          <p:cNvPicPr>
            <a:picLocks noChangeAspect="1"/>
          </p:cNvPicPr>
          <p:nvPr/>
        </p:nvPicPr>
        <p:blipFill>
          <a:blip r:embed="rId30"/>
          <a:stretch>
            <a:fillRect/>
          </a:stretch>
        </p:blipFill>
        <p:spPr>
          <a:xfrm>
            <a:off x="2187831" y="5625334"/>
            <a:ext cx="923925" cy="942975"/>
          </a:xfrm>
          <a:prstGeom prst="rect">
            <a:avLst/>
          </a:prstGeom>
        </p:spPr>
      </p:pic>
      <p:sp>
        <p:nvSpPr>
          <p:cNvPr id="5" name="TextBox 4">
            <a:extLst>
              <a:ext uri="{FF2B5EF4-FFF2-40B4-BE49-F238E27FC236}">
                <a16:creationId xmlns:a16="http://schemas.microsoft.com/office/drawing/2014/main" id="{3D4B1950-87C8-DB52-7FD2-20C19BBD7A54}"/>
              </a:ext>
            </a:extLst>
          </p:cNvPr>
          <p:cNvSpPr txBox="1"/>
          <p:nvPr/>
        </p:nvSpPr>
        <p:spPr>
          <a:xfrm>
            <a:off x="3642226" y="5040954"/>
            <a:ext cx="2439426" cy="646331"/>
          </a:xfrm>
          <a:prstGeom prst="rect">
            <a:avLst/>
          </a:prstGeom>
          <a:noFill/>
        </p:spPr>
        <p:txBody>
          <a:bodyPr wrap="square" rtlCol="0" anchor="t">
            <a:spAutoFit/>
          </a:bodyPr>
          <a:lstStyle/>
          <a:p>
            <a:pPr algn="ctr"/>
            <a:r>
              <a:rPr lang="en-US" b="1">
                <a:solidFill>
                  <a:schemeClr val="accent2"/>
                </a:solidFill>
                <a:latin typeface="Arial" panose="020B0604020202020204" pitchFamily="34" charset="0"/>
                <a:ea typeface="Calibri" panose="020F0502020204030204" pitchFamily="34" charset="0"/>
                <a:cs typeface="Arial" panose="020B0604020202020204" pitchFamily="34" charset="0"/>
              </a:rPr>
              <a:t>Airfield Operating Surfaces Video</a:t>
            </a:r>
            <a:endParaRPr lang="en-US" b="1">
              <a:cs typeface="Calibri"/>
            </a:endParaRPr>
          </a:p>
        </p:txBody>
      </p:sp>
      <p:sp>
        <p:nvSpPr>
          <p:cNvPr id="26" name="TextBox 25">
            <a:extLst>
              <a:ext uri="{FF2B5EF4-FFF2-40B4-BE49-F238E27FC236}">
                <a16:creationId xmlns:a16="http://schemas.microsoft.com/office/drawing/2014/main" id="{FA4C50BF-FFEB-01ED-F2DC-A7BB8BB810A6}"/>
              </a:ext>
            </a:extLst>
          </p:cNvPr>
          <p:cNvSpPr txBox="1"/>
          <p:nvPr/>
        </p:nvSpPr>
        <p:spPr>
          <a:xfrm>
            <a:off x="1613692" y="5060406"/>
            <a:ext cx="2110445" cy="646331"/>
          </a:xfrm>
          <a:prstGeom prst="rect">
            <a:avLst/>
          </a:prstGeom>
          <a:noFill/>
        </p:spPr>
        <p:txBody>
          <a:bodyPr wrap="square" rtlCol="0" anchor="t">
            <a:spAutoFit/>
          </a:bodyPr>
          <a:lstStyle/>
          <a:p>
            <a:pPr algn="ctr"/>
            <a:r>
              <a:rPr lang="en-US" b="1">
                <a:solidFill>
                  <a:schemeClr val="accent2"/>
                </a:solidFill>
                <a:latin typeface="Arial" panose="020B0604020202020204" pitchFamily="34" charset="0"/>
                <a:ea typeface="Calibri" panose="020F0502020204030204" pitchFamily="34" charset="0"/>
                <a:cs typeface="Arial" panose="020B0604020202020204" pitchFamily="34" charset="0"/>
              </a:rPr>
              <a:t>Runway Safety </a:t>
            </a:r>
            <a:endParaRPr lang="en-US" b="1">
              <a:solidFill>
                <a:srgbClr val="000000"/>
              </a:solidFill>
              <a:latin typeface="Calibri"/>
              <a:ea typeface="Calibri" panose="020F0502020204030204" pitchFamily="34" charset="0"/>
              <a:cs typeface="Calibri"/>
            </a:endParaRPr>
          </a:p>
          <a:p>
            <a:pPr algn="ctr"/>
            <a:r>
              <a:rPr lang="en-US" b="1">
                <a:solidFill>
                  <a:schemeClr val="accent2"/>
                </a:solidFill>
                <a:latin typeface="Arial" panose="020B0604020202020204" pitchFamily="34" charset="0"/>
                <a:ea typeface="Calibri" panose="020F0502020204030204" pitchFamily="34" charset="0"/>
                <a:cs typeface="Arial" panose="020B0604020202020204" pitchFamily="34" charset="0"/>
              </a:rPr>
              <a:t>Home Page</a:t>
            </a:r>
            <a:endParaRPr lang="en-US" b="1">
              <a:cs typeface="Calibri"/>
            </a:endParaRPr>
          </a:p>
        </p:txBody>
      </p:sp>
      <p:sp>
        <p:nvSpPr>
          <p:cNvPr id="32" name="Rectangle 31">
            <a:extLst>
              <a:ext uri="{FF2B5EF4-FFF2-40B4-BE49-F238E27FC236}">
                <a16:creationId xmlns:a16="http://schemas.microsoft.com/office/drawing/2014/main" id="{77E54564-DDB2-328F-81FE-AEB210D9AB2B}"/>
              </a:ext>
            </a:extLst>
          </p:cNvPr>
          <p:cNvSpPr/>
          <p:nvPr/>
        </p:nvSpPr>
        <p:spPr>
          <a:xfrm>
            <a:off x="7791947" y="6103189"/>
            <a:ext cx="1415083" cy="436017"/>
          </a:xfrm>
          <a:prstGeom prst="rect">
            <a:avLst/>
          </a:prstGeom>
        </p:spPr>
        <p:txBody>
          <a:bodyPr wrap="square" lIns="0" tIns="0" rIns="0" bIns="0" anchor="t">
            <a:spAutoFit/>
          </a:bodyPr>
          <a:lstStyle/>
          <a:p>
            <a:pPr algn="ctr">
              <a:lnSpc>
                <a:spcPts val="1700"/>
              </a:lnSpc>
            </a:pPr>
            <a:r>
              <a:rPr lang="en-US" sz="1600">
                <a:latin typeface="Arial" panose="020B0604020202020204" pitchFamily="34" charset="0"/>
                <a:ea typeface="Calibri" panose="020F0502020204030204" pitchFamily="34" charset="0"/>
                <a:cs typeface="Arial" panose="020B0604020202020204" pitchFamily="34" charset="0"/>
              </a:rPr>
              <a:t>Hot Spot Description</a:t>
            </a:r>
            <a:endParaRPr lang="en-US" sz="1600">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F0FF1D4F-43BB-5BEF-EE61-FDCF9A924F39}"/>
              </a:ext>
            </a:extLst>
          </p:cNvPr>
          <p:cNvPicPr>
            <a:picLocks noChangeAspect="1"/>
          </p:cNvPicPr>
          <p:nvPr/>
        </p:nvPicPr>
        <p:blipFill>
          <a:blip r:embed="rId31"/>
          <a:stretch>
            <a:fillRect/>
          </a:stretch>
        </p:blipFill>
        <p:spPr>
          <a:xfrm>
            <a:off x="4500963" y="5619029"/>
            <a:ext cx="943664" cy="949280"/>
          </a:xfrm>
          <a:prstGeom prst="rect">
            <a:avLst/>
          </a:prstGeom>
        </p:spPr>
      </p:pic>
    </p:spTree>
    <p:extLst>
      <p:ext uri="{BB962C8B-B14F-4D97-AF65-F5344CB8AC3E}">
        <p14:creationId xmlns:p14="http://schemas.microsoft.com/office/powerpoint/2010/main" val="4088872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object 11">
            <a:extLst>
              <a:ext uri="{FF2B5EF4-FFF2-40B4-BE49-F238E27FC236}">
                <a16:creationId xmlns:a16="http://schemas.microsoft.com/office/drawing/2014/main" id="{97E7105D-F872-664A-B2E1-137B962C6B3D}"/>
              </a:ext>
            </a:extLst>
          </p:cNvPr>
          <p:cNvSpPr txBox="1"/>
          <p:nvPr/>
        </p:nvSpPr>
        <p:spPr>
          <a:xfrm>
            <a:off x="1866900" y="2599657"/>
            <a:ext cx="5676900" cy="1078500"/>
          </a:xfrm>
          <a:prstGeom prst="rect">
            <a:avLst/>
          </a:prstGeom>
        </p:spPr>
        <p:txBody>
          <a:bodyPr vert="horz" wrap="square" lIns="0" tIns="13970" rIns="0" bIns="0" rtlCol="0">
            <a:spAutoFit/>
          </a:bodyPr>
          <a:lstStyle/>
          <a:p>
            <a:pPr marL="12700">
              <a:lnSpc>
                <a:spcPts val="2910"/>
              </a:lnSpc>
              <a:spcBef>
                <a:spcPts val="110"/>
              </a:spcBef>
            </a:pPr>
            <a:r>
              <a:rPr lang="en-US" sz="2000" b="1" dirty="0">
                <a:solidFill>
                  <a:srgbClr val="FF711C"/>
                </a:solidFill>
                <a:latin typeface="Arial"/>
                <a:cs typeface="Arial"/>
              </a:rPr>
              <a:t>Air</a:t>
            </a:r>
            <a:r>
              <a:rPr lang="en-US" sz="2000" b="1" spc="195" dirty="0">
                <a:solidFill>
                  <a:srgbClr val="FF711C"/>
                </a:solidFill>
                <a:latin typeface="Arial"/>
                <a:cs typeface="Arial"/>
              </a:rPr>
              <a:t> </a:t>
            </a:r>
            <a:r>
              <a:rPr lang="en-US" sz="2000" b="1" spc="50" dirty="0">
                <a:solidFill>
                  <a:srgbClr val="FF711C"/>
                </a:solidFill>
                <a:latin typeface="Arial"/>
                <a:cs typeface="Arial"/>
              </a:rPr>
              <a:t>Traffic</a:t>
            </a:r>
            <a:r>
              <a:rPr lang="en-US" sz="2000" b="1" spc="195" dirty="0">
                <a:solidFill>
                  <a:srgbClr val="FF711C"/>
                </a:solidFill>
                <a:latin typeface="Arial"/>
                <a:cs typeface="Arial"/>
              </a:rPr>
              <a:t> </a:t>
            </a:r>
            <a:r>
              <a:rPr lang="en-US" sz="2000" b="1" spc="50" dirty="0">
                <a:solidFill>
                  <a:srgbClr val="FF711C"/>
                </a:solidFill>
                <a:latin typeface="Arial"/>
                <a:cs typeface="Arial"/>
              </a:rPr>
              <a:t>Manager</a:t>
            </a:r>
            <a:endParaRPr lang="en-US" sz="2000" dirty="0">
              <a:latin typeface="Arial"/>
              <a:cs typeface="Arial"/>
            </a:endParaRPr>
          </a:p>
          <a:p>
            <a:pPr marL="12700">
              <a:lnSpc>
                <a:spcPts val="2730"/>
              </a:lnSpc>
            </a:pPr>
            <a:r>
              <a:rPr lang="en-US" dirty="0">
                <a:solidFill>
                  <a:schemeClr val="accent2"/>
                </a:solidFill>
                <a:latin typeface="Arial"/>
                <a:cs typeface="Arial"/>
              </a:rPr>
              <a:t>Steve Ingebretson</a:t>
            </a:r>
            <a:endParaRPr lang="en-US" spc="-25" dirty="0">
              <a:solidFill>
                <a:schemeClr val="accent2"/>
              </a:solidFill>
              <a:latin typeface="Arial"/>
              <a:cs typeface="Arial"/>
            </a:endParaRPr>
          </a:p>
          <a:p>
            <a:pPr marL="12700">
              <a:lnSpc>
                <a:spcPts val="2730"/>
              </a:lnSpc>
            </a:pPr>
            <a:r>
              <a:rPr lang="en-US" spc="-25" dirty="0">
                <a:solidFill>
                  <a:schemeClr val="accent2"/>
                </a:solidFill>
                <a:latin typeface="Arial"/>
                <a:cs typeface="Arial"/>
              </a:rPr>
              <a:t>530-414-1641 | </a:t>
            </a:r>
            <a:r>
              <a:rPr lang="en-US" spc="-25" dirty="0" err="1">
                <a:solidFill>
                  <a:schemeClr val="accent2"/>
                </a:solidFill>
                <a:latin typeface="Arial"/>
                <a:cs typeface="Arial"/>
              </a:rPr>
              <a:t>trknfct@midwestatcs.com</a:t>
            </a:r>
            <a:endParaRPr lang="en-US" spc="-25" dirty="0">
              <a:solidFill>
                <a:schemeClr val="accent2"/>
              </a:solidFill>
              <a:latin typeface="Arial"/>
              <a:cs typeface="Arial"/>
            </a:endParaRPr>
          </a:p>
        </p:txBody>
      </p:sp>
      <p:sp>
        <p:nvSpPr>
          <p:cNvPr id="27" name="object 11">
            <a:extLst>
              <a:ext uri="{FF2B5EF4-FFF2-40B4-BE49-F238E27FC236}">
                <a16:creationId xmlns:a16="http://schemas.microsoft.com/office/drawing/2014/main" id="{342B7F4E-0685-5F20-7536-918F96FB2D75}"/>
              </a:ext>
            </a:extLst>
          </p:cNvPr>
          <p:cNvSpPr txBox="1"/>
          <p:nvPr/>
        </p:nvSpPr>
        <p:spPr>
          <a:xfrm>
            <a:off x="1866900" y="5017067"/>
            <a:ext cx="5676900" cy="1390702"/>
          </a:xfrm>
          <a:prstGeom prst="rect">
            <a:avLst/>
          </a:prstGeom>
        </p:spPr>
        <p:txBody>
          <a:bodyPr vert="horz" wrap="square" lIns="0" tIns="13970" rIns="0" bIns="0" rtlCol="0">
            <a:spAutoFit/>
          </a:bodyPr>
          <a:lstStyle/>
          <a:p>
            <a:pPr marL="12700" marR="0" lvl="0" indent="0" algn="l" defTabSz="914400" rtl="0" eaLnBrk="1" fontAlgn="auto" latinLnBrk="0" hangingPunct="1">
              <a:lnSpc>
                <a:spcPts val="2910"/>
              </a:lnSpc>
              <a:spcBef>
                <a:spcPts val="570"/>
              </a:spcBef>
              <a:spcAft>
                <a:spcPts val="0"/>
              </a:spcAft>
              <a:buClrTx/>
              <a:buSzTx/>
              <a:buFontTx/>
              <a:buNone/>
              <a:tabLst/>
              <a:defRPr/>
            </a:pPr>
            <a:r>
              <a:rPr kumimoji="0" lang="en-US" sz="2000" b="1" i="0" u="none" strike="noStrike" kern="1200" cap="none" spc="50" normalizeH="0" baseline="0" noProof="0" dirty="0">
                <a:ln>
                  <a:noFill/>
                </a:ln>
                <a:solidFill>
                  <a:srgbClr val="FF711C"/>
                </a:solidFill>
                <a:effectLst/>
                <a:uLnTx/>
                <a:uFillTx/>
                <a:latin typeface="Arial"/>
                <a:ea typeface="+mn-ea"/>
                <a:cs typeface="Arial"/>
              </a:rPr>
              <a:t>Director of Aviation</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12700">
              <a:lnSpc>
                <a:spcPts val="2730"/>
              </a:lnSpc>
            </a:pPr>
            <a:r>
              <a:rPr lang="en-US" dirty="0">
                <a:solidFill>
                  <a:schemeClr val="accent2"/>
                </a:solidFill>
                <a:latin typeface="Arial"/>
                <a:cs typeface="Arial"/>
              </a:rPr>
              <a:t>Jeff Menasco</a:t>
            </a:r>
            <a:endParaRPr lang="en-US" spc="-25" dirty="0">
              <a:solidFill>
                <a:schemeClr val="accent2"/>
              </a:solidFill>
              <a:latin typeface="Arial"/>
              <a:cs typeface="Arial"/>
            </a:endParaRPr>
          </a:p>
          <a:p>
            <a:pPr marL="12700">
              <a:lnSpc>
                <a:spcPts val="2730"/>
              </a:lnSpc>
            </a:pPr>
            <a:r>
              <a:rPr lang="en-US" spc="-25" dirty="0">
                <a:solidFill>
                  <a:schemeClr val="accent2"/>
                </a:solidFill>
                <a:latin typeface="Arial"/>
                <a:cs typeface="Arial"/>
              </a:rPr>
              <a:t>530-587-4119 x106 | </a:t>
            </a:r>
            <a:r>
              <a:rPr lang="en-US" spc="-25" dirty="0" err="1">
                <a:solidFill>
                  <a:schemeClr val="accent2"/>
                </a:solidFill>
                <a:latin typeface="Arial"/>
                <a:cs typeface="Arial"/>
              </a:rPr>
              <a:t>jeff.menasco@truckeetahoeairport.com</a:t>
            </a:r>
            <a:endParaRPr kumimoji="0" lang="en-US" b="0" i="0" u="none" strike="noStrike" kern="1200" cap="none" spc="-25" normalizeH="0" baseline="0" noProof="0" dirty="0">
              <a:ln>
                <a:noFill/>
              </a:ln>
              <a:solidFill>
                <a:schemeClr val="accent2"/>
              </a:solidFill>
              <a:effectLst/>
              <a:uLnTx/>
              <a:uFillTx/>
              <a:latin typeface="Arial"/>
              <a:ea typeface="+mn-ea"/>
              <a:cs typeface="Arial"/>
            </a:endParaRPr>
          </a:p>
        </p:txBody>
      </p:sp>
      <p:sp>
        <p:nvSpPr>
          <p:cNvPr id="3" name="TextBox 2">
            <a:extLst>
              <a:ext uri="{FF2B5EF4-FFF2-40B4-BE49-F238E27FC236}">
                <a16:creationId xmlns:a16="http://schemas.microsoft.com/office/drawing/2014/main" id="{E92671C5-49C1-8F38-E1F1-FF266062A387}"/>
              </a:ext>
            </a:extLst>
          </p:cNvPr>
          <p:cNvSpPr txBox="1"/>
          <p:nvPr/>
        </p:nvSpPr>
        <p:spPr>
          <a:xfrm>
            <a:off x="1750522" y="3683369"/>
            <a:ext cx="5298671" cy="1333698"/>
          </a:xfrm>
          <a:prstGeom prst="rect">
            <a:avLst/>
          </a:prstGeom>
          <a:noFill/>
        </p:spPr>
        <p:txBody>
          <a:bodyPr wrap="square" rtlCol="0">
            <a:spAutoFit/>
          </a:bodyPr>
          <a:lstStyle/>
          <a:p>
            <a:pPr marL="12700">
              <a:lnSpc>
                <a:spcPts val="2910"/>
              </a:lnSpc>
              <a:spcBef>
                <a:spcPts val="110"/>
              </a:spcBef>
            </a:pPr>
            <a:r>
              <a:rPr lang="en-US" sz="2000" b="1" dirty="0">
                <a:solidFill>
                  <a:srgbClr val="FF711C"/>
                </a:solidFill>
                <a:latin typeface="Arial"/>
                <a:cs typeface="Arial"/>
              </a:rPr>
              <a:t>Air</a:t>
            </a:r>
            <a:r>
              <a:rPr lang="en-US" sz="2000" b="1" spc="195" dirty="0">
                <a:solidFill>
                  <a:srgbClr val="FF711C"/>
                </a:solidFill>
                <a:latin typeface="Arial"/>
                <a:cs typeface="Arial"/>
              </a:rPr>
              <a:t> </a:t>
            </a:r>
            <a:r>
              <a:rPr lang="en-US" sz="2000" b="1" spc="50" dirty="0">
                <a:solidFill>
                  <a:srgbClr val="FF711C"/>
                </a:solidFill>
                <a:latin typeface="Arial"/>
                <a:cs typeface="Arial"/>
              </a:rPr>
              <a:t>Traffic</a:t>
            </a:r>
            <a:r>
              <a:rPr lang="en-US" sz="2000" b="1" spc="195" dirty="0">
                <a:solidFill>
                  <a:srgbClr val="FF711C"/>
                </a:solidFill>
                <a:latin typeface="Arial"/>
                <a:cs typeface="Arial"/>
              </a:rPr>
              <a:t> Services </a:t>
            </a:r>
            <a:r>
              <a:rPr lang="en-US" sz="2000" b="1" spc="50" dirty="0">
                <a:solidFill>
                  <a:srgbClr val="FF711C"/>
                </a:solidFill>
                <a:latin typeface="Arial"/>
                <a:cs typeface="Arial"/>
              </a:rPr>
              <a:t>Manager</a:t>
            </a:r>
          </a:p>
          <a:p>
            <a:pPr marL="12700">
              <a:spcBef>
                <a:spcPts val="110"/>
              </a:spcBef>
            </a:pPr>
            <a:r>
              <a:rPr lang="en-US" spc="50" dirty="0">
                <a:latin typeface="Arial"/>
                <a:cs typeface="Arial"/>
              </a:rPr>
              <a:t>Amy St. Pierre</a:t>
            </a:r>
          </a:p>
          <a:p>
            <a:pPr marL="12700">
              <a:spcBef>
                <a:spcPts val="110"/>
              </a:spcBef>
            </a:pPr>
            <a:r>
              <a:rPr lang="en-US" spc="50" dirty="0">
                <a:latin typeface="Arial"/>
                <a:cs typeface="Arial"/>
              </a:rPr>
              <a:t>913-787-5461</a:t>
            </a:r>
          </a:p>
          <a:p>
            <a:pPr marL="12700">
              <a:spcBef>
                <a:spcPts val="110"/>
              </a:spcBef>
            </a:pPr>
            <a:r>
              <a:rPr lang="en-US" spc="50" dirty="0" err="1">
                <a:latin typeface="Arial"/>
                <a:cs typeface="Arial"/>
              </a:rPr>
              <a:t>amy.st.pierre@midwestatc.com</a:t>
            </a:r>
            <a:endParaRPr lang="en-US" dirty="0">
              <a:latin typeface="Arial"/>
              <a:cs typeface="Arial"/>
            </a:endParaRPr>
          </a:p>
        </p:txBody>
      </p:sp>
    </p:spTree>
    <p:extLst>
      <p:ext uri="{BB962C8B-B14F-4D97-AF65-F5344CB8AC3E}">
        <p14:creationId xmlns:p14="http://schemas.microsoft.com/office/powerpoint/2010/main" val="214120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D49C02-B3F5-A39B-447E-AB8F86945EBC}"/>
              </a:ext>
            </a:extLst>
          </p:cNvPr>
          <p:cNvGrpSpPr>
            <a:grpSpLocks noGrp="1" noUngrp="1" noRot="1" noMove="1" noResize="1"/>
          </p:cNvGrpSpPr>
          <p:nvPr/>
        </p:nvGrpSpPr>
        <p:grpSpPr>
          <a:xfrm>
            <a:off x="1619216" y="914032"/>
            <a:ext cx="10084486" cy="4007439"/>
            <a:chOff x="1730976" y="870463"/>
            <a:chExt cx="10084486" cy="4007439"/>
          </a:xfrm>
        </p:grpSpPr>
        <p:sp>
          <p:nvSpPr>
            <p:cNvPr id="7" name="object 10">
              <a:extLst>
                <a:ext uri="{FF2B5EF4-FFF2-40B4-BE49-F238E27FC236}">
                  <a16:creationId xmlns:a16="http://schemas.microsoft.com/office/drawing/2014/main" id="{96AD9EA7-5794-FEFB-DDF6-B0909017539F}"/>
                </a:ext>
              </a:extLst>
            </p:cNvPr>
            <p:cNvSpPr txBox="1">
              <a:spLocks noGrp="1" noRot="1" noMove="1" noResize="1" noEditPoints="1" noAdjustHandles="1" noChangeArrowheads="1" noChangeShapeType="1"/>
            </p:cNvSpPr>
            <p:nvPr/>
          </p:nvSpPr>
          <p:spPr>
            <a:xfrm>
              <a:off x="1941972" y="2336181"/>
              <a:ext cx="4365024" cy="2541721"/>
            </a:xfrm>
            <a:prstGeom prst="rect">
              <a:avLst/>
            </a:prstGeom>
          </p:spPr>
          <p:txBody>
            <a:bodyPr vert="horz" wrap="square" lIns="0" tIns="182880" rIns="0" bIns="0" rtlCol="0" anchor="t">
              <a:spAutoFit/>
            </a:bodyPr>
            <a:lstStyle/>
            <a:p>
              <a:pPr marR="5080" algn="ctr">
                <a:spcBef>
                  <a:spcPts val="1100"/>
                </a:spcBef>
              </a:pPr>
              <a:endParaRPr lang="en-US" sz="3600" b="1" dirty="0">
                <a:latin typeface="Arial" panose="020B0604020202020204" pitchFamily="34" charset="0"/>
                <a:cs typeface="Arial" panose="020B0604020202020204" pitchFamily="34" charset="0"/>
              </a:endParaRPr>
            </a:p>
            <a:p>
              <a:pPr marR="5080" algn="ctr">
                <a:spcBef>
                  <a:spcPts val="1100"/>
                </a:spcBef>
              </a:pPr>
              <a:r>
                <a:rPr lang="en-US" sz="3600" b="1" dirty="0">
                  <a:latin typeface="Arial"/>
                  <a:cs typeface="Arial"/>
                </a:rPr>
                <a:t>What did you learn from the video and airfield review?</a:t>
              </a:r>
              <a:endParaRPr lang="en-US" sz="3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80B881-0DA4-E64B-AC88-89CEE594539B}"/>
                </a:ext>
              </a:extLst>
            </p:cNvPr>
            <p:cNvSpPr txBox="1">
              <a:spLocks noGrp="1" noRot="1" noMove="1" noResize="1" noEditPoints="1" noAdjustHandles="1" noChangeArrowheads="1" noChangeShapeType="1"/>
            </p:cNvSpPr>
            <p:nvPr/>
          </p:nvSpPr>
          <p:spPr>
            <a:xfrm>
              <a:off x="1730976" y="870463"/>
              <a:ext cx="7381102"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sngStrike" kern="1200" cap="none" spc="60" normalizeH="0" baseline="0" noProof="0" dirty="0">
                <a:ln>
                  <a:noFill/>
                </a:ln>
                <a:solidFill>
                  <a:srgbClr val="FF711C"/>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56F71E-2CE9-E8E7-EC30-D28FBA7BE49A}"/>
                </a:ext>
              </a:extLst>
            </p:cNvPr>
            <p:cNvSpPr txBox="1">
              <a:spLocks noGrp="1" noRot="1" noMove="1" noResize="1" noEditPoints="1" noAdjustHandles="1" noChangeArrowheads="1" noChangeShapeType="1"/>
            </p:cNvSpPr>
            <p:nvPr/>
          </p:nvSpPr>
          <p:spPr>
            <a:xfrm>
              <a:off x="1819876" y="1458667"/>
              <a:ext cx="9995586" cy="677108"/>
            </a:xfrm>
            <a:prstGeom prst="rect">
              <a:avLst/>
            </a:prstGeom>
            <a:noFill/>
          </p:spPr>
          <p:txBody>
            <a:bodyPr wrap="square" lIns="0" tIns="0" rIns="0" bIns="0" rtlCol="0">
              <a:spAutoFit/>
            </a:bodyPr>
            <a:lstStyle/>
            <a:p>
              <a:r>
                <a:rPr kumimoji="0" lang="en-US" sz="4400" b="1" i="0" u="none" strike="noStrike" kern="1200" cap="none" spc="300" normalizeH="0" baseline="0" noProof="0" dirty="0">
                  <a:ln>
                    <a:noFill/>
                  </a:ln>
                  <a:solidFill>
                    <a:srgbClr val="FFFFFF"/>
                  </a:solidFill>
                  <a:effectLst>
                    <a:outerShdw blurRad="76200" dist="76200" dir="3600000" algn="tl" rotWithShape="0">
                      <a:prstClr val="black">
                        <a:alpha val="40000"/>
                      </a:prstClr>
                    </a:outerShdw>
                  </a:effectLst>
                  <a:uLnTx/>
                  <a:uFillTx/>
                  <a:latin typeface="Arial Black" panose="020B0604020202020204" pitchFamily="34" charset="0"/>
                  <a:ea typeface="+mj-ea"/>
                  <a:cs typeface="Arial Black" panose="020B0604020202020204" pitchFamily="34" charset="0"/>
                </a:rPr>
                <a:t>AIRFIELD OPERATING AREAS</a:t>
              </a:r>
              <a:endParaRPr lang="en-US" dirty="0"/>
            </a:p>
          </p:txBody>
        </p:sp>
      </p:grpSp>
    </p:spTree>
    <p:extLst>
      <p:ext uri="{BB962C8B-B14F-4D97-AF65-F5344CB8AC3E}">
        <p14:creationId xmlns:p14="http://schemas.microsoft.com/office/powerpoint/2010/main" val="840752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319363B1-D153-3555-CD5A-C8B7409B06BA}"/>
              </a:ext>
            </a:extLst>
          </p:cNvPr>
          <p:cNvSpPr txBox="1">
            <a:spLocks/>
          </p:cNvSpPr>
          <p:nvPr/>
        </p:nvSpPr>
        <p:spPr>
          <a:xfrm>
            <a:off x="1868376" y="2413210"/>
            <a:ext cx="4588889" cy="3774880"/>
          </a:xfrm>
          <a:prstGeom prst="rect">
            <a:avLst/>
          </a:prstGeom>
        </p:spPr>
        <p:txBody>
          <a:bodyPr wrap="square" lIns="0" tIns="274320" rIns="0" bIns="0" numCol="1" spcCol="91440" anchor="t">
            <a:sp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chemeClr val="accent3"/>
                </a:solidFill>
                <a:latin typeface="Arial" panose="020B0604020202020204" pitchFamily="34" charset="0"/>
                <a:ea typeface="+mn-ea"/>
                <a:cs typeface="Arial" panose="020B0604020202020204" pitchFamily="34" charset="0"/>
              </a:defRPr>
            </a:lvl1pPr>
            <a:lvl2pPr marL="457200" indent="-447675" algn="l" defTabSz="914400" rtl="0" eaLnBrk="1" latinLnBrk="0" hangingPunct="1">
              <a:lnSpc>
                <a:spcPct val="90000"/>
              </a:lnSpc>
              <a:spcBef>
                <a:spcPts val="500"/>
              </a:spcBef>
              <a:buFont typeface="Arial" panose="020B0604020202020204" pitchFamily="34" charset="0"/>
              <a:buNone/>
              <a:tabLst/>
              <a:defRPr sz="2800" b="1" i="0" kern="1200">
                <a:solidFill>
                  <a:schemeClr val="accent3"/>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500"/>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lvl="3" indent="-237490">
              <a:spcBef>
                <a:spcPts val="1100"/>
              </a:spcBef>
            </a:pPr>
            <a:r>
              <a:rPr lang="en-US" sz="2000" dirty="0">
                <a:solidFill>
                  <a:schemeClr val="accent2"/>
                </a:solidFill>
                <a:latin typeface="Arial"/>
                <a:cs typeface="Arial"/>
              </a:rPr>
              <a:t>Runway 11/29 RSA 150’ wide or 75’ either side of CL or 25’ from edge of runway</a:t>
            </a:r>
          </a:p>
          <a:p>
            <a:pPr marL="233045" lvl="3" indent="-237490">
              <a:spcBef>
                <a:spcPts val="1100"/>
              </a:spcBef>
            </a:pPr>
            <a:r>
              <a:rPr lang="en-US" sz="2000" dirty="0">
                <a:solidFill>
                  <a:schemeClr val="accent2"/>
                </a:solidFill>
                <a:latin typeface="Arial"/>
                <a:cs typeface="Arial"/>
              </a:rPr>
              <a:t>Runway 11/29 Blast pad/Overrun RSA 300’ from end of runway</a:t>
            </a:r>
          </a:p>
          <a:p>
            <a:pPr marL="233045" lvl="3" indent="-237490">
              <a:spcBef>
                <a:spcPts val="1100"/>
              </a:spcBef>
            </a:pPr>
            <a:r>
              <a:rPr lang="en-US" sz="2000" dirty="0">
                <a:solidFill>
                  <a:schemeClr val="accent2"/>
                </a:solidFill>
                <a:latin typeface="Arial"/>
                <a:cs typeface="Arial"/>
              </a:rPr>
              <a:t>Runway 2/20 RSA 120’ wide or 60’ either side of CL or 22 ½’ from edge of runway</a:t>
            </a:r>
          </a:p>
          <a:p>
            <a:pPr marL="233045" lvl="3" indent="-237490">
              <a:spcBef>
                <a:spcPts val="1100"/>
              </a:spcBef>
            </a:pPr>
            <a:r>
              <a:rPr lang="en-US" sz="2000" dirty="0">
                <a:solidFill>
                  <a:schemeClr val="accent2"/>
                </a:solidFill>
                <a:latin typeface="Arial"/>
                <a:cs typeface="Arial"/>
              </a:rPr>
              <a:t>Runway 2/20 Blast pad/Overrun 240’ from end of runway</a:t>
            </a:r>
            <a:endParaRPr lang="en-US" sz="2000" dirty="0">
              <a:solidFill>
                <a:schemeClr val="accent2"/>
              </a:solidFill>
            </a:endParaRPr>
          </a:p>
          <a:p>
            <a:pPr marL="233045" lvl="3" indent="-237490">
              <a:spcBef>
                <a:spcPts val="0"/>
              </a:spcBef>
            </a:pPr>
            <a:endParaRPr lang="en-US" sz="2200" dirty="0">
              <a:solidFill>
                <a:schemeClr val="accent2"/>
              </a:solidFill>
            </a:endParaRPr>
          </a:p>
        </p:txBody>
      </p:sp>
      <p:sp>
        <p:nvSpPr>
          <p:cNvPr id="2" name="Content Placeholder 2">
            <a:extLst>
              <a:ext uri="{FF2B5EF4-FFF2-40B4-BE49-F238E27FC236}">
                <a16:creationId xmlns:a16="http://schemas.microsoft.com/office/drawing/2014/main" id="{53F3B438-296F-08D2-6099-B9CB98663AFC}"/>
              </a:ext>
            </a:extLst>
          </p:cNvPr>
          <p:cNvSpPr txBox="1">
            <a:spLocks noGrp="1" noRot="1" noMove="1" noResize="1" noEditPoints="1" noAdjustHandles="1" noChangeArrowheads="1" noChangeShapeType="1"/>
          </p:cNvSpPr>
          <p:nvPr/>
        </p:nvSpPr>
        <p:spPr>
          <a:xfrm>
            <a:off x="1868376" y="1611087"/>
            <a:ext cx="4623020" cy="959394"/>
          </a:xfrm>
          <a:prstGeom prst="rect">
            <a:avLst/>
          </a:prstGeom>
        </p:spPr>
        <p:txBody>
          <a:bodyPr lIns="0" tIns="18288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latin typeface="Arial"/>
                <a:cs typeface="Arial"/>
              </a:rPr>
              <a:t>Discuss RSA dimensions for each runway at your airport</a:t>
            </a:r>
          </a:p>
        </p:txBody>
      </p:sp>
      <p:sp>
        <p:nvSpPr>
          <p:cNvPr id="3" name="object 21">
            <a:extLst>
              <a:ext uri="{FF2B5EF4-FFF2-40B4-BE49-F238E27FC236}">
                <a16:creationId xmlns:a16="http://schemas.microsoft.com/office/drawing/2014/main" id="{138CE80C-AF55-9461-1511-53AB05E58859}"/>
              </a:ext>
            </a:extLst>
          </p:cNvPr>
          <p:cNvSpPr txBox="1">
            <a:spLocks noGrp="1" noRot="1" noMove="1" noResize="1" noEditPoints="1" noAdjustHandles="1" noChangeArrowheads="1" noChangeShapeType="1"/>
          </p:cNvSpPr>
          <p:nvPr/>
        </p:nvSpPr>
        <p:spPr>
          <a:xfrm>
            <a:off x="1826031" y="1076199"/>
            <a:ext cx="10365969" cy="691215"/>
          </a:xfrm>
          <a:prstGeom prst="rect">
            <a:avLst/>
          </a:prstGeom>
        </p:spPr>
        <p:txBody>
          <a:bodyPr vert="horz" wrap="square" lIns="0" tIns="13970" rIns="0" bIns="0" rtlCol="0" anchor="t">
            <a:sp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pPr marL="12700">
              <a:lnSpc>
                <a:spcPct val="100000"/>
              </a:lnSpc>
              <a:spcBef>
                <a:spcPts val="110"/>
              </a:spcBef>
            </a:pPr>
            <a:r>
              <a:rPr lang="en-US" spc="80" dirty="0">
                <a:solidFill>
                  <a:schemeClr val="bg1"/>
                </a:solidFill>
                <a:effectLst>
                  <a:outerShdw blurRad="76200" dist="76200" dir="3600000" algn="tl" rotWithShape="0">
                    <a:prstClr val="black">
                      <a:alpha val="40000"/>
                    </a:prstClr>
                  </a:outerShdw>
                </a:effectLst>
                <a:latin typeface="Arial Black"/>
              </a:rPr>
              <a:t>TRK</a:t>
            </a:r>
            <a:r>
              <a:rPr lang="en-US" spc="80" dirty="0">
                <a:solidFill>
                  <a:srgbClr val="FF0000"/>
                </a:solidFill>
                <a:effectLst>
                  <a:outerShdw blurRad="76200" dist="76200" dir="3600000" algn="tl" rotWithShape="0">
                    <a:prstClr val="black">
                      <a:alpha val="40000"/>
                    </a:prstClr>
                  </a:outerShdw>
                </a:effectLst>
                <a:latin typeface="Arial Black"/>
              </a:rPr>
              <a:t> </a:t>
            </a:r>
            <a:r>
              <a:rPr lang="en-US" spc="80" dirty="0">
                <a:solidFill>
                  <a:schemeClr val="bg1"/>
                </a:solidFill>
                <a:effectLst>
                  <a:outerShdw blurRad="76200" dist="76200" dir="3600000" algn="tl" rotWithShape="0">
                    <a:prstClr val="black">
                      <a:alpha val="40000"/>
                    </a:prstClr>
                  </a:outerShdw>
                </a:effectLst>
                <a:latin typeface="Arial Black"/>
              </a:rPr>
              <a:t>RUNWAY SAFETY AREA </a:t>
            </a:r>
            <a:r>
              <a:rPr kumimoji="0" lang="en-US" sz="4400" b="1" i="0" u="none" strike="noStrike" kern="1200" cap="none" spc="150" normalizeH="0" baseline="16666" noProof="0" dirty="0">
                <a:ln>
                  <a:noFill/>
                </a:ln>
                <a:solidFill>
                  <a:srgbClr val="FFFFFF"/>
                </a:solidFill>
                <a:effectLst>
                  <a:outerShdw blurRad="76200" dist="76200" dir="3600000" algn="t" rotWithShape="0">
                    <a:prstClr val="black">
                      <a:alpha val="40000"/>
                    </a:prstClr>
                  </a:outerShdw>
                </a:effectLst>
                <a:uLnTx/>
                <a:uFillTx/>
                <a:latin typeface="Arial"/>
                <a:ea typeface="+mj-ea"/>
                <a:cs typeface="Arial"/>
              </a:rPr>
              <a:t>(RSA)</a:t>
            </a:r>
            <a:endParaRPr lang="en-US" baseline="30000" dirty="0">
              <a:solidFill>
                <a:schemeClr val="bg1"/>
              </a:solidFill>
              <a:effectLst>
                <a:outerShdw blurRad="76200" dist="76200" dir="3600000" algn="tl" rotWithShape="0">
                  <a:prstClr val="black">
                    <a:alpha val="40000"/>
                  </a:prstClr>
                </a:outerShdw>
              </a:effectLst>
              <a:latin typeface="Arial"/>
              <a:cs typeface="Arial"/>
            </a:endParaRPr>
          </a:p>
        </p:txBody>
      </p:sp>
      <p:sp>
        <p:nvSpPr>
          <p:cNvPr id="4" name="Content Placeholder 2">
            <a:extLst>
              <a:ext uri="{FF2B5EF4-FFF2-40B4-BE49-F238E27FC236}">
                <a16:creationId xmlns:a16="http://schemas.microsoft.com/office/drawing/2014/main" id="{53E20A01-CBFC-6724-86EB-D398BD5B5AF4}"/>
              </a:ext>
            </a:extLst>
          </p:cNvPr>
          <p:cNvSpPr txBox="1">
            <a:spLocks noGrp="1" noRot="1" noMove="1" noResize="1" noEditPoints="1" noAdjustHandles="1" noChangeArrowheads="1" noChangeShapeType="1"/>
          </p:cNvSpPr>
          <p:nvPr/>
        </p:nvSpPr>
        <p:spPr>
          <a:xfrm>
            <a:off x="1831416" y="776061"/>
            <a:ext cx="7632900" cy="296474"/>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2800" b="1" i="0" kern="1200" spc="60" baseline="0">
                <a:solidFill>
                  <a:srgbClr val="FF711C"/>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tabLst/>
              <a:defRPr sz="2800" b="1" i="0" kern="1200">
                <a:solidFill>
                  <a:srgbClr val="FF711C"/>
                </a:solidFill>
                <a:latin typeface="Arial" panose="020B0604020202020204" pitchFamily="34" charset="0"/>
                <a:ea typeface="+mn-ea"/>
                <a:cs typeface="Arial" panose="020B0604020202020204" pitchFamily="34" charset="0"/>
              </a:defRPr>
            </a:lvl2pPr>
            <a:lvl3pPr marL="914400" indent="-904875" algn="l" defTabSz="914400" rtl="0" eaLnBrk="1" latinLnBrk="0" hangingPunct="1">
              <a:lnSpc>
                <a:spcPct val="90000"/>
              </a:lnSpc>
              <a:spcBef>
                <a:spcPts val="25"/>
              </a:spcBef>
              <a:buFont typeface="Arial" panose="020B0604020202020204" pitchFamily="34" charset="0"/>
              <a:buNone/>
              <a:tabLst/>
              <a:defRPr sz="2400" b="0" i="0" kern="1200">
                <a:solidFill>
                  <a:schemeClr val="tx1"/>
                </a:solidFill>
                <a:latin typeface="Arial" panose="020B0604020202020204" pitchFamily="34" charset="0"/>
                <a:ea typeface="+mn-ea"/>
                <a:cs typeface="Arial" panose="020B0604020202020204" pitchFamily="34" charset="0"/>
              </a:defRPr>
            </a:lvl3pPr>
            <a:lvl4pPr marL="233363" indent="-223838" algn="l" defTabSz="914400" rtl="0" eaLnBrk="1" latinLnBrk="0" hangingPunct="1">
              <a:lnSpc>
                <a:spcPct val="90000"/>
              </a:lnSpc>
              <a:spcBef>
                <a:spcPts val="500"/>
              </a:spcBef>
              <a:buFont typeface="Arial" panose="020B0604020202020204" pitchFamily="34" charset="0"/>
              <a:buChar char="•"/>
              <a:tabLst/>
              <a:defRPr sz="2400" b="0" i="0" kern="1200">
                <a:solidFill>
                  <a:schemeClr val="tx1"/>
                </a:solidFill>
                <a:latin typeface="Arial" panose="020B0604020202020204" pitchFamily="34" charset="0"/>
                <a:ea typeface="+mn-ea"/>
                <a:cs typeface="Arial" panose="020B0604020202020204" pitchFamily="34" charset="0"/>
              </a:defRPr>
            </a:lvl4pPr>
            <a:lvl5pPr marL="1828800" indent="-1819275" algn="l" defTabSz="914400" rtl="0" eaLnBrk="1" latinLnBrk="0" hangingPunct="1">
              <a:lnSpc>
                <a:spcPct val="90000"/>
              </a:lnSpc>
              <a:spcBef>
                <a:spcPts val="500"/>
              </a:spcBef>
              <a:buFont typeface="Arial" panose="020B0604020202020204" pitchFamily="34" charset="0"/>
              <a:buNone/>
              <a:tabLst/>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latin typeface="Arial"/>
                <a:cs typeface="Arial"/>
              </a:rPr>
              <a:t>KNOW YOUR LOCAL PROTECTED AREAS</a:t>
            </a:r>
            <a:endParaRPr lang="en-US" sz="2800" dirty="0">
              <a:latin typeface="Arial"/>
              <a:cs typeface="Arial"/>
            </a:endParaRPr>
          </a:p>
        </p:txBody>
      </p:sp>
      <p:pic>
        <p:nvPicPr>
          <p:cNvPr id="5" name="Picture Placeholder 2" descr="Diagram, engineering drawing&#10;&#10;Description automatically generated">
            <a:extLst>
              <a:ext uri="{FF2B5EF4-FFF2-40B4-BE49-F238E27FC236}">
                <a16:creationId xmlns:a16="http://schemas.microsoft.com/office/drawing/2014/main" id="{E7A8A3F6-E885-0243-CC56-9A9BBABA5784}"/>
              </a:ext>
            </a:extLst>
          </p:cNvPr>
          <p:cNvPicPr>
            <a:picLocks noGrp="1" noChangeAspect="1"/>
          </p:cNvPicPr>
          <p:nvPr>
            <p:ph type="pic" sz="quarter" idx="19"/>
          </p:nvPr>
        </p:nvPicPr>
        <p:blipFill>
          <a:blip r:embed="rId3"/>
          <a:srcRect t="5492" b="5492"/>
          <a:stretch>
            <a:fillRect/>
          </a:stretch>
        </p:blipFill>
        <p:spPr>
          <a:xfrm>
            <a:off x="6533741" y="1767414"/>
            <a:ext cx="3970337" cy="4931836"/>
          </a:xfrm>
        </p:spPr>
      </p:pic>
    </p:spTree>
    <p:extLst>
      <p:ext uri="{BB962C8B-B14F-4D97-AF65-F5344CB8AC3E}">
        <p14:creationId xmlns:p14="http://schemas.microsoft.com/office/powerpoint/2010/main" val="251225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D49C02-B3F5-A39B-447E-AB8F86945EBC}"/>
              </a:ext>
            </a:extLst>
          </p:cNvPr>
          <p:cNvGrpSpPr>
            <a:grpSpLocks noGrp="1" noUngrp="1" noRot="1" noMove="1" noResize="1"/>
          </p:cNvGrpSpPr>
          <p:nvPr/>
        </p:nvGrpSpPr>
        <p:grpSpPr>
          <a:xfrm>
            <a:off x="1730976" y="870463"/>
            <a:ext cx="7381102" cy="4269847"/>
            <a:chOff x="1730976" y="870463"/>
            <a:chExt cx="7381102" cy="4269847"/>
          </a:xfrm>
        </p:grpSpPr>
        <p:sp>
          <p:nvSpPr>
            <p:cNvPr id="8" name="TextBox 7">
              <a:extLst>
                <a:ext uri="{FF2B5EF4-FFF2-40B4-BE49-F238E27FC236}">
                  <a16:creationId xmlns:a16="http://schemas.microsoft.com/office/drawing/2014/main" id="{7580B881-0DA4-E64B-AC88-89CEE594539B}"/>
                </a:ext>
              </a:extLst>
            </p:cNvPr>
            <p:cNvSpPr txBox="1">
              <a:spLocks noGrp="1" noRot="1" noMove="1" noResize="1" noEditPoints="1" noAdjustHandles="1" noChangeArrowheads="1" noChangeShapeType="1"/>
            </p:cNvSpPr>
            <p:nvPr/>
          </p:nvSpPr>
          <p:spPr>
            <a:xfrm>
              <a:off x="1730976" y="870463"/>
              <a:ext cx="7381102" cy="3877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sngStrike" kern="1200" cap="none" spc="60" normalizeH="0" baseline="0" noProof="0" dirty="0">
                <a:ln>
                  <a:noFill/>
                </a:ln>
                <a:solidFill>
                  <a:srgbClr val="FF711C"/>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56F71E-2CE9-E8E7-EC30-D28FBA7BE49A}"/>
                </a:ext>
              </a:extLst>
            </p:cNvPr>
            <p:cNvSpPr txBox="1">
              <a:spLocks noGrp="1" noRot="1" noMove="1" noResize="1" noEditPoints="1" noAdjustHandles="1" noChangeArrowheads="1" noChangeShapeType="1"/>
            </p:cNvSpPr>
            <p:nvPr/>
          </p:nvSpPr>
          <p:spPr>
            <a:xfrm>
              <a:off x="1806392" y="2924319"/>
              <a:ext cx="4138780" cy="2215991"/>
            </a:xfrm>
            <a:prstGeom prst="rect">
              <a:avLst/>
            </a:prstGeom>
            <a:noFill/>
          </p:spPr>
          <p:txBody>
            <a:bodyPr wrap="square" lIns="0" tIns="0" rIns="0" bIns="0" rtlCol="0" anchor="t">
              <a:spAutoFit/>
            </a:bodyPr>
            <a:lstStyle/>
            <a:p>
              <a:pPr algn="ctr"/>
              <a:r>
                <a:rPr lang="en-US" sz="3600" b="1" spc="300" dirty="0">
                  <a:latin typeface="Arial"/>
                  <a:ea typeface="+mj-ea"/>
                  <a:cs typeface="Arial"/>
                </a:rPr>
                <a:t>operational safety </a:t>
              </a:r>
              <a:r>
                <a:rPr kumimoji="0" lang="en-US" sz="3600" b="1" i="0" u="none" strike="noStrike" kern="1200" cap="none" spc="300" normalizeH="0" baseline="0" noProof="0" dirty="0">
                  <a:ln>
                    <a:noFill/>
                  </a:ln>
                  <a:uLnTx/>
                  <a:uFillTx/>
                  <a:latin typeface="Arial"/>
                  <a:ea typeface="+mj-ea"/>
                  <a:cs typeface="Arial"/>
                </a:rPr>
                <a:t>at </a:t>
              </a:r>
              <a:r>
                <a:rPr lang="en-US" sz="3600" b="1" i="1" spc="300" dirty="0">
                  <a:solidFill>
                    <a:srgbClr val="F16F1F"/>
                  </a:solidFill>
                  <a:latin typeface="Arial"/>
                  <a:ea typeface="+mj-ea"/>
                  <a:cs typeface="Arial"/>
                </a:rPr>
                <a:t>Truckee-Tahoe </a:t>
              </a:r>
              <a:r>
                <a:rPr kumimoji="0" lang="en-US" sz="3600" b="1" i="0" u="none" strike="noStrike" kern="1200" cap="none" spc="300" normalizeH="0" baseline="0" noProof="0" dirty="0">
                  <a:ln>
                    <a:noFill/>
                  </a:ln>
                  <a:uLnTx/>
                  <a:uFillTx/>
                  <a:latin typeface="Arial"/>
                  <a:ea typeface="+mj-ea"/>
                  <a:cs typeface="Arial"/>
                </a:rPr>
                <a:t>airport</a:t>
              </a:r>
              <a:r>
                <a:rPr lang="en-US" sz="3600" b="1" spc="300" dirty="0">
                  <a:latin typeface="Arial"/>
                  <a:ea typeface="+mj-ea"/>
                  <a:cs typeface="Arial"/>
                </a:rPr>
                <a:t>...</a:t>
              </a:r>
              <a:endParaRPr lang="en-US" sz="3600" b="1" dirty="0">
                <a:latin typeface="Arial"/>
                <a:cs typeface="Arial"/>
              </a:endParaRPr>
            </a:p>
          </p:txBody>
        </p:sp>
      </p:grpSp>
      <p:sp>
        <p:nvSpPr>
          <p:cNvPr id="2" name="TextBox 1">
            <a:extLst>
              <a:ext uri="{FF2B5EF4-FFF2-40B4-BE49-F238E27FC236}">
                <a16:creationId xmlns:a16="http://schemas.microsoft.com/office/drawing/2014/main" id="{468D1583-80C2-5382-5143-C8431CF5318B}"/>
              </a:ext>
            </a:extLst>
          </p:cNvPr>
          <p:cNvSpPr txBox="1">
            <a:spLocks noGrp="1" noRot="1" noMove="1" noResize="1" noEditPoints="1" noAdjustHandles="1" noChangeArrowheads="1" noChangeShapeType="1"/>
          </p:cNvSpPr>
          <p:nvPr/>
        </p:nvSpPr>
        <p:spPr>
          <a:xfrm>
            <a:off x="1589574" y="1530385"/>
            <a:ext cx="9995586" cy="677108"/>
          </a:xfrm>
          <a:prstGeom prst="rect">
            <a:avLst/>
          </a:prstGeom>
          <a:noFill/>
        </p:spPr>
        <p:txBody>
          <a:bodyPr wrap="square" lIns="0" tIns="0" rIns="0" bIns="0" rtlCol="0" anchor="t">
            <a:spAutoFit/>
          </a:bodyPr>
          <a:lstStyle/>
          <a:p>
            <a:r>
              <a:rPr kumimoji="0" lang="en-US" sz="44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Arial Black"/>
                <a:ea typeface="+mj-ea"/>
                <a:cs typeface="Arial Black" panose="020B0604020202020204" pitchFamily="34" charset="0"/>
              </a:rPr>
              <a:t>LET’S REVIEW</a:t>
            </a:r>
            <a:r>
              <a:rPr lang="en-US" sz="4400" b="1" spc="300" dirty="0">
                <a:solidFill>
                  <a:schemeClr val="bg1"/>
                </a:solidFill>
                <a:effectLst>
                  <a:outerShdw blurRad="38100" dist="38100" dir="2700000" algn="tl">
                    <a:srgbClr val="000000">
                      <a:alpha val="43137"/>
                    </a:srgbClr>
                  </a:outerShdw>
                </a:effectLst>
                <a:latin typeface="Arial Black"/>
                <a:ea typeface="+mj-ea"/>
                <a:cs typeface="Arial Black" panose="020B0604020202020204" pitchFamily="34" charset="0"/>
              </a:rPr>
              <a:t> ...</a:t>
            </a:r>
            <a:endParaRPr lang="en-US" sz="4400" b="1" spc="300" dirty="0">
              <a:solidFill>
                <a:schemeClr val="bg1"/>
              </a:solidFill>
              <a:effectLst>
                <a:outerShdw blurRad="38100" dist="38100" dir="2700000" algn="tl">
                  <a:srgbClr val="000000">
                    <a:alpha val="43137"/>
                  </a:srgbClr>
                </a:outerShdw>
              </a:effectLst>
              <a:latin typeface="Arial Black"/>
            </a:endParaRPr>
          </a:p>
        </p:txBody>
      </p:sp>
    </p:spTree>
    <p:extLst>
      <p:ext uri="{BB962C8B-B14F-4D97-AF65-F5344CB8AC3E}">
        <p14:creationId xmlns:p14="http://schemas.microsoft.com/office/powerpoint/2010/main" val="1877514104"/>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6B98A6"/>
      </a:accent1>
      <a:accent2>
        <a:srgbClr val="303744"/>
      </a:accent2>
      <a:accent3>
        <a:srgbClr val="F3823F"/>
      </a:accent3>
      <a:accent4>
        <a:srgbClr val="005392"/>
      </a:accent4>
      <a:accent5>
        <a:srgbClr val="B74919"/>
      </a:accent5>
      <a:accent6>
        <a:srgbClr val="E2944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Custom 2">
      <a:dk1>
        <a:srgbClr val="000000"/>
      </a:dk1>
      <a:lt1>
        <a:srgbClr val="FFFFFF"/>
      </a:lt1>
      <a:dk2>
        <a:srgbClr val="44546A"/>
      </a:dk2>
      <a:lt2>
        <a:srgbClr val="E7E6E6"/>
      </a:lt2>
      <a:accent1>
        <a:srgbClr val="6B98A6"/>
      </a:accent1>
      <a:accent2>
        <a:srgbClr val="303744"/>
      </a:accent2>
      <a:accent3>
        <a:srgbClr val="F3823F"/>
      </a:accent3>
      <a:accent4>
        <a:srgbClr val="005392"/>
      </a:accent4>
      <a:accent5>
        <a:srgbClr val="B74919"/>
      </a:accent5>
      <a:accent6>
        <a:srgbClr val="E2944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190BF80F56B4DB2927353975AD91D" ma:contentTypeVersion="4" ma:contentTypeDescription="Create a new document." ma:contentTypeScope="" ma:versionID="8d987fcb82aaaa8ba8f52e51750e0ea5">
  <xsd:schema xmlns:xsd="http://www.w3.org/2001/XMLSchema" xmlns:xs="http://www.w3.org/2001/XMLSchema" xmlns:p="http://schemas.microsoft.com/office/2006/metadata/properties" xmlns:ns2="aaa3f33f-33e8-441f-8e3f-ce06ecada00c" targetNamespace="http://schemas.microsoft.com/office/2006/metadata/properties" ma:root="true" ma:fieldsID="34e6c56c0b434bd5c6fc4c68247d55d3" ns2:_="">
    <xsd:import namespace="aaa3f33f-33e8-441f-8e3f-ce06ecada00c"/>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a3f33f-33e8-441f-8e3f-ce06ecada00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B61B1F-3275-48FA-9BC8-EBD76C47FCD6}">
  <ds:schemaRefs>
    <ds:schemaRef ds:uri="http://schemas.microsoft.com/sharepoint/v3/contenttype/forms"/>
  </ds:schemaRefs>
</ds:datastoreItem>
</file>

<file path=customXml/itemProps2.xml><?xml version="1.0" encoding="utf-8"?>
<ds:datastoreItem xmlns:ds="http://schemas.openxmlformats.org/officeDocument/2006/customXml" ds:itemID="{26F9C265-B20D-440F-AC78-5403950400AF}">
  <ds:schemaRefs>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http://purl.org/dc/dcmitype/"/>
    <ds:schemaRef ds:uri="http://schemas.microsoft.com/office/infopath/2007/PartnerControls"/>
    <ds:schemaRef ds:uri="aaa3f33f-33e8-441f-8e3f-ce06ecada00c"/>
    <ds:schemaRef ds:uri="http://schemas.microsoft.com/office/2006/metadata/properties"/>
  </ds:schemaRefs>
</ds:datastoreItem>
</file>

<file path=customXml/itemProps3.xml><?xml version="1.0" encoding="utf-8"?>
<ds:datastoreItem xmlns:ds="http://schemas.openxmlformats.org/officeDocument/2006/customXml" ds:itemID="{C429AF34-2850-4A2D-9646-A49509407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a3f33f-33e8-441f-8e3f-ce06ecada0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3924</TotalTime>
  <Words>11427</Words>
  <Application>Microsoft Office PowerPoint</Application>
  <PresentationFormat>Widescreen</PresentationFormat>
  <Paragraphs>1274</Paragraphs>
  <Slides>66</Slides>
  <Notes>65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66</vt:i4>
      </vt:variant>
    </vt:vector>
  </HeadingPairs>
  <TitlesOfParts>
    <vt:vector size="81" baseType="lpstr">
      <vt:lpstr>Arial</vt:lpstr>
      <vt:lpstr>Arial Black</vt:lpstr>
      <vt:lpstr>Arial Narrow</vt:lpstr>
      <vt:lpstr>Arial,Sans-Serif</vt:lpstr>
      <vt:lpstr>Arial-BoldItalicMT</vt:lpstr>
      <vt:lpstr>Calibri</vt:lpstr>
      <vt:lpstr>Calibri Light</vt:lpstr>
      <vt:lpstr>Courier New</vt:lpstr>
      <vt:lpstr>Georgia</vt:lpstr>
      <vt:lpstr>Times New Roman</vt:lpstr>
      <vt:lpstr>Wingdings</vt:lpstr>
      <vt:lpstr>Office Theme</vt:lpstr>
      <vt:lpstr>2_Office Theme</vt:lpstr>
      <vt:lpstr>Office Theme</vt:lpstr>
      <vt:lpstr>7_Office Theme</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Betsy Moore</dc:creator>
  <cp:lastModifiedBy>Larry Finney</cp:lastModifiedBy>
  <cp:revision>109</cp:revision>
  <dcterms:created xsi:type="dcterms:W3CDTF">2022-09-09T18:39:26Z</dcterms:created>
  <dcterms:modified xsi:type="dcterms:W3CDTF">2025-08-20T22:49:22Z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0x010100490190BF80F56B4DB2927353975AD91D</vt:lpwstr>
  </property>
</Properties>
</file>