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78" r:id="rId3"/>
    <p:sldId id="287" r:id="rId4"/>
    <p:sldId id="257" r:id="rId5"/>
    <p:sldId id="258" r:id="rId6"/>
    <p:sldId id="276" r:id="rId7"/>
    <p:sldId id="259" r:id="rId8"/>
    <p:sldId id="260" r:id="rId9"/>
    <p:sldId id="261" r:id="rId10"/>
    <p:sldId id="262" r:id="rId11"/>
    <p:sldId id="272" r:id="rId12"/>
    <p:sldId id="273" r:id="rId13"/>
    <p:sldId id="274" r:id="rId14"/>
    <p:sldId id="275" r:id="rId15"/>
    <p:sldId id="263" r:id="rId16"/>
    <p:sldId id="264" r:id="rId17"/>
    <p:sldId id="265" r:id="rId18"/>
    <p:sldId id="266" r:id="rId19"/>
    <p:sldId id="280" r:id="rId20"/>
    <p:sldId id="281" r:id="rId21"/>
    <p:sldId id="282" r:id="rId22"/>
    <p:sldId id="283" r:id="rId23"/>
    <p:sldId id="277" r:id="rId24"/>
    <p:sldId id="279" r:id="rId25"/>
    <p:sldId id="267" r:id="rId26"/>
    <p:sldId id="268" r:id="rId27"/>
    <p:sldId id="269" r:id="rId28"/>
    <p:sldId id="270" r:id="rId29"/>
    <p:sldId id="271" r:id="rId30"/>
    <p:sldId id="284" r:id="rId31"/>
    <p:sldId id="285" r:id="rId32"/>
    <p:sldId id="286" r:id="rId33"/>
  </p:sldIdLst>
  <p:sldSz cx="12192000" cy="6858000"/>
  <p:notesSz cx="7315200" cy="96012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Wingdings 3" panose="05040102010807070707" pitchFamily="18" charset="2"/>
      <p:regular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535F867-BFE7-4B30-8B89-3C8D9A26B9A8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CEB93D3-4D44-439C-A27E-ACD7FF406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8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6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4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58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7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67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66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52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01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97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82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89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13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46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90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37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018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53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06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31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4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110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18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61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39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60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71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7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5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48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93D3-4D44-439C-A27E-ACD7FF4064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2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300875793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vimeo.com/30087579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DLFHdq540g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www.youtube.com/watch?v=BDLFHdq540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a.gov/nextgen/how_nextgen_works/new_technology/adsb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Automatic Dependent Surveillance Broadcast (ADS-B)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792753"/>
          </a:xfrm>
        </p:spPr>
        <p:txBody>
          <a:bodyPr/>
          <a:lstStyle/>
          <a:p>
            <a:r>
              <a:rPr lang="en-US" b="1" dirty="0" smtClean="0"/>
              <a:t>101 Information </a:t>
            </a:r>
            <a:r>
              <a:rPr lang="en-US" dirty="0" smtClean="0"/>
              <a:t>| History |Definitions | Rules | Outlook</a:t>
            </a:r>
          </a:p>
          <a:p>
            <a:r>
              <a:rPr lang="en-US" b="1" dirty="0" smtClean="0"/>
              <a:t>KTRK Surveillance </a:t>
            </a:r>
            <a:r>
              <a:rPr lang="en-US" dirty="0" smtClean="0"/>
              <a:t>| MLAT | Missing Data | NAS</a:t>
            </a:r>
          </a:p>
          <a:p>
            <a:r>
              <a:rPr lang="en-US" b="1" dirty="0" smtClean="0"/>
              <a:t>Unintended consequences </a:t>
            </a:r>
            <a:r>
              <a:rPr lang="en-US" dirty="0" smtClean="0"/>
              <a:t>| Basics | Survey | Outreach</a:t>
            </a:r>
          </a:p>
          <a:p>
            <a:r>
              <a:rPr lang="en-US" b="1" dirty="0" smtClean="0"/>
              <a:t>Next Steps </a:t>
            </a:r>
            <a:r>
              <a:rPr lang="en-US" dirty="0" smtClean="0"/>
              <a:t>| Contract | Off ramps | Roadblocks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4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760651"/>
          </a:xfrm>
        </p:spPr>
        <p:txBody>
          <a:bodyPr/>
          <a:lstStyle/>
          <a:p>
            <a:r>
              <a:rPr lang="en-US" dirty="0" smtClean="0"/>
              <a:t>Missing Data </a:t>
            </a:r>
            <a:r>
              <a:rPr lang="en-US" dirty="0" smtClean="0">
                <a:solidFill>
                  <a:schemeClr val="accent1"/>
                </a:solidFill>
              </a:rPr>
              <a:t>KTRK is a black hole…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" y="760651"/>
            <a:ext cx="3617140" cy="323638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56" y="760651"/>
            <a:ext cx="3654887" cy="3236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99" y="760651"/>
            <a:ext cx="3737506" cy="3236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02" y="4140395"/>
            <a:ext cx="3090393" cy="26166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2549" y="4140395"/>
            <a:ext cx="247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AGL or 6400 MSL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99359" y="5004894"/>
            <a:ext cx="278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5000 AGL or 10,900 MSL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50618" y="3338814"/>
            <a:ext cx="288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1500 AGL or 7400 MSL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504857" y="4067097"/>
            <a:ext cx="2913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3000 AGL or 8900 MSL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7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09" y="36730"/>
            <a:ext cx="9404723" cy="1400530"/>
          </a:xfrm>
        </p:spPr>
        <p:txBody>
          <a:bodyPr/>
          <a:lstStyle/>
          <a:p>
            <a:pPr algn="ctr"/>
            <a:r>
              <a:rPr lang="en-US" sz="4000" dirty="0" smtClean="0"/>
              <a:t>EXISITING CONDITION 500 </a:t>
            </a:r>
            <a:r>
              <a:rPr lang="en-US" sz="4000" dirty="0"/>
              <a:t>AGL or 6400 MSL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16" y="1321456"/>
            <a:ext cx="6008111" cy="5375678"/>
          </a:xfrm>
        </p:spPr>
      </p:pic>
      <p:sp>
        <p:nvSpPr>
          <p:cNvPr id="5" name="TextBox 4"/>
          <p:cNvSpPr txBox="1"/>
          <p:nvPr/>
        </p:nvSpPr>
        <p:spPr>
          <a:xfrm>
            <a:off x="8974667" y="1388533"/>
            <a:ext cx="250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GREEN indicates ADS-B Coverage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48471" y="3386667"/>
            <a:ext cx="3880196" cy="795866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87087" y="3145439"/>
            <a:ext cx="250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KTRK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09" y="36730"/>
            <a:ext cx="9404723" cy="1400530"/>
          </a:xfrm>
        </p:spPr>
        <p:txBody>
          <a:bodyPr/>
          <a:lstStyle/>
          <a:p>
            <a:pPr algn="ctr"/>
            <a:r>
              <a:rPr lang="en-US" sz="4000" dirty="0" smtClean="0"/>
              <a:t>EXISITING CONDITION </a:t>
            </a:r>
            <a:r>
              <a:rPr lang="en-US" sz="4000" dirty="0"/>
              <a:t>1500 AGL or 7400 MSL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74667" y="1388533"/>
            <a:ext cx="250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YELLOW indicates ADS-B Coverage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51" y="1388533"/>
            <a:ext cx="5990422" cy="5304497"/>
          </a:xfrm>
        </p:spPr>
      </p:pic>
      <p:cxnSp>
        <p:nvCxnSpPr>
          <p:cNvPr id="9" name="Straight Arrow Connector 8"/>
          <p:cNvCxnSpPr/>
          <p:nvPr/>
        </p:nvCxnSpPr>
        <p:spPr>
          <a:xfrm flipH="1">
            <a:off x="5175315" y="3386667"/>
            <a:ext cx="4053352" cy="732846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87087" y="3145439"/>
            <a:ext cx="250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KTRK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4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09" y="36730"/>
            <a:ext cx="9404723" cy="1400530"/>
          </a:xfrm>
        </p:spPr>
        <p:txBody>
          <a:bodyPr/>
          <a:lstStyle/>
          <a:p>
            <a:pPr algn="ctr"/>
            <a:r>
              <a:rPr lang="en-US" sz="4000" dirty="0" smtClean="0"/>
              <a:t>EXISITING CONDITION </a:t>
            </a:r>
            <a:r>
              <a:rPr lang="en-US" sz="4000" dirty="0"/>
              <a:t>3000 AGL or 8900 MSL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16" y="1408018"/>
            <a:ext cx="6008111" cy="5202554"/>
          </a:xfrm>
        </p:spPr>
      </p:pic>
      <p:sp>
        <p:nvSpPr>
          <p:cNvPr id="5" name="TextBox 4"/>
          <p:cNvSpPr txBox="1"/>
          <p:nvPr/>
        </p:nvSpPr>
        <p:spPr>
          <a:xfrm>
            <a:off x="8974667" y="1388533"/>
            <a:ext cx="250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GREEN  indicates ADS-B Coverage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16718" y="3386667"/>
            <a:ext cx="3911949" cy="902529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87087" y="3145439"/>
            <a:ext cx="250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KTRK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09" y="36730"/>
            <a:ext cx="9404723" cy="1400530"/>
          </a:xfrm>
        </p:spPr>
        <p:txBody>
          <a:bodyPr/>
          <a:lstStyle/>
          <a:p>
            <a:pPr algn="ctr"/>
            <a:r>
              <a:rPr lang="en-US" sz="4000" dirty="0" smtClean="0"/>
              <a:t>EXISITING CONDITION </a:t>
            </a:r>
            <a:r>
              <a:rPr lang="en-US" sz="4000" dirty="0"/>
              <a:t>5000 AGL or 10,900 MSL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16" y="1465792"/>
            <a:ext cx="6008111" cy="5087006"/>
          </a:xfrm>
        </p:spPr>
      </p:pic>
      <p:sp>
        <p:nvSpPr>
          <p:cNvPr id="5" name="TextBox 4"/>
          <p:cNvSpPr txBox="1"/>
          <p:nvPr/>
        </p:nvSpPr>
        <p:spPr>
          <a:xfrm>
            <a:off x="8974667" y="1388533"/>
            <a:ext cx="250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BROWN indicates ADS-B Coverage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48471" y="3386667"/>
            <a:ext cx="3880196" cy="795866"/>
          </a:xfrm>
          <a:prstGeom prst="straightConnector1">
            <a:avLst/>
          </a:prstGeom>
          <a:ln w="2540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87087" y="3145439"/>
            <a:ext cx="250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KTRK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44" y="122518"/>
            <a:ext cx="9404723" cy="817282"/>
          </a:xfrm>
        </p:spPr>
        <p:txBody>
          <a:bodyPr/>
          <a:lstStyle/>
          <a:p>
            <a:r>
              <a:rPr lang="en-US" dirty="0" smtClean="0"/>
              <a:t>National Airspace System (NAS)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1" b="16133"/>
          <a:stretch/>
        </p:blipFill>
        <p:spPr>
          <a:xfrm>
            <a:off x="6449369" y="2192414"/>
            <a:ext cx="5742631" cy="46655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3824" y="5240866"/>
            <a:ext cx="293719" cy="304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3" t="142" r="8840" b="33968"/>
          <a:stretch/>
        </p:blipFill>
        <p:spPr>
          <a:xfrm>
            <a:off x="6449369" y="2192414"/>
            <a:ext cx="2751668" cy="1363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36" y="1417078"/>
            <a:ext cx="60621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HOW Airspace Capacity Reduces Annoyance &amp; Emissions</a:t>
            </a:r>
          </a:p>
          <a:p>
            <a:r>
              <a:rPr lang="en-US" dirty="0" smtClean="0"/>
              <a:t>Reduces Hold Times</a:t>
            </a:r>
          </a:p>
          <a:p>
            <a:r>
              <a:rPr lang="en-US" dirty="0" smtClean="0"/>
              <a:t>Reduces Ground Delays</a:t>
            </a:r>
          </a:p>
          <a:p>
            <a:r>
              <a:rPr lang="en-US" dirty="0" smtClean="0"/>
              <a:t>Allows less maneuvering prior to landing</a:t>
            </a:r>
          </a:p>
          <a:p>
            <a:r>
              <a:rPr lang="en-US" dirty="0" smtClean="0"/>
              <a:t>Allows straightened paths 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1"/>
                </a:solidFill>
              </a:rPr>
              <a:t>Enroute Controllers can’t see KTRK</a:t>
            </a:r>
          </a:p>
          <a:p>
            <a:r>
              <a:rPr lang="en-US" dirty="0"/>
              <a:t>Aircraft </a:t>
            </a:r>
            <a:r>
              <a:rPr lang="en-US" dirty="0" smtClean="0"/>
              <a:t>sent to KTRK with 1 in 1 out</a:t>
            </a:r>
          </a:p>
          <a:p>
            <a:r>
              <a:rPr lang="en-US" dirty="0" smtClean="0"/>
              <a:t>Aircraft held overhead or maneuver</a:t>
            </a:r>
          </a:p>
          <a:p>
            <a:r>
              <a:rPr lang="en-US" dirty="0"/>
              <a:t>Aircraft </a:t>
            </a:r>
            <a:r>
              <a:rPr lang="en-US" dirty="0" smtClean="0"/>
              <a:t>wait on the ground idling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1"/>
                </a:solidFill>
              </a:rPr>
              <a:t>ADS-B allows controllers to keep traffic moving</a:t>
            </a:r>
          </a:p>
          <a:p>
            <a:r>
              <a:rPr lang="en-US" dirty="0" smtClean="0"/>
              <a:t>Permits takeoffs without ground delays</a:t>
            </a:r>
          </a:p>
          <a:p>
            <a:r>
              <a:rPr lang="en-US" dirty="0" smtClean="0"/>
              <a:t>Reduces time over Truckee by straightening tracks</a:t>
            </a:r>
          </a:p>
          <a:p>
            <a:r>
              <a:rPr lang="en-US" dirty="0" smtClean="0"/>
              <a:t>Reduces holding</a:t>
            </a:r>
          </a:p>
          <a:p>
            <a:r>
              <a:rPr lang="en-US" dirty="0" smtClean="0"/>
              <a:t>Gives controllers and </a:t>
            </a:r>
            <a:r>
              <a:rPr lang="en-US" dirty="0"/>
              <a:t>p</a:t>
            </a:r>
            <a:r>
              <a:rPr lang="en-US" dirty="0" smtClean="0"/>
              <a:t>ilots awareness</a:t>
            </a:r>
          </a:p>
          <a:p>
            <a:r>
              <a:rPr lang="en-US" dirty="0" smtClean="0"/>
              <a:t>Allows for faster arrival/departure sequences</a:t>
            </a:r>
          </a:p>
        </p:txBody>
      </p:sp>
    </p:spTree>
    <p:extLst>
      <p:ext uri="{BB962C8B-B14F-4D97-AF65-F5344CB8AC3E}">
        <p14:creationId xmlns:p14="http://schemas.microsoft.com/office/powerpoint/2010/main" val="4058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Unintended Consequences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93249"/>
            <a:ext cx="11300356" cy="55441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Will ADS-B drive additional traffic? </a:t>
            </a:r>
            <a:r>
              <a:rPr lang="en-US" dirty="0" smtClean="0"/>
              <a:t>Demand Drivers Study 2015 states two major findings: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 (1) Drivers of airport activity are largely outside the airport’s control.</a:t>
            </a:r>
          </a:p>
          <a:p>
            <a:r>
              <a:rPr lang="en-US" dirty="0" smtClean="0"/>
              <a:t> (2) Current drivers are the </a:t>
            </a:r>
            <a:r>
              <a:rPr lang="en-US" b="1" dirty="0" smtClean="0">
                <a:solidFill>
                  <a:schemeClr val="accent3"/>
                </a:solidFill>
              </a:rPr>
              <a:t>location of the airport </a:t>
            </a:r>
            <a:r>
              <a:rPr lang="en-US" dirty="0" smtClean="0"/>
              <a:t>and the </a:t>
            </a:r>
            <a:r>
              <a:rPr lang="en-US" b="1" dirty="0" smtClean="0">
                <a:solidFill>
                  <a:schemeClr val="accent3"/>
                </a:solidFill>
              </a:rPr>
              <a:t>strong national and regional economy</a:t>
            </a:r>
            <a:r>
              <a:rPr lang="en-US" dirty="0" smtClean="0">
                <a:solidFill>
                  <a:schemeClr val="accent3"/>
                </a:solidFill>
              </a:rPr>
              <a:t>.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Will </a:t>
            </a:r>
            <a:r>
              <a:rPr lang="en-US" b="1" dirty="0">
                <a:solidFill>
                  <a:schemeClr val="accent1"/>
                </a:solidFill>
              </a:rPr>
              <a:t>ADS-B </a:t>
            </a:r>
            <a:r>
              <a:rPr lang="en-US" b="1" dirty="0" smtClean="0">
                <a:solidFill>
                  <a:schemeClr val="accent1"/>
                </a:solidFill>
              </a:rPr>
              <a:t>drive night demand? </a:t>
            </a:r>
            <a:r>
              <a:rPr lang="en-US" dirty="0" smtClean="0"/>
              <a:t>Aircraft can currently land and depart at KTRK 24 hours/day using GPS guidance and lighting in inclement weather to a height of 526’. Surveys indicate there is little demand for night operations.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Will </a:t>
            </a:r>
            <a:r>
              <a:rPr lang="en-US" b="1" dirty="0">
                <a:solidFill>
                  <a:schemeClr val="accent1"/>
                </a:solidFill>
              </a:rPr>
              <a:t>ADS-B </a:t>
            </a:r>
            <a:r>
              <a:rPr lang="en-US" b="1" dirty="0" smtClean="0">
                <a:solidFill>
                  <a:schemeClr val="accent1"/>
                </a:solidFill>
              </a:rPr>
              <a:t>enable aircraft to operate in bad weather? </a:t>
            </a:r>
            <a:r>
              <a:rPr lang="en-US" dirty="0" smtClean="0"/>
              <a:t>The weather criteria for KTRK will not change based on ADS-B. </a:t>
            </a:r>
            <a:r>
              <a:rPr lang="en-US" b="1" dirty="0"/>
              <a:t>B</a:t>
            </a:r>
            <a:r>
              <a:rPr lang="en-US" b="1" dirty="0" smtClean="0"/>
              <a:t>ut pilots will have better weather data</a:t>
            </a:r>
            <a:r>
              <a:rPr lang="en-US" dirty="0" smtClean="0"/>
              <a:t>, which might affect a pilot’s go/no-go decision.</a:t>
            </a:r>
          </a:p>
          <a:p>
            <a:r>
              <a:rPr lang="en-US" b="1" dirty="0">
                <a:solidFill>
                  <a:schemeClr val="accent1"/>
                </a:solidFill>
              </a:rPr>
              <a:t>Will ADS-B </a:t>
            </a:r>
            <a:r>
              <a:rPr lang="en-US" b="1" dirty="0" smtClean="0">
                <a:solidFill>
                  <a:schemeClr val="accent1"/>
                </a:solidFill>
              </a:rPr>
              <a:t>make our community unsafe? </a:t>
            </a:r>
            <a:r>
              <a:rPr lang="en-US" dirty="0" smtClean="0"/>
              <a:t>All data indicates the contrary.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045" y="406399"/>
            <a:ext cx="10354733" cy="1481667"/>
          </a:xfrm>
        </p:spPr>
        <p:txBody>
          <a:bodyPr/>
          <a:lstStyle/>
          <a:p>
            <a:r>
              <a:rPr lang="en-US" dirty="0" smtClean="0"/>
              <a:t>Aircraft Pilot &amp; Operator Survey</a:t>
            </a:r>
            <a:br>
              <a:rPr lang="en-US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045" y="2146053"/>
            <a:ext cx="8946541" cy="419548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Who: </a:t>
            </a:r>
            <a:r>
              <a:rPr lang="en-US" dirty="0" err="1" smtClean="0"/>
              <a:t>NetJets</a:t>
            </a:r>
            <a:r>
              <a:rPr lang="en-US" dirty="0" smtClean="0"/>
              <a:t>, </a:t>
            </a:r>
            <a:r>
              <a:rPr lang="en-US" dirty="0" err="1"/>
              <a:t>SurfAir</a:t>
            </a:r>
            <a:r>
              <a:rPr lang="en-US" dirty="0"/>
              <a:t>, Wheels Up, Mt. Lion, Charter, Fractional, Part 91, turbo </a:t>
            </a:r>
            <a:r>
              <a:rPr lang="en-US" dirty="0" smtClean="0"/>
              <a:t>prop</a:t>
            </a:r>
            <a:r>
              <a:rPr lang="en-US" dirty="0"/>
              <a:t>, jet, piston, home based, itinerant, hangar tenant et. all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Why: </a:t>
            </a:r>
            <a:r>
              <a:rPr lang="en-US" dirty="0" smtClean="0"/>
              <a:t>To identify potential changes in airport activity</a:t>
            </a:r>
            <a:r>
              <a:rPr lang="en-US" dirty="0"/>
              <a:t> </a:t>
            </a:r>
            <a:r>
              <a:rPr lang="en-US" dirty="0" smtClean="0"/>
              <a:t>and demand, and to understand potential downsides or unintended consequences.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Other Sources: </a:t>
            </a:r>
            <a:r>
              <a:rPr lang="en-US" dirty="0" smtClean="0"/>
              <a:t>What other sources provide information on ADS-B that Staff has investigated.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FAA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Airline Industry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Pilot Groups such as AOPA, EAA, NBAA, NATA, GAMA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National Academy of Science ACRP </a:t>
            </a:r>
            <a:r>
              <a:rPr lang="en-US" dirty="0" err="1" smtClean="0"/>
              <a:t>NextGen</a:t>
            </a:r>
            <a:r>
              <a:rPr lang="en-US" dirty="0" smtClean="0"/>
              <a:t> for Airports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Manufacturers of technology Harris Corp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538338"/>
            <a:ext cx="10835219" cy="4708663"/>
          </a:xfrm>
        </p:spPr>
      </p:pic>
    </p:spTree>
    <p:extLst>
      <p:ext uri="{BB962C8B-B14F-4D97-AF65-F5344CB8AC3E}">
        <p14:creationId xmlns:p14="http://schemas.microsoft.com/office/powerpoint/2010/main" val="38885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091268"/>
            <a:ext cx="10614972" cy="3866586"/>
          </a:xfrm>
        </p:spPr>
      </p:pic>
    </p:spTree>
    <p:extLst>
      <p:ext uri="{BB962C8B-B14F-4D97-AF65-F5344CB8AC3E}">
        <p14:creationId xmlns:p14="http://schemas.microsoft.com/office/powerpoint/2010/main" val="28584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Role in the ADS-B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748118"/>
            <a:ext cx="8946541" cy="4195481"/>
          </a:xfrm>
        </p:spPr>
        <p:txBody>
          <a:bodyPr/>
          <a:lstStyle/>
          <a:p>
            <a:r>
              <a:rPr lang="en-US" dirty="0" smtClean="0"/>
              <a:t>To provide the Board and Community unbiased, relevant, and factual information from informed sources regarding ADS-B.</a:t>
            </a:r>
          </a:p>
          <a:p>
            <a:r>
              <a:rPr lang="en-US" dirty="0" smtClean="0"/>
              <a:t>Use industry accepted guidance to understand what benefits ADS-B will bring to pilots, passengers, and the airport.</a:t>
            </a:r>
          </a:p>
          <a:p>
            <a:r>
              <a:rPr lang="en-US" dirty="0" smtClean="0"/>
              <a:t>Use regulatory guidance to understand how our airport will function with or without the pending mandatory ADS-B implementation.</a:t>
            </a:r>
          </a:p>
          <a:p>
            <a:r>
              <a:rPr lang="en-US" dirty="0" smtClean="0"/>
              <a:t>Understand the positive or negative safety implications of ADS-B.</a:t>
            </a:r>
          </a:p>
          <a:p>
            <a:r>
              <a:rPr lang="en-US" dirty="0" smtClean="0"/>
              <a:t>Exhaustively search for potential unintended consequences of an ADS-B installation at Truckee Tahoe Airport.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1959880"/>
            <a:ext cx="10487554" cy="3820173"/>
          </a:xfrm>
        </p:spPr>
      </p:pic>
    </p:spTree>
    <p:extLst>
      <p:ext uri="{BB962C8B-B14F-4D97-AF65-F5344CB8AC3E}">
        <p14:creationId xmlns:p14="http://schemas.microsoft.com/office/powerpoint/2010/main" val="8775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927739"/>
            <a:ext cx="10786717" cy="3634196"/>
          </a:xfrm>
        </p:spPr>
      </p:pic>
    </p:spTree>
    <p:extLst>
      <p:ext uri="{BB962C8B-B14F-4D97-AF65-F5344CB8AC3E}">
        <p14:creationId xmlns:p14="http://schemas.microsoft.com/office/powerpoint/2010/main" val="20605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988734"/>
            <a:ext cx="10355453" cy="2194465"/>
          </a:xfrm>
        </p:spPr>
      </p:pic>
    </p:spTree>
    <p:extLst>
      <p:ext uri="{BB962C8B-B14F-4D97-AF65-F5344CB8AC3E}">
        <p14:creationId xmlns:p14="http://schemas.microsoft.com/office/powerpoint/2010/main" val="18488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 Testimony: 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Chris Balle, Program Manger, Harris Corp.</a:t>
            </a:r>
            <a:b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650+ Site Installations across America. Paul Freeman, Deputy Program Manager, ADSB Liaison (Garmin, AOPA, NATA, </a:t>
            </a:r>
            <a:r>
              <a:rPr lang="en-US" sz="180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GAMA etc.).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710268"/>
            <a:ext cx="11785599" cy="4842932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Has any airport or community, city, or system reported negative impacts from ADS-B installation or coverage? </a:t>
            </a:r>
            <a:r>
              <a:rPr lang="en-US" dirty="0" smtClean="0"/>
              <a:t>No, not to date, unaware of anything like that.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Has ADS-B been linked to an increase in airport traffic, flight congestion, or demand?</a:t>
            </a:r>
            <a:r>
              <a:rPr lang="en-US" dirty="0" smtClean="0"/>
              <a:t> No correlation to additional flights, the opposite it allows balancing and avoids “one in/out”.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Has ADS-B emboldened pilots to behave unsafely in any way? </a:t>
            </a:r>
            <a:r>
              <a:rPr lang="en-US" dirty="0" smtClean="0"/>
              <a:t>No not that we know of.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Has ADS-B promoted flying at night or is there any benefit that ADS-B offers to a night flying pilot that isn’t available during the daytime? </a:t>
            </a:r>
            <a:r>
              <a:rPr lang="en-US" dirty="0" smtClean="0"/>
              <a:t>No.</a:t>
            </a:r>
          </a:p>
          <a:p>
            <a:r>
              <a:rPr lang="en-US" dirty="0" smtClean="0"/>
              <a:t>“Symphony and other flight tracking products using ADS-B technology are helping communities track flights and actually reduce annoyance”.</a:t>
            </a:r>
          </a:p>
          <a:p>
            <a:r>
              <a:rPr lang="en-US" dirty="0" smtClean="0"/>
              <a:t>“11 years of ADSB operation, not one single example of more noise, or more traffic, or anything”.</a:t>
            </a:r>
          </a:p>
          <a:p>
            <a:r>
              <a:rPr lang="en-US" dirty="0" smtClean="0"/>
              <a:t>“I’m deeply imbedded in the industry, I have never seen, anywhere in the industry that ADS-B does anything except enhance safety”.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 Testimony: </a:t>
            </a:r>
            <a:r>
              <a:rPr 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David Gray, Surveillance &amp; Broadcast Services Program Manager FAA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710268"/>
            <a:ext cx="11785599" cy="484293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Has any airport or community, city, or system reported negative impacts from ADS-B installation or coverage? </a:t>
            </a:r>
            <a:r>
              <a:rPr lang="en-US" dirty="0" smtClean="0"/>
              <a:t>No, not to date, unaware of anything like that.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Has ADS-B been linked to an increase in airport traffic, flight congestion, or demand?</a:t>
            </a:r>
            <a:r>
              <a:rPr lang="en-US" dirty="0" smtClean="0"/>
              <a:t> I don’t know how ADS-B would increase traffic…it will increase capacity and enhance through put but not demand.</a:t>
            </a:r>
          </a:p>
          <a:p>
            <a:r>
              <a:rPr lang="en-US" dirty="0" smtClean="0"/>
              <a:t>ADS-B may prevent holding, loitering, and delays by allowing aircraft to see each other while controlled by the tower and the center controllers with more accurate flexibility.</a:t>
            </a:r>
          </a:p>
          <a:p>
            <a:r>
              <a:rPr lang="en-US" dirty="0" smtClean="0"/>
              <a:t>Colorado mountain airports used Wide Area Multi Lateration and had fears of additional impacts. What it provided was visibility and ultimately a more timely arrival and departure sequence. </a:t>
            </a:r>
          </a:p>
        </p:txBody>
      </p:sp>
    </p:spTree>
    <p:extLst>
      <p:ext uri="{BB962C8B-B14F-4D97-AF65-F5344CB8AC3E}">
        <p14:creationId xmlns:p14="http://schemas.microsoft.com/office/powerpoint/2010/main" val="12376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346200"/>
            <a:ext cx="9262453" cy="4800599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2400" b="1" dirty="0">
                <a:solidFill>
                  <a:schemeClr val="accent1"/>
                </a:solidFill>
              </a:rPr>
              <a:t>Connected</a:t>
            </a:r>
            <a:r>
              <a:rPr lang="en-US" sz="2400" dirty="0"/>
              <a:t> – Winter 2018 mass </a:t>
            </a:r>
            <a:r>
              <a:rPr lang="en-US" sz="2400" dirty="0" smtClean="0"/>
              <a:t>mailer: </a:t>
            </a:r>
            <a:r>
              <a:rPr lang="en-US" sz="2400" dirty="0"/>
              <a:t>feature article and graphic on ADS-B </a:t>
            </a:r>
          </a:p>
          <a:p>
            <a:pPr lvl="0"/>
            <a:r>
              <a:rPr lang="en-US" sz="2400" b="1" dirty="0">
                <a:solidFill>
                  <a:schemeClr val="accent1"/>
                </a:solidFill>
              </a:rPr>
              <a:t>Pilot News </a:t>
            </a:r>
            <a:r>
              <a:rPr lang="en-US" sz="2400" dirty="0"/>
              <a:t>- Fall 2018 </a:t>
            </a:r>
            <a:r>
              <a:rPr lang="en-US" sz="2400" dirty="0" smtClean="0"/>
              <a:t>edition: “Business </a:t>
            </a:r>
            <a:r>
              <a:rPr lang="en-US" sz="2400" dirty="0"/>
              <a:t>of the Airport is Your </a:t>
            </a:r>
            <a:r>
              <a:rPr lang="en-US" sz="2400" dirty="0" smtClean="0"/>
              <a:t>Business” (~150 words)</a:t>
            </a:r>
            <a:endParaRPr lang="en-US" sz="2400" dirty="0"/>
          </a:p>
          <a:p>
            <a:pPr lvl="0"/>
            <a:r>
              <a:rPr lang="en-US" sz="2400" b="1" dirty="0">
                <a:solidFill>
                  <a:schemeClr val="accent1"/>
                </a:solidFill>
              </a:rPr>
              <a:t>TTAD “Community Open House” </a:t>
            </a:r>
            <a:r>
              <a:rPr lang="en-US" sz="2400" dirty="0"/>
              <a:t>– 6/13 &amp; </a:t>
            </a:r>
            <a:r>
              <a:rPr lang="en-US" sz="2400" dirty="0" smtClean="0"/>
              <a:t>7/9/2018: </a:t>
            </a:r>
            <a:r>
              <a:rPr lang="en-US" sz="2400" dirty="0"/>
              <a:t>staffed station for public discussion of ADS-B with printed information available</a:t>
            </a:r>
          </a:p>
          <a:p>
            <a:pPr lvl="0"/>
            <a:r>
              <a:rPr lang="en-US" sz="2400" b="1" dirty="0">
                <a:solidFill>
                  <a:schemeClr val="accent1"/>
                </a:solidFill>
              </a:rPr>
              <a:t>Connected</a:t>
            </a:r>
            <a:r>
              <a:rPr lang="en-US" sz="2400" dirty="0"/>
              <a:t> – Summer 2018 mass </a:t>
            </a:r>
            <a:r>
              <a:rPr lang="en-US" sz="2400" dirty="0" smtClean="0"/>
              <a:t>mailer: radar </a:t>
            </a:r>
            <a:r>
              <a:rPr lang="en-US" sz="2400" dirty="0"/>
              <a:t>surveillance mention in </a:t>
            </a:r>
            <a:r>
              <a:rPr lang="en-US" sz="2400" dirty="0" smtClean="0"/>
              <a:t>“Business </a:t>
            </a:r>
            <a:r>
              <a:rPr lang="en-US" sz="2400" dirty="0"/>
              <a:t>of the Airport is Your </a:t>
            </a:r>
            <a:r>
              <a:rPr lang="en-US" sz="2400" dirty="0" smtClean="0"/>
              <a:t>Business”</a:t>
            </a:r>
            <a:endParaRPr lang="en-US" sz="2400" dirty="0"/>
          </a:p>
          <a:p>
            <a:pPr lvl="0"/>
            <a:r>
              <a:rPr lang="en-US" sz="2400" b="1" dirty="0">
                <a:solidFill>
                  <a:schemeClr val="accent1"/>
                </a:solidFill>
              </a:rPr>
              <a:t>Pilot News </a:t>
            </a:r>
            <a:r>
              <a:rPr lang="en-US" sz="2400" dirty="0"/>
              <a:t>– Spring 2018 </a:t>
            </a:r>
            <a:r>
              <a:rPr lang="en-US" sz="2400" dirty="0" smtClean="0"/>
              <a:t>edition: </a:t>
            </a:r>
            <a:r>
              <a:rPr lang="en-US" sz="2400" dirty="0"/>
              <a:t>½ page featured article and graphic about ADS-B</a:t>
            </a:r>
          </a:p>
          <a:p>
            <a:pPr lvl="0"/>
            <a:r>
              <a:rPr lang="en-US" sz="2400" b="1" dirty="0">
                <a:solidFill>
                  <a:schemeClr val="accent1"/>
                </a:solidFill>
              </a:rPr>
              <a:t>TTAD Website </a:t>
            </a:r>
            <a:r>
              <a:rPr lang="en-US" sz="2400" dirty="0"/>
              <a:t>– May, 07, </a:t>
            </a:r>
            <a:r>
              <a:rPr lang="en-US" sz="2400" dirty="0" smtClean="0"/>
              <a:t>2018: </a:t>
            </a:r>
            <a:r>
              <a:rPr lang="en-US" sz="2400" dirty="0"/>
              <a:t>ADS-B posting in Airport Community News “Airport Board looking at bringing ADS-B to KTRK”</a:t>
            </a:r>
          </a:p>
          <a:p>
            <a:pPr lvl="0"/>
            <a:r>
              <a:rPr lang="en-US" sz="2400" b="1" dirty="0">
                <a:solidFill>
                  <a:schemeClr val="accent1"/>
                </a:solidFill>
              </a:rPr>
              <a:t>TTAD Facebook </a:t>
            </a:r>
            <a:r>
              <a:rPr lang="en-US" sz="2400" dirty="0"/>
              <a:t>– March 1, </a:t>
            </a:r>
            <a:r>
              <a:rPr lang="en-US" sz="2400" dirty="0" smtClean="0"/>
              <a:t>2018: ADS-B </a:t>
            </a:r>
            <a:r>
              <a:rPr lang="en-US" sz="2400" dirty="0"/>
              <a:t>feature post</a:t>
            </a:r>
          </a:p>
          <a:p>
            <a:pPr lvl="0"/>
            <a:r>
              <a:rPr lang="en-US" sz="2400" b="1" dirty="0">
                <a:solidFill>
                  <a:schemeClr val="accent1"/>
                </a:solidFill>
              </a:rPr>
              <a:t>E-Blast </a:t>
            </a:r>
            <a:r>
              <a:rPr lang="en-US" sz="2400" dirty="0"/>
              <a:t>– December </a:t>
            </a:r>
            <a:r>
              <a:rPr lang="en-US" sz="2400" dirty="0" smtClean="0"/>
              <a:t>2017: </a:t>
            </a:r>
            <a:r>
              <a:rPr lang="en-US" sz="2400" dirty="0"/>
              <a:t>ADS-B 2020 mandate mentioned in “Enhanced MLAT Display at KTRK</a:t>
            </a:r>
            <a:r>
              <a:rPr lang="en-US" sz="2400" dirty="0" smtClean="0"/>
              <a:t>”</a:t>
            </a:r>
          </a:p>
          <a:p>
            <a:pPr lvl="0"/>
            <a:r>
              <a:rPr lang="en-US" sz="2400" b="1" dirty="0">
                <a:solidFill>
                  <a:schemeClr val="accent1"/>
                </a:solidFill>
              </a:rPr>
              <a:t>TTAD “Community Open House</a:t>
            </a:r>
            <a:r>
              <a:rPr lang="en-US" sz="2400" b="1" dirty="0" smtClean="0">
                <a:solidFill>
                  <a:schemeClr val="accent1"/>
                </a:solidFill>
              </a:rPr>
              <a:t>” </a:t>
            </a:r>
            <a:r>
              <a:rPr lang="en-US" sz="2400" dirty="0" smtClean="0"/>
              <a:t>June and July 2016: Six </a:t>
            </a:r>
            <a:r>
              <a:rPr lang="en-US" sz="2400" dirty="0"/>
              <a:t>m</a:t>
            </a:r>
            <a:r>
              <a:rPr lang="en-US" sz="2400" dirty="0" smtClean="0"/>
              <a:t>eetings held throughout Truckee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83415"/>
          </a:xfrm>
        </p:spPr>
        <p:txBody>
          <a:bodyPr/>
          <a:lstStyle/>
          <a:p>
            <a:r>
              <a:rPr lang="en-US" dirty="0" smtClean="0"/>
              <a:t>Outreach in the Cue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519518"/>
            <a:ext cx="8946541" cy="4195481"/>
          </a:xfrm>
        </p:spPr>
        <p:txBody>
          <a:bodyPr/>
          <a:lstStyle/>
          <a:p>
            <a:r>
              <a:rPr lang="en-US" dirty="0" err="1" smtClean="0"/>
              <a:t>Splainers</a:t>
            </a:r>
            <a:r>
              <a:rPr lang="en-US" dirty="0" smtClean="0"/>
              <a:t> </a:t>
            </a:r>
            <a:r>
              <a:rPr lang="en-US" dirty="0"/>
              <a:t>video: </a:t>
            </a:r>
            <a:r>
              <a:rPr lang="en-US" dirty="0">
                <a:hlinkClick r:id="rId4"/>
              </a:rPr>
              <a:t>https://vimeo.com/300875793</a:t>
            </a:r>
            <a:endParaRPr lang="en-US" dirty="0" smtClean="0"/>
          </a:p>
          <a:p>
            <a:r>
              <a:rPr lang="en-US" dirty="0" smtClean="0"/>
              <a:t>Weekly micro meetings</a:t>
            </a:r>
          </a:p>
          <a:p>
            <a:r>
              <a:rPr lang="en-US" dirty="0" smtClean="0"/>
              <a:t>“Go Flying and See for Yourself!” commercial operator flights</a:t>
            </a:r>
          </a:p>
          <a:p>
            <a:r>
              <a:rPr lang="en-US" dirty="0" smtClean="0"/>
              <a:t>Abby Agency outreach: social media, sponsored content</a:t>
            </a:r>
          </a:p>
          <a:p>
            <a:r>
              <a:rPr lang="en-US" dirty="0" smtClean="0"/>
              <a:t>News print, e-blast, Connected News, website, radio</a:t>
            </a:r>
            <a:endParaRPr lang="en-US" dirty="0"/>
          </a:p>
        </p:txBody>
      </p:sp>
      <p:pic>
        <p:nvPicPr>
          <p:cNvPr id="4" name="300875793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59200" y="388725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Steps… A lot of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324785"/>
            <a:ext cx="8946541" cy="419548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Complete a service contract with Harris for design and construction. $60K. </a:t>
            </a:r>
          </a:p>
          <a:p>
            <a:r>
              <a:rPr lang="en-US" dirty="0" smtClean="0"/>
              <a:t>Final Cost and Scope (Contract). Final cost estimates unknown.</a:t>
            </a:r>
          </a:p>
          <a:p>
            <a:r>
              <a:rPr lang="en-US" dirty="0" smtClean="0"/>
              <a:t>Approve final contract for service with Harris.</a:t>
            </a:r>
          </a:p>
          <a:p>
            <a:r>
              <a:rPr lang="en-US" dirty="0" smtClean="0"/>
              <a:t>Complete an integration plan with the FAA.</a:t>
            </a:r>
          </a:p>
          <a:p>
            <a:r>
              <a:rPr lang="en-US" dirty="0" smtClean="0"/>
              <a:t>Complete land leases and site agreements with Squaw and Northstar.</a:t>
            </a:r>
          </a:p>
          <a:p>
            <a:r>
              <a:rPr lang="en-US" dirty="0" smtClean="0"/>
              <a:t>Build a sensor array of 1, 2 or 3 sites on top of the mountain(s).</a:t>
            </a:r>
          </a:p>
          <a:p>
            <a:r>
              <a:rPr lang="en-US" dirty="0" smtClean="0"/>
              <a:t>Complete System Acceptance Testing and Flight Testing.</a:t>
            </a:r>
          </a:p>
          <a:p>
            <a:r>
              <a:rPr lang="en-US" dirty="0" smtClean="0"/>
              <a:t>Integrate tech and service agreements allowing towers use of the data.</a:t>
            </a:r>
          </a:p>
          <a:p>
            <a:r>
              <a:rPr lang="en-US" dirty="0" smtClean="0"/>
              <a:t>Integrate Oakland Center.</a:t>
            </a:r>
          </a:p>
          <a:p>
            <a:r>
              <a:rPr lang="en-US" dirty="0" smtClean="0"/>
              <a:t>Retrain airport users and the flying public on KTRK protocol.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Offramps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Now, before $60K for service contract design and construction</a:t>
            </a:r>
          </a:p>
          <a:p>
            <a:r>
              <a:rPr lang="en-US" dirty="0" smtClean="0"/>
              <a:t>After service contract, prior to final contract</a:t>
            </a:r>
          </a:p>
          <a:p>
            <a:r>
              <a:rPr lang="en-US" dirty="0" smtClean="0"/>
              <a:t>Prior to construction, by phase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5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</a:t>
            </a:r>
          </a:p>
          <a:p>
            <a:r>
              <a:rPr lang="en-US" dirty="0" smtClean="0"/>
              <a:t>FAA cooperation</a:t>
            </a:r>
          </a:p>
          <a:p>
            <a:r>
              <a:rPr lang="en-US" dirty="0" smtClean="0"/>
              <a:t>FAA political climate, leadership, delays, etc.</a:t>
            </a:r>
          </a:p>
          <a:p>
            <a:r>
              <a:rPr lang="en-US" dirty="0" smtClean="0"/>
              <a:t>Oakland Center funding</a:t>
            </a:r>
          </a:p>
          <a:p>
            <a:r>
              <a:rPr lang="en-US" dirty="0" smtClean="0"/>
              <a:t>Tower contract and integration of data</a:t>
            </a:r>
          </a:p>
          <a:p>
            <a:r>
              <a:rPr lang="en-US" dirty="0" smtClean="0"/>
              <a:t>Tower certification</a:t>
            </a:r>
          </a:p>
          <a:p>
            <a:r>
              <a:rPr lang="en-US" dirty="0" smtClean="0"/>
              <a:t>Site and land leasing agreements, construction delays and environmental impact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38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37" y="495567"/>
            <a:ext cx="8422547" cy="6026173"/>
          </a:xfrm>
        </p:spPr>
      </p:pic>
    </p:spTree>
    <p:extLst>
      <p:ext uri="{BB962C8B-B14F-4D97-AF65-F5344CB8AC3E}">
        <p14:creationId xmlns:p14="http://schemas.microsoft.com/office/powerpoint/2010/main" val="217022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35" y="1071314"/>
            <a:ext cx="7111093" cy="5494936"/>
          </a:xfrm>
        </p:spPr>
      </p:pic>
      <p:sp>
        <p:nvSpPr>
          <p:cNvPr id="2" name="TextBox 1"/>
          <p:cNvSpPr txBox="1"/>
          <p:nvPr/>
        </p:nvSpPr>
        <p:spPr>
          <a:xfrm>
            <a:off x="89807" y="375557"/>
            <a:ext cx="991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Impacts from Technology and </a:t>
            </a:r>
            <a:r>
              <a:rPr lang="en-US" dirty="0"/>
              <a:t>A</a:t>
            </a:r>
            <a:r>
              <a:rPr lang="en-US" dirty="0" smtClean="0"/>
              <a:t>irfield </a:t>
            </a:r>
            <a:r>
              <a:rPr lang="en-US" dirty="0"/>
              <a:t>I</a:t>
            </a:r>
            <a:r>
              <a:rPr lang="en-US" dirty="0" smtClean="0"/>
              <a:t>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5" y="289028"/>
            <a:ext cx="7712128" cy="5959372"/>
          </a:xfrm>
        </p:spPr>
      </p:pic>
    </p:spTree>
    <p:extLst>
      <p:ext uri="{BB962C8B-B14F-4D97-AF65-F5344CB8AC3E}">
        <p14:creationId xmlns:p14="http://schemas.microsoft.com/office/powerpoint/2010/main" val="416857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220539"/>
            <a:ext cx="7801935" cy="6026953"/>
          </a:xfrm>
        </p:spPr>
      </p:pic>
    </p:spTree>
    <p:extLst>
      <p:ext uri="{BB962C8B-B14F-4D97-AF65-F5344CB8AC3E}">
        <p14:creationId xmlns:p14="http://schemas.microsoft.com/office/powerpoint/2010/main" val="31060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History: </a:t>
            </a:r>
            <a:r>
              <a:rPr lang="en-US" sz="2000" dirty="0" smtClean="0">
                <a:hlinkClick r:id="rId4"/>
              </a:rPr>
              <a:t>https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www.youtube.com/watch?v=BDLFHdq540g</a:t>
            </a:r>
            <a:r>
              <a:rPr lang="en-US" dirty="0" smtClean="0">
                <a:hlinkClick r:id="rId4"/>
              </a:rPr>
              <a:t> </a:t>
            </a:r>
            <a:endParaRPr lang="en-US" dirty="0"/>
          </a:p>
        </p:txBody>
      </p:sp>
      <p:pic>
        <p:nvPicPr>
          <p:cNvPr id="5" name="BDLFHdq540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82421" y="2626784"/>
            <a:ext cx="4933244" cy="277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19199"/>
            <a:ext cx="9242955" cy="5469467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Radar</a:t>
            </a:r>
            <a:r>
              <a:rPr lang="en-US" dirty="0" smtClean="0"/>
              <a:t>: Existing technology that provides guidance and separation for aircraft by a tower or center controller.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Traffic</a:t>
            </a:r>
            <a:r>
              <a:rPr lang="en-US" dirty="0" smtClean="0"/>
              <a:t>: Pilot views other planes, altitude, heading, speed, distance.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Weather</a:t>
            </a:r>
            <a:r>
              <a:rPr lang="en-US" dirty="0" smtClean="0"/>
              <a:t>: Pilot views radar, clouds, </a:t>
            </a:r>
            <a:r>
              <a:rPr lang="en-US" dirty="0"/>
              <a:t>p</a:t>
            </a:r>
            <a:r>
              <a:rPr lang="en-US" dirty="0" smtClean="0"/>
              <a:t>recipitation, icing reports, PIREPS.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Flight Information</a:t>
            </a:r>
            <a:r>
              <a:rPr lang="en-US" dirty="0" smtClean="0"/>
              <a:t>: NOTAMS, runway closures, flight restrictions, hazards.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Situational Awareness</a:t>
            </a:r>
            <a:r>
              <a:rPr lang="en-US" dirty="0" smtClean="0"/>
              <a:t>: Collective understanding of disparate information: traffic, weather, flight info, etc. that allows a pilot or air traffic controller to be fully informed regarding safety of flight.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IFR</a:t>
            </a:r>
            <a:r>
              <a:rPr lang="en-US" dirty="0" smtClean="0"/>
              <a:t>: Flight under instrument flight rules or low visibility.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Cockpit Display</a:t>
            </a:r>
            <a:r>
              <a:rPr lang="en-US" dirty="0" smtClean="0"/>
              <a:t>: A screen that provides info to the pilot from ADS-B.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MLAT</a:t>
            </a:r>
            <a:r>
              <a:rPr lang="en-US" dirty="0" smtClean="0"/>
              <a:t>: Multi Lateration Tracking. Existing KTRK system, closed loop.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Flight Procedure</a:t>
            </a:r>
            <a:r>
              <a:rPr lang="en-US" dirty="0" smtClean="0"/>
              <a:t>: A system of points the aircraft follows (lat./</a:t>
            </a:r>
            <a:r>
              <a:rPr lang="en-US" dirty="0" err="1" smtClean="0"/>
              <a:t>lon</a:t>
            </a:r>
            <a:r>
              <a:rPr lang="en-US" dirty="0" smtClean="0"/>
              <a:t>./vert.) to find the airport and transition from the enroute phase to the approach.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Terrain: Hills</a:t>
            </a:r>
            <a:r>
              <a:rPr lang="en-US" dirty="0"/>
              <a:t>:</a:t>
            </a:r>
            <a:r>
              <a:rPr lang="en-US" dirty="0" smtClean="0"/>
              <a:t> Mountains and obstructions that restrict aircraft operation.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3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ADS-B System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219199"/>
            <a:ext cx="9242955" cy="5469467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“Out”</a:t>
            </a:r>
            <a:r>
              <a:rPr lang="en-US" dirty="0" smtClean="0"/>
              <a:t>: Technology that transmits information about an aircraft and its location and altitude. (FAA mandate requirements explained next.)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“In”</a:t>
            </a:r>
            <a:r>
              <a:rPr lang="en-US" dirty="0" smtClean="0"/>
              <a:t>: Technology that displays for pilots ADS-B information (Traffic, weather, etc.) (Not required by FAA mandate.)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Ground station</a:t>
            </a:r>
            <a:r>
              <a:rPr lang="en-US" dirty="0" smtClean="0"/>
              <a:t>: Collects ADS-B data from nearby planes, adds weather, transmits a “complete picture” for all aircraft in the service area. (Not required by FAA mandate.)</a:t>
            </a:r>
          </a:p>
          <a:p>
            <a:endParaRPr lang="en-US" dirty="0"/>
          </a:p>
          <a:p>
            <a:r>
              <a:rPr lang="en-US" dirty="0" smtClean="0"/>
              <a:t>Note – Without the Ground Station, pilots in the Truckee area will </a:t>
            </a:r>
            <a:r>
              <a:rPr lang="en-US" b="1" dirty="0" smtClean="0">
                <a:solidFill>
                  <a:schemeClr val="accent3"/>
                </a:solidFill>
              </a:rPr>
              <a:t>NOT SEE ADS-B “IN” </a:t>
            </a:r>
            <a:r>
              <a:rPr lang="en-US" dirty="0" smtClean="0"/>
              <a:t>information reliably until they are above 10,900 feet, because of terrain that blocks ADS-B ground stations in Reno and the Bay Area.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Likewise, air traffic controllers (and our own tower personnel) will also be “blind” to aircraft </a:t>
            </a:r>
            <a:r>
              <a:rPr lang="en-US" smtClean="0"/>
              <a:t>below 10,900 </a:t>
            </a:r>
            <a:r>
              <a:rPr lang="en-US" dirty="0" smtClean="0"/>
              <a:t>feet in the area. The ground station eliminates this ADS-B “blind spot” in our area.</a:t>
            </a:r>
          </a:p>
        </p:txBody>
      </p:sp>
    </p:spTree>
    <p:extLst>
      <p:ext uri="{BB962C8B-B14F-4D97-AF65-F5344CB8AC3E}">
        <p14:creationId xmlns:p14="http://schemas.microsoft.com/office/powerpoint/2010/main" val="213107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for ADS-B “Out” on Aircraft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383099"/>
            <a:ext cx="5085821" cy="31924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All aircraft 10,000’ or higher above sea level </a:t>
            </a:r>
            <a:r>
              <a:rPr lang="en-US" i="1" dirty="0" smtClean="0"/>
              <a:t>and</a:t>
            </a:r>
            <a:r>
              <a:rPr lang="en-US" dirty="0" smtClean="0"/>
              <a:t> 2,500’ or higher above ground level</a:t>
            </a:r>
          </a:p>
          <a:p>
            <a:r>
              <a:rPr lang="en-US" dirty="0" smtClean="0"/>
              <a:t>All aircraft above or in Class C</a:t>
            </a:r>
            <a:r>
              <a:rPr lang="en-US" dirty="0"/>
              <a:t> </a:t>
            </a:r>
            <a:r>
              <a:rPr lang="en-US" dirty="0" smtClean="0"/>
              <a:t>(Reno, Sac, Oakland, SJC); or above, in or within 30 miles of Class B (SFO)</a:t>
            </a:r>
          </a:p>
          <a:p>
            <a:r>
              <a:rPr lang="en-US" dirty="0" smtClean="0"/>
              <a:t>Some exemptions: balloons, gliders, experimental, etc.</a:t>
            </a:r>
          </a:p>
          <a:p>
            <a:r>
              <a:rPr lang="en-US" dirty="0" smtClean="0"/>
              <a:t>Most aircraft arriving/departing KTRK over terrain will require ADS-B</a:t>
            </a:r>
          </a:p>
          <a:p>
            <a:r>
              <a:rPr lang="en-US" dirty="0" smtClean="0"/>
              <a:t>Most of the world is covered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graphical depiction of airspace require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32" y="1383099"/>
            <a:ext cx="6259136" cy="408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5" y="4499907"/>
            <a:ext cx="4004733" cy="2252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1932" y="6024623"/>
            <a:ext cx="533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ADS-B “Out” mandate takes effect 1/1/2020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Outlook:</a:t>
            </a:r>
            <a:r>
              <a:rPr lang="en-US" sz="1400" dirty="0">
                <a:hlinkClick r:id="rId3"/>
              </a:rPr>
              <a:t>https://www.faa.gov/nextgen/how_nextgen_works/new_technology/adsb</a:t>
            </a:r>
            <a:r>
              <a:rPr lang="en-US" sz="1400" dirty="0" smtClean="0">
                <a:hlinkClick r:id="rId3"/>
              </a:rPr>
              <a:t>/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accent1"/>
                </a:solidFill>
              </a:rPr>
              <a:t>FAA sees a connected, integrated and efficient system.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11" y="2315846"/>
            <a:ext cx="8947150" cy="4092677"/>
          </a:xfrm>
        </p:spPr>
      </p:pic>
    </p:spTree>
    <p:extLst>
      <p:ext uri="{BB962C8B-B14F-4D97-AF65-F5344CB8AC3E}">
        <p14:creationId xmlns:p14="http://schemas.microsoft.com/office/powerpoint/2010/main" val="13481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KTRK Surveillance </a:t>
            </a:r>
            <a:r>
              <a:rPr lang="en-US" dirty="0" smtClean="0">
                <a:solidFill>
                  <a:schemeClr val="tx1"/>
                </a:solidFill>
              </a:rPr>
              <a:t>(Multi-Lateration)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278467"/>
            <a:ext cx="8946541" cy="54440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MLAT built by the District and ERA Systems; installed in 2007; became operational in 2009 and has a service life of 15 years.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Annual maintenance budget approximately $250,000, including software, tech, ground leases, contractors and licenses.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MLAT is closed loop, non-integrated, designed for annoyance reduction only, but safety benefits abound.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KTRK MLAT is not/will never be accepted by the FAA.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MLAT is approaching end of life.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Tower controllers use MLAT as advisory guidance only.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MLAT doesn’t allow planes to see planes, weather, traffic or terrain.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3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906</TotalTime>
  <Words>1658</Words>
  <Application>Microsoft Office PowerPoint</Application>
  <PresentationFormat>Widescreen</PresentationFormat>
  <Paragraphs>187</Paragraphs>
  <Slides>32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Century Gothic</vt:lpstr>
      <vt:lpstr>Arial</vt:lpstr>
      <vt:lpstr>Wingdings 3</vt:lpstr>
      <vt:lpstr>Ion</vt:lpstr>
      <vt:lpstr>Automatic Dependent Surveillance Broadcast (ADS-B)</vt:lpstr>
      <vt:lpstr>Staff Role in the ADS-B Initiative</vt:lpstr>
      <vt:lpstr>PowerPoint Presentation</vt:lpstr>
      <vt:lpstr>History: https://www.youtube.com/watch?v=BDLFHdq540g </vt:lpstr>
      <vt:lpstr>Definitions</vt:lpstr>
      <vt:lpstr>ADS-B System Points</vt:lpstr>
      <vt:lpstr>Rules for ADS-B “Out” on Aircraft</vt:lpstr>
      <vt:lpstr>Outlook:https://www.faa.gov/nextgen/how_nextgen_works/new_technology/adsb/ FAA sees a connected, integrated and efficient system.</vt:lpstr>
      <vt:lpstr>KTRK Surveillance (Multi-Lateration) </vt:lpstr>
      <vt:lpstr>Missing Data KTRK is a black hole…</vt:lpstr>
      <vt:lpstr>EXISITING CONDITION 500 AGL or 6400 MSL</vt:lpstr>
      <vt:lpstr>EXISITING CONDITION 1500 AGL or 7400 MSL</vt:lpstr>
      <vt:lpstr>EXISITING CONDITION 3000 AGL or 8900 MSL</vt:lpstr>
      <vt:lpstr>EXISITING CONDITION 5000 AGL or 10,900 MSL</vt:lpstr>
      <vt:lpstr>National Airspace System (NAS)</vt:lpstr>
      <vt:lpstr>Unintended Consequences </vt:lpstr>
      <vt:lpstr>Aircraft Pilot &amp; Operator Survey  </vt:lpstr>
      <vt:lpstr>Survey Results</vt:lpstr>
      <vt:lpstr>Survey Results</vt:lpstr>
      <vt:lpstr>Survey Results</vt:lpstr>
      <vt:lpstr>Survey Results</vt:lpstr>
      <vt:lpstr>Survey Results</vt:lpstr>
      <vt:lpstr>Expert Testimony: Chris Balle, Program Manger, Harris Corp. 650+ Site Installations across America. Paul Freeman, Deputy Program Manager, ADSB Liaison (Garmin, AOPA, NATA, GAMA etc.).</vt:lpstr>
      <vt:lpstr>Expert Testimony: David Gray, Surveillance &amp; Broadcast Services Program Manager FAA</vt:lpstr>
      <vt:lpstr>Outreach to Date</vt:lpstr>
      <vt:lpstr>Outreach in the Cue</vt:lpstr>
      <vt:lpstr>Next Steps… A lot of Work</vt:lpstr>
      <vt:lpstr>Offramps</vt:lpstr>
      <vt:lpstr>Roadblocks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Dependent Surveillance Broadcast (ADS-B)</dc:title>
  <dc:creator>Hardy Bullock</dc:creator>
  <cp:lastModifiedBy>Hardy Bullock</cp:lastModifiedBy>
  <cp:revision>83</cp:revision>
  <cp:lastPrinted>2018-11-14T17:53:42Z</cp:lastPrinted>
  <dcterms:created xsi:type="dcterms:W3CDTF">2018-11-08T17:59:54Z</dcterms:created>
  <dcterms:modified xsi:type="dcterms:W3CDTF">2018-11-28T23:22:29Z</dcterms:modified>
</cp:coreProperties>
</file>