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840" r:id="rId4"/>
  </p:sldMasterIdLst>
  <p:notesMasterIdLst>
    <p:notesMasterId r:id="rId14"/>
  </p:notesMasterIdLst>
  <p:sldIdLst>
    <p:sldId id="256" r:id="rId5"/>
    <p:sldId id="268" r:id="rId6"/>
    <p:sldId id="267" r:id="rId7"/>
    <p:sldId id="273" r:id="rId8"/>
    <p:sldId id="270" r:id="rId9"/>
    <p:sldId id="265" r:id="rId10"/>
    <p:sldId id="271" r:id="rId11"/>
    <p:sldId id="264" r:id="rId12"/>
    <p:sldId id="257" r:id="rId13"/>
  </p:sldIdLst>
  <p:sldSz cx="12192000" cy="6858000"/>
  <p:notesSz cx="7010400" cy="9296400"/>
  <p:embeddedFontLst>
    <p:embeddedFont>
      <p:font typeface="Wingdings 3" panose="05040102010807070707" pitchFamily="18" charset="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9" d="100"/>
          <a:sy n="89" d="100"/>
        </p:scale>
        <p:origin x="573" y="63"/>
      </p:cViewPr>
      <p:guideLst/>
    </p:cSldViewPr>
  </p:slideViewPr>
  <p:outlineViewPr>
    <p:cViewPr>
      <p:scale>
        <a:sx n="33" d="100"/>
        <a:sy n="33" d="100"/>
      </p:scale>
      <p:origin x="0" y="-5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4/18/2019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8.jp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9.svg"/><Relationship Id="rId4" Type="http://schemas.openxmlformats.org/officeDocument/2006/relationships/image" Target="../media/image24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601893"/>
            <a:ext cx="8825658" cy="2677648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</a:rPr>
              <a:t>Automatic Dependent Surveillance-Broadcast (ADS-B) Update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Hardy S. Bullock</a:t>
            </a:r>
          </a:p>
          <a:p>
            <a:r>
              <a:rPr lang="en-US" noProof="0" dirty="0" smtClean="0">
                <a:solidFill>
                  <a:schemeClr val="bg1"/>
                </a:solidFill>
              </a:rPr>
              <a:t>Director of Aviation &amp; Community Services</a:t>
            </a:r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ADS-B Initiative Update</a:t>
            </a:r>
            <a:endParaRPr lang="en-US" noProof="0" dirty="0"/>
          </a:p>
        </p:txBody>
      </p:sp>
      <p:pic>
        <p:nvPicPr>
          <p:cNvPr id="12" name="Picture Placeholder 11" descr="Clock">
            <a:extLst>
              <a:ext uri="{FF2B5EF4-FFF2-40B4-BE49-F238E27FC236}">
                <a16:creationId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6275" y="2108437"/>
            <a:ext cx="2325688" cy="16786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noProof="0" dirty="0" smtClean="0"/>
              <a:t>ADS-B is </a:t>
            </a:r>
            <a:r>
              <a:rPr lang="en-US" b="1" dirty="0"/>
              <a:t>O</a:t>
            </a:r>
            <a:r>
              <a:rPr lang="en-US" b="1" noProof="0" dirty="0" smtClean="0"/>
              <a:t>ne of Three </a:t>
            </a:r>
            <a:r>
              <a:rPr lang="en-US" noProof="0" dirty="0" smtClean="0"/>
              <a:t>control initiatives under study/implementation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</a:t>
            </a:r>
            <a:r>
              <a:rPr lang="en-US" dirty="0" smtClean="0"/>
              <a:t>ADS-B</a:t>
            </a:r>
          </a:p>
          <a:p>
            <a:pPr>
              <a:spcBef>
                <a:spcPts val="600"/>
              </a:spcBef>
            </a:pPr>
            <a:r>
              <a:rPr lang="en-US" noProof="0" dirty="0" smtClean="0"/>
              <a:t>Tower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Flight Procedures</a:t>
            </a:r>
            <a:endParaRPr lang="en-US" noProof="0" dirty="0"/>
          </a:p>
          <a:p>
            <a:endParaRPr lang="en-US" noProof="0" dirty="0"/>
          </a:p>
        </p:txBody>
      </p:sp>
      <p:pic>
        <p:nvPicPr>
          <p:cNvPr id="14" name="Picture Placeholder 13" descr="House">
            <a:extLst>
              <a:ext uri="{FF2B5EF4-FFF2-40B4-BE49-F238E27FC236}">
                <a16:creationId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235" y="2108438"/>
            <a:ext cx="2325688" cy="7747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ADS-B </a:t>
            </a:r>
            <a:r>
              <a:rPr lang="en-US" dirty="0" smtClean="0"/>
              <a:t>investigation and study is a </a:t>
            </a:r>
            <a:r>
              <a:rPr lang="en-US" b="1" dirty="0" smtClean="0"/>
              <a:t>Priority Goal </a:t>
            </a:r>
            <a:r>
              <a:rPr lang="en-US" dirty="0" smtClean="0"/>
              <a:t>for TTAD in 2018 &amp; 2019</a:t>
            </a:r>
            <a:endParaRPr lang="en-US" noProof="0" dirty="0"/>
          </a:p>
          <a:p>
            <a:endParaRPr lang="en-US" noProof="0" dirty="0"/>
          </a:p>
        </p:txBody>
      </p:sp>
      <p:pic>
        <p:nvPicPr>
          <p:cNvPr id="16" name="Picture Placeholder 15" descr="Pencil">
            <a:extLst>
              <a:ext uri="{FF2B5EF4-FFF2-40B4-BE49-F238E27FC236}">
                <a16:creationId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6275" y="5011740"/>
            <a:ext cx="2325688" cy="1701052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Main Initiative Components</a:t>
            </a:r>
          </a:p>
          <a:p>
            <a:r>
              <a:rPr lang="en-US" dirty="0" smtClean="0"/>
              <a:t>Community Dialogue</a:t>
            </a:r>
          </a:p>
          <a:p>
            <a:r>
              <a:rPr lang="en-US" dirty="0" smtClean="0"/>
              <a:t>Federal Permission</a:t>
            </a:r>
          </a:p>
          <a:p>
            <a:r>
              <a:rPr lang="en-US" dirty="0" smtClean="0"/>
              <a:t>Solution Engineering</a:t>
            </a:r>
          </a:p>
          <a:p>
            <a:r>
              <a:rPr lang="en-US" dirty="0" smtClean="0"/>
              <a:t>Effective Integration</a:t>
            </a:r>
          </a:p>
          <a:p>
            <a:endParaRPr lang="en-US" dirty="0" smtClean="0"/>
          </a:p>
          <a:p>
            <a:endParaRPr lang="en-US" noProof="0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-71339" t="-71339" r="-71339" b="-71339"/>
          <a:stretch/>
        </p:blipFill>
        <p:spPr>
          <a:xfrm>
            <a:off x="8700079" y="3708649"/>
            <a:ext cx="1260000" cy="1260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235" y="5011740"/>
            <a:ext cx="2325688" cy="1538492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Todays Report</a:t>
            </a:r>
          </a:p>
          <a:p>
            <a:r>
              <a:rPr lang="en-US" dirty="0" smtClean="0"/>
              <a:t>Summary</a:t>
            </a:r>
          </a:p>
          <a:p>
            <a:r>
              <a:rPr lang="en-US" noProof="0" dirty="0" smtClean="0"/>
              <a:t>Check In</a:t>
            </a:r>
          </a:p>
          <a:p>
            <a:r>
              <a:rPr lang="en-US" dirty="0" smtClean="0"/>
              <a:t>Additional Info for Board Decision in June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ADS-B - A Community Dialogue</a:t>
            </a: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32" name="Picture Placeholder 31" descr="Open Book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73279" y="1887516"/>
            <a:ext cx="442593" cy="44259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Dialogue</a:t>
            </a:r>
            <a:endParaRPr lang="en-US" dirty="0"/>
          </a:p>
        </p:txBody>
      </p:sp>
      <p:pic>
        <p:nvPicPr>
          <p:cNvPr id="34" name="Picture Placeholder 33" descr="Pencil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Information</a:t>
            </a:r>
            <a:endParaRPr lang="en-US" dirty="0"/>
          </a:p>
        </p:txBody>
      </p:sp>
      <p:pic>
        <p:nvPicPr>
          <p:cNvPr id="36" name="Picture Placeholder 35" descr="Pen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Feedback</a:t>
            </a:r>
            <a:endParaRPr lang="en-US" dirty="0"/>
          </a:p>
        </p:txBody>
      </p:sp>
      <p:pic>
        <p:nvPicPr>
          <p:cNvPr id="38" name="Picture Placeholder 37" descr="Highlighter 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Players</a:t>
            </a:r>
            <a:endParaRPr lang="en-US" dirty="0"/>
          </a:p>
        </p:txBody>
      </p:sp>
      <p:pic>
        <p:nvPicPr>
          <p:cNvPr id="40" name="Picture Placeholder 39" descr="Books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Community Dialogue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2433" y="448666"/>
            <a:ext cx="3852000" cy="720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Board Workshops 2015 &amp; 2016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2433" y="1261010"/>
            <a:ext cx="3852000" cy="7200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Community Workshops 2016 &amp; 2018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2433" y="2073354"/>
            <a:ext cx="3852000" cy="7200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Board Meetings 2017 &amp; 2018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2433" y="2885698"/>
            <a:ext cx="3852000" cy="72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900" dirty="0" smtClean="0"/>
              <a:t>Civic Group Presentations</a:t>
            </a:r>
            <a:endParaRPr lang="en-US" sz="1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2433" y="3698042"/>
            <a:ext cx="3852000" cy="72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900" dirty="0" smtClean="0"/>
              <a:t>Website &amp; E-Blast Publications</a:t>
            </a:r>
            <a:endParaRPr lang="en-US" sz="19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 txBox="1">
            <a:spLocks/>
          </p:cNvSpPr>
          <p:nvPr/>
        </p:nvSpPr>
        <p:spPr>
          <a:xfrm>
            <a:off x="5492433" y="4570912"/>
            <a:ext cx="3852000" cy="21550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Abbi Agency Social Media</a:t>
            </a:r>
          </a:p>
          <a:p>
            <a:r>
              <a:rPr lang="en-US" sz="1900" dirty="0" smtClean="0"/>
              <a:t>Facebook</a:t>
            </a:r>
          </a:p>
          <a:p>
            <a:r>
              <a:rPr lang="en-US" sz="1900" dirty="0" smtClean="0"/>
              <a:t>Instagram</a:t>
            </a:r>
          </a:p>
          <a:p>
            <a:r>
              <a:rPr lang="en-US" sz="1900" dirty="0" smtClean="0"/>
              <a:t>YouTube</a:t>
            </a:r>
          </a:p>
          <a:p>
            <a:r>
              <a:rPr lang="en-US" sz="1900" dirty="0" smtClean="0"/>
              <a:t>Vimeo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037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Available to our Community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34" y="1661160"/>
            <a:ext cx="2552065" cy="2552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48286" y="4247746"/>
            <a:ext cx="300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https://truckeetahoeairport.com/aviation/ads-b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50" y="1413382"/>
            <a:ext cx="3047619" cy="30476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67309" y="4247746"/>
            <a:ext cx="3007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Community Presentations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  <a:latin typeface="Century Gothic (Body)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Rotary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Good Morning Truckee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Green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Society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Truckee Optimists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entury Gothic (Body)"/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Board &amp; ACAT Meetings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Outreach Workshops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Century Gothic (Body)"/>
            </a:endParaRPr>
          </a:p>
        </p:txBody>
      </p:sp>
      <p:sp>
        <p:nvSpPr>
          <p:cNvPr id="22" name="TextBox 21"/>
          <p:cNvSpPr txBox="1"/>
          <p:nvPr/>
        </p:nvSpPr>
        <p:spPr>
          <a:xfrm rot="18531838">
            <a:off x="7220681" y="626582"/>
            <a:ext cx="188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Info Sessions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 (Body)"/>
            </a:endParaRPr>
          </a:p>
        </p:txBody>
      </p:sp>
      <p:sp>
        <p:nvSpPr>
          <p:cNvPr id="23" name="TextBox 22"/>
          <p:cNvSpPr txBox="1"/>
          <p:nvPr/>
        </p:nvSpPr>
        <p:spPr>
          <a:xfrm rot="18434236">
            <a:off x="6250489" y="-7368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Videos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 (Body)"/>
            </a:endParaRPr>
          </a:p>
        </p:txBody>
      </p:sp>
      <p:sp>
        <p:nvSpPr>
          <p:cNvPr id="24" name="TextBox 23"/>
          <p:cNvSpPr txBox="1"/>
          <p:nvPr/>
        </p:nvSpPr>
        <p:spPr>
          <a:xfrm rot="18470520">
            <a:off x="4805097" y="878751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 (Body)"/>
              </a:rPr>
              <a:t>Power Point Presentations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The Players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 descr="decorative element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63182" y="1143000"/>
            <a:ext cx="4455367" cy="455567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FAA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Harris Corporation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ABC – X2 Airspace Consultant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Navigational Aid Services Group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FAA Office of Contracting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Congressman McClintock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Cross Roads Strategies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Squaw Valley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Northstar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Unintended Consequences</a:t>
            </a:r>
            <a:endParaRPr lang="en-US" dirty="0"/>
          </a:p>
        </p:txBody>
      </p:sp>
      <p:pic>
        <p:nvPicPr>
          <p:cNvPr id="38" name="Picture Placeholder 37" descr="Stopwatch">
            <a:extLst>
              <a:ext uri="{FF2B5EF4-FFF2-40B4-BE49-F238E27FC236}">
                <a16:creationId xmlns:a16="http://schemas.microsoft.com/office/drawing/2014/main" id="{75D52F23-4559-4B75-A901-51E47C8B31C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8313" t="-38313" r="-38313" b="-38313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928699"/>
            <a:ext cx="1562410" cy="113423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Will this drive operations at night?</a:t>
            </a:r>
            <a:endParaRPr lang="en-US" sz="1400" dirty="0"/>
          </a:p>
        </p:txBody>
      </p:sp>
      <p:pic>
        <p:nvPicPr>
          <p:cNvPr id="40" name="Picture Placeholder 39" descr="Share">
            <a:extLst>
              <a:ext uri="{FF2B5EF4-FFF2-40B4-BE49-F238E27FC236}">
                <a16:creationId xmlns:a16="http://schemas.microsoft.com/office/drawing/2014/main" id="{6DAD0805-FCC0-46BE-8281-FAE74450C7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41595" t="-41595" r="-41595" b="-41595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928699"/>
            <a:ext cx="2095046" cy="1134239"/>
          </a:xfrm>
        </p:spPr>
        <p:txBody>
          <a:bodyPr/>
          <a:lstStyle/>
          <a:p>
            <a:r>
              <a:rPr lang="en-US" sz="1400" dirty="0" smtClean="0"/>
              <a:t>Will it change demand?</a:t>
            </a:r>
            <a:endParaRPr lang="en-US" sz="1400" dirty="0"/>
          </a:p>
        </p:txBody>
      </p:sp>
      <p:pic>
        <p:nvPicPr>
          <p:cNvPr id="42" name="Picture Placeholder 41" descr="Checkmark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6413" t="-50148" r="-53884" b="-50148"/>
          <a:stretch/>
        </p:blipFill>
        <p:spPr>
          <a:xfrm>
            <a:off x="5105845" y="3979906"/>
            <a:ext cx="1041323" cy="104132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4591" y="3933447"/>
            <a:ext cx="1699171" cy="113423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Will it allow aircraft to operate in bad weather?</a:t>
            </a:r>
            <a:endParaRPr lang="en-US" sz="1400" dirty="0"/>
          </a:p>
        </p:txBody>
      </p:sp>
      <p:pic>
        <p:nvPicPr>
          <p:cNvPr id="44" name="Picture Placeholder 43" descr="Open Book">
            <a:extLst>
              <a:ext uri="{FF2B5EF4-FFF2-40B4-BE49-F238E27FC236}">
                <a16:creationId xmlns:a16="http://schemas.microsoft.com/office/drawing/2014/main" id="{A09A9329-706D-48C2-B319-28C120B936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-36147" t="-41161" r="-46175" b="-41161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976324"/>
            <a:ext cx="1671206" cy="1134239"/>
          </a:xfrm>
        </p:spPr>
        <p:txBody>
          <a:bodyPr/>
          <a:lstStyle/>
          <a:p>
            <a:r>
              <a:rPr lang="en-US" sz="1400" dirty="0" smtClean="0"/>
              <a:t>Is this a wise use of airport money?</a:t>
            </a:r>
            <a:endParaRPr lang="en-US" sz="1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CF36D8C-67BC-C442-916E-35C3E53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62" y="1986614"/>
            <a:ext cx="1425771" cy="101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56" y="3672939"/>
            <a:ext cx="1437624" cy="1437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>
          <a:xfrm>
            <a:off x="8039761" y="3813841"/>
            <a:ext cx="1533774" cy="151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4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76" y="2324511"/>
            <a:ext cx="3860260" cy="1735668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Next Steps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June Meeting Deliverables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 descr="decorative element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37827" y="2140712"/>
            <a:ext cx="5801360" cy="512463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Final Design and Engineering Cost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Final Estimate of Total System Cost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Outreach Metrics and Feedback Summary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Staff response to Unintended Consequences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 smtClean="0">
                <a:solidFill>
                  <a:schemeClr val="bg1"/>
                </a:solidFill>
              </a:rPr>
              <a:t>Questions for the Board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814850" y="2815553"/>
            <a:ext cx="9096374" cy="30899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What information does the community or Board need to make an informed decision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What have we missed?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What has to be completed prior to the June 26 Board meeting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What additional steps need to be taken prior to a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decision?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_of_the_year_procedures_cr - v3" id="{DA9256F2-965A-4172-8775-13E322CF4B6F}" vid="{4FE3B2CC-5374-423F-AF79-303ED3B115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AF680-D89D-4EAA-BA35-31EE6D1F32BE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B3E331-EB09-4647-95AE-D2DC868E2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78DB6F-1A05-4427-970E-4EE50C306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245</Words>
  <Application>Microsoft Office PowerPoint</Application>
  <PresentationFormat>Widescreen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Wingdings 3</vt:lpstr>
      <vt:lpstr>Calibri</vt:lpstr>
      <vt:lpstr>Century Gothic</vt:lpstr>
      <vt:lpstr>Arial</vt:lpstr>
      <vt:lpstr>Century Gothic (Body)</vt:lpstr>
      <vt:lpstr>Ion Boardroom</vt:lpstr>
      <vt:lpstr>Automatic Dependent Surveillance-Broadcast (ADS-B) Update</vt:lpstr>
      <vt:lpstr>ADS-B Initiative Update</vt:lpstr>
      <vt:lpstr>ADS-B - A Community Dialogue</vt:lpstr>
      <vt:lpstr>Community Dialogue</vt:lpstr>
      <vt:lpstr>Information Available to our Community</vt:lpstr>
      <vt:lpstr>The Players</vt:lpstr>
      <vt:lpstr>Unintended Consequences</vt:lpstr>
      <vt:lpstr>Next Steps June Meeting Deliverables </vt:lpstr>
      <vt:lpstr>Questions for the 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2019-04-08T17:29:02Z</dcterms:created>
  <dcterms:modified xsi:type="dcterms:W3CDTF">2019-04-18T23:31:53Z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